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F8D50-558F-4BA3-A81B-2B38D95A1B1B}" type="datetimeFigureOut">
              <a:rPr lang="en-ID" smtClean="0"/>
              <a:t>12/09/2024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9A65D-2B7C-4745-8E11-77697A54FCA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95626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9A65D-2B7C-4745-8E11-77697A54FCA4}" type="slidenum">
              <a:rPr lang="en-ID" smtClean="0"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4494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9A65D-2B7C-4745-8E11-77697A54FCA4}" type="slidenum">
              <a:rPr lang="en-ID" smtClean="0"/>
              <a:t>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02296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BF55DC0-887F-43D5-A80F-79352C57D1A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5DC0-887F-43D5-A80F-79352C57D1A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5DC0-887F-43D5-A80F-79352C57D1A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5DC0-887F-43D5-A80F-79352C57D1A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5DC0-887F-43D5-A80F-79352C57D1A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5DC0-887F-43D5-A80F-79352C57D1A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BF55DC0-887F-43D5-A80F-79352C57D1A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BF55DC0-887F-43D5-A80F-79352C57D1A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5DC0-887F-43D5-A80F-79352C57D1A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5DC0-887F-43D5-A80F-79352C57D1A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5DC0-887F-43D5-A80F-79352C57D1A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BF55DC0-887F-43D5-A80F-79352C57D1A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256D346-4145-4649-B414-5B616944B00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STATISTIK PENELITIAN  PENDIDIKAN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495800" cy="748262"/>
          </a:xfrm>
        </p:spPr>
        <p:txBody>
          <a:bodyPr/>
          <a:lstStyle/>
          <a:p>
            <a:r>
              <a:rPr lang="en-US" b="1" dirty="0" err="1"/>
              <a:t>Amnah</a:t>
            </a:r>
            <a:r>
              <a:rPr lang="en-US" b="1" dirty="0"/>
              <a:t>, S.</a:t>
            </a:r>
            <a:r>
              <a:rPr lang="en-US" b="1" dirty="0" err="1"/>
              <a:t>Kom</a:t>
            </a:r>
            <a:r>
              <a:rPr lang="en-US" b="1" dirty="0"/>
              <a:t>.,MTI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638800" y="5257800"/>
            <a:ext cx="3429000" cy="74826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Pertemuan_Sebelas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75354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170C7-613D-6600-1B83-ECEF6B4A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/>
              <a:t>5. </a:t>
            </a:r>
            <a:r>
              <a:rPr lang="en-US" dirty="0" err="1"/>
              <a:t>Desil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AB79BE-9AED-F458-C74E-118F4938A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42593" t="37433" r="19444" b="24707"/>
          <a:stretch/>
        </p:blipFill>
        <p:spPr>
          <a:xfrm>
            <a:off x="129208" y="1480457"/>
            <a:ext cx="8557592" cy="4800600"/>
          </a:xfrm>
        </p:spPr>
      </p:pic>
    </p:spTree>
    <p:extLst>
      <p:ext uri="{BB962C8B-B14F-4D97-AF65-F5344CB8AC3E}">
        <p14:creationId xmlns:p14="http://schemas.microsoft.com/office/powerpoint/2010/main" val="2548197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1D46A-2A8D-BA94-3363-50E60270D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11D19-4ABF-BE3B-607A-18A9BD31A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589955-261D-6605-647C-75F5ADC031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499" t="11481" r="11668" b="11481"/>
          <a:stretch/>
        </p:blipFill>
        <p:spPr>
          <a:xfrm>
            <a:off x="171450" y="990600"/>
            <a:ext cx="866775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60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124200"/>
            <a:ext cx="84582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Sekian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Pertemuan</a:t>
            </a:r>
            <a:r>
              <a:rPr lang="en-US" dirty="0"/>
              <a:t> </a:t>
            </a:r>
            <a:r>
              <a:rPr lang="en-US" dirty="0" err="1"/>
              <a:t>Sebelas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bertemu</a:t>
            </a:r>
            <a:r>
              <a:rPr lang="en-US" dirty="0"/>
              <a:t> </a:t>
            </a:r>
            <a:r>
              <a:rPr lang="en-US" dirty="0" err="1"/>
              <a:t>dipertemuan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Belas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038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376D95-C6AE-B032-5807-9E38B79DBA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500" t="11481" r="12500" b="12963"/>
          <a:stretch/>
        </p:blipFill>
        <p:spPr>
          <a:xfrm>
            <a:off x="67234" y="838200"/>
            <a:ext cx="8740588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69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13A40-BA76-2C70-0FC7-133F7EA9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/>
              <a:t>4. </a:t>
            </a:r>
            <a:r>
              <a:rPr lang="en-US" dirty="0" err="1"/>
              <a:t>Kuartil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B67C3-E3A2-5113-9868-E8E09C546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26736"/>
          </a:xfrm>
        </p:spPr>
        <p:txBody>
          <a:bodyPr/>
          <a:lstStyle/>
          <a:p>
            <a:r>
              <a:rPr lang="en-ID" sz="1800" dirty="0" err="1">
                <a:solidFill>
                  <a:srgbClr val="252525"/>
                </a:solidFill>
                <a:latin typeface="Arial" panose="020B0604020202020204" pitchFamily="34" charset="0"/>
              </a:rPr>
              <a:t>Kuartil</a:t>
            </a:r>
            <a:r>
              <a:rPr lang="en-ID" sz="1800" dirty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252525"/>
                </a:solidFill>
                <a:latin typeface="Arial" panose="020B0604020202020204" pitchFamily="34" charset="0"/>
              </a:rPr>
              <a:t>adalah</a:t>
            </a:r>
            <a:r>
              <a:rPr lang="en-ID" sz="1800" dirty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252525"/>
                </a:solidFill>
                <a:latin typeface="Arial" panose="020B0604020202020204" pitchFamily="34" charset="0"/>
              </a:rPr>
              <a:t>ukuran</a:t>
            </a:r>
            <a:r>
              <a:rPr lang="en-ID" sz="1800" dirty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252525"/>
                </a:solidFill>
                <a:latin typeface="Arial" panose="020B0604020202020204" pitchFamily="34" charset="0"/>
              </a:rPr>
              <a:t>letak</a:t>
            </a:r>
            <a:r>
              <a:rPr lang="en-ID" sz="1800" dirty="0">
                <a:solidFill>
                  <a:srgbClr val="252525"/>
                </a:solidFill>
                <a:latin typeface="Arial" panose="020B0604020202020204" pitchFamily="34" charset="0"/>
              </a:rPr>
              <a:t> yang </a:t>
            </a:r>
            <a:r>
              <a:rPr lang="en-ID" sz="1800" dirty="0" err="1">
                <a:solidFill>
                  <a:srgbClr val="252525"/>
                </a:solidFill>
                <a:latin typeface="Arial" panose="020B0604020202020204" pitchFamily="34" charset="0"/>
              </a:rPr>
              <a:t>membagi</a:t>
            </a:r>
            <a:r>
              <a:rPr lang="en-ID" sz="1800" dirty="0">
                <a:solidFill>
                  <a:srgbClr val="252525"/>
                </a:solidFill>
                <a:latin typeface="Arial" panose="020B0604020202020204" pitchFamily="34" charset="0"/>
              </a:rPr>
              <a:t> data yang </a:t>
            </a:r>
            <a:r>
              <a:rPr lang="en-ID" sz="1800" dirty="0" err="1">
                <a:solidFill>
                  <a:srgbClr val="252525"/>
                </a:solidFill>
                <a:latin typeface="Arial" panose="020B0604020202020204" pitchFamily="34" charset="0"/>
              </a:rPr>
              <a:t>telah</a:t>
            </a:r>
            <a:r>
              <a:rPr lang="en-ID" sz="1800" dirty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252525"/>
                </a:solidFill>
                <a:latin typeface="Arial" panose="020B0604020202020204" pitchFamily="34" charset="0"/>
              </a:rPr>
              <a:t>diurutkan</a:t>
            </a:r>
            <a:r>
              <a:rPr lang="en-ID" sz="1800" dirty="0">
                <a:solidFill>
                  <a:srgbClr val="252525"/>
                </a:solidFill>
                <a:latin typeface="Arial" panose="020B0604020202020204" pitchFamily="34" charset="0"/>
              </a:rPr>
              <a:t>     </a:t>
            </a:r>
            <a:r>
              <a:rPr lang="en-ID" sz="1800" dirty="0" err="1">
                <a:solidFill>
                  <a:srgbClr val="252525"/>
                </a:solidFill>
                <a:latin typeface="Arial" panose="020B0604020202020204" pitchFamily="34" charset="0"/>
              </a:rPr>
              <a:t>menjadi</a:t>
            </a:r>
            <a:r>
              <a:rPr lang="en-ID" sz="1800" dirty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252525"/>
                </a:solidFill>
                <a:latin typeface="Arial" panose="020B0604020202020204" pitchFamily="34" charset="0"/>
              </a:rPr>
              <a:t>empat</a:t>
            </a:r>
            <a:r>
              <a:rPr lang="en-ID" sz="1800" dirty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252525"/>
                </a:solidFill>
                <a:latin typeface="Arial" panose="020B0604020202020204" pitchFamily="34" charset="0"/>
              </a:rPr>
              <a:t>bagian</a:t>
            </a:r>
            <a:r>
              <a:rPr lang="en-ID" sz="1800" dirty="0">
                <a:solidFill>
                  <a:srgbClr val="252525"/>
                </a:solidFill>
                <a:latin typeface="Arial" panose="020B0604020202020204" pitchFamily="34" charset="0"/>
              </a:rPr>
              <a:t> yang </a:t>
            </a:r>
            <a:r>
              <a:rPr lang="en-ID" sz="1800" dirty="0" err="1">
                <a:solidFill>
                  <a:srgbClr val="252525"/>
                </a:solidFill>
                <a:latin typeface="Arial" panose="020B0604020202020204" pitchFamily="34" charset="0"/>
              </a:rPr>
              <a:t>sama</a:t>
            </a:r>
            <a:r>
              <a:rPr lang="en-ID" sz="1800" dirty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252525"/>
                </a:solidFill>
                <a:latin typeface="Arial" panose="020B0604020202020204" pitchFamily="34" charset="0"/>
              </a:rPr>
              <a:t>besar</a:t>
            </a:r>
            <a:r>
              <a:rPr lang="en-ID" sz="1800" dirty="0">
                <a:solidFill>
                  <a:srgbClr val="252525"/>
                </a:solidFill>
                <a:latin typeface="Arial" panose="020B0604020202020204" pitchFamily="34" charset="0"/>
              </a:rPr>
              <a:t>.</a:t>
            </a:r>
          </a:p>
          <a:p>
            <a:pPr marL="109728" indent="0">
              <a:buNone/>
            </a:pPr>
            <a:endParaRPr lang="en-ID" sz="1800" dirty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r>
              <a:rPr lang="en-ID" sz="1800" dirty="0" err="1">
                <a:solidFill>
                  <a:srgbClr val="252525"/>
                </a:solidFill>
                <a:latin typeface="Arial" panose="020B0604020202020204" pitchFamily="34" charset="0"/>
              </a:rPr>
              <a:t>Untuk</a:t>
            </a:r>
            <a:r>
              <a:rPr lang="en-ID" sz="1800" dirty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252525"/>
                </a:solidFill>
                <a:latin typeface="Arial" panose="020B0604020202020204" pitchFamily="34" charset="0"/>
              </a:rPr>
              <a:t>empat</a:t>
            </a:r>
            <a:r>
              <a:rPr lang="en-ID" sz="1800" dirty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252525"/>
                </a:solidFill>
                <a:latin typeface="Arial" panose="020B0604020202020204" pitchFamily="34" charset="0"/>
              </a:rPr>
              <a:t>bagian</a:t>
            </a:r>
            <a:r>
              <a:rPr lang="en-ID" sz="1800" dirty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252525"/>
                </a:solidFill>
                <a:latin typeface="Arial" panose="020B0604020202020204" pitchFamily="34" charset="0"/>
              </a:rPr>
              <a:t>tersebut</a:t>
            </a:r>
            <a:r>
              <a:rPr lang="en-ID" sz="1800" dirty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252525"/>
                </a:solidFill>
                <a:latin typeface="Arial" panose="020B0604020202020204" pitchFamily="34" charset="0"/>
              </a:rPr>
              <a:t>dibutuhkan</a:t>
            </a:r>
            <a:r>
              <a:rPr lang="en-ID" sz="1800" dirty="0">
                <a:solidFill>
                  <a:srgbClr val="252525"/>
                </a:solidFill>
                <a:latin typeface="Arial" panose="020B0604020202020204" pitchFamily="34" charset="0"/>
              </a:rPr>
              <a:t> 3 </a:t>
            </a:r>
            <a:r>
              <a:rPr lang="en-ID" sz="1800" dirty="0" err="1">
                <a:solidFill>
                  <a:srgbClr val="252525"/>
                </a:solidFill>
                <a:latin typeface="Arial" panose="020B0604020202020204" pitchFamily="34" charset="0"/>
              </a:rPr>
              <a:t>titik</a:t>
            </a:r>
            <a:r>
              <a:rPr lang="en-ID" sz="1800" dirty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252525"/>
                </a:solidFill>
                <a:latin typeface="Arial" panose="020B0604020202020204" pitchFamily="34" charset="0"/>
              </a:rPr>
              <a:t>kuartil</a:t>
            </a:r>
            <a:r>
              <a:rPr lang="en-ID" sz="1800" dirty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252525"/>
                </a:solidFill>
                <a:latin typeface="Arial" panose="020B0604020202020204" pitchFamily="34" charset="0"/>
              </a:rPr>
              <a:t>yaitu</a:t>
            </a:r>
            <a:r>
              <a:rPr lang="en-ID" sz="1800" dirty="0">
                <a:solidFill>
                  <a:srgbClr val="252525"/>
                </a:solidFill>
                <a:latin typeface="Arial" panose="020B0604020202020204" pitchFamily="34" charset="0"/>
              </a:rPr>
              <a:t>:</a:t>
            </a:r>
          </a:p>
          <a:p>
            <a:pPr marL="109728" indent="0">
              <a:buNone/>
            </a:pPr>
            <a:endParaRPr lang="en-ID" sz="1800" dirty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r>
              <a:rPr lang="en-ID" sz="1800" dirty="0">
                <a:solidFill>
                  <a:srgbClr val="252525"/>
                </a:solidFill>
                <a:latin typeface="Arial" panose="020B0604020202020204" pitchFamily="34" charset="0"/>
              </a:rPr>
              <a:t>Dimana masing-masing </a:t>
            </a:r>
            <a:r>
              <a:rPr lang="en-ID" sz="1800" dirty="0" err="1">
                <a:solidFill>
                  <a:srgbClr val="252525"/>
                </a:solidFill>
                <a:latin typeface="Arial" panose="020B0604020202020204" pitchFamily="34" charset="0"/>
              </a:rPr>
              <a:t>kuartil</a:t>
            </a:r>
            <a:r>
              <a:rPr lang="en-ID" sz="1800" dirty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252525"/>
                </a:solidFill>
                <a:latin typeface="Arial" panose="020B0604020202020204" pitchFamily="34" charset="0"/>
              </a:rPr>
              <a:t>diberi</a:t>
            </a:r>
            <a:r>
              <a:rPr lang="en-ID" sz="1800" dirty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252525"/>
                </a:solidFill>
                <a:latin typeface="Arial" panose="020B0604020202020204" pitchFamily="34" charset="0"/>
              </a:rPr>
              <a:t>nama</a:t>
            </a:r>
            <a:r>
              <a:rPr lang="en-ID" sz="1800" dirty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252525"/>
                </a:solidFill>
                <a:latin typeface="Arial" panose="020B0604020202020204" pitchFamily="34" charset="0"/>
              </a:rPr>
              <a:t>kuartil</a:t>
            </a:r>
            <a:r>
              <a:rPr lang="en-ID" sz="1800" dirty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252525"/>
                </a:solidFill>
                <a:latin typeface="Arial" panose="020B0604020202020204" pitchFamily="34" charset="0"/>
              </a:rPr>
              <a:t>satu</a:t>
            </a:r>
            <a:r>
              <a:rPr lang="en-ID" sz="1800" dirty="0">
                <a:solidFill>
                  <a:srgbClr val="252525"/>
                </a:solidFill>
                <a:latin typeface="Arial" panose="020B0604020202020204" pitchFamily="34" charset="0"/>
              </a:rPr>
              <a:t> (Q1), </a:t>
            </a:r>
            <a:r>
              <a:rPr lang="en-ID" sz="1800" dirty="0" err="1">
                <a:solidFill>
                  <a:srgbClr val="252525"/>
                </a:solidFill>
                <a:latin typeface="Arial" panose="020B0604020202020204" pitchFamily="34" charset="0"/>
              </a:rPr>
              <a:t>kuartil</a:t>
            </a:r>
            <a:r>
              <a:rPr lang="en-ID" sz="1800" dirty="0">
                <a:solidFill>
                  <a:srgbClr val="252525"/>
                </a:solidFill>
                <a:latin typeface="Arial" panose="020B0604020202020204" pitchFamily="34" charset="0"/>
              </a:rPr>
              <a:t> dua (Q2), </a:t>
            </a:r>
            <a:r>
              <a:rPr lang="en-ID" sz="1800" dirty="0" err="1">
                <a:solidFill>
                  <a:srgbClr val="252525"/>
                </a:solidFill>
                <a:latin typeface="Arial" panose="020B0604020202020204" pitchFamily="34" charset="0"/>
              </a:rPr>
              <a:t>kuartil</a:t>
            </a:r>
            <a:r>
              <a:rPr lang="en-ID" sz="1800" dirty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252525"/>
                </a:solidFill>
                <a:latin typeface="Arial" panose="020B0604020202020204" pitchFamily="34" charset="0"/>
              </a:rPr>
              <a:t>tiga</a:t>
            </a:r>
            <a:r>
              <a:rPr lang="en-ID" sz="1800" dirty="0">
                <a:solidFill>
                  <a:srgbClr val="252525"/>
                </a:solidFill>
                <a:latin typeface="Arial" panose="020B0604020202020204" pitchFamily="34" charset="0"/>
              </a:rPr>
              <a:t> (Q3)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A11EDD-1B92-D766-CD3B-3ABCFD7790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833" t="36666" r="20000" b="47037"/>
          <a:stretch/>
        </p:blipFill>
        <p:spPr>
          <a:xfrm>
            <a:off x="761999" y="3820886"/>
            <a:ext cx="7441865" cy="174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208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04646-47EC-49A5-B932-9BD59EE50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52400"/>
          </a:xfrm>
        </p:spPr>
        <p:txBody>
          <a:bodyPr>
            <a:normAutofit fontScale="90000"/>
          </a:bodyPr>
          <a:lstStyle/>
          <a:p>
            <a:r>
              <a:rPr lang="en-ID" dirty="0">
                <a:solidFill>
                  <a:srgbClr val="252525"/>
                </a:solidFill>
                <a:latin typeface="Arial" panose="020B0604020202020204" pitchFamily="34" charset="0"/>
              </a:rPr>
              <a:t>KUARTIL UNGOUPED DATA</a:t>
            </a:r>
            <a:br>
              <a:rPr lang="en-ID" dirty="0">
                <a:solidFill>
                  <a:srgbClr val="252525"/>
                </a:solidFill>
                <a:latin typeface="Arial" panose="020B0604020202020204" pitchFamily="34" charset="0"/>
              </a:rPr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0BF59-2753-9135-076F-F156A6566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3084576"/>
          </a:xfrm>
        </p:spPr>
        <p:txBody>
          <a:bodyPr/>
          <a:lstStyle/>
          <a:p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Langkah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awal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untuk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mencari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kuartil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adalah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it-IT" sz="1800" dirty="0">
                <a:solidFill>
                  <a:srgbClr val="000000"/>
                </a:solidFill>
                <a:latin typeface="Arial" panose="020B0604020202020204" pitchFamily="34" charset="0"/>
              </a:rPr>
              <a:t>dengan mencari di mana letak kuartilnya </a:t>
            </a:r>
            <a:r>
              <a:rPr lang="pt-BR" sz="1800" dirty="0">
                <a:solidFill>
                  <a:srgbClr val="000000"/>
                </a:solidFill>
                <a:latin typeface="Arial" panose="020B0604020202020204" pitchFamily="34" charset="0"/>
              </a:rPr>
              <a:t>setelah itu baru mencari nilai kuartil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tersebut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Rumus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mencari</a:t>
            </a:r>
            <a:r>
              <a:rPr lang="en-ID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Letak</a:t>
            </a:r>
            <a:r>
              <a:rPr lang="en-ID" sz="18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Kuartil</a:t>
            </a:r>
            <a:r>
              <a:rPr lang="en-ID" sz="1800" b="1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  <a:p>
            <a:r>
              <a:rPr lang="en-ID" sz="1800" i="1" dirty="0">
                <a:solidFill>
                  <a:srgbClr val="000000"/>
                </a:solidFill>
                <a:latin typeface="Arial" panose="020B0604020202020204" pitchFamily="34" charset="0"/>
              </a:rPr>
              <a:t>Ungrouped Data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ID" sz="1800" i="1" dirty="0">
                <a:solidFill>
                  <a:srgbClr val="000000"/>
                </a:solidFill>
                <a:latin typeface="Arial" panose="020B0604020202020204" pitchFamily="34" charset="0"/>
              </a:rPr>
              <a:t>	        q (n+1)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ID" sz="1800" i="1" dirty="0">
                <a:solidFill>
                  <a:srgbClr val="000000"/>
                </a:solidFill>
                <a:latin typeface="Arial" panose="020B0604020202020204" pitchFamily="34" charset="0"/>
              </a:rPr>
              <a:t>          Q = </a:t>
            </a:r>
          </a:p>
          <a:p>
            <a:pPr lvl="4">
              <a:spcBef>
                <a:spcPts val="0"/>
              </a:spcBef>
            </a:pPr>
            <a:r>
              <a:rPr lang="en-ID" sz="1000" i="1" dirty="0">
                <a:solidFill>
                  <a:srgbClr val="000000"/>
                </a:solidFill>
                <a:latin typeface="Arial" panose="020B0604020202020204" pitchFamily="34" charset="0"/>
              </a:rPr>
              <a:t>          4</a:t>
            </a:r>
          </a:p>
          <a:p>
            <a:r>
              <a:rPr lang="en-ID" sz="1800" dirty="0" err="1">
                <a:solidFill>
                  <a:srgbClr val="252525"/>
                </a:solidFill>
                <a:latin typeface="Arial" panose="020B0604020202020204" pitchFamily="34" charset="0"/>
              </a:rPr>
              <a:t>Untuk</a:t>
            </a:r>
            <a:r>
              <a:rPr lang="en-ID" sz="1800" dirty="0">
                <a:solidFill>
                  <a:srgbClr val="252525"/>
                </a:solidFill>
                <a:latin typeface="Arial" panose="020B0604020202020204" pitchFamily="34" charset="0"/>
              </a:rPr>
              <a:t> data yang </a:t>
            </a:r>
            <a:r>
              <a:rPr lang="en-ID" sz="1800" dirty="0" err="1">
                <a:solidFill>
                  <a:srgbClr val="252525"/>
                </a:solidFill>
                <a:latin typeface="Arial" panose="020B0604020202020204" pitchFamily="34" charset="0"/>
              </a:rPr>
              <a:t>belum</a:t>
            </a:r>
            <a:r>
              <a:rPr lang="en-ID" sz="1800" dirty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252525"/>
                </a:solidFill>
                <a:latin typeface="Arial" panose="020B0604020202020204" pitchFamily="34" charset="0"/>
              </a:rPr>
              <a:t>dikelompokkan</a:t>
            </a:r>
            <a:r>
              <a:rPr lang="en-ID" sz="1800" dirty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252525"/>
                </a:solidFill>
                <a:latin typeface="Arial" panose="020B0604020202020204" pitchFamily="34" charset="0"/>
              </a:rPr>
              <a:t>langkah</a:t>
            </a:r>
            <a:r>
              <a:rPr lang="en-ID" sz="1800" dirty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252525"/>
                </a:solidFill>
                <a:latin typeface="Arial" panose="020B0604020202020204" pitchFamily="34" charset="0"/>
              </a:rPr>
              <a:t>awal</a:t>
            </a:r>
            <a:r>
              <a:rPr lang="en-ID" sz="1800" dirty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252525"/>
                </a:solidFill>
                <a:latin typeface="Arial" panose="020B0604020202020204" pitchFamily="34" charset="0"/>
              </a:rPr>
              <a:t>adalah</a:t>
            </a:r>
            <a:r>
              <a:rPr lang="en-ID" sz="1800" dirty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252525"/>
                </a:solidFill>
                <a:latin typeface="Arial" panose="020B0604020202020204" pitchFamily="34" charset="0"/>
              </a:rPr>
              <a:t>mengurutkan</a:t>
            </a:r>
            <a:r>
              <a:rPr lang="en-ID" sz="1800" dirty="0">
                <a:solidFill>
                  <a:srgbClr val="252525"/>
                </a:solidFill>
                <a:latin typeface="Arial" panose="020B0604020202020204" pitchFamily="34" charset="0"/>
              </a:rPr>
              <a:t> data </a:t>
            </a:r>
            <a:r>
              <a:rPr lang="en-ID" sz="1800" dirty="0" err="1">
                <a:solidFill>
                  <a:srgbClr val="252525"/>
                </a:solidFill>
                <a:latin typeface="Arial" panose="020B0604020202020204" pitchFamily="34" charset="0"/>
              </a:rPr>
              <a:t>tersebut</a:t>
            </a:r>
            <a:r>
              <a:rPr lang="en-ID" sz="1800" dirty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252525"/>
                </a:solidFill>
                <a:latin typeface="Arial" panose="020B0604020202020204" pitchFamily="34" charset="0"/>
              </a:rPr>
              <a:t>dari</a:t>
            </a:r>
            <a:r>
              <a:rPr lang="en-ID" sz="1800" dirty="0">
                <a:solidFill>
                  <a:srgbClr val="252525"/>
                </a:solidFill>
                <a:latin typeface="Arial" panose="020B0604020202020204" pitchFamily="34" charset="0"/>
              </a:rPr>
              <a:t> yang </a:t>
            </a:r>
            <a:r>
              <a:rPr lang="en-ID" sz="1800" dirty="0" err="1">
                <a:solidFill>
                  <a:srgbClr val="252525"/>
                </a:solidFill>
                <a:latin typeface="Arial" panose="020B0604020202020204" pitchFamily="34" charset="0"/>
              </a:rPr>
              <a:t>terendah</a:t>
            </a:r>
            <a:r>
              <a:rPr lang="en-ID" sz="1800" dirty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252525"/>
                </a:solidFill>
                <a:latin typeface="Arial" panose="020B0604020202020204" pitchFamily="34" charset="0"/>
              </a:rPr>
              <a:t>sampai</a:t>
            </a:r>
            <a:r>
              <a:rPr lang="en-ID" sz="1800" dirty="0">
                <a:solidFill>
                  <a:srgbClr val="252525"/>
                </a:solidFill>
                <a:latin typeface="Arial" panose="020B0604020202020204" pitchFamily="34" charset="0"/>
              </a:rPr>
              <a:t> yang </a:t>
            </a:r>
            <a:r>
              <a:rPr lang="en-ID" sz="1800" dirty="0" err="1">
                <a:solidFill>
                  <a:srgbClr val="252525"/>
                </a:solidFill>
                <a:latin typeface="Arial" panose="020B0604020202020204" pitchFamily="34" charset="0"/>
              </a:rPr>
              <a:t>tertinggi</a:t>
            </a:r>
            <a:r>
              <a:rPr lang="en-ID" sz="1800" dirty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252525"/>
                </a:solidFill>
                <a:latin typeface="Arial" panose="020B0604020202020204" pitchFamily="34" charset="0"/>
              </a:rPr>
              <a:t>selanjutnya</a:t>
            </a:r>
            <a:r>
              <a:rPr lang="en-ID" sz="1800" dirty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252525"/>
                </a:solidFill>
                <a:latin typeface="Arial" panose="020B0604020202020204" pitchFamily="34" charset="0"/>
              </a:rPr>
              <a:t>mencari</a:t>
            </a:r>
            <a:r>
              <a:rPr lang="en-ID" sz="1800" dirty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252525"/>
                </a:solidFill>
                <a:latin typeface="Arial" panose="020B0604020202020204" pitchFamily="34" charset="0"/>
              </a:rPr>
              <a:t>letak</a:t>
            </a:r>
            <a:r>
              <a:rPr lang="en-ID" sz="1800" dirty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252525"/>
                </a:solidFill>
                <a:latin typeface="Arial" panose="020B0604020202020204" pitchFamily="34" charset="0"/>
              </a:rPr>
              <a:t>kuartil</a:t>
            </a:r>
            <a:r>
              <a:rPr lang="en-ID" sz="1800" dirty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252525"/>
                </a:solidFill>
                <a:latin typeface="Arial" panose="020B0604020202020204" pitchFamily="34" charset="0"/>
              </a:rPr>
              <a:t>berdasarkan</a:t>
            </a:r>
            <a:r>
              <a:rPr lang="en-ID" sz="1800" dirty="0">
                <a:solidFill>
                  <a:srgbClr val="252525"/>
                </a:solidFill>
                <a:latin typeface="Arial" panose="020B0604020202020204" pitchFamily="34" charset="0"/>
              </a:rPr>
              <a:t> pada </a:t>
            </a:r>
            <a:r>
              <a:rPr lang="en-ID" sz="1800" dirty="0" err="1">
                <a:solidFill>
                  <a:srgbClr val="252525"/>
                </a:solidFill>
                <a:latin typeface="Arial" panose="020B0604020202020204" pitchFamily="34" charset="0"/>
              </a:rPr>
              <a:t>rumus</a:t>
            </a:r>
            <a:r>
              <a:rPr lang="en-ID" sz="1800" dirty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  <a:r>
              <a:rPr lang="en-ID" sz="1800" dirty="0" err="1">
                <a:solidFill>
                  <a:srgbClr val="252525"/>
                </a:solidFill>
                <a:latin typeface="Arial" panose="020B0604020202020204" pitchFamily="34" charset="0"/>
              </a:rPr>
              <a:t>tersebut</a:t>
            </a:r>
            <a:r>
              <a:rPr lang="en-ID" sz="1800" dirty="0">
                <a:solidFill>
                  <a:srgbClr val="252525"/>
                </a:solidFill>
                <a:latin typeface="Arial" panose="020B0604020202020204" pitchFamily="34" charset="0"/>
              </a:rPr>
              <a:t>.</a:t>
            </a:r>
          </a:p>
          <a:p>
            <a:endParaRPr lang="en-ID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6DD684B-09F4-3DDE-B832-483FF584C037}"/>
              </a:ext>
            </a:extLst>
          </p:cNvPr>
          <p:cNvCxnSpPr>
            <a:cxnSpLocks/>
          </p:cNvCxnSpPr>
          <p:nvPr/>
        </p:nvCxnSpPr>
        <p:spPr>
          <a:xfrm>
            <a:off x="1752600" y="3886200"/>
            <a:ext cx="1219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994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1B302-5048-6C5C-3DCA-3944C5516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16281D-872F-8F94-7082-3A1A660917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40741" t="21793" r="20371" b="14009"/>
          <a:stretch/>
        </p:blipFill>
        <p:spPr>
          <a:xfrm>
            <a:off x="457200" y="685800"/>
            <a:ext cx="6553200" cy="6085114"/>
          </a:xfrm>
        </p:spPr>
      </p:pic>
    </p:spTree>
    <p:extLst>
      <p:ext uri="{BB962C8B-B14F-4D97-AF65-F5344CB8AC3E}">
        <p14:creationId xmlns:p14="http://schemas.microsoft.com/office/powerpoint/2010/main" val="3139290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78A51-19B9-1E21-8A99-47E04140E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294AC-A4EC-5D51-1036-A1342E403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C766C9-6F13-429D-7A95-1DEBE281B8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167" t="20371" r="17500" b="18889"/>
          <a:stretch/>
        </p:blipFill>
        <p:spPr>
          <a:xfrm>
            <a:off x="533400" y="1143000"/>
            <a:ext cx="819243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07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9359A-A35B-B46F-295E-FCCAB3BEA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F3CFC0-B7EC-D9AD-BE26-33762354B9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9274" t="21990" r="24229" b="25147"/>
          <a:stretch/>
        </p:blipFill>
        <p:spPr>
          <a:xfrm>
            <a:off x="228600" y="1066800"/>
            <a:ext cx="8831580" cy="4648200"/>
          </a:xfrm>
        </p:spPr>
      </p:pic>
    </p:spTree>
    <p:extLst>
      <p:ext uri="{BB962C8B-B14F-4D97-AF65-F5344CB8AC3E}">
        <p14:creationId xmlns:p14="http://schemas.microsoft.com/office/powerpoint/2010/main" val="3576691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82A11C-04B9-65B1-A8D0-563A2F08C5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31167" t="27276" r="30066" b="18099"/>
          <a:stretch/>
        </p:blipFill>
        <p:spPr>
          <a:xfrm>
            <a:off x="1143000" y="990600"/>
            <a:ext cx="6705600" cy="5314950"/>
          </a:xfrm>
        </p:spPr>
      </p:pic>
    </p:spTree>
    <p:extLst>
      <p:ext uri="{BB962C8B-B14F-4D97-AF65-F5344CB8AC3E}">
        <p14:creationId xmlns:p14="http://schemas.microsoft.com/office/powerpoint/2010/main" val="2195759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1222AD-17E7-A1DE-D840-B0ECC45EFE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30176" t="27276" r="30109" b="14574"/>
          <a:stretch/>
        </p:blipFill>
        <p:spPr>
          <a:xfrm>
            <a:off x="609600" y="1066800"/>
            <a:ext cx="6553200" cy="5397190"/>
          </a:xfrm>
        </p:spPr>
      </p:pic>
    </p:spTree>
    <p:extLst>
      <p:ext uri="{BB962C8B-B14F-4D97-AF65-F5344CB8AC3E}">
        <p14:creationId xmlns:p14="http://schemas.microsoft.com/office/powerpoint/2010/main" val="37161197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144</TotalTime>
  <Words>148</Words>
  <Application>Microsoft Office PowerPoint</Application>
  <PresentationFormat>On-screen Show (4:3)</PresentationFormat>
  <Paragraphs>21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Georgia</vt:lpstr>
      <vt:lpstr>Trebuchet MS</vt:lpstr>
      <vt:lpstr>Wingdings 2</vt:lpstr>
      <vt:lpstr>Urban</vt:lpstr>
      <vt:lpstr>STATISTIK PENELITIAN  PENDIDIKAN </vt:lpstr>
      <vt:lpstr>PowerPoint Presentation</vt:lpstr>
      <vt:lpstr>4. Kuartil</vt:lpstr>
      <vt:lpstr>KUARTIL UNGOUPED DATA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Desil</vt:lpstr>
      <vt:lpstr>PowerPoint Presentation</vt:lpstr>
      <vt:lpstr>Sekian Materi Pertemuan Sebelas Sampai bertemu dipertemuan Dua Belas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STATISTIK PENELITIAN  PENDIDIKAN</dc:title>
  <dc:creator>User</dc:creator>
  <cp:lastModifiedBy>asus vivobook</cp:lastModifiedBy>
  <cp:revision>17</cp:revision>
  <dcterms:created xsi:type="dcterms:W3CDTF">2024-08-16T02:02:40Z</dcterms:created>
  <dcterms:modified xsi:type="dcterms:W3CDTF">2024-09-12T04:49:23Z</dcterms:modified>
</cp:coreProperties>
</file>