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6" r:id="rId3"/>
    <p:sldId id="258" r:id="rId4"/>
    <p:sldId id="267" r:id="rId5"/>
    <p:sldId id="259" r:id="rId6"/>
    <p:sldId id="268" r:id="rId7"/>
    <p:sldId id="269" r:id="rId8"/>
    <p:sldId id="260" r:id="rId9"/>
    <p:sldId id="261" r:id="rId10"/>
    <p:sldId id="262" r:id="rId11"/>
    <p:sldId id="263" r:id="rId12"/>
    <p:sldId id="265"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37FBCA-6DDC-4223-ADDA-25A322B367DB}" type="datetimeFigureOut">
              <a:rPr lang="id-ID" smtClean="0"/>
              <a:t>12/01/2021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5999D5-89CF-44CC-A406-F9AEEB676CFE}" type="slidenum">
              <a:rPr lang="id-ID" smtClean="0"/>
              <a:t>‹#›</a:t>
            </a:fld>
            <a:endParaRPr lang="id-ID"/>
          </a:p>
        </p:txBody>
      </p:sp>
    </p:spTree>
    <p:extLst>
      <p:ext uri="{BB962C8B-B14F-4D97-AF65-F5344CB8AC3E}">
        <p14:creationId xmlns:p14="http://schemas.microsoft.com/office/powerpoint/2010/main" val="1057122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smtClean="0"/>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id-ID" smtClean="0"/>
          </a:p>
        </p:txBody>
      </p:sp>
      <p:sp>
        <p:nvSpPr>
          <p:cNvPr id="4" name="Date Placeholder 3"/>
          <p:cNvSpPr>
            <a:spLocks noGrp="1"/>
          </p:cNvSpPr>
          <p:nvPr>
            <p:ph type="dt" sz="quarter"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E6CB6001-D445-4804-979F-F813BE14ACF7}" type="datetimeFigureOut">
              <a:rPr lang="id-ID" smtClean="0"/>
              <a:t>12/01/2021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2317468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6CB6001-D445-4804-979F-F813BE14ACF7}" type="datetimeFigureOut">
              <a:rPr lang="id-ID" smtClean="0"/>
              <a:t>12/01/2021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97040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6CB6001-D445-4804-979F-F813BE14ACF7}" type="datetimeFigureOut">
              <a:rPr lang="id-ID" smtClean="0"/>
              <a:t>12/01/2021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193414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6CB6001-D445-4804-979F-F813BE14ACF7}" type="datetimeFigureOut">
              <a:rPr lang="id-ID" smtClean="0"/>
              <a:t>12/01/2021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122610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CB6001-D445-4804-979F-F813BE14ACF7}" type="datetimeFigureOut">
              <a:rPr lang="id-ID" smtClean="0"/>
              <a:t>12/01/2021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3637160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E6CB6001-D445-4804-979F-F813BE14ACF7}" type="datetimeFigureOut">
              <a:rPr lang="id-ID" smtClean="0"/>
              <a:t>12/01/2021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336894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E6CB6001-D445-4804-979F-F813BE14ACF7}" type="datetimeFigureOut">
              <a:rPr lang="id-ID" smtClean="0"/>
              <a:t>12/01/2021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2736598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E6CB6001-D445-4804-979F-F813BE14ACF7}" type="datetimeFigureOut">
              <a:rPr lang="id-ID" smtClean="0"/>
              <a:t>12/01/2021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145562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B6001-D445-4804-979F-F813BE14ACF7}" type="datetimeFigureOut">
              <a:rPr lang="id-ID" smtClean="0"/>
              <a:t>12/01/2021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258644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CB6001-D445-4804-979F-F813BE14ACF7}" type="datetimeFigureOut">
              <a:rPr lang="id-ID" smtClean="0"/>
              <a:t>12/01/2021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3327850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CB6001-D445-4804-979F-F813BE14ACF7}" type="datetimeFigureOut">
              <a:rPr lang="id-ID" smtClean="0"/>
              <a:t>12/01/2021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9896554-0A97-42BE-AED5-1A4538D4F076}" type="slidenum">
              <a:rPr lang="id-ID" smtClean="0"/>
              <a:t>‹#›</a:t>
            </a:fld>
            <a:endParaRPr lang="id-ID"/>
          </a:p>
        </p:txBody>
      </p:sp>
    </p:spTree>
    <p:extLst>
      <p:ext uri="{BB962C8B-B14F-4D97-AF65-F5344CB8AC3E}">
        <p14:creationId xmlns:p14="http://schemas.microsoft.com/office/powerpoint/2010/main" val="1462898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B6001-D445-4804-979F-F813BE14ACF7}" type="datetimeFigureOut">
              <a:rPr lang="id-ID" smtClean="0"/>
              <a:t>12/01/2021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96554-0A97-42BE-AED5-1A4538D4F076}" type="slidenum">
              <a:rPr lang="id-ID" smtClean="0"/>
              <a:t>‹#›</a:t>
            </a:fld>
            <a:endParaRPr lang="id-ID"/>
          </a:p>
        </p:txBody>
      </p:sp>
    </p:spTree>
    <p:extLst>
      <p:ext uri="{BB962C8B-B14F-4D97-AF65-F5344CB8AC3E}">
        <p14:creationId xmlns:p14="http://schemas.microsoft.com/office/powerpoint/2010/main" val="917009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Picture\logo ibi smal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312" y="142874"/>
            <a:ext cx="1579538" cy="1413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1"/>
          <p:cNvSpPr>
            <a:spLocks noGrp="1"/>
          </p:cNvSpPr>
          <p:nvPr>
            <p:ph type="ctrTitle"/>
          </p:nvPr>
        </p:nvSpPr>
        <p:spPr>
          <a:xfrm>
            <a:off x="179388" y="2130425"/>
            <a:ext cx="8785225" cy="1470025"/>
          </a:xfrm>
        </p:spPr>
        <p:txBody>
          <a:bodyPr/>
          <a:lstStyle/>
          <a:p>
            <a:pPr eaLnBrk="1" hangingPunct="1"/>
            <a:r>
              <a:rPr lang="en-US" altLang="id-ID" sz="3600" b="1" smtClean="0">
                <a:latin typeface="Arial" charset="0"/>
                <a:cs typeface="Arial" charset="0"/>
              </a:rPr>
              <a:t>ETIKA DAN HUKUM BISNIS</a:t>
            </a:r>
          </a:p>
        </p:txBody>
      </p:sp>
      <p:sp>
        <p:nvSpPr>
          <p:cNvPr id="8" name="Subtitle 2"/>
          <p:cNvSpPr>
            <a:spLocks noGrp="1"/>
          </p:cNvSpPr>
          <p:nvPr>
            <p:ph type="subTitle" idx="1"/>
          </p:nvPr>
        </p:nvSpPr>
        <p:spPr>
          <a:xfrm>
            <a:off x="1371600" y="3886200"/>
            <a:ext cx="6400800" cy="838200"/>
          </a:xfrm>
        </p:spPr>
        <p:txBody>
          <a:bodyPr rtlCol="0">
            <a:normAutofit fontScale="85000" lnSpcReduction="10000"/>
          </a:bodyPr>
          <a:lstStyle/>
          <a:p>
            <a:pPr eaLnBrk="1" fontAlgn="auto" hangingPunct="1">
              <a:spcAft>
                <a:spcPts val="0"/>
              </a:spcAft>
              <a:buFont typeface="Arial" pitchFamily="34" charset="0"/>
              <a:buNone/>
              <a:defRPr/>
            </a:pPr>
            <a:r>
              <a:rPr lang="id-ID" sz="2400" b="1" dirty="0" smtClean="0">
                <a:solidFill>
                  <a:schemeClr val="tx1">
                    <a:lumMod val="95000"/>
                    <a:lumOff val="5000"/>
                  </a:schemeClr>
                </a:solidFill>
                <a:latin typeface="Arial" pitchFamily="34" charset="0"/>
                <a:cs typeface="Arial" pitchFamily="34" charset="0"/>
              </a:rPr>
              <a:t>PERTEMUAN KE -14 </a:t>
            </a:r>
          </a:p>
          <a:p>
            <a:pPr eaLnBrk="1" fontAlgn="auto" hangingPunct="1">
              <a:spcAft>
                <a:spcPts val="0"/>
              </a:spcAft>
              <a:buFont typeface="Arial" pitchFamily="34" charset="0"/>
              <a:buNone/>
              <a:defRPr/>
            </a:pPr>
            <a:r>
              <a:rPr lang="en-US" sz="2400" b="1" dirty="0" smtClean="0">
                <a:solidFill>
                  <a:schemeClr val="tx1">
                    <a:lumMod val="95000"/>
                    <a:lumOff val="5000"/>
                  </a:schemeClr>
                </a:solidFill>
                <a:latin typeface="Arial" pitchFamily="34" charset="0"/>
                <a:cs typeface="Arial" pitchFamily="34" charset="0"/>
              </a:rPr>
              <a:t>ORGANISASI BISNIS YANG BAIK DAN RASIONAL</a:t>
            </a:r>
          </a:p>
        </p:txBody>
      </p:sp>
      <p:sp>
        <p:nvSpPr>
          <p:cNvPr id="7" name="Date Placeholder 6"/>
          <p:cNvSpPr>
            <a:spLocks noGrp="1"/>
          </p:cNvSpPr>
          <p:nvPr>
            <p:ph type="dt" sz="quarter" idx="10"/>
          </p:nvPr>
        </p:nvSpPr>
        <p:spPr/>
        <p:txBody>
          <a:bodyPr/>
          <a:lstStyle/>
          <a:p>
            <a:pPr>
              <a:defRPr/>
            </a:pPr>
            <a:endParaRPr lang="en-US" dirty="0"/>
          </a:p>
        </p:txBody>
      </p:sp>
      <p:sp>
        <p:nvSpPr>
          <p:cNvPr id="9" name="Footer Placeholder 8"/>
          <p:cNvSpPr>
            <a:spLocks noGrp="1"/>
          </p:cNvSpPr>
          <p:nvPr>
            <p:ph type="ftr" sz="quarter" idx="11"/>
          </p:nvPr>
        </p:nvSpPr>
        <p:spPr>
          <a:xfrm>
            <a:off x="3124200" y="6381750"/>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303588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id-ID" sz="3600" b="1" smtClean="0">
                <a:latin typeface="Arial" charset="0"/>
                <a:cs typeface="Arial" charset="0"/>
              </a:rPr>
              <a:t>KARAKTERISTIK PERILAKU KERJA</a:t>
            </a:r>
            <a:endParaRPr lang="en-US" altLang="id-ID" sz="3600" b="1" i="1" smtClean="0">
              <a:latin typeface="Arial" charset="0"/>
              <a:cs typeface="Arial" charset="0"/>
            </a:endParaRPr>
          </a:p>
        </p:txBody>
      </p:sp>
      <p:sp>
        <p:nvSpPr>
          <p:cNvPr id="7171" name="Content Placeholder 2"/>
          <p:cNvSpPr>
            <a:spLocks noGrp="1"/>
          </p:cNvSpPr>
          <p:nvPr>
            <p:ph idx="1"/>
          </p:nvPr>
        </p:nvSpPr>
        <p:spPr>
          <a:xfrm>
            <a:off x="900113" y="1916113"/>
            <a:ext cx="7343775" cy="4210050"/>
          </a:xfrm>
        </p:spPr>
        <p:txBody>
          <a:bodyPr/>
          <a:lstStyle/>
          <a:p>
            <a:pPr marL="457200" indent="-457200">
              <a:buFont typeface="Arial" charset="0"/>
              <a:buAutoNum type="arabicPeriod"/>
            </a:pPr>
            <a:r>
              <a:rPr lang="en-US" altLang="id-ID" sz="2400" smtClean="0">
                <a:latin typeface="Arial" charset="0"/>
                <a:cs typeface="Arial" charset="0"/>
              </a:rPr>
              <a:t>Persepsi pegawai bahwa upayanya mengarah pada suatu kinerja</a:t>
            </a:r>
          </a:p>
          <a:p>
            <a:pPr marL="457200" indent="-457200">
              <a:buFont typeface="Arial" charset="0"/>
              <a:buAutoNum type="arabicPeriod"/>
            </a:pPr>
            <a:endParaRPr lang="en-US" altLang="id-ID" sz="2400" smtClean="0">
              <a:latin typeface="Arial" charset="0"/>
              <a:cs typeface="Arial" charset="0"/>
            </a:endParaRPr>
          </a:p>
          <a:p>
            <a:pPr marL="457200" indent="-457200">
              <a:buFont typeface="Arial" charset="0"/>
              <a:buAutoNum type="arabicPeriod"/>
            </a:pPr>
            <a:r>
              <a:rPr lang="en-US" altLang="id-ID" sz="2400" smtClean="0">
                <a:latin typeface="Arial" charset="0"/>
                <a:cs typeface="Arial" charset="0"/>
              </a:rPr>
              <a:t>Persepsi pegawai bahwa kinerja dihargai dan menerima penghargaan sesuai dengan prestasi dan dedikasi kerjanya</a:t>
            </a:r>
          </a:p>
          <a:p>
            <a:pPr marL="457200" indent="-457200">
              <a:buFont typeface="Arial" charset="0"/>
              <a:buAutoNum type="arabicPeriod"/>
            </a:pPr>
            <a:endParaRPr lang="en-US" altLang="id-ID" sz="2400" smtClean="0">
              <a:latin typeface="Arial" charset="0"/>
              <a:cs typeface="Arial" charset="0"/>
            </a:endParaRPr>
          </a:p>
          <a:p>
            <a:pPr marL="457200" indent="-457200">
              <a:buFont typeface="Arial" charset="0"/>
              <a:buAutoNum type="arabicPeriod"/>
            </a:pPr>
            <a:r>
              <a:rPr lang="en-US" altLang="id-ID" sz="2400" smtClean="0">
                <a:latin typeface="Arial" charset="0"/>
                <a:cs typeface="Arial" charset="0"/>
              </a:rPr>
              <a:t>Nilai yang diberikan pegawai terhadap imbalan yang diberikan, sehingga karyawan memiliki motivasi kerja yang baik</a:t>
            </a: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002028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US" altLang="id-ID" sz="3600" b="1" i="1" smtClean="0">
                <a:latin typeface="Arial" charset="0"/>
                <a:cs typeface="Arial" charset="0"/>
              </a:rPr>
              <a:t> </a:t>
            </a:r>
            <a:r>
              <a:rPr lang="en-US" altLang="id-ID" sz="3600" b="1" smtClean="0">
                <a:latin typeface="Arial" charset="0"/>
                <a:cs typeface="Arial" charset="0"/>
              </a:rPr>
              <a:t>ORGANISASI POLITIK YANG BERETIKA</a:t>
            </a:r>
            <a:r>
              <a:rPr lang="en-US" altLang="id-ID" sz="3600" b="1" i="1" smtClean="0">
                <a:latin typeface="Arial" charset="0"/>
                <a:cs typeface="Arial" charset="0"/>
              </a:rPr>
              <a:t> </a:t>
            </a:r>
          </a:p>
        </p:txBody>
      </p:sp>
      <p:sp>
        <p:nvSpPr>
          <p:cNvPr id="5123" name="Content Placeholder 2"/>
          <p:cNvSpPr>
            <a:spLocks noGrp="1"/>
          </p:cNvSpPr>
          <p:nvPr>
            <p:ph idx="1"/>
          </p:nvPr>
        </p:nvSpPr>
        <p:spPr>
          <a:xfrm>
            <a:off x="900113" y="1916113"/>
            <a:ext cx="7343775" cy="4210050"/>
          </a:xfrm>
        </p:spPr>
        <p:txBody>
          <a:bodyPr>
            <a:normAutofit/>
          </a:bodyPr>
          <a:lstStyle/>
          <a:p>
            <a:pPr marL="0" indent="0">
              <a:buNone/>
            </a:pPr>
            <a:r>
              <a:rPr lang="id-ID" sz="2400" dirty="0" smtClean="0"/>
              <a:t>Organisasi </a:t>
            </a:r>
            <a:r>
              <a:rPr lang="id-ID" sz="2400" dirty="0"/>
              <a:t>politik yang baik adalah </a:t>
            </a:r>
            <a:r>
              <a:rPr lang="id-ID" sz="2400" dirty="0" smtClean="0"/>
              <a:t> : </a:t>
            </a:r>
          </a:p>
          <a:p>
            <a:pPr marL="0" indent="0">
              <a:buNone/>
            </a:pPr>
            <a:r>
              <a:rPr lang="id-ID" sz="2400" dirty="0" smtClean="0"/>
              <a:t>Organisasi </a:t>
            </a:r>
            <a:r>
              <a:rPr lang="id-ID" sz="2400" dirty="0"/>
              <a:t>politik yang dapat menempatkan dan berpedoman terhadap etika dan </a:t>
            </a:r>
            <a:r>
              <a:rPr lang="id-ID" sz="2400" dirty="0" smtClean="0"/>
              <a:t>norma norma </a:t>
            </a:r>
            <a:r>
              <a:rPr lang="id-ID" sz="2400" dirty="0"/>
              <a:t>bisnis yang dimiliki. Walaupun pada kenyataannya, kehidupan organisasi politik yang ada dinegara kita, masih memiliki tujuan partai maupun individu untuk mencari keuntungan bagi organisasi </a:t>
            </a:r>
            <a:r>
              <a:rPr lang="id-ID" sz="2400" dirty="0" smtClean="0"/>
              <a:t>politiknya.</a:t>
            </a:r>
            <a:endParaRPr lang="id-ID" sz="2400" dirty="0"/>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354153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457200" y="1600200"/>
            <a:ext cx="8229600" cy="2333625"/>
          </a:xfrm>
        </p:spPr>
        <p:txBody>
          <a:bodyPr/>
          <a:lstStyle/>
          <a:p>
            <a:pPr>
              <a:buFont typeface="Arial" charset="0"/>
              <a:buNone/>
            </a:pPr>
            <a:endParaRPr lang="en-US" altLang="id-ID" sz="3000" smtClean="0">
              <a:latin typeface="Arial" charset="0"/>
              <a:cs typeface="Arial" charset="0"/>
            </a:endParaRPr>
          </a:p>
          <a:p>
            <a:pPr>
              <a:buFont typeface="Arial" charset="0"/>
              <a:buNone/>
            </a:pPr>
            <a:endParaRPr lang="en-US" altLang="id-ID" sz="3000" b="1" smtClean="0">
              <a:latin typeface="Arial" charset="0"/>
              <a:cs typeface="Arial" charset="0"/>
            </a:endParaRPr>
          </a:p>
          <a:p>
            <a:pPr algn="ctr">
              <a:buFont typeface="Arial" charset="0"/>
              <a:buNone/>
            </a:pPr>
            <a:r>
              <a:rPr lang="en-US" altLang="id-ID" sz="3000" b="1" smtClean="0">
                <a:latin typeface="Arial" charset="0"/>
                <a:cs typeface="Arial" charset="0"/>
              </a:rPr>
              <a:t>TERIMA   KASIH</a:t>
            </a:r>
          </a:p>
        </p:txBody>
      </p:sp>
      <p:sp>
        <p:nvSpPr>
          <p:cNvPr id="2" name="Date Placeholder 1"/>
          <p:cNvSpPr>
            <a:spLocks noGrp="1"/>
          </p:cNvSpPr>
          <p:nvPr>
            <p:ph type="dt" sz="quarter" idx="10"/>
          </p:nvPr>
        </p:nvSpPr>
        <p:spPr/>
        <p:txBody>
          <a:bodyPr/>
          <a:lstStyle/>
          <a:p>
            <a:pPr>
              <a:defRPr/>
            </a:pPr>
            <a:r>
              <a:rPr lang="en-US" dirty="0"/>
              <a:t>https://www.youtube.com/watch?v=UJfq9PS54JA&amp;feature=emb_logo</a:t>
            </a:r>
            <a:endParaRPr lang="en-US" dirty="0"/>
          </a:p>
        </p:txBody>
      </p:sp>
      <p:sp>
        <p:nvSpPr>
          <p:cNvPr id="5"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2579739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PENGERTIAN BUDAYA KERJA ORGANISASI</a:t>
            </a:r>
            <a:endParaRPr lang="id-ID" b="1" dirty="0"/>
          </a:p>
        </p:txBody>
      </p:sp>
      <p:sp>
        <p:nvSpPr>
          <p:cNvPr id="3" name="Content Placeholder 2"/>
          <p:cNvSpPr>
            <a:spLocks noGrp="1"/>
          </p:cNvSpPr>
          <p:nvPr>
            <p:ph idx="1"/>
          </p:nvPr>
        </p:nvSpPr>
        <p:spPr/>
        <p:txBody>
          <a:bodyPr/>
          <a:lstStyle/>
          <a:p>
            <a:pPr marL="0" indent="0">
              <a:buNone/>
            </a:pPr>
            <a:r>
              <a:rPr lang="id-ID" dirty="0"/>
              <a:t> Budaya Kerja Organisasi </a:t>
            </a:r>
            <a:r>
              <a:rPr lang="id-ID" dirty="0" smtClean="0"/>
              <a:t>Adalah : </a:t>
            </a:r>
            <a:r>
              <a:rPr lang="id-ID" dirty="0"/>
              <a:t>keseluruhan kepercayaan (beliefs) dan nilai-nilai (values) yang dimiliki dan tumbuh berkembang dalam suatu organisasi atau perusahaan, menjadi dasar cara berpikir, berperilaku dan bertindak dari seluruh insan organisasi dan diturunkan dari satu generasi ke generasi selanjutnya</a:t>
            </a:r>
          </a:p>
        </p:txBody>
      </p:sp>
    </p:spTree>
    <p:extLst>
      <p:ext uri="{BB962C8B-B14F-4D97-AF65-F5344CB8AC3E}">
        <p14:creationId xmlns:p14="http://schemas.microsoft.com/office/powerpoint/2010/main" val="39467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p:txBody>
          <a:bodyPr/>
          <a:lstStyle/>
          <a:p>
            <a:pPr marL="514350" indent="-514350">
              <a:buFont typeface="Arial" charset="0"/>
              <a:buAutoNum type="arabicPeriod"/>
            </a:pPr>
            <a:r>
              <a:rPr lang="en-US" altLang="id-ID" sz="2400" dirty="0" err="1" smtClean="0">
                <a:latin typeface="Arial" charset="0"/>
                <a:cs typeface="Arial" charset="0"/>
              </a:rPr>
              <a:t>Dapat</a:t>
            </a:r>
            <a:r>
              <a:rPr lang="en-US" altLang="id-ID" sz="2400" dirty="0" smtClean="0">
                <a:latin typeface="Arial" charset="0"/>
                <a:cs typeface="Arial" charset="0"/>
              </a:rPr>
              <a:t> </a:t>
            </a:r>
            <a:r>
              <a:rPr lang="en-US" altLang="id-ID" sz="2400" dirty="0" err="1" smtClean="0">
                <a:latin typeface="Arial" charset="0"/>
                <a:cs typeface="Arial" charset="0"/>
              </a:rPr>
              <a:t>menyatukan</a:t>
            </a:r>
            <a:r>
              <a:rPr lang="en-US" altLang="id-ID" sz="2400" dirty="0" smtClean="0">
                <a:latin typeface="Arial" charset="0"/>
                <a:cs typeface="Arial" charset="0"/>
              </a:rPr>
              <a:t> </a:t>
            </a:r>
            <a:r>
              <a:rPr lang="en-US" altLang="id-ID" sz="2400" dirty="0" err="1" smtClean="0">
                <a:latin typeface="Arial" charset="0"/>
                <a:cs typeface="Arial" charset="0"/>
              </a:rPr>
              <a:t>cara</a:t>
            </a:r>
            <a:r>
              <a:rPr lang="en-US" altLang="id-ID" sz="2400" dirty="0" smtClean="0">
                <a:latin typeface="Arial" charset="0"/>
                <a:cs typeface="Arial" charset="0"/>
              </a:rPr>
              <a:t> </a:t>
            </a:r>
            <a:r>
              <a:rPr lang="en-US" altLang="id-ID" sz="2400" dirty="0" err="1" smtClean="0">
                <a:latin typeface="Arial" charset="0"/>
                <a:cs typeface="Arial" charset="0"/>
              </a:rPr>
              <a:t>berpikir</a:t>
            </a:r>
            <a:r>
              <a:rPr lang="en-US" altLang="id-ID" sz="2400" dirty="0" smtClean="0">
                <a:latin typeface="Arial" charset="0"/>
                <a:cs typeface="Arial" charset="0"/>
              </a:rPr>
              <a:t>, </a:t>
            </a:r>
            <a:r>
              <a:rPr lang="en-US" altLang="id-ID" sz="2400" dirty="0" err="1" smtClean="0">
                <a:latin typeface="Arial" charset="0"/>
                <a:cs typeface="Arial" charset="0"/>
              </a:rPr>
              <a:t>berperilaku</a:t>
            </a:r>
            <a:r>
              <a:rPr lang="en-US" altLang="id-ID" sz="2400" dirty="0" smtClean="0">
                <a:latin typeface="Arial" charset="0"/>
                <a:cs typeface="Arial" charset="0"/>
              </a:rPr>
              <a:t> </a:t>
            </a:r>
            <a:r>
              <a:rPr lang="en-US" altLang="id-ID" sz="2400" dirty="0" err="1" smtClean="0">
                <a:latin typeface="Arial" charset="0"/>
                <a:cs typeface="Arial" charset="0"/>
              </a:rPr>
              <a:t>dan</a:t>
            </a:r>
            <a:r>
              <a:rPr lang="en-US" altLang="id-ID" sz="2400" dirty="0" smtClean="0">
                <a:latin typeface="Arial" charset="0"/>
                <a:cs typeface="Arial" charset="0"/>
              </a:rPr>
              <a:t> </a:t>
            </a:r>
            <a:r>
              <a:rPr lang="en-US" altLang="id-ID" sz="2400" dirty="0" err="1" smtClean="0">
                <a:latin typeface="Arial" charset="0"/>
                <a:cs typeface="Arial" charset="0"/>
              </a:rPr>
              <a:t>bertindak</a:t>
            </a:r>
            <a:r>
              <a:rPr lang="en-US" altLang="id-ID" sz="2400" dirty="0" smtClean="0">
                <a:latin typeface="Arial" charset="0"/>
                <a:cs typeface="Arial" charset="0"/>
              </a:rPr>
              <a:t> </a:t>
            </a:r>
            <a:r>
              <a:rPr lang="en-US" altLang="id-ID" sz="2400" dirty="0" err="1" smtClean="0">
                <a:latin typeface="Arial" charset="0"/>
                <a:cs typeface="Arial" charset="0"/>
              </a:rPr>
              <a:t>seluruh</a:t>
            </a:r>
            <a:r>
              <a:rPr lang="en-US" altLang="id-ID" sz="2400" dirty="0" smtClean="0">
                <a:latin typeface="Arial" charset="0"/>
                <a:cs typeface="Arial" charset="0"/>
              </a:rPr>
              <a:t> </a:t>
            </a:r>
            <a:r>
              <a:rPr lang="en-US" altLang="id-ID" sz="2400" dirty="0" err="1" smtClean="0">
                <a:latin typeface="Arial" charset="0"/>
                <a:cs typeface="Arial" charset="0"/>
              </a:rPr>
              <a:t>anggota</a:t>
            </a:r>
            <a:r>
              <a:rPr lang="en-US" altLang="id-ID" sz="2400" dirty="0" smtClean="0">
                <a:latin typeface="Arial" charset="0"/>
                <a:cs typeface="Arial" charset="0"/>
              </a:rPr>
              <a:t> </a:t>
            </a:r>
            <a:r>
              <a:rPr lang="en-US" altLang="id-ID" sz="2400" dirty="0" err="1" smtClean="0">
                <a:latin typeface="Arial" charset="0"/>
                <a:cs typeface="Arial" charset="0"/>
              </a:rPr>
              <a:t>organisasi</a:t>
            </a:r>
            <a:endParaRPr lang="en-US" altLang="id-ID" sz="2400" dirty="0" smtClean="0">
              <a:latin typeface="Arial" charset="0"/>
              <a:cs typeface="Arial" charset="0"/>
            </a:endParaRPr>
          </a:p>
          <a:p>
            <a:pPr marL="514350" indent="-514350">
              <a:buFont typeface="Arial" charset="0"/>
              <a:buAutoNum type="arabicPeriod"/>
            </a:pPr>
            <a:r>
              <a:rPr lang="en-US" altLang="id-ID" sz="2400" dirty="0" err="1" smtClean="0">
                <a:latin typeface="Arial" charset="0"/>
                <a:cs typeface="Arial" charset="0"/>
              </a:rPr>
              <a:t>Mempermudah</a:t>
            </a:r>
            <a:r>
              <a:rPr lang="en-US" altLang="id-ID" sz="2400" dirty="0" smtClean="0">
                <a:latin typeface="Arial" charset="0"/>
                <a:cs typeface="Arial" charset="0"/>
              </a:rPr>
              <a:t> </a:t>
            </a:r>
            <a:r>
              <a:rPr lang="en-US" altLang="id-ID" sz="2400" dirty="0" err="1" smtClean="0">
                <a:latin typeface="Arial" charset="0"/>
                <a:cs typeface="Arial" charset="0"/>
              </a:rPr>
              <a:t>dalam</a:t>
            </a:r>
            <a:r>
              <a:rPr lang="en-US" altLang="id-ID" sz="2400" dirty="0" smtClean="0">
                <a:latin typeface="Arial" charset="0"/>
                <a:cs typeface="Arial" charset="0"/>
              </a:rPr>
              <a:t> </a:t>
            </a:r>
            <a:r>
              <a:rPr lang="en-US" altLang="id-ID" sz="2400" dirty="0" err="1" smtClean="0">
                <a:latin typeface="Arial" charset="0"/>
                <a:cs typeface="Arial" charset="0"/>
              </a:rPr>
              <a:t>penetapan</a:t>
            </a:r>
            <a:r>
              <a:rPr lang="en-US" altLang="id-ID" sz="2400" dirty="0" smtClean="0">
                <a:latin typeface="Arial" charset="0"/>
                <a:cs typeface="Arial" charset="0"/>
              </a:rPr>
              <a:t> </a:t>
            </a:r>
            <a:r>
              <a:rPr lang="en-US" altLang="id-ID" sz="2400" dirty="0" err="1" smtClean="0">
                <a:latin typeface="Arial" charset="0"/>
                <a:cs typeface="Arial" charset="0"/>
              </a:rPr>
              <a:t>dan</a:t>
            </a:r>
            <a:r>
              <a:rPr lang="en-US" altLang="id-ID" sz="2400" dirty="0" smtClean="0">
                <a:latin typeface="Arial" charset="0"/>
                <a:cs typeface="Arial" charset="0"/>
              </a:rPr>
              <a:t> </a:t>
            </a:r>
            <a:r>
              <a:rPr lang="en-US" altLang="id-ID" sz="2400" dirty="0" err="1" smtClean="0">
                <a:latin typeface="Arial" charset="0"/>
                <a:cs typeface="Arial" charset="0"/>
              </a:rPr>
              <a:t>implementasi</a:t>
            </a:r>
            <a:r>
              <a:rPr lang="en-US" altLang="id-ID" sz="2400" dirty="0" smtClean="0">
                <a:latin typeface="Arial" charset="0"/>
                <a:cs typeface="Arial" charset="0"/>
              </a:rPr>
              <a:t> </a:t>
            </a:r>
            <a:r>
              <a:rPr lang="en-US" altLang="id-ID" sz="2400" dirty="0" err="1" smtClean="0">
                <a:latin typeface="Arial" charset="0"/>
                <a:cs typeface="Arial" charset="0"/>
              </a:rPr>
              <a:t>visi</a:t>
            </a:r>
            <a:r>
              <a:rPr lang="en-US" altLang="id-ID" sz="2400" dirty="0" smtClean="0">
                <a:latin typeface="Arial" charset="0"/>
                <a:cs typeface="Arial" charset="0"/>
              </a:rPr>
              <a:t>, </a:t>
            </a:r>
            <a:r>
              <a:rPr lang="en-US" altLang="id-ID" sz="2400" dirty="0" err="1" smtClean="0">
                <a:latin typeface="Arial" charset="0"/>
                <a:cs typeface="Arial" charset="0"/>
              </a:rPr>
              <a:t>misi</a:t>
            </a:r>
            <a:r>
              <a:rPr lang="en-US" altLang="id-ID" sz="2400" dirty="0" smtClean="0">
                <a:latin typeface="Arial" charset="0"/>
                <a:cs typeface="Arial" charset="0"/>
              </a:rPr>
              <a:t> </a:t>
            </a:r>
            <a:r>
              <a:rPr lang="en-US" altLang="id-ID" sz="2400" dirty="0" err="1" smtClean="0">
                <a:latin typeface="Arial" charset="0"/>
                <a:cs typeface="Arial" charset="0"/>
              </a:rPr>
              <a:t>dan</a:t>
            </a:r>
            <a:r>
              <a:rPr lang="en-US" altLang="id-ID" sz="2400" dirty="0" smtClean="0">
                <a:latin typeface="Arial" charset="0"/>
                <a:cs typeface="Arial" charset="0"/>
              </a:rPr>
              <a:t> </a:t>
            </a:r>
            <a:r>
              <a:rPr lang="en-US" altLang="id-ID" sz="2400" dirty="0" err="1" smtClean="0">
                <a:latin typeface="Arial" charset="0"/>
                <a:cs typeface="Arial" charset="0"/>
              </a:rPr>
              <a:t>strategi</a:t>
            </a:r>
            <a:r>
              <a:rPr lang="en-US" altLang="id-ID" sz="2400" dirty="0" smtClean="0">
                <a:latin typeface="Arial" charset="0"/>
                <a:cs typeface="Arial" charset="0"/>
              </a:rPr>
              <a:t> </a:t>
            </a:r>
            <a:r>
              <a:rPr lang="en-US" altLang="id-ID" sz="2400" dirty="0" err="1" smtClean="0">
                <a:latin typeface="Arial" charset="0"/>
                <a:cs typeface="Arial" charset="0"/>
              </a:rPr>
              <a:t>dalam</a:t>
            </a:r>
            <a:r>
              <a:rPr lang="en-US" altLang="id-ID" sz="2400" dirty="0" smtClean="0">
                <a:latin typeface="Arial" charset="0"/>
                <a:cs typeface="Arial" charset="0"/>
              </a:rPr>
              <a:t> </a:t>
            </a:r>
            <a:r>
              <a:rPr lang="en-US" altLang="id-ID" sz="2400" dirty="0" err="1" smtClean="0">
                <a:latin typeface="Arial" charset="0"/>
                <a:cs typeface="Arial" charset="0"/>
              </a:rPr>
              <a:t>organisasi</a:t>
            </a:r>
            <a:endParaRPr lang="en-US" altLang="id-ID" sz="2400" dirty="0" smtClean="0">
              <a:latin typeface="Arial" charset="0"/>
              <a:cs typeface="Arial" charset="0"/>
            </a:endParaRPr>
          </a:p>
          <a:p>
            <a:pPr marL="514350" indent="-514350">
              <a:buFont typeface="Arial" charset="0"/>
              <a:buAutoNum type="arabicPeriod"/>
            </a:pPr>
            <a:r>
              <a:rPr lang="en-US" altLang="id-ID" sz="2400" dirty="0" err="1" smtClean="0">
                <a:latin typeface="Arial" charset="0"/>
                <a:cs typeface="Arial" charset="0"/>
              </a:rPr>
              <a:t>Dapat</a:t>
            </a:r>
            <a:r>
              <a:rPr lang="en-US" altLang="id-ID" sz="2400" dirty="0" smtClean="0">
                <a:latin typeface="Arial" charset="0"/>
                <a:cs typeface="Arial" charset="0"/>
              </a:rPr>
              <a:t> </a:t>
            </a:r>
            <a:r>
              <a:rPr lang="en-US" altLang="id-ID" sz="2400" dirty="0" err="1" smtClean="0">
                <a:latin typeface="Arial" charset="0"/>
                <a:cs typeface="Arial" charset="0"/>
              </a:rPr>
              <a:t>menciptakan</a:t>
            </a:r>
            <a:r>
              <a:rPr lang="en-US" altLang="id-ID" sz="2400" dirty="0" smtClean="0">
                <a:latin typeface="Arial" charset="0"/>
                <a:cs typeface="Arial" charset="0"/>
              </a:rPr>
              <a:t> </a:t>
            </a:r>
            <a:r>
              <a:rPr lang="en-US" altLang="id-ID" sz="2400" dirty="0" err="1" smtClean="0">
                <a:latin typeface="Arial" charset="0"/>
                <a:cs typeface="Arial" charset="0"/>
              </a:rPr>
              <a:t>dan</a:t>
            </a:r>
            <a:r>
              <a:rPr lang="en-US" altLang="id-ID" sz="2400" dirty="0" smtClean="0">
                <a:latin typeface="Arial" charset="0"/>
                <a:cs typeface="Arial" charset="0"/>
              </a:rPr>
              <a:t> </a:t>
            </a:r>
            <a:r>
              <a:rPr lang="en-US" altLang="id-ID" sz="2400" dirty="0" err="1" smtClean="0">
                <a:latin typeface="Arial" charset="0"/>
                <a:cs typeface="Arial" charset="0"/>
              </a:rPr>
              <a:t>meningkatkan</a:t>
            </a:r>
            <a:r>
              <a:rPr lang="en-US" altLang="id-ID" sz="2400" dirty="0" smtClean="0">
                <a:latin typeface="Arial" charset="0"/>
                <a:cs typeface="Arial" charset="0"/>
              </a:rPr>
              <a:t> </a:t>
            </a:r>
            <a:r>
              <a:rPr lang="en-US" altLang="id-ID" sz="2400" dirty="0" err="1" smtClean="0">
                <a:latin typeface="Arial" charset="0"/>
                <a:cs typeface="Arial" charset="0"/>
              </a:rPr>
              <a:t>kerja</a:t>
            </a:r>
            <a:r>
              <a:rPr lang="en-US" altLang="id-ID" sz="2400" dirty="0" smtClean="0">
                <a:latin typeface="Arial" charset="0"/>
                <a:cs typeface="Arial" charset="0"/>
              </a:rPr>
              <a:t> </a:t>
            </a:r>
            <a:r>
              <a:rPr lang="en-US" altLang="id-ID" sz="2400" dirty="0" err="1" smtClean="0">
                <a:latin typeface="Arial" charset="0"/>
                <a:cs typeface="Arial" charset="0"/>
              </a:rPr>
              <a:t>sama</a:t>
            </a:r>
            <a:r>
              <a:rPr lang="en-US" altLang="id-ID" sz="2400" dirty="0" smtClean="0">
                <a:latin typeface="Arial" charset="0"/>
                <a:cs typeface="Arial" charset="0"/>
              </a:rPr>
              <a:t> </a:t>
            </a:r>
            <a:r>
              <a:rPr lang="en-US" altLang="id-ID" sz="2400" dirty="0" err="1" smtClean="0">
                <a:latin typeface="Arial" charset="0"/>
                <a:cs typeface="Arial" charset="0"/>
              </a:rPr>
              <a:t>tim</a:t>
            </a:r>
            <a:r>
              <a:rPr lang="en-US" altLang="id-ID" sz="2400" dirty="0" smtClean="0">
                <a:latin typeface="Arial" charset="0"/>
                <a:cs typeface="Arial" charset="0"/>
              </a:rPr>
              <a:t> </a:t>
            </a:r>
            <a:r>
              <a:rPr lang="en-US" altLang="id-ID" sz="2400" dirty="0" err="1" smtClean="0">
                <a:latin typeface="Arial" charset="0"/>
                <a:cs typeface="Arial" charset="0"/>
              </a:rPr>
              <a:t>dalam</a:t>
            </a:r>
            <a:r>
              <a:rPr lang="en-US" altLang="id-ID" sz="2400" dirty="0" smtClean="0">
                <a:latin typeface="Arial" charset="0"/>
                <a:cs typeface="Arial" charset="0"/>
              </a:rPr>
              <a:t> </a:t>
            </a:r>
            <a:r>
              <a:rPr lang="en-US" altLang="id-ID" sz="2400" dirty="0" err="1" smtClean="0">
                <a:latin typeface="Arial" charset="0"/>
                <a:cs typeface="Arial" charset="0"/>
              </a:rPr>
              <a:t>perusahaan</a:t>
            </a:r>
            <a:r>
              <a:rPr lang="en-US" altLang="id-ID" sz="2400" dirty="0" smtClean="0">
                <a:latin typeface="Arial" charset="0"/>
                <a:cs typeface="Arial" charset="0"/>
              </a:rPr>
              <a:t> </a:t>
            </a:r>
            <a:r>
              <a:rPr lang="en-US" altLang="id-ID" sz="2400" dirty="0" err="1" smtClean="0">
                <a:latin typeface="Arial" charset="0"/>
                <a:cs typeface="Arial" charset="0"/>
              </a:rPr>
              <a:t>serta</a:t>
            </a:r>
            <a:r>
              <a:rPr lang="en-US" altLang="id-ID" sz="2400" dirty="0" smtClean="0">
                <a:latin typeface="Arial" charset="0"/>
                <a:cs typeface="Arial" charset="0"/>
              </a:rPr>
              <a:t> </a:t>
            </a:r>
            <a:r>
              <a:rPr lang="en-US" altLang="id-ID" sz="2400" dirty="0" err="1" smtClean="0">
                <a:latin typeface="Arial" charset="0"/>
                <a:cs typeface="Arial" charset="0"/>
              </a:rPr>
              <a:t>meminimalkan</a:t>
            </a:r>
            <a:r>
              <a:rPr lang="en-US" altLang="id-ID" sz="2400" dirty="0" smtClean="0">
                <a:latin typeface="Arial" charset="0"/>
                <a:cs typeface="Arial" charset="0"/>
              </a:rPr>
              <a:t> </a:t>
            </a:r>
            <a:r>
              <a:rPr lang="en-US" altLang="id-ID" sz="2400" dirty="0" err="1" smtClean="0">
                <a:latin typeface="Arial" charset="0"/>
                <a:cs typeface="Arial" charset="0"/>
              </a:rPr>
              <a:t>konflik-konflik</a:t>
            </a:r>
            <a:r>
              <a:rPr lang="en-US" altLang="id-ID" sz="2400" dirty="0" smtClean="0">
                <a:latin typeface="Arial" charset="0"/>
                <a:cs typeface="Arial" charset="0"/>
              </a:rPr>
              <a:t> internal yang </a:t>
            </a:r>
            <a:r>
              <a:rPr lang="en-US" altLang="id-ID" sz="2400" dirty="0" err="1" smtClean="0">
                <a:latin typeface="Arial" charset="0"/>
                <a:cs typeface="Arial" charset="0"/>
              </a:rPr>
              <a:t>ada</a:t>
            </a:r>
            <a:endParaRPr lang="en-US" altLang="id-ID" sz="2400" dirty="0" smtClean="0">
              <a:latin typeface="Arial" charset="0"/>
              <a:cs typeface="Arial" charset="0"/>
            </a:endParaRPr>
          </a:p>
          <a:p>
            <a:pPr marL="514350" indent="-514350">
              <a:buFont typeface="Arial" charset="0"/>
              <a:buAutoNum type="arabicPeriod"/>
            </a:pPr>
            <a:r>
              <a:rPr lang="en-US" altLang="id-ID" sz="2400" dirty="0" err="1" smtClean="0">
                <a:latin typeface="Arial" charset="0"/>
                <a:cs typeface="Arial" charset="0"/>
              </a:rPr>
              <a:t>Memperkuat</a:t>
            </a:r>
            <a:r>
              <a:rPr lang="en-US" altLang="id-ID" sz="2400" dirty="0" smtClean="0">
                <a:latin typeface="Arial" charset="0"/>
                <a:cs typeface="Arial" charset="0"/>
              </a:rPr>
              <a:t> </a:t>
            </a:r>
            <a:r>
              <a:rPr lang="en-US" altLang="id-ID" sz="2400" dirty="0" err="1" smtClean="0">
                <a:latin typeface="Arial" charset="0"/>
                <a:cs typeface="Arial" charset="0"/>
              </a:rPr>
              <a:t>ketahanan</a:t>
            </a:r>
            <a:r>
              <a:rPr lang="en-US" altLang="id-ID" sz="2400" dirty="0" smtClean="0">
                <a:latin typeface="Arial" charset="0"/>
                <a:cs typeface="Arial" charset="0"/>
              </a:rPr>
              <a:t> </a:t>
            </a:r>
            <a:r>
              <a:rPr lang="en-US" altLang="id-ID" sz="2400" dirty="0" err="1" smtClean="0">
                <a:latin typeface="Arial" charset="0"/>
                <a:cs typeface="Arial" charset="0"/>
              </a:rPr>
              <a:t>dalam</a:t>
            </a:r>
            <a:r>
              <a:rPr lang="en-US" altLang="id-ID" sz="2400" dirty="0" smtClean="0">
                <a:latin typeface="Arial" charset="0"/>
                <a:cs typeface="Arial" charset="0"/>
              </a:rPr>
              <a:t> </a:t>
            </a:r>
            <a:r>
              <a:rPr lang="en-US" altLang="id-ID" sz="2400" dirty="0" err="1" smtClean="0">
                <a:latin typeface="Arial" charset="0"/>
                <a:cs typeface="Arial" charset="0"/>
              </a:rPr>
              <a:t>menghadapi</a:t>
            </a:r>
            <a:r>
              <a:rPr lang="en-US" altLang="id-ID" sz="2400" dirty="0" smtClean="0">
                <a:latin typeface="Arial" charset="0"/>
                <a:cs typeface="Arial" charset="0"/>
              </a:rPr>
              <a:t> </a:t>
            </a:r>
            <a:r>
              <a:rPr lang="en-US" altLang="id-ID" sz="2400" dirty="0" err="1" smtClean="0">
                <a:latin typeface="Arial" charset="0"/>
                <a:cs typeface="Arial" charset="0"/>
              </a:rPr>
              <a:t>tekanan-tekanan</a:t>
            </a:r>
            <a:r>
              <a:rPr lang="en-US" altLang="id-ID" sz="2400" dirty="0" smtClean="0">
                <a:latin typeface="Arial" charset="0"/>
                <a:cs typeface="Arial" charset="0"/>
              </a:rPr>
              <a:t> </a:t>
            </a:r>
            <a:r>
              <a:rPr lang="en-US" altLang="id-ID" sz="2400" dirty="0" err="1" smtClean="0">
                <a:latin typeface="Arial" charset="0"/>
                <a:cs typeface="Arial" charset="0"/>
              </a:rPr>
              <a:t>faktor</a:t>
            </a:r>
            <a:r>
              <a:rPr lang="en-US" altLang="id-ID" sz="2400" dirty="0" smtClean="0">
                <a:latin typeface="Arial" charset="0"/>
                <a:cs typeface="Arial" charset="0"/>
              </a:rPr>
              <a:t> </a:t>
            </a:r>
            <a:r>
              <a:rPr lang="en-US" altLang="id-ID" sz="2400" dirty="0" err="1" smtClean="0">
                <a:latin typeface="Arial" charset="0"/>
                <a:cs typeface="Arial" charset="0"/>
              </a:rPr>
              <a:t>eksternal</a:t>
            </a:r>
            <a:r>
              <a:rPr lang="en-US" altLang="id-ID" sz="2400" dirty="0" smtClean="0">
                <a:latin typeface="Arial" charset="0"/>
                <a:cs typeface="Arial" charset="0"/>
              </a:rPr>
              <a:t> </a:t>
            </a:r>
            <a:r>
              <a:rPr lang="en-US" altLang="id-ID" sz="2400" dirty="0" err="1" smtClean="0">
                <a:latin typeface="Arial" charset="0"/>
                <a:cs typeface="Arial" charset="0"/>
              </a:rPr>
              <a:t>perusahaan</a:t>
            </a:r>
            <a:endParaRPr lang="en-US" altLang="id-ID"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
        <p:nvSpPr>
          <p:cNvPr id="3077" name="Title 1"/>
          <p:cNvSpPr>
            <a:spLocks noGrp="1"/>
          </p:cNvSpPr>
          <p:nvPr>
            <p:ph type="title"/>
          </p:nvPr>
        </p:nvSpPr>
        <p:spPr/>
        <p:txBody>
          <a:bodyPr>
            <a:normAutofit fontScale="90000"/>
          </a:bodyPr>
          <a:lstStyle/>
          <a:p>
            <a:r>
              <a:rPr lang="en-US" altLang="id-ID" sz="3600" b="1" dirty="0" smtClean="0">
                <a:latin typeface="Arial" charset="0"/>
                <a:cs typeface="Arial" charset="0"/>
              </a:rPr>
              <a:t>BUDAYA KERJA ORGANISASI</a:t>
            </a:r>
            <a:r>
              <a:rPr lang="id-ID" altLang="id-ID" sz="3600" b="1" dirty="0" smtClean="0">
                <a:latin typeface="Arial" charset="0"/>
                <a:cs typeface="Arial" charset="0"/>
              </a:rPr>
              <a:t> YANG EFEKTIF</a:t>
            </a:r>
            <a:endParaRPr lang="en-US" altLang="id-ID" sz="3600" b="1" dirty="0" smtClean="0">
              <a:latin typeface="Arial" charset="0"/>
              <a:cs typeface="Arial" charset="0"/>
            </a:endParaRPr>
          </a:p>
        </p:txBody>
      </p:sp>
    </p:spTree>
    <p:extLst>
      <p:ext uri="{BB962C8B-B14F-4D97-AF65-F5344CB8AC3E}">
        <p14:creationId xmlns:p14="http://schemas.microsoft.com/office/powerpoint/2010/main" val="1478909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PENGERTIAN ORGANISASI BISNIS PERUSAHAAN</a:t>
            </a:r>
            <a:endParaRPr lang="id-ID" b="1" dirty="0"/>
          </a:p>
        </p:txBody>
      </p:sp>
      <p:sp>
        <p:nvSpPr>
          <p:cNvPr id="3" name="Content Placeholder 2"/>
          <p:cNvSpPr>
            <a:spLocks noGrp="1"/>
          </p:cNvSpPr>
          <p:nvPr>
            <p:ph idx="1"/>
          </p:nvPr>
        </p:nvSpPr>
        <p:spPr/>
        <p:txBody>
          <a:bodyPr/>
          <a:lstStyle/>
          <a:p>
            <a:pPr marL="0" indent="0">
              <a:buNone/>
            </a:pPr>
            <a:r>
              <a:rPr lang="id-ID" dirty="0"/>
              <a:t>adalah </a:t>
            </a:r>
            <a:r>
              <a:rPr lang="id-ID" dirty="0" smtClean="0"/>
              <a:t>: suatu </a:t>
            </a:r>
            <a:r>
              <a:rPr lang="id-ID" dirty="0"/>
              <a:t>lembaga/organisasi /institusi yang didirikan sesuai aturan hukum yang berlaku, dan adanya orang-orang yang usahanya dikoordinasikan, terdiri dari subsistem yang saling berhubungan, bekerja bersama-sama, sesuai dengan peran dan wewenangnya dalam mencapai tujuan.</a:t>
            </a:r>
          </a:p>
        </p:txBody>
      </p:sp>
    </p:spTree>
    <p:extLst>
      <p:ext uri="{BB962C8B-B14F-4D97-AF65-F5344CB8AC3E}">
        <p14:creationId xmlns:p14="http://schemas.microsoft.com/office/powerpoint/2010/main" val="1224039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r>
              <a:rPr lang="id-ID" altLang="id-ID" sz="3600" b="1" dirty="0" smtClean="0">
                <a:latin typeface="Arial" charset="0"/>
                <a:cs typeface="Arial" charset="0"/>
              </a:rPr>
              <a:t>JENIS </a:t>
            </a:r>
            <a:r>
              <a:rPr lang="en-US" altLang="id-ID" sz="3600" b="1" dirty="0" smtClean="0">
                <a:latin typeface="Arial" charset="0"/>
                <a:cs typeface="Arial" charset="0"/>
              </a:rPr>
              <a:t>ORGANISASI BISNIS PERUSAHAAN</a:t>
            </a:r>
          </a:p>
        </p:txBody>
      </p:sp>
      <p:sp>
        <p:nvSpPr>
          <p:cNvPr id="4099" name="Content Placeholder 2"/>
          <p:cNvSpPr>
            <a:spLocks noGrp="1"/>
          </p:cNvSpPr>
          <p:nvPr>
            <p:ph idx="1"/>
          </p:nvPr>
        </p:nvSpPr>
        <p:spPr/>
        <p:txBody>
          <a:bodyPr/>
          <a:lstStyle/>
          <a:p>
            <a:pPr marL="457200" indent="-457200">
              <a:buFont typeface="Arial" charset="0"/>
              <a:buAutoNum type="arabicPeriod"/>
              <a:defRPr/>
            </a:pPr>
            <a:endParaRPr lang="en-US" sz="2400" dirty="0" smtClean="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Badan</a:t>
            </a:r>
            <a:r>
              <a:rPr lang="en-US" sz="2400" dirty="0" smtClean="0">
                <a:latin typeface="Arial" charset="0"/>
                <a:cs typeface="Arial" charset="0"/>
              </a:rPr>
              <a:t> Usaha/</a:t>
            </a:r>
            <a:r>
              <a:rPr lang="en-US" sz="2400" dirty="0" err="1" smtClean="0">
                <a:latin typeface="Arial" charset="0"/>
                <a:cs typeface="Arial" charset="0"/>
              </a:rPr>
              <a:t>perusahaan</a:t>
            </a:r>
            <a:r>
              <a:rPr lang="en-US" sz="2400" dirty="0" smtClean="0">
                <a:latin typeface="Arial" charset="0"/>
                <a:cs typeface="Arial" charset="0"/>
              </a:rPr>
              <a:t> </a:t>
            </a:r>
            <a:r>
              <a:rPr lang="en-US" sz="2400" dirty="0" err="1" smtClean="0">
                <a:latin typeface="Arial" charset="0"/>
                <a:cs typeface="Arial" charset="0"/>
              </a:rPr>
              <a:t>perseorangan</a:t>
            </a:r>
            <a:r>
              <a:rPr lang="en-US" sz="2400" dirty="0" smtClean="0">
                <a:latin typeface="Arial" charset="0"/>
                <a:cs typeface="Arial" charset="0"/>
              </a:rPr>
              <a:t> </a:t>
            </a:r>
            <a:r>
              <a:rPr lang="en-US" sz="2400" dirty="0" err="1" smtClean="0">
                <a:latin typeface="Arial" charset="0"/>
                <a:cs typeface="Arial" charset="0"/>
              </a:rPr>
              <a:t>atau</a:t>
            </a:r>
            <a:r>
              <a:rPr lang="en-US" sz="2400" dirty="0" smtClean="0">
                <a:latin typeface="Arial" charset="0"/>
                <a:cs typeface="Arial" charset="0"/>
              </a:rPr>
              <a:t> </a:t>
            </a:r>
            <a:r>
              <a:rPr lang="en-US" sz="2400" dirty="0" err="1" smtClean="0">
                <a:latin typeface="Arial" charset="0"/>
                <a:cs typeface="Arial" charset="0"/>
              </a:rPr>
              <a:t>individu</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en-US" sz="2400" dirty="0" smtClean="0">
                <a:latin typeface="Arial" charset="0"/>
                <a:cs typeface="Arial" charset="0"/>
              </a:rPr>
              <a:t>Perusahaan/</a:t>
            </a:r>
            <a:r>
              <a:rPr lang="en-US" sz="2400" dirty="0" err="1" smtClean="0">
                <a:latin typeface="Arial" charset="0"/>
                <a:cs typeface="Arial" charset="0"/>
              </a:rPr>
              <a:t>Badan</a:t>
            </a:r>
            <a:r>
              <a:rPr lang="en-US" sz="2400" dirty="0" smtClean="0">
                <a:latin typeface="Arial" charset="0"/>
                <a:cs typeface="Arial" charset="0"/>
              </a:rPr>
              <a:t> </a:t>
            </a:r>
            <a:r>
              <a:rPr lang="en-US" sz="2400" dirty="0" err="1" smtClean="0">
                <a:latin typeface="Arial" charset="0"/>
                <a:cs typeface="Arial" charset="0"/>
              </a:rPr>
              <a:t>usaha</a:t>
            </a:r>
            <a:r>
              <a:rPr lang="en-US" sz="2400" dirty="0" smtClean="0">
                <a:latin typeface="Arial" charset="0"/>
                <a:cs typeface="Arial" charset="0"/>
              </a:rPr>
              <a:t> </a:t>
            </a:r>
            <a:r>
              <a:rPr lang="en-US" sz="2400" dirty="0" err="1" smtClean="0">
                <a:latin typeface="Arial" charset="0"/>
                <a:cs typeface="Arial" charset="0"/>
              </a:rPr>
              <a:t>persekutuan</a:t>
            </a:r>
            <a:r>
              <a:rPr lang="en-US" sz="2400" dirty="0" smtClean="0">
                <a:latin typeface="Arial" charset="0"/>
                <a:cs typeface="Arial" charset="0"/>
              </a:rPr>
              <a:t>/Partnership</a:t>
            </a: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en-US" sz="2400" dirty="0" smtClean="0">
                <a:latin typeface="Arial" charset="0"/>
                <a:cs typeface="Arial" charset="0"/>
              </a:rPr>
              <a:t>Persekutuan </a:t>
            </a:r>
            <a:r>
              <a:rPr lang="en-US" sz="2400" dirty="0" err="1" smtClean="0">
                <a:latin typeface="Arial" charset="0"/>
                <a:cs typeface="Arial" charset="0"/>
              </a:rPr>
              <a:t>Komanditer</a:t>
            </a:r>
            <a:r>
              <a:rPr lang="en-US" sz="2400" dirty="0" smtClean="0">
                <a:latin typeface="Arial" charset="0"/>
                <a:cs typeface="Arial" charset="0"/>
              </a:rPr>
              <a:t>/CV</a:t>
            </a:r>
          </a:p>
          <a:p>
            <a:pPr marL="457200" indent="-457200">
              <a:buFont typeface="Arial" charset="0"/>
              <a:buAutoNum type="arabicPeriod"/>
              <a:defRPr/>
            </a:pPr>
            <a:endParaRPr lang="en-US" sz="2400" dirty="0" smtClean="0">
              <a:latin typeface="Arial" charset="0"/>
              <a:cs typeface="Arial" charset="0"/>
            </a:endParaRPr>
          </a:p>
          <a:p>
            <a:pPr marL="457200" indent="-457200">
              <a:buFont typeface="Arial" charset="0"/>
              <a:buAutoNum type="arabicPeriod"/>
              <a:defRPr/>
            </a:pPr>
            <a:r>
              <a:rPr lang="en-US" sz="2400" dirty="0" smtClean="0">
                <a:latin typeface="Arial" charset="0"/>
                <a:cs typeface="Arial" charset="0"/>
              </a:rPr>
              <a:t>Perseroan </a:t>
            </a:r>
            <a:r>
              <a:rPr lang="en-US" sz="2400" dirty="0" err="1" smtClean="0">
                <a:latin typeface="Arial" charset="0"/>
                <a:cs typeface="Arial" charset="0"/>
              </a:rPr>
              <a:t>terbatas</a:t>
            </a:r>
            <a:r>
              <a:rPr lang="en-US" sz="2400" dirty="0" smtClean="0">
                <a:latin typeface="Arial" charset="0"/>
                <a:cs typeface="Arial" charset="0"/>
              </a:rPr>
              <a:t>/PT</a:t>
            </a:r>
          </a:p>
          <a:p>
            <a:pPr marL="514350" indent="-514350">
              <a:buFont typeface="Arial" charset="0"/>
              <a:buAutoNum type="arabicPeriod"/>
              <a:defRPr/>
            </a:pPr>
            <a:endParaRPr lang="en-US" sz="2400" dirty="0">
              <a:latin typeface="Arial" charset="0"/>
              <a:cs typeface="Arial" charset="0"/>
            </a:endParaRPr>
          </a:p>
          <a:p>
            <a:pPr marL="514350" indent="-51435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284913"/>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3747939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PERUSAHAAN PERSEORANGAN</a:t>
            </a:r>
            <a:endParaRPr lang="id-ID" b="1" dirty="0"/>
          </a:p>
        </p:txBody>
      </p:sp>
      <p:sp>
        <p:nvSpPr>
          <p:cNvPr id="3" name="Content Placeholder 2"/>
          <p:cNvSpPr>
            <a:spLocks noGrp="1"/>
          </p:cNvSpPr>
          <p:nvPr>
            <p:ph idx="1"/>
          </p:nvPr>
        </p:nvSpPr>
        <p:spPr/>
        <p:txBody>
          <a:bodyPr>
            <a:normAutofit fontScale="77500" lnSpcReduction="20000"/>
          </a:bodyPr>
          <a:lstStyle/>
          <a:p>
            <a:pPr marL="0" indent="0">
              <a:buNone/>
            </a:pPr>
            <a:r>
              <a:rPr lang="id-ID" dirty="0" smtClean="0"/>
              <a:t>Adalah : </a:t>
            </a:r>
            <a:r>
              <a:rPr lang="fi-FI" dirty="0" smtClean="0"/>
              <a:t>badan </a:t>
            </a:r>
            <a:r>
              <a:rPr lang="fi-FI" dirty="0"/>
              <a:t>usaha </a:t>
            </a:r>
            <a:r>
              <a:rPr lang="fi-FI" dirty="0" smtClean="0"/>
              <a:t>kepemilikan</a:t>
            </a:r>
            <a:r>
              <a:rPr lang="id-ID" dirty="0" smtClean="0"/>
              <a:t>n</a:t>
            </a:r>
            <a:r>
              <a:rPr lang="fi-FI" dirty="0" smtClean="0"/>
              <a:t>ya </a:t>
            </a:r>
            <a:r>
              <a:rPr lang="fi-FI" dirty="0"/>
              <a:t>dimiliki oleh satu </a:t>
            </a:r>
            <a:r>
              <a:rPr lang="fi-FI" dirty="0" smtClean="0"/>
              <a:t>orang</a:t>
            </a:r>
            <a:r>
              <a:rPr lang="id-ID" dirty="0" smtClean="0"/>
              <a:t>.</a:t>
            </a:r>
          </a:p>
          <a:p>
            <a:pPr marL="0" indent="0">
              <a:buNone/>
            </a:pPr>
            <a:endParaRPr lang="id-ID" dirty="0" smtClean="0"/>
          </a:p>
          <a:p>
            <a:pPr marL="0" indent="0">
              <a:buNone/>
            </a:pPr>
            <a:r>
              <a:rPr lang="id-ID" dirty="0" smtClean="0"/>
              <a:t>Ciri-ciri </a:t>
            </a:r>
            <a:r>
              <a:rPr lang="id-ID" dirty="0"/>
              <a:t>dan sifat perusahaan perseorangan: </a:t>
            </a:r>
            <a:endParaRPr lang="id-ID" dirty="0" smtClean="0"/>
          </a:p>
          <a:p>
            <a:pPr marL="514350" indent="-514350">
              <a:buAutoNum type="arabicPeriod"/>
            </a:pPr>
            <a:r>
              <a:rPr lang="id-ID" dirty="0" smtClean="0"/>
              <a:t>Relatif </a:t>
            </a:r>
            <a:r>
              <a:rPr lang="id-ID" dirty="0"/>
              <a:t>mudah didirikan dan juga dibubarkan </a:t>
            </a:r>
            <a:endParaRPr lang="id-ID" dirty="0" smtClean="0"/>
          </a:p>
          <a:p>
            <a:pPr marL="514350" indent="-514350">
              <a:buAutoNum type="arabicPeriod"/>
            </a:pPr>
            <a:r>
              <a:rPr lang="id-ID" dirty="0" smtClean="0"/>
              <a:t>Tanggung </a:t>
            </a:r>
            <a:r>
              <a:rPr lang="id-ID" dirty="0"/>
              <a:t>jawab tidak terbatas dan bisa melibatkan harta </a:t>
            </a:r>
            <a:r>
              <a:rPr lang="id-ID" dirty="0" smtClean="0"/>
              <a:t>pribadi</a:t>
            </a:r>
          </a:p>
          <a:p>
            <a:pPr marL="514350" indent="-514350">
              <a:buAutoNum type="arabicPeriod"/>
            </a:pPr>
            <a:r>
              <a:rPr lang="id-ID" dirty="0" smtClean="0"/>
              <a:t>tidak </a:t>
            </a:r>
            <a:r>
              <a:rPr lang="id-ID" dirty="0"/>
              <a:t>ada pajak, yang ada adalah pungutan dan retribusi </a:t>
            </a:r>
            <a:endParaRPr lang="id-ID" dirty="0" smtClean="0"/>
          </a:p>
          <a:p>
            <a:pPr marL="514350" indent="-514350">
              <a:buAutoNum type="arabicPeriod"/>
            </a:pPr>
            <a:r>
              <a:rPr lang="id-ID" dirty="0" smtClean="0"/>
              <a:t>seluruh </a:t>
            </a:r>
            <a:r>
              <a:rPr lang="id-ID" dirty="0"/>
              <a:t>keuntungan dinikmati sendiri </a:t>
            </a:r>
            <a:endParaRPr lang="id-ID" dirty="0" smtClean="0"/>
          </a:p>
          <a:p>
            <a:pPr marL="514350" indent="-514350">
              <a:buAutoNum type="arabicPeriod"/>
            </a:pPr>
            <a:r>
              <a:rPr lang="id-ID" dirty="0" smtClean="0"/>
              <a:t>sulit </a:t>
            </a:r>
            <a:r>
              <a:rPr lang="id-ID" dirty="0"/>
              <a:t>mengatur roda perusahaan karena diatur sendiri </a:t>
            </a:r>
            <a:endParaRPr lang="id-ID" dirty="0" smtClean="0"/>
          </a:p>
          <a:p>
            <a:pPr marL="514350" indent="-514350">
              <a:buAutoNum type="arabicPeriod"/>
            </a:pPr>
            <a:r>
              <a:rPr lang="id-ID" dirty="0" smtClean="0"/>
              <a:t>jangka </a:t>
            </a:r>
            <a:r>
              <a:rPr lang="id-ID" dirty="0"/>
              <a:t>waktu badan usaha tidak terbatas atau seumur hidup </a:t>
            </a:r>
            <a:endParaRPr lang="id-ID" dirty="0" smtClean="0"/>
          </a:p>
          <a:p>
            <a:pPr marL="514350" indent="-514350">
              <a:buAutoNum type="arabicPeriod"/>
            </a:pPr>
            <a:r>
              <a:rPr lang="id-ID" dirty="0" smtClean="0"/>
              <a:t>sewaktu-waktu </a:t>
            </a:r>
            <a:r>
              <a:rPr lang="id-ID" dirty="0"/>
              <a:t>dapat dipindahtangankan</a:t>
            </a:r>
          </a:p>
        </p:txBody>
      </p:sp>
    </p:spTree>
    <p:extLst>
      <p:ext uri="{BB962C8B-B14F-4D97-AF65-F5344CB8AC3E}">
        <p14:creationId xmlns:p14="http://schemas.microsoft.com/office/powerpoint/2010/main" val="4147621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KARYAWAN</a:t>
            </a:r>
            <a:endParaRPr lang="id-ID" b="1" dirty="0"/>
          </a:p>
        </p:txBody>
      </p:sp>
      <p:sp>
        <p:nvSpPr>
          <p:cNvPr id="3" name="Content Placeholder 2"/>
          <p:cNvSpPr>
            <a:spLocks noGrp="1"/>
          </p:cNvSpPr>
          <p:nvPr>
            <p:ph idx="1"/>
          </p:nvPr>
        </p:nvSpPr>
        <p:spPr/>
        <p:txBody>
          <a:bodyPr/>
          <a:lstStyle/>
          <a:p>
            <a:pPr marL="0" indent="0">
              <a:buNone/>
            </a:pPr>
            <a:r>
              <a:rPr lang="id-ID" dirty="0"/>
              <a:t>Para karyawan adalah </a:t>
            </a:r>
            <a:r>
              <a:rPr lang="id-ID" dirty="0" smtClean="0"/>
              <a:t>: sasaran </a:t>
            </a:r>
            <a:r>
              <a:rPr lang="id-ID" dirty="0"/>
              <a:t>pertama di perusahaan. Jika karyawan tahu mengenai berbagai macam produk, jasa ataupun pelayanan yang harus diberikan kepada pelanggannya dipastikan mereka akan bekerja dan memiliki kinerja yang baik sesuai dengan tujuan perusahaan yang hendak dicapai.</a:t>
            </a:r>
          </a:p>
        </p:txBody>
      </p:sp>
    </p:spTree>
    <p:extLst>
      <p:ext uri="{BB962C8B-B14F-4D97-AF65-F5344CB8AC3E}">
        <p14:creationId xmlns:p14="http://schemas.microsoft.com/office/powerpoint/2010/main" val="391014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id-ID" sz="3600" b="1" smtClean="0">
                <a:latin typeface="Arial" charset="0"/>
                <a:cs typeface="Arial" charset="0"/>
              </a:rPr>
              <a:t>CIRI-CIRI KOMPETENSI KARYAWAN</a:t>
            </a:r>
          </a:p>
        </p:txBody>
      </p:sp>
      <p:sp>
        <p:nvSpPr>
          <p:cNvPr id="5123" name="Content Placeholder 2"/>
          <p:cNvSpPr>
            <a:spLocks noGrp="1"/>
          </p:cNvSpPr>
          <p:nvPr>
            <p:ph idx="1"/>
          </p:nvPr>
        </p:nvSpPr>
        <p:spPr>
          <a:xfrm>
            <a:off x="900113" y="1916113"/>
            <a:ext cx="7343775" cy="4210050"/>
          </a:xfrm>
        </p:spPr>
        <p:txBody>
          <a:bodyPr>
            <a:normAutofit fontScale="92500" lnSpcReduction="10000"/>
          </a:bodyPr>
          <a:lstStyle/>
          <a:p>
            <a:pPr marL="457200" indent="-457200">
              <a:buFont typeface="+mj-lt"/>
              <a:buAutoNum type="arabicPeriod"/>
            </a:pPr>
            <a:r>
              <a:rPr lang="id-ID" sz="2400" dirty="0"/>
              <a:t> Keterampilan dan sikap dalam memecahkan masalah yang berorientasi pada efesiensi, produktivitas, mutu, dan kepedulian terhadap dampak lingkungan</a:t>
            </a:r>
          </a:p>
          <a:p>
            <a:pPr marL="0" indent="0">
              <a:buNone/>
            </a:pPr>
            <a:r>
              <a:rPr lang="id-ID" sz="2400" dirty="0"/>
              <a:t>2.     Keterampilan dan sikap dalam berkomunikasi</a:t>
            </a:r>
          </a:p>
          <a:p>
            <a:pPr marL="0" indent="0">
              <a:buNone/>
            </a:pPr>
            <a:r>
              <a:rPr lang="id-ID" sz="2400" dirty="0"/>
              <a:t>3.     Keterampilan dan sikap dalam pengendalian emosi diri, </a:t>
            </a:r>
            <a:r>
              <a:rPr lang="id-ID" sz="2400" dirty="0" smtClean="0"/>
              <a:t>  membangun </a:t>
            </a:r>
            <a:r>
              <a:rPr lang="id-ID" sz="2400" dirty="0"/>
              <a:t>persahabatan, dan objektivitas persepsi</a:t>
            </a:r>
          </a:p>
          <a:p>
            <a:pPr marL="0" indent="0">
              <a:buNone/>
            </a:pPr>
            <a:r>
              <a:rPr lang="id-ID" sz="2400" dirty="0"/>
              <a:t>4.     Sikap mau belajar secara berkelanjutan</a:t>
            </a:r>
          </a:p>
          <a:p>
            <a:pPr marL="0" indent="0">
              <a:buNone/>
            </a:pPr>
            <a:r>
              <a:rPr lang="id-ID" sz="2400" dirty="0"/>
              <a:t>5.     Sikap dan keterampilan dalam pengembangan diri</a:t>
            </a:r>
          </a:p>
          <a:p>
            <a:pPr marL="0" indent="0">
              <a:buNone/>
            </a:pPr>
            <a:r>
              <a:rPr lang="id-ID" sz="2400" dirty="0"/>
              <a:t>6.     Keterampilan dan sikap dalam mengoptimalkan pelayanan mutu</a:t>
            </a:r>
          </a:p>
          <a:p>
            <a:pPr marL="0" indent="0">
              <a:buNone/>
            </a:pPr>
            <a:r>
              <a:rPr lang="id-ID" sz="2400" dirty="0"/>
              <a:t>7.     Keterampilan dan sikap saling memperkuat antar karyawan</a:t>
            </a:r>
          </a:p>
          <a:p>
            <a:pPr marL="457200" indent="-457200">
              <a:buFont typeface="Arial" charset="0"/>
              <a:buAutoNum type="arabicPeriod"/>
            </a:pPr>
            <a:endParaRPr lang="en-US" altLang="id-ID"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3266727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fontScale="90000"/>
          </a:bodyPr>
          <a:lstStyle/>
          <a:p>
            <a:r>
              <a:rPr lang="en-US" altLang="id-ID" sz="3600" b="1" smtClean="0">
                <a:latin typeface="Arial" charset="0"/>
                <a:cs typeface="Arial" charset="0"/>
              </a:rPr>
              <a:t>TANGGUNG JAWAB PERUSAHAAN PADA KARYAWAN</a:t>
            </a:r>
          </a:p>
        </p:txBody>
      </p:sp>
      <p:sp>
        <p:nvSpPr>
          <p:cNvPr id="5123" name="Content Placeholder 2"/>
          <p:cNvSpPr>
            <a:spLocks noGrp="1"/>
          </p:cNvSpPr>
          <p:nvPr>
            <p:ph idx="1"/>
          </p:nvPr>
        </p:nvSpPr>
        <p:spPr>
          <a:xfrm>
            <a:off x="900113" y="1916113"/>
            <a:ext cx="7343775" cy="4210050"/>
          </a:xfrm>
        </p:spPr>
        <p:txBody>
          <a:bodyPr>
            <a:normAutofit/>
          </a:bodyPr>
          <a:lstStyle/>
          <a:p>
            <a:pPr marL="0" indent="0">
              <a:buFont typeface="Arial" charset="0"/>
              <a:buNone/>
              <a:defRPr/>
            </a:pPr>
            <a:r>
              <a:rPr lang="id-ID" sz="2400" dirty="0"/>
              <a:t>Suatu perusahaan selain mempunyai tujuan untuk mendapat keuntungan juga mempunyai tanggung jawab sosial. Terutama untuk tunjangan hidup karyawan. </a:t>
            </a:r>
            <a:endParaRPr lang="id-ID" sz="2400" dirty="0" smtClean="0"/>
          </a:p>
          <a:p>
            <a:pPr marL="0" indent="0">
              <a:buFont typeface="Arial" charset="0"/>
              <a:buNone/>
              <a:defRPr/>
            </a:pPr>
            <a:r>
              <a:rPr lang="id-ID" sz="2400" dirty="0" smtClean="0"/>
              <a:t>Jadi </a:t>
            </a:r>
            <a:r>
              <a:rPr lang="id-ID" sz="2400" dirty="0"/>
              <a:t>perusahaan mempunyai rasa tanggung jawab kepada semua </a:t>
            </a:r>
            <a:r>
              <a:rPr lang="id-ID" sz="2400" dirty="0" smtClean="0"/>
              <a:t>pihak</a:t>
            </a:r>
            <a:r>
              <a:rPr lang="id-ID" sz="2400" dirty="0"/>
              <a:t>:</a:t>
            </a:r>
            <a:endParaRPr lang="id-ID" sz="2400" dirty="0" smtClean="0"/>
          </a:p>
          <a:p>
            <a:pPr marL="457200" indent="-457200">
              <a:buFont typeface="Arial" charset="0"/>
              <a:buAutoNum type="arabicPeriod"/>
              <a:defRPr/>
            </a:pPr>
            <a:r>
              <a:rPr lang="en-US" sz="2400" dirty="0" err="1" smtClean="0">
                <a:latin typeface="Arial" charset="0"/>
                <a:cs typeface="Arial" charset="0"/>
              </a:rPr>
              <a:t>Memberikan</a:t>
            </a:r>
            <a:r>
              <a:rPr lang="en-US" sz="2400" dirty="0" smtClean="0">
                <a:latin typeface="Arial" charset="0"/>
                <a:cs typeface="Arial" charset="0"/>
              </a:rPr>
              <a:t> </a:t>
            </a:r>
            <a:r>
              <a:rPr lang="en-US" sz="2400" dirty="0" err="1" smtClean="0">
                <a:latin typeface="Arial" charset="0"/>
                <a:cs typeface="Arial" charset="0"/>
              </a:rPr>
              <a:t>imbalan</a:t>
            </a:r>
            <a:r>
              <a:rPr lang="en-US" sz="2400" dirty="0" smtClean="0">
                <a:latin typeface="Arial" charset="0"/>
                <a:cs typeface="Arial" charset="0"/>
              </a:rPr>
              <a:t> </a:t>
            </a:r>
            <a:r>
              <a:rPr lang="en-US" sz="2400" dirty="0" err="1" smtClean="0">
                <a:latin typeface="Arial" charset="0"/>
                <a:cs typeface="Arial" charset="0"/>
              </a:rPr>
              <a:t>kerja</a:t>
            </a:r>
            <a:r>
              <a:rPr lang="en-US" sz="2400" dirty="0" smtClean="0">
                <a:latin typeface="Arial" charset="0"/>
                <a:cs typeface="Arial" charset="0"/>
              </a:rPr>
              <a:t> yang </a:t>
            </a:r>
            <a:r>
              <a:rPr lang="en-US" sz="2400" dirty="0" err="1" smtClean="0">
                <a:latin typeface="Arial" charset="0"/>
                <a:cs typeface="Arial" charset="0"/>
              </a:rPr>
              <a:t>layak</a:t>
            </a:r>
            <a:r>
              <a:rPr lang="en-US" sz="2400" dirty="0" smtClean="0">
                <a:latin typeface="Arial" charset="0"/>
                <a:cs typeface="Arial" charset="0"/>
              </a:rPr>
              <a:t>	</a:t>
            </a:r>
          </a:p>
          <a:p>
            <a:pPr marL="457200" indent="-457200">
              <a:buFont typeface="Arial" charset="0"/>
              <a:buAutoNum type="arabicPeriod"/>
              <a:defRPr/>
            </a:pPr>
            <a:r>
              <a:rPr lang="en-US" sz="2400" dirty="0" err="1" smtClean="0">
                <a:latin typeface="Arial" charset="0"/>
                <a:cs typeface="Arial" charset="0"/>
              </a:rPr>
              <a:t>Memberikan</a:t>
            </a:r>
            <a:r>
              <a:rPr lang="en-US" sz="2400" dirty="0" smtClean="0">
                <a:latin typeface="Arial" charset="0"/>
                <a:cs typeface="Arial" charset="0"/>
              </a:rPr>
              <a:t> </a:t>
            </a:r>
            <a:r>
              <a:rPr lang="en-US" sz="2400" dirty="0" err="1" smtClean="0">
                <a:latin typeface="Arial" charset="0"/>
                <a:cs typeface="Arial" charset="0"/>
              </a:rPr>
              <a:t>pelatihan</a:t>
            </a:r>
            <a:endParaRPr lang="en-US" sz="2400" dirty="0" smtClean="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Memberikan</a:t>
            </a:r>
            <a:r>
              <a:rPr lang="en-US" sz="2400" dirty="0" smtClean="0">
                <a:latin typeface="Arial" charset="0"/>
                <a:cs typeface="Arial" charset="0"/>
              </a:rPr>
              <a:t> </a:t>
            </a:r>
            <a:r>
              <a:rPr lang="en-US" sz="2400" dirty="0" err="1" smtClean="0">
                <a:latin typeface="Arial" charset="0"/>
                <a:cs typeface="Arial" charset="0"/>
              </a:rPr>
              <a:t>kesempatan</a:t>
            </a:r>
            <a:r>
              <a:rPr lang="en-US" sz="2400" dirty="0" smtClean="0">
                <a:latin typeface="Arial" charset="0"/>
                <a:cs typeface="Arial" charset="0"/>
              </a:rPr>
              <a:t> </a:t>
            </a:r>
            <a:r>
              <a:rPr lang="en-US" sz="2400" dirty="0" err="1" smtClean="0">
                <a:latin typeface="Arial" charset="0"/>
                <a:cs typeface="Arial" charset="0"/>
              </a:rPr>
              <a:t>berkembang</a:t>
            </a:r>
            <a:endParaRPr lang="en-US" sz="2400" dirty="0" smtClean="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Menjamin</a:t>
            </a:r>
            <a:r>
              <a:rPr lang="en-US" sz="2400" dirty="0" smtClean="0">
                <a:latin typeface="Arial" charset="0"/>
                <a:cs typeface="Arial" charset="0"/>
              </a:rPr>
              <a:t> </a:t>
            </a:r>
            <a:r>
              <a:rPr lang="en-US" sz="2400" dirty="0" err="1" smtClean="0">
                <a:latin typeface="Arial" charset="0"/>
                <a:cs typeface="Arial" charset="0"/>
              </a:rPr>
              <a:t>keselamatan</a:t>
            </a:r>
            <a:r>
              <a:rPr lang="en-US" sz="2400" dirty="0" smtClean="0">
                <a:latin typeface="Arial" charset="0"/>
                <a:cs typeface="Arial" charset="0"/>
              </a:rPr>
              <a:t> </a:t>
            </a:r>
            <a:r>
              <a:rPr lang="en-US" sz="2400" dirty="0" err="1" smtClean="0">
                <a:latin typeface="Arial" charset="0"/>
                <a:cs typeface="Arial" charset="0"/>
              </a:rPr>
              <a:t>kerja</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710547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447</Words>
  <Application>Microsoft Office PowerPoint</Application>
  <PresentationFormat>On-screen Show (4:3)</PresentationFormat>
  <Paragraphs>72</Paragraphs>
  <Slides>12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ETIKA DAN HUKUM BISNIS</vt:lpstr>
      <vt:lpstr>PENGERTIAN BUDAYA KERJA ORGANISASI</vt:lpstr>
      <vt:lpstr>BUDAYA KERJA ORGANISASI YANG EFEKTIF</vt:lpstr>
      <vt:lpstr>PENGERTIAN ORGANISASI BISNIS PERUSAHAAN</vt:lpstr>
      <vt:lpstr>JENIS ORGANISASI BISNIS PERUSAHAAN</vt:lpstr>
      <vt:lpstr>PERUSAHAAN PERSEORANGAN</vt:lpstr>
      <vt:lpstr>KARYAWAN</vt:lpstr>
      <vt:lpstr>CIRI-CIRI KOMPETENSI KARYAWAN</vt:lpstr>
      <vt:lpstr>TANGGUNG JAWAB PERUSAHAAN PADA KARYAWAN</vt:lpstr>
      <vt:lpstr>KARAKTERISTIK PERILAKU KERJA</vt:lpstr>
      <vt:lpstr> ORGANISASI POLITIK YANG BERETIKA </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DAN HUKUM BISNIS</dc:title>
  <dc:creator>HP</dc:creator>
  <cp:lastModifiedBy>Adminbsm</cp:lastModifiedBy>
  <cp:revision>9</cp:revision>
  <dcterms:created xsi:type="dcterms:W3CDTF">2020-07-05T15:32:14Z</dcterms:created>
  <dcterms:modified xsi:type="dcterms:W3CDTF">2021-01-12T03:23:52Z</dcterms:modified>
</cp:coreProperties>
</file>