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9" r:id="rId3"/>
    <p:sldId id="290" r:id="rId4"/>
    <p:sldId id="294" r:id="rId5"/>
    <p:sldId id="293" r:id="rId6"/>
    <p:sldId id="296" r:id="rId7"/>
    <p:sldId id="297" r:id="rId8"/>
    <p:sldId id="298" r:id="rId9"/>
    <p:sldId id="295" r:id="rId10"/>
    <p:sldId id="301" r:id="rId11"/>
    <p:sldId id="300" r:id="rId12"/>
    <p:sldId id="310" r:id="rId13"/>
    <p:sldId id="309" r:id="rId14"/>
    <p:sldId id="311" r:id="rId15"/>
    <p:sldId id="312" r:id="rId16"/>
    <p:sldId id="313" r:id="rId17"/>
    <p:sldId id="302" r:id="rId18"/>
    <p:sldId id="314" r:id="rId19"/>
    <p:sldId id="303" r:id="rId20"/>
    <p:sldId id="304" r:id="rId21"/>
    <p:sldId id="305" r:id="rId22"/>
    <p:sldId id="306" r:id="rId23"/>
    <p:sldId id="307" r:id="rId24"/>
    <p:sldId id="321" r:id="rId25"/>
    <p:sldId id="316" r:id="rId26"/>
    <p:sldId id="317" r:id="rId27"/>
    <p:sldId id="318" r:id="rId28"/>
    <p:sldId id="27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344" autoAdjust="0"/>
    <p:restoredTop sz="94624" autoAdjust="0"/>
  </p:normalViewPr>
  <p:slideViewPr>
    <p:cSldViewPr>
      <p:cViewPr>
        <p:scale>
          <a:sx n="60" d="100"/>
          <a:sy n="60" d="100"/>
        </p:scale>
        <p:origin x="-1524" y="-10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429000" y="3505200"/>
            <a:ext cx="5410200" cy="1676400"/>
          </a:xfrm>
        </p:spPr>
        <p:txBody>
          <a:bodyPr anchor="b"/>
          <a:lstStyle>
            <a:lvl1pPr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81000" y="6172200"/>
            <a:ext cx="8763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172200"/>
            <a:ext cx="4572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60198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w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27676"/>
            <a:ext cx="2895600" cy="2839724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prstGeom prst="rect">
            <a:avLst/>
          </a:prstGeom>
          <a:solidFill>
            <a:srgbClr val="0070C0"/>
          </a:solidFill>
          <a:ln w="50800" cap="sq" cmpd="dbl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 b="0">
                <a:latin typeface="Myriad Pro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9"/>
          </p:nvPr>
        </p:nvSpPr>
        <p:spPr>
          <a:xfrm>
            <a:off x="2362200" y="1752600"/>
            <a:ext cx="6324600" cy="4343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8B3A6C1-4A43-4205-8695-A67F44131150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1447800" cy="4572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486400"/>
            <a:ext cx="1447800" cy="13716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8B3A6C1-4A43-4205-8695-A67F44131150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rgbClr val="0070C0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09600"/>
            <a:ext cx="6019800" cy="5486400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3733800"/>
            <a:ext cx="5181600" cy="16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172200"/>
            <a:ext cx="9144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w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180076"/>
            <a:ext cx="2895600" cy="2839724"/>
          </a:xfrm>
          <a:prstGeom prst="rect">
            <a:avLst/>
          </a:prstGeom>
        </p:spPr>
      </p:pic>
      <p:sp>
        <p:nvSpPr>
          <p:cNvPr id="10" name="Date Placeholder 10"/>
          <p:cNvSpPr txBox="1">
            <a:spLocks/>
          </p:cNvSpPr>
          <p:nvPr/>
        </p:nvSpPr>
        <p:spPr>
          <a:xfrm>
            <a:off x="6248400" y="6400800"/>
            <a:ext cx="2667000" cy="365125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2B3E01-F88B-47EF-8E88-546566C8D896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10/18/2016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153400" cy="4343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 sz="2400"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667000"/>
            <a:ext cx="7123113" cy="167322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4400">
                <a:solidFill>
                  <a:srgbClr val="0070C0"/>
                </a:solidFill>
                <a:latin typeface="Myriad Pro Light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2438400"/>
            <a:ext cx="9144000" cy="1524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5908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f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3352800"/>
            <a:ext cx="1293881" cy="1293881"/>
          </a:xfrm>
          <a:prstGeom prst="rect">
            <a:avLst/>
          </a:prstGeom>
        </p:spPr>
      </p:pic>
      <p:pic>
        <p:nvPicPr>
          <p:cNvPr id="11" name="Picture 10" descr="t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5181600"/>
            <a:ext cx="1293881" cy="1293881"/>
          </a:xfrm>
          <a:prstGeom prst="rect">
            <a:avLst/>
          </a:prstGeom>
        </p:spPr>
      </p:pic>
      <p:sp>
        <p:nvSpPr>
          <p:cNvPr id="13" name="Text Placeholder 1"/>
          <p:cNvSpPr txBox="1">
            <a:spLocks/>
          </p:cNvSpPr>
          <p:nvPr/>
        </p:nvSpPr>
        <p:spPr>
          <a:xfrm>
            <a:off x="2438400" y="3505200"/>
            <a:ext cx="6324600" cy="1143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Myriad Pro" pitchFamily="34" charset="0"/>
              </a:rPr>
              <a:t>Fan Page</a:t>
            </a:r>
            <a:endParaRPr lang="id-ID" sz="2800" b="1" dirty="0" smtClean="0">
              <a:solidFill>
                <a:srgbClr val="0070C0"/>
              </a:solidFill>
              <a:latin typeface="Myriad Pro" pitchFamily="34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Myriad Pro" pitchFamily="34" charset="0"/>
              </a:rPr>
              <a:t>www.facebook.com/</a:t>
            </a:r>
            <a:r>
              <a:rPr lang="id-ID" sz="2800" dirty="0" smtClean="0">
                <a:solidFill>
                  <a:srgbClr val="0070C0"/>
                </a:solidFill>
                <a:latin typeface="Myriad Pro" pitchFamily="34" charset="0"/>
              </a:rPr>
              <a:t>penerbit</a:t>
            </a:r>
            <a:r>
              <a:rPr lang="en-US" sz="2800" dirty="0" smtClean="0">
                <a:solidFill>
                  <a:srgbClr val="0070C0"/>
                </a:solidFill>
                <a:latin typeface="Myriad Pro" pitchFamily="34" charset="0"/>
              </a:rPr>
              <a:t>.</a:t>
            </a:r>
            <a:r>
              <a:rPr lang="id-ID" sz="2800" dirty="0" smtClean="0">
                <a:solidFill>
                  <a:srgbClr val="0070C0"/>
                </a:solidFill>
                <a:latin typeface="Myriad Pro" pitchFamily="34" charset="0"/>
              </a:rPr>
              <a:t>salemba</a:t>
            </a:r>
            <a:endParaRPr lang="id-ID" sz="2800" dirty="0">
              <a:solidFill>
                <a:srgbClr val="0070C0"/>
              </a:solidFill>
              <a:latin typeface="Myriad Pro" pitchFamily="34" charset="0"/>
            </a:endParaRPr>
          </a:p>
        </p:txBody>
      </p:sp>
      <p:sp>
        <p:nvSpPr>
          <p:cNvPr id="15" name="Text Placeholder 1"/>
          <p:cNvSpPr txBox="1">
            <a:spLocks/>
          </p:cNvSpPr>
          <p:nvPr/>
        </p:nvSpPr>
        <p:spPr>
          <a:xfrm>
            <a:off x="2438400" y="5486400"/>
            <a:ext cx="6324600" cy="1143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id-ID" sz="2800" b="1" dirty="0" smtClean="0">
                <a:solidFill>
                  <a:srgbClr val="0070C0"/>
                </a:solidFill>
                <a:latin typeface="Myriad Pro" pitchFamily="34" charset="0"/>
              </a:rPr>
              <a:t>Follow Us On</a:t>
            </a:r>
          </a:p>
          <a:p>
            <a:r>
              <a:rPr lang="id-ID" sz="2800" dirty="0" smtClean="0">
                <a:solidFill>
                  <a:srgbClr val="0070C0"/>
                </a:solidFill>
                <a:latin typeface="Myriad Pro" pitchFamily="34" charset="0"/>
              </a:rPr>
              <a:t>@penerbitsalemba</a:t>
            </a:r>
            <a:endParaRPr lang="id-ID" sz="2800" dirty="0">
              <a:solidFill>
                <a:srgbClr val="0070C0"/>
              </a:solidFill>
              <a:latin typeface="Myriad Pro" pitchFamily="34" charset="0"/>
            </a:endParaRPr>
          </a:p>
        </p:txBody>
      </p:sp>
      <p:pic>
        <p:nvPicPr>
          <p:cNvPr id="19" name="Picture 18" descr="ecommerc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457200"/>
            <a:ext cx="8382000" cy="1729585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2286000" y="1828800"/>
            <a:ext cx="6858000" cy="158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8B3A6C1-4A43-4205-8695-A67F44131150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114800" cy="44196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6" name="Content Placeholder 7"/>
          <p:cNvSpPr>
            <a:spLocks noGrp="1"/>
          </p:cNvSpPr>
          <p:nvPr>
            <p:ph sz="quarter" idx="18"/>
          </p:nvPr>
        </p:nvSpPr>
        <p:spPr>
          <a:xfrm>
            <a:off x="4876800" y="1600200"/>
            <a:ext cx="4114800" cy="44196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8B3A6C1-4A43-4205-8695-A67F44131150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rgbClr val="0070C0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8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8" name="Content Placeholder 7"/>
          <p:cNvSpPr>
            <a:spLocks noGrp="1"/>
          </p:cNvSpPr>
          <p:nvPr>
            <p:ph sz="quarter" idx="19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Untitled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304800"/>
            <a:ext cx="854726" cy="838200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Content Placeholder 5" descr="1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62050"/>
            <a:ext cx="9144000" cy="4248150"/>
          </a:xfrm>
          <a:prstGeom prst="rect">
            <a:avLst/>
          </a:prstGeom>
        </p:spPr>
      </p:pic>
      <p:pic>
        <p:nvPicPr>
          <p:cNvPr id="10" name="Picture 9" descr="fa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6168922"/>
            <a:ext cx="536678" cy="536678"/>
          </a:xfrm>
          <a:prstGeom prst="rect">
            <a:avLst/>
          </a:prstGeom>
        </p:spPr>
      </p:pic>
      <p:pic>
        <p:nvPicPr>
          <p:cNvPr id="11" name="Picture 10" descr="hom 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5486400"/>
            <a:ext cx="536678" cy="536678"/>
          </a:xfrm>
          <a:prstGeom prst="rect">
            <a:avLst/>
          </a:prstGeom>
        </p:spPr>
      </p:pic>
      <p:pic>
        <p:nvPicPr>
          <p:cNvPr id="12" name="Picture 11" descr="mai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" y="6168922"/>
            <a:ext cx="536678" cy="536678"/>
          </a:xfrm>
          <a:prstGeom prst="rect">
            <a:avLst/>
          </a:prstGeom>
        </p:spPr>
      </p:pic>
      <p:pic>
        <p:nvPicPr>
          <p:cNvPr id="13" name="Picture 12" descr="phon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05400" y="5486400"/>
            <a:ext cx="536678" cy="5366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71600" y="5486400"/>
            <a:ext cx="3375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Myriad Pro" pitchFamily="34" charset="0"/>
              </a:rPr>
              <a:t>Jl. Raya Lenteng Agung No. 101 </a:t>
            </a:r>
          </a:p>
          <a:p>
            <a:r>
              <a:rPr lang="id-ID" dirty="0" smtClean="0">
                <a:latin typeface="Myriad Pro" pitchFamily="34" charset="0"/>
              </a:rPr>
              <a:t>Jagakarsa</a:t>
            </a:r>
            <a:r>
              <a:rPr lang="en-US" dirty="0" smtClean="0">
                <a:latin typeface="Myriad Pro" pitchFamily="34" charset="0"/>
              </a:rPr>
              <a:t>, </a:t>
            </a:r>
            <a:r>
              <a:rPr lang="id-ID" dirty="0" smtClean="0">
                <a:latin typeface="Myriad Pro" pitchFamily="34" charset="0"/>
              </a:rPr>
              <a:t>Jakarta Selatan 12610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71600" y="6260068"/>
            <a:ext cx="2834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Myriad Pro" pitchFamily="34" charset="0"/>
              </a:rPr>
              <a:t>info@penerbitsalemba.com</a:t>
            </a:r>
            <a:endParaRPr lang="id-ID" dirty="0" smtClean="0">
              <a:latin typeface="Myriad Pro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92517" y="5574268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Myriad Pro" pitchFamily="34" charset="0"/>
              </a:rPr>
              <a:t>+62 21 781 86 16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92517" y="6260068"/>
            <a:ext cx="2635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Myriad Pro" pitchFamily="34" charset="0"/>
              </a:rPr>
              <a:t>+62 21 7818470/7818486</a:t>
            </a:r>
          </a:p>
        </p:txBody>
      </p:sp>
      <p:sp>
        <p:nvSpPr>
          <p:cNvPr id="19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Blank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Untitled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304800"/>
            <a:ext cx="854726" cy="8382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>
                <a:latin typeface="Myriad Pro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6267" y="2644170"/>
            <a:ext cx="72314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</a:rPr>
              <a:t>TERIMA KASIH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8B3A6C1-4A43-4205-8695-A67F44131150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10" descr="Untitled-2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848600" y="304800"/>
            <a:ext cx="854726" cy="838200"/>
          </a:xfrm>
          <a:prstGeom prst="rect">
            <a:avLst/>
          </a:prstGeom>
        </p:spPr>
      </p:pic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Click to edit Master text styles</a:t>
            </a:r>
          </a:p>
          <a:p>
            <a:pPr marL="320040" marR="0" lvl="1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Second level</a:t>
            </a:r>
          </a:p>
          <a:p>
            <a:pPr marL="320040" marR="0" lvl="2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Third level</a:t>
            </a:r>
          </a:p>
          <a:p>
            <a:pPr marL="320040" marR="0" lvl="3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Fourth level</a:t>
            </a:r>
          </a:p>
          <a:p>
            <a:pPr marL="320040" marR="0" lvl="4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rgbClr val="0070C0"/>
          </a:solidFill>
          <a:latin typeface="Myriad Pro Light" pitchFamily="34" charset="0"/>
          <a:ea typeface="+mj-ea"/>
          <a:cs typeface="+mj-cs"/>
        </a:defRPr>
      </a:lvl1pPr>
    </p:titleStyle>
    <p:bodyStyle>
      <a:lvl1pPr marL="320040" marR="0" indent="-320040" algn="l" defTabSz="914400" rtl="0" eaLnBrk="1" fontAlgn="auto" latinLnBrk="0" hangingPunct="1">
        <a:lnSpc>
          <a:spcPct val="100000"/>
        </a:lnSpc>
        <a:spcBef>
          <a:spcPts val="700"/>
        </a:spcBef>
        <a:spcAft>
          <a:spcPts val="0"/>
        </a:spcAft>
        <a:buClr>
          <a:srgbClr val="0070C0"/>
        </a:buClr>
        <a:buSzPct val="100000"/>
        <a:buFont typeface="Arial" pitchFamily="34" charset="0"/>
        <a:buChar char="•"/>
        <a:tabLst/>
        <a:defRPr kumimoji="0" sz="24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640080" marR="0" indent="-274320" algn="l" defTabSz="914400" rtl="0" eaLnBrk="1" fontAlgn="auto" latinLnBrk="0" hangingPunct="1">
        <a:lnSpc>
          <a:spcPct val="100000"/>
        </a:lnSpc>
        <a:spcBef>
          <a:spcPts val="550"/>
        </a:spcBef>
        <a:spcAft>
          <a:spcPts val="0"/>
        </a:spcAft>
        <a:buClr>
          <a:srgbClr val="0070C0"/>
        </a:buClr>
        <a:buSzPct val="70000"/>
        <a:buFont typeface="Arial" pitchFamily="34" charset="0"/>
        <a:buChar char="•"/>
        <a:tabLst/>
        <a:defRPr kumimoji="0" sz="2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14400" marR="0" indent="-2286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>
          <a:srgbClr val="0070C0"/>
        </a:buClr>
        <a:buSzPct val="75000"/>
        <a:buFont typeface="Arial" pitchFamily="34" charset="0"/>
        <a:buChar char="•"/>
        <a:tabLst/>
        <a:defRPr kumimoji="0" sz="23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371600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70C0"/>
        </a:buClr>
        <a:buSzPct val="75000"/>
        <a:buFont typeface="Arial" pitchFamily="34" charset="0"/>
        <a:buChar char="•"/>
        <a:tabLst/>
        <a:defRPr kumimoji="0"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828800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70C0"/>
        </a:buClr>
        <a:buSzPct val="65000"/>
        <a:buFont typeface="Arial" pitchFamily="34" charset="0"/>
        <a:buChar char="•"/>
        <a:tabLst/>
        <a:defRPr kumimoji="0"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3214686"/>
            <a:ext cx="5410200" cy="2538418"/>
          </a:xfrm>
        </p:spPr>
        <p:txBody>
          <a:bodyPr>
            <a:normAutofit fontScale="90000"/>
          </a:bodyPr>
          <a:lstStyle/>
          <a:p>
            <a:pPr algn="ctr"/>
            <a:r>
              <a:rPr lang="id-ID" dirty="0" smtClean="0">
                <a:solidFill>
                  <a:srgbClr val="FFFF00"/>
                </a:solidFill>
              </a:rPr>
              <a:t/>
            </a:r>
            <a:br>
              <a:rPr lang="id-ID" dirty="0" smtClean="0">
                <a:solidFill>
                  <a:srgbClr val="FFFF00"/>
                </a:solidFill>
              </a:rPr>
            </a:br>
            <a:r>
              <a:rPr lang="id-ID" dirty="0" smtClean="0">
                <a:solidFill>
                  <a:srgbClr val="FFFF00"/>
                </a:solidFill>
              </a:rPr>
              <a:t/>
            </a:r>
            <a:br>
              <a:rPr lang="id-ID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rgbClr val="FFFF00"/>
                </a:solidFill>
              </a:rPr>
              <a:t>SISTEM </a:t>
            </a:r>
            <a:br>
              <a:rPr lang="id-ID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rgbClr val="FFFF00"/>
                </a:solidFill>
              </a:rPr>
              <a:t>PERHITUNGAN BIAYA UNTUK </a:t>
            </a:r>
            <a:br>
              <a:rPr lang="id-ID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rgbClr val="FFFF00"/>
                </a:solidFill>
              </a:rPr>
              <a:t>PRODUK GABUNGAN</a:t>
            </a:r>
            <a:endParaRPr lang="id-ID" b="1" dirty="0">
              <a:solidFill>
                <a:srgbClr val="FFFF00"/>
              </a:solidFill>
            </a:endParaRPr>
          </a:p>
        </p:txBody>
      </p:sp>
      <p:sp>
        <p:nvSpPr>
          <p:cNvPr id="3" name="Flowchart: Connector 2"/>
          <p:cNvSpPr/>
          <p:nvPr/>
        </p:nvSpPr>
        <p:spPr>
          <a:xfrm>
            <a:off x="6643702" y="428604"/>
            <a:ext cx="2143140" cy="185738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400" dirty="0" smtClean="0">
                <a:solidFill>
                  <a:srgbClr val="0070C0"/>
                </a:solidFill>
                <a:latin typeface="Arial Black" pitchFamily="34" charset="0"/>
              </a:rPr>
              <a:t>BAB</a:t>
            </a:r>
          </a:p>
          <a:p>
            <a:pPr algn="ctr"/>
            <a:r>
              <a:rPr lang="id-ID" sz="4400" dirty="0" smtClean="0">
                <a:solidFill>
                  <a:srgbClr val="0070C0"/>
                </a:solidFill>
                <a:latin typeface="Arial Black" pitchFamily="34" charset="0"/>
              </a:rPr>
              <a:t>7</a:t>
            </a:r>
            <a:endParaRPr lang="id-ID" sz="44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dissolve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813" y="2500306"/>
            <a:ext cx="83343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179" y="4214818"/>
            <a:ext cx="82772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2876" y="71414"/>
            <a:ext cx="7929586" cy="1143008"/>
          </a:xfrm>
        </p:spPr>
        <p:txBody>
          <a:bodyPr>
            <a:noAutofit/>
          </a:bodyPr>
          <a:lstStyle/>
          <a:p>
            <a:r>
              <a:rPr lang="id-ID" sz="2400" dirty="0" smtClean="0">
                <a:latin typeface="Arial Black" pitchFamily="34" charset="0"/>
              </a:rPr>
              <a:t>METODE PENJUALAN (PENDAPATAN) KOTOR</a:t>
            </a:r>
            <a:endParaRPr lang="id-ID" sz="2400" dirty="0">
              <a:latin typeface="Arial Black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14314" y="1000108"/>
            <a:ext cx="7858148" cy="8572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rgbClr val="0070C0"/>
                </a:solidFill>
                <a:latin typeface="Minion Pro" pitchFamily="18" charset="0"/>
              </a:rPr>
              <a:t>Penjualan produk sampingan </a:t>
            </a:r>
          </a:p>
          <a:p>
            <a:pPr algn="ctr"/>
            <a:r>
              <a:rPr lang="id-ID" sz="2000" b="1" dirty="0" smtClean="0">
                <a:solidFill>
                  <a:srgbClr val="0070C0"/>
                </a:solidFill>
                <a:latin typeface="Minion Pro" pitchFamily="18" charset="0"/>
              </a:rPr>
              <a:t>sebagai penambah pendapatan non operasional.  </a:t>
            </a:r>
            <a:endParaRPr lang="id-ID" sz="2000" b="1" dirty="0">
              <a:solidFill>
                <a:srgbClr val="0070C0"/>
              </a:solidFill>
              <a:latin typeface="Minion Pro" pitchFamily="18" charset="0"/>
            </a:endParaRPr>
          </a:p>
        </p:txBody>
      </p:sp>
    </p:spTree>
  </p:cSld>
  <p:clrMapOvr>
    <a:masterClrMapping/>
  </p:clrMapOvr>
  <p:transition spd="med">
    <p:dissolve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6" y="71414"/>
            <a:ext cx="7929586" cy="1143008"/>
          </a:xfrm>
        </p:spPr>
        <p:txBody>
          <a:bodyPr>
            <a:noAutofit/>
          </a:bodyPr>
          <a:lstStyle/>
          <a:p>
            <a:r>
              <a:rPr lang="id-ID" sz="2400" dirty="0" smtClean="0">
                <a:latin typeface="Arial Black" pitchFamily="34" charset="0"/>
              </a:rPr>
              <a:t>METODE PENJUALAN (PENDAPATAN) KOTOR</a:t>
            </a:r>
            <a:endParaRPr lang="id-ID" sz="2400" dirty="0">
              <a:latin typeface="Arial Black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14314" y="1000108"/>
            <a:ext cx="7858148" cy="8572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rgbClr val="0070C0"/>
                </a:solidFill>
                <a:latin typeface="Minion Pro" pitchFamily="18" charset="0"/>
              </a:rPr>
              <a:t>Penjualan produk sampingan </a:t>
            </a:r>
          </a:p>
          <a:p>
            <a:pPr algn="ctr"/>
            <a:r>
              <a:rPr lang="id-ID" sz="2000" b="1" dirty="0" smtClean="0">
                <a:solidFill>
                  <a:srgbClr val="0070C0"/>
                </a:solidFill>
                <a:latin typeface="Minion Pro" pitchFamily="18" charset="0"/>
              </a:rPr>
              <a:t>sebagai penambah pendapatan penjualan.  </a:t>
            </a:r>
            <a:endParaRPr lang="id-ID" sz="2000" b="1" dirty="0">
              <a:solidFill>
                <a:srgbClr val="0070C0"/>
              </a:solidFill>
              <a:latin typeface="Minion Pro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000240"/>
            <a:ext cx="82772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571876"/>
            <a:ext cx="825817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6" y="71414"/>
            <a:ext cx="7929586" cy="1143008"/>
          </a:xfrm>
        </p:spPr>
        <p:txBody>
          <a:bodyPr>
            <a:noAutofit/>
          </a:bodyPr>
          <a:lstStyle/>
          <a:p>
            <a:r>
              <a:rPr lang="id-ID" sz="2400" dirty="0" smtClean="0">
                <a:latin typeface="Arial Black" pitchFamily="34" charset="0"/>
              </a:rPr>
              <a:t>METODE PENJUALAN (PENDAPATAN) KOTOR</a:t>
            </a:r>
            <a:endParaRPr lang="id-ID" sz="2400" dirty="0">
              <a:latin typeface="Arial Black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604" y="2000240"/>
            <a:ext cx="83058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214314" y="1000108"/>
            <a:ext cx="7858148" cy="8572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rgbClr val="0070C0"/>
                </a:solidFill>
                <a:latin typeface="Minion Pro" pitchFamily="18" charset="0"/>
              </a:rPr>
              <a:t>Penjualan produk sampingan </a:t>
            </a:r>
          </a:p>
          <a:p>
            <a:pPr algn="ctr"/>
            <a:r>
              <a:rPr lang="id-ID" sz="2000" b="1" dirty="0" smtClean="0">
                <a:solidFill>
                  <a:srgbClr val="0070C0"/>
                </a:solidFill>
                <a:latin typeface="Minion Pro" pitchFamily="18" charset="0"/>
              </a:rPr>
              <a:t>sebagai pengurang beban pokok penjualan.  </a:t>
            </a:r>
            <a:endParaRPr lang="id-ID" sz="2000" b="1" dirty="0">
              <a:solidFill>
                <a:srgbClr val="0070C0"/>
              </a:solidFill>
              <a:latin typeface="Minion Pro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9575" y="3357562"/>
            <a:ext cx="832485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6" y="71414"/>
            <a:ext cx="7929586" cy="714380"/>
          </a:xfrm>
        </p:spPr>
        <p:txBody>
          <a:bodyPr>
            <a:noAutofit/>
          </a:bodyPr>
          <a:lstStyle/>
          <a:p>
            <a:r>
              <a:rPr lang="id-ID" sz="2400" dirty="0" smtClean="0">
                <a:latin typeface="Arial Black" pitchFamily="34" charset="0"/>
              </a:rPr>
              <a:t>METODE PENJUALAN (PENDAPATAN) KOTOR</a:t>
            </a:r>
            <a:endParaRPr lang="id-ID" sz="2400" dirty="0">
              <a:latin typeface="Arial Black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14314" y="714356"/>
            <a:ext cx="7858148" cy="8572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rgbClr val="0070C0"/>
                </a:solidFill>
                <a:latin typeface="Minion Pro" pitchFamily="18" charset="0"/>
              </a:rPr>
              <a:t>Penjualan produk sampingan </a:t>
            </a:r>
          </a:p>
          <a:p>
            <a:pPr algn="ctr"/>
            <a:r>
              <a:rPr lang="id-ID" sz="2000" b="1" dirty="0" smtClean="0">
                <a:solidFill>
                  <a:srgbClr val="0070C0"/>
                </a:solidFill>
                <a:latin typeface="Minion Pro" pitchFamily="18" charset="0"/>
              </a:rPr>
              <a:t>sebagai pengurang biaya produksi.  </a:t>
            </a:r>
            <a:endParaRPr lang="id-ID" sz="2000" b="1" dirty="0">
              <a:solidFill>
                <a:srgbClr val="0070C0"/>
              </a:solidFill>
              <a:latin typeface="Minion Pro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14488"/>
            <a:ext cx="82772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928934"/>
            <a:ext cx="839152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214282" y="1928802"/>
            <a:ext cx="8643998" cy="342902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6" y="71414"/>
            <a:ext cx="7929586" cy="1143008"/>
          </a:xfrm>
        </p:spPr>
        <p:txBody>
          <a:bodyPr>
            <a:noAutofit/>
          </a:bodyPr>
          <a:lstStyle/>
          <a:p>
            <a:r>
              <a:rPr lang="id-ID" sz="2400" dirty="0" smtClean="0">
                <a:latin typeface="Arial Black" pitchFamily="34" charset="0"/>
              </a:rPr>
              <a:t>METODE PENJUALAN (PENDAPATAN) BERSIH</a:t>
            </a:r>
            <a:endParaRPr lang="id-ID" sz="2400" dirty="0">
              <a:latin typeface="Arial Black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214554"/>
            <a:ext cx="806730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6" y="71414"/>
            <a:ext cx="7929586" cy="1143008"/>
          </a:xfrm>
        </p:spPr>
        <p:txBody>
          <a:bodyPr>
            <a:noAutofit/>
          </a:bodyPr>
          <a:lstStyle/>
          <a:p>
            <a:r>
              <a:rPr lang="id-ID" sz="2400" dirty="0" smtClean="0">
                <a:latin typeface="Arial Black" pitchFamily="34" charset="0"/>
              </a:rPr>
              <a:t>METODE PENJUALAN (PENDAPATAN) BERSIH</a:t>
            </a:r>
            <a:endParaRPr lang="id-ID" sz="2400" dirty="0">
              <a:latin typeface="Arial Black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14314" y="1000108"/>
            <a:ext cx="7858148" cy="8572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rgbClr val="0070C0"/>
                </a:solidFill>
                <a:latin typeface="Minion Pro" pitchFamily="18" charset="0"/>
              </a:rPr>
              <a:t>Penjualan produk sampingan </a:t>
            </a:r>
          </a:p>
          <a:p>
            <a:pPr algn="ctr"/>
            <a:r>
              <a:rPr lang="id-ID" sz="2000" b="1" dirty="0" smtClean="0">
                <a:solidFill>
                  <a:srgbClr val="0070C0"/>
                </a:solidFill>
                <a:latin typeface="Minion Pro" pitchFamily="18" charset="0"/>
              </a:rPr>
              <a:t>sebagai penambah pendapatan non operasional.  </a:t>
            </a:r>
            <a:endParaRPr lang="id-ID" sz="2000" b="1" dirty="0">
              <a:solidFill>
                <a:srgbClr val="0070C0"/>
              </a:solidFill>
              <a:latin typeface="Minion Pro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" y="1971700"/>
            <a:ext cx="7801001" cy="4718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6" y="71414"/>
            <a:ext cx="7572396" cy="1143008"/>
          </a:xfrm>
        </p:spPr>
        <p:txBody>
          <a:bodyPr>
            <a:noAutofit/>
          </a:bodyPr>
          <a:lstStyle/>
          <a:p>
            <a:r>
              <a:rPr lang="id-ID" sz="2800" dirty="0" smtClean="0">
                <a:latin typeface="Arial Black" pitchFamily="34" charset="0"/>
              </a:rPr>
              <a:t>METODE DENGAN ALOKASI BIAYA</a:t>
            </a:r>
            <a:endParaRPr lang="id-ID" sz="2800" dirty="0">
              <a:latin typeface="Arial Black" pitchFamily="34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2357422" y="2285992"/>
            <a:ext cx="4214842" cy="1428760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>
                <a:solidFill>
                  <a:srgbClr val="0070C0"/>
                </a:solidFill>
                <a:latin typeface="Minion Pro" pitchFamily="18" charset="0"/>
              </a:rPr>
              <a:t>METODE</a:t>
            </a:r>
          </a:p>
          <a:p>
            <a:pPr algn="ctr"/>
            <a:r>
              <a:rPr lang="id-ID" sz="2400" b="1" dirty="0" smtClean="0">
                <a:solidFill>
                  <a:srgbClr val="0070C0"/>
                </a:solidFill>
                <a:latin typeface="Minion Pro" pitchFamily="18" charset="0"/>
              </a:rPr>
              <a:t>BIAYA PENGGANTI</a:t>
            </a:r>
          </a:p>
          <a:p>
            <a:pPr algn="ctr"/>
            <a:r>
              <a:rPr lang="id-ID" sz="2400" b="1" dirty="0" smtClean="0">
                <a:solidFill>
                  <a:srgbClr val="0070C0"/>
                </a:solidFill>
                <a:latin typeface="Minion Pro" pitchFamily="18" charset="0"/>
              </a:rPr>
              <a:t>(</a:t>
            </a:r>
            <a:r>
              <a:rPr lang="id-ID" sz="2400" b="1" i="1" dirty="0" smtClean="0">
                <a:solidFill>
                  <a:srgbClr val="0070C0"/>
                </a:solidFill>
                <a:latin typeface="Minion Pro" pitchFamily="18" charset="0"/>
              </a:rPr>
              <a:t>REPLACEMENT COST</a:t>
            </a:r>
            <a:r>
              <a:rPr lang="id-ID" sz="2400" b="1" dirty="0" smtClean="0">
                <a:solidFill>
                  <a:srgbClr val="0070C0"/>
                </a:solidFill>
                <a:latin typeface="Minion Pro" pitchFamily="18" charset="0"/>
              </a:rPr>
              <a:t>)</a:t>
            </a:r>
            <a:endParaRPr lang="id-ID" sz="2400" b="1" dirty="0">
              <a:solidFill>
                <a:srgbClr val="0070C0"/>
              </a:solidFill>
              <a:latin typeface="Minion Pro" pitchFamily="18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1357290" y="4214818"/>
            <a:ext cx="6357982" cy="1428760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>
                <a:solidFill>
                  <a:srgbClr val="0070C0"/>
                </a:solidFill>
                <a:latin typeface="Minion Pro" pitchFamily="18" charset="0"/>
              </a:rPr>
              <a:t>METODE</a:t>
            </a:r>
          </a:p>
          <a:p>
            <a:pPr algn="ctr"/>
            <a:r>
              <a:rPr lang="id-ID" sz="2400" b="1" dirty="0" smtClean="0">
                <a:solidFill>
                  <a:srgbClr val="0070C0"/>
                </a:solidFill>
                <a:latin typeface="Minion Pro" pitchFamily="18" charset="0"/>
              </a:rPr>
              <a:t>HARGA PASAR ATAU PEMBATALAN BIAYA</a:t>
            </a:r>
          </a:p>
          <a:p>
            <a:pPr algn="ctr"/>
            <a:r>
              <a:rPr lang="id-ID" sz="2400" b="1" dirty="0" smtClean="0">
                <a:solidFill>
                  <a:srgbClr val="0070C0"/>
                </a:solidFill>
                <a:latin typeface="Minion Pro" pitchFamily="18" charset="0"/>
              </a:rPr>
              <a:t>(</a:t>
            </a:r>
            <a:r>
              <a:rPr lang="id-ID" sz="2400" b="1" i="1" dirty="0" smtClean="0">
                <a:solidFill>
                  <a:srgbClr val="0070C0"/>
                </a:solidFill>
                <a:latin typeface="Minion Pro" pitchFamily="18" charset="0"/>
              </a:rPr>
              <a:t>REVERSAL COST</a:t>
            </a:r>
            <a:r>
              <a:rPr lang="id-ID" sz="2400" b="1" dirty="0" smtClean="0">
                <a:solidFill>
                  <a:srgbClr val="0070C0"/>
                </a:solidFill>
                <a:latin typeface="Minion Pro" pitchFamily="18" charset="0"/>
              </a:rPr>
              <a:t>)</a:t>
            </a:r>
            <a:endParaRPr lang="id-ID" sz="2400" b="1" dirty="0">
              <a:solidFill>
                <a:srgbClr val="0070C0"/>
              </a:solidFill>
              <a:latin typeface="Minion Pro" pitchFamily="18" charset="0"/>
            </a:endParaRPr>
          </a:p>
        </p:txBody>
      </p:sp>
    </p:spTree>
  </p:cSld>
  <p:clrMapOvr>
    <a:masterClrMapping/>
  </p:clrMapOvr>
  <p:transition spd="med">
    <p:dissolve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" y="1357298"/>
            <a:ext cx="84582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2876" y="71414"/>
            <a:ext cx="7572396" cy="1143008"/>
          </a:xfrm>
        </p:spPr>
        <p:txBody>
          <a:bodyPr>
            <a:noAutofit/>
          </a:bodyPr>
          <a:lstStyle/>
          <a:p>
            <a:r>
              <a:rPr lang="id-ID" sz="2800" dirty="0" smtClean="0">
                <a:latin typeface="Arial Black" pitchFamily="34" charset="0"/>
              </a:rPr>
              <a:t>METODE DENGAN ALOKASI BIAYA</a:t>
            </a:r>
            <a:endParaRPr lang="id-ID" sz="2800" dirty="0">
              <a:latin typeface="Arial Black" pitchFamily="34" charset="0"/>
            </a:endParaRPr>
          </a:p>
        </p:txBody>
      </p:sp>
    </p:spTree>
  </p:cSld>
  <p:clrMapOvr>
    <a:masterClrMapping/>
  </p:clrMapOvr>
  <p:transition spd="med">
    <p:dissolve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n 5"/>
          <p:cNvSpPr/>
          <p:nvPr/>
        </p:nvSpPr>
        <p:spPr>
          <a:xfrm>
            <a:off x="642910" y="1785926"/>
            <a:ext cx="642942" cy="714380"/>
          </a:xfrm>
          <a:prstGeom prst="can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rgbClr val="FFFF00"/>
                </a:solidFill>
                <a:latin typeface="Minion Pro" pitchFamily="18" charset="0"/>
              </a:rPr>
              <a:t>1.</a:t>
            </a:r>
            <a:endParaRPr lang="id-ID" sz="2000" b="1" dirty="0">
              <a:solidFill>
                <a:srgbClr val="FFFF00"/>
              </a:solidFill>
              <a:latin typeface="Minion Pro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85852" y="1714488"/>
            <a:ext cx="6500858" cy="857256"/>
          </a:xfrm>
          <a:prstGeom prst="round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rgbClr val="0070C0"/>
                </a:solidFill>
                <a:latin typeface="Minion Pro" pitchFamily="18" charset="0"/>
              </a:rPr>
              <a:t>METODE HARGA PASAR DAN HARGA JUAL (PASAR) HIPOTETIS.</a:t>
            </a:r>
            <a:endParaRPr lang="id-ID" sz="2000" b="1" dirty="0">
              <a:solidFill>
                <a:srgbClr val="0070C0"/>
              </a:solidFill>
              <a:latin typeface="Minion Pro" pitchFamily="18" charset="0"/>
            </a:endParaRPr>
          </a:p>
        </p:txBody>
      </p:sp>
      <p:sp>
        <p:nvSpPr>
          <p:cNvPr id="8" name="Can 7"/>
          <p:cNvSpPr/>
          <p:nvPr/>
        </p:nvSpPr>
        <p:spPr>
          <a:xfrm>
            <a:off x="642910" y="4143380"/>
            <a:ext cx="642942" cy="714380"/>
          </a:xfrm>
          <a:prstGeom prst="can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rgbClr val="FFFF00"/>
                </a:solidFill>
                <a:latin typeface="Minion Pro" pitchFamily="18" charset="0"/>
              </a:rPr>
              <a:t>3.</a:t>
            </a:r>
            <a:endParaRPr lang="id-ID" sz="2000" b="1" dirty="0">
              <a:solidFill>
                <a:srgbClr val="FFFF00"/>
              </a:solidFill>
              <a:latin typeface="Minion Pro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85852" y="4071942"/>
            <a:ext cx="6500858" cy="857256"/>
          </a:xfrm>
          <a:prstGeom prst="round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rgbClr val="0070C0"/>
                </a:solidFill>
                <a:latin typeface="Minion Pro" pitchFamily="18" charset="0"/>
              </a:rPr>
              <a:t>METODE BIAYA RATA-RATA TERTIMBANG.</a:t>
            </a:r>
            <a:endParaRPr lang="id-ID" sz="2000" b="1" dirty="0">
              <a:solidFill>
                <a:srgbClr val="0070C0"/>
              </a:solidFill>
              <a:latin typeface="Minion Pro" pitchFamily="18" charset="0"/>
            </a:endParaRPr>
          </a:p>
        </p:txBody>
      </p:sp>
      <p:sp>
        <p:nvSpPr>
          <p:cNvPr id="10" name="Can 9"/>
          <p:cNvSpPr/>
          <p:nvPr/>
        </p:nvSpPr>
        <p:spPr>
          <a:xfrm>
            <a:off x="7786710" y="2928934"/>
            <a:ext cx="642942" cy="714380"/>
          </a:xfrm>
          <a:prstGeom prst="can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rgbClr val="0070C0"/>
                </a:solidFill>
                <a:latin typeface="Minion Pro" pitchFamily="18" charset="0"/>
              </a:rPr>
              <a:t>2.</a:t>
            </a:r>
            <a:endParaRPr lang="id-ID" sz="2000" b="1" dirty="0">
              <a:solidFill>
                <a:srgbClr val="0070C0"/>
              </a:solidFill>
              <a:latin typeface="Minion Pro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285852" y="2857496"/>
            <a:ext cx="6500858" cy="857256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rgbClr val="FFFF00"/>
                </a:solidFill>
                <a:latin typeface="Minion Pro" pitchFamily="18" charset="0"/>
              </a:rPr>
              <a:t>METODE BIAYA RATA-RATA PER UNIT.</a:t>
            </a:r>
            <a:endParaRPr lang="id-ID" sz="2000" b="1" dirty="0">
              <a:solidFill>
                <a:srgbClr val="FFFF00"/>
              </a:solidFill>
              <a:latin typeface="Minion Pro" pitchFamily="18" charset="0"/>
            </a:endParaRPr>
          </a:p>
        </p:txBody>
      </p:sp>
      <p:sp>
        <p:nvSpPr>
          <p:cNvPr id="12" name="Can 11"/>
          <p:cNvSpPr/>
          <p:nvPr/>
        </p:nvSpPr>
        <p:spPr>
          <a:xfrm>
            <a:off x="7786710" y="5357826"/>
            <a:ext cx="642942" cy="714380"/>
          </a:xfrm>
          <a:prstGeom prst="can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rgbClr val="0070C0"/>
                </a:solidFill>
                <a:latin typeface="Minion Pro" pitchFamily="18" charset="0"/>
              </a:rPr>
              <a:t>4.</a:t>
            </a:r>
            <a:endParaRPr lang="id-ID" sz="2000" b="1" dirty="0">
              <a:solidFill>
                <a:srgbClr val="0070C0"/>
              </a:solidFill>
              <a:latin typeface="Minion Pro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285852" y="5286388"/>
            <a:ext cx="6500858" cy="857256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rgbClr val="FFFF00"/>
                </a:solidFill>
                <a:latin typeface="Minion Pro" pitchFamily="18" charset="0"/>
              </a:rPr>
              <a:t>METODE UNIT KUANTITATIF.</a:t>
            </a:r>
            <a:endParaRPr lang="id-ID" sz="2000" b="1" dirty="0">
              <a:solidFill>
                <a:srgbClr val="FFFF00"/>
              </a:solidFill>
              <a:latin typeface="Minion Pro" pitchFamily="18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42876" y="71414"/>
            <a:ext cx="7572396" cy="1143008"/>
          </a:xfrm>
        </p:spPr>
        <p:txBody>
          <a:bodyPr>
            <a:noAutofit/>
          </a:bodyPr>
          <a:lstStyle/>
          <a:p>
            <a:r>
              <a:rPr lang="id-ID" sz="2800" dirty="0" smtClean="0">
                <a:latin typeface="Arial Black" pitchFamily="34" charset="0"/>
              </a:rPr>
              <a:t>AKUNTANSI </a:t>
            </a:r>
            <a:br>
              <a:rPr lang="id-ID" sz="2800" dirty="0" smtClean="0">
                <a:latin typeface="Arial Black" pitchFamily="34" charset="0"/>
              </a:rPr>
            </a:br>
            <a:r>
              <a:rPr lang="id-ID" sz="2800" dirty="0" smtClean="0">
                <a:latin typeface="Arial Black" pitchFamily="34" charset="0"/>
              </a:rPr>
              <a:t>UNTUK PRODUK UTAMA</a:t>
            </a:r>
            <a:endParaRPr lang="id-ID" sz="2800" dirty="0">
              <a:latin typeface="Arial Black" pitchFamily="34" charset="0"/>
            </a:endParaRPr>
          </a:p>
        </p:txBody>
      </p:sp>
    </p:spTree>
  </p:cSld>
  <p:clrMapOvr>
    <a:masterClrMapping/>
  </p:clrMapOvr>
  <p:transition spd="med">
    <p:dissolve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6" y="71414"/>
            <a:ext cx="7929586" cy="1143008"/>
          </a:xfrm>
        </p:spPr>
        <p:txBody>
          <a:bodyPr>
            <a:noAutofit/>
          </a:bodyPr>
          <a:lstStyle/>
          <a:p>
            <a:r>
              <a:rPr lang="id-ID" sz="2000" dirty="0" smtClean="0">
                <a:latin typeface="Arial Black" pitchFamily="34" charset="0"/>
              </a:rPr>
              <a:t>METODE</a:t>
            </a:r>
            <a:br>
              <a:rPr lang="id-ID" sz="2000" dirty="0" smtClean="0">
                <a:latin typeface="Arial Black" pitchFamily="34" charset="0"/>
              </a:rPr>
            </a:br>
            <a:r>
              <a:rPr lang="id-ID" sz="2000" dirty="0" smtClean="0">
                <a:latin typeface="Arial Black" pitchFamily="34" charset="0"/>
              </a:rPr>
              <a:t>HARGA PASAR DAN HARGA JUAL (PASAR) HIPOTETIS</a:t>
            </a:r>
            <a:endParaRPr lang="id-ID" sz="2000" dirty="0">
              <a:latin typeface="Arial Black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287540"/>
            <a:ext cx="7619996" cy="24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62378" y="3857628"/>
            <a:ext cx="6171885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81014" y="273050"/>
            <a:ext cx="8077200" cy="869950"/>
          </a:xfrm>
        </p:spPr>
        <p:txBody>
          <a:bodyPr>
            <a:normAutofit fontScale="90000"/>
          </a:bodyPr>
          <a:lstStyle/>
          <a:p>
            <a:r>
              <a:rPr lang="id-ID" sz="2200" dirty="0" smtClean="0">
                <a:latin typeface="Arial Black" pitchFamily="34" charset="0"/>
              </a:rPr>
              <a:t>KARAKTERISTIK</a:t>
            </a:r>
            <a:r>
              <a:rPr lang="id-ID" sz="3200" dirty="0" smtClean="0">
                <a:latin typeface="Arial Black" pitchFamily="34" charset="0"/>
              </a:rPr>
              <a:t/>
            </a:r>
            <a:br>
              <a:rPr lang="id-ID" sz="3200" dirty="0" smtClean="0">
                <a:latin typeface="Arial Black" pitchFamily="34" charset="0"/>
              </a:rPr>
            </a:br>
            <a:r>
              <a:rPr lang="id-ID" sz="3600" dirty="0" smtClean="0">
                <a:latin typeface="Arial Black" pitchFamily="34" charset="0"/>
              </a:rPr>
              <a:t>PRODUK GABUNGAN</a:t>
            </a:r>
            <a:endParaRPr lang="id-ID" sz="3600" dirty="0">
              <a:latin typeface="Arial Black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1472" y="1857364"/>
            <a:ext cx="8072494" cy="142876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rgbClr val="0070C0"/>
                </a:solidFill>
                <a:latin typeface="Minion Pro" pitchFamily="18" charset="0"/>
              </a:rPr>
              <a:t>Produk utama yang dihasilkan oleh produk gabungan merupakan tujuan utama pengolahan produk, sementara produk sampingan yang dihasilkan bukan merupakan tujuan utama tapi tidak dapat dihindari (dikecualikan) karena sifat pengolahannya.</a:t>
            </a:r>
            <a:endParaRPr lang="id-ID" sz="2000" b="1" dirty="0">
              <a:solidFill>
                <a:srgbClr val="0070C0"/>
              </a:solidFill>
              <a:latin typeface="Minion Pro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1472" y="3571876"/>
            <a:ext cx="8072494" cy="785818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rgbClr val="FFFF00"/>
                </a:solidFill>
                <a:latin typeface="Minion Pro" pitchFamily="18" charset="0"/>
              </a:rPr>
              <a:t>Harga jual produk utama relatif lebih tinggi daripada harga jual produk sampingan.</a:t>
            </a:r>
            <a:endParaRPr lang="id-ID" sz="2000" b="1" dirty="0">
              <a:solidFill>
                <a:srgbClr val="FFFF00"/>
              </a:solidFill>
              <a:latin typeface="Minion Pro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1472" y="4714884"/>
            <a:ext cx="8072494" cy="107157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rgbClr val="0070C0"/>
                </a:solidFill>
                <a:latin typeface="Minion Pro" pitchFamily="18" charset="0"/>
              </a:rPr>
              <a:t>Dalam pengolahan produk gabungan tidak dapat dihindari (dikecualikan) untuk tidak menghasilkan produk tertentu (produk sampingan).</a:t>
            </a:r>
            <a:endParaRPr lang="id-ID" sz="2000" b="1" dirty="0">
              <a:solidFill>
                <a:srgbClr val="0070C0"/>
              </a:solidFill>
              <a:latin typeface="Minion Pro" pitchFamily="18" charset="0"/>
            </a:endParaRPr>
          </a:p>
        </p:txBody>
      </p:sp>
    </p:spTree>
  </p:cSld>
  <p:clrMapOvr>
    <a:masterClrMapping/>
  </p:clrMapOvr>
  <p:transition spd="med">
    <p:dissolve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6" y="71414"/>
            <a:ext cx="7929586" cy="1143008"/>
          </a:xfrm>
        </p:spPr>
        <p:txBody>
          <a:bodyPr>
            <a:noAutofit/>
          </a:bodyPr>
          <a:lstStyle/>
          <a:p>
            <a:r>
              <a:rPr lang="id-ID" sz="2000" dirty="0" smtClean="0">
                <a:latin typeface="Arial Black" pitchFamily="34" charset="0"/>
              </a:rPr>
              <a:t>METODE</a:t>
            </a:r>
            <a:br>
              <a:rPr lang="id-ID" sz="2000" dirty="0" smtClean="0">
                <a:latin typeface="Arial Black" pitchFamily="34" charset="0"/>
              </a:rPr>
            </a:br>
            <a:r>
              <a:rPr lang="id-ID" sz="2000" dirty="0" smtClean="0">
                <a:latin typeface="Arial Black" pitchFamily="34" charset="0"/>
              </a:rPr>
              <a:t>HARGA PASAR DAN HARGA JUAL (PASAR) HIPOTETIS</a:t>
            </a:r>
            <a:endParaRPr lang="id-ID" sz="2000" dirty="0">
              <a:latin typeface="Arial Black" pitchFamily="34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3929058" y="1142984"/>
            <a:ext cx="5000660" cy="857256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>
                <a:solidFill>
                  <a:srgbClr val="0070C0"/>
                </a:solidFill>
                <a:latin typeface="Minion Pro" pitchFamily="18" charset="0"/>
              </a:rPr>
              <a:t>Perhitungan Persentase Laba Kotor </a:t>
            </a:r>
            <a:endParaRPr lang="id-ID" sz="2400" b="1" dirty="0">
              <a:solidFill>
                <a:srgbClr val="0070C0"/>
              </a:solidFill>
              <a:latin typeface="Minion Pro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046" y="2252664"/>
            <a:ext cx="8663672" cy="296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6" y="71414"/>
            <a:ext cx="7929586" cy="1143008"/>
          </a:xfrm>
        </p:spPr>
        <p:txBody>
          <a:bodyPr>
            <a:noAutofit/>
          </a:bodyPr>
          <a:lstStyle/>
          <a:p>
            <a:r>
              <a:rPr lang="id-ID" sz="2000" dirty="0" smtClean="0">
                <a:latin typeface="Arial Black" pitchFamily="34" charset="0"/>
              </a:rPr>
              <a:t>METODE</a:t>
            </a:r>
            <a:br>
              <a:rPr lang="id-ID" sz="2000" dirty="0" smtClean="0">
                <a:latin typeface="Arial Black" pitchFamily="34" charset="0"/>
              </a:rPr>
            </a:br>
            <a:r>
              <a:rPr lang="id-ID" sz="2000" dirty="0" smtClean="0">
                <a:latin typeface="Arial Black" pitchFamily="34" charset="0"/>
              </a:rPr>
              <a:t>HARGA PASAR DAN HARGA JUAL (PASAR) HIPOTETIS</a:t>
            </a:r>
            <a:endParaRPr lang="id-ID" sz="2000" dirty="0">
              <a:latin typeface="Arial Black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8" y="1785926"/>
            <a:ext cx="831532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6" y="71414"/>
            <a:ext cx="7929586" cy="1143008"/>
          </a:xfrm>
        </p:spPr>
        <p:txBody>
          <a:bodyPr>
            <a:noAutofit/>
          </a:bodyPr>
          <a:lstStyle/>
          <a:p>
            <a:r>
              <a:rPr lang="id-ID" sz="2000" dirty="0" smtClean="0">
                <a:latin typeface="Arial Black" pitchFamily="34" charset="0"/>
              </a:rPr>
              <a:t>METODE</a:t>
            </a:r>
            <a:br>
              <a:rPr lang="id-ID" sz="2000" dirty="0" smtClean="0">
                <a:latin typeface="Arial Black" pitchFamily="34" charset="0"/>
              </a:rPr>
            </a:br>
            <a:r>
              <a:rPr lang="id-ID" sz="2000" dirty="0" smtClean="0">
                <a:latin typeface="Arial Black" pitchFamily="34" charset="0"/>
              </a:rPr>
              <a:t>HARGA PASAR DAN HARGA JUAL (PASAR) HIPOTETIS</a:t>
            </a:r>
            <a:endParaRPr lang="id-ID" sz="2000" dirty="0">
              <a:latin typeface="Arial Black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" y="1714488"/>
            <a:ext cx="834390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6" y="71414"/>
            <a:ext cx="7929586" cy="1143008"/>
          </a:xfrm>
        </p:spPr>
        <p:txBody>
          <a:bodyPr>
            <a:noAutofit/>
          </a:bodyPr>
          <a:lstStyle/>
          <a:p>
            <a:r>
              <a:rPr lang="id-ID" sz="2800" dirty="0" smtClean="0">
                <a:latin typeface="Arial Black" pitchFamily="34" charset="0"/>
              </a:rPr>
              <a:t>METODE BIAYA RATA-RATA PER UNIT</a:t>
            </a:r>
            <a:endParaRPr lang="id-ID" sz="2800" dirty="0">
              <a:latin typeface="Arial Black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8035" y="1857364"/>
            <a:ext cx="8614217" cy="299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6" y="71414"/>
            <a:ext cx="7929586" cy="1143008"/>
          </a:xfrm>
        </p:spPr>
        <p:txBody>
          <a:bodyPr>
            <a:noAutofit/>
          </a:bodyPr>
          <a:lstStyle/>
          <a:p>
            <a:r>
              <a:rPr lang="id-ID" sz="2800" dirty="0" smtClean="0">
                <a:latin typeface="Arial Black" pitchFamily="34" charset="0"/>
              </a:rPr>
              <a:t>METODE BIAYA RATA-RATA PER UNIT</a:t>
            </a:r>
            <a:endParaRPr lang="id-ID" sz="2800" dirty="0">
              <a:latin typeface="Arial Black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163068"/>
            <a:ext cx="7253285" cy="205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305198"/>
            <a:ext cx="789622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6" y="71414"/>
            <a:ext cx="8715404" cy="1143008"/>
          </a:xfrm>
        </p:spPr>
        <p:txBody>
          <a:bodyPr>
            <a:noAutofit/>
          </a:bodyPr>
          <a:lstStyle/>
          <a:p>
            <a:r>
              <a:rPr lang="id-ID" sz="3200" dirty="0" smtClean="0">
                <a:latin typeface="Arial Black" pitchFamily="34" charset="0"/>
              </a:rPr>
              <a:t>METODE </a:t>
            </a:r>
            <a:br>
              <a:rPr lang="id-ID" sz="3200" dirty="0" smtClean="0">
                <a:latin typeface="Arial Black" pitchFamily="34" charset="0"/>
              </a:rPr>
            </a:br>
            <a:r>
              <a:rPr lang="id-ID" sz="3200" dirty="0" smtClean="0">
                <a:latin typeface="Arial Black" pitchFamily="34" charset="0"/>
              </a:rPr>
              <a:t>BIAYA RATA-RATA TERTIMBANG</a:t>
            </a:r>
            <a:endParaRPr lang="id-ID" sz="3200" dirty="0">
              <a:latin typeface="Arial Black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141" y="1285860"/>
            <a:ext cx="812482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4841" y="3643314"/>
            <a:ext cx="82391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6" y="71414"/>
            <a:ext cx="8715404" cy="1143008"/>
          </a:xfrm>
        </p:spPr>
        <p:txBody>
          <a:bodyPr>
            <a:noAutofit/>
          </a:bodyPr>
          <a:lstStyle/>
          <a:p>
            <a:r>
              <a:rPr lang="id-ID" sz="3200" dirty="0" smtClean="0">
                <a:latin typeface="Arial Black" pitchFamily="34" charset="0"/>
              </a:rPr>
              <a:t>METODE UNIT KUANTITATIF</a:t>
            </a:r>
            <a:endParaRPr lang="id-ID" sz="3200" dirty="0">
              <a:latin typeface="Arial Black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2039" y="1643050"/>
            <a:ext cx="74961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8355" y="1043010"/>
            <a:ext cx="7019925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2876" y="71414"/>
            <a:ext cx="8715404" cy="1143008"/>
          </a:xfrm>
        </p:spPr>
        <p:txBody>
          <a:bodyPr>
            <a:noAutofit/>
          </a:bodyPr>
          <a:lstStyle/>
          <a:p>
            <a:r>
              <a:rPr lang="id-ID" sz="3200" dirty="0" smtClean="0">
                <a:latin typeface="Arial Black" pitchFamily="34" charset="0"/>
              </a:rPr>
              <a:t>METODE UNIT KUANTITATIF</a:t>
            </a:r>
            <a:endParaRPr lang="id-ID" sz="3200" dirty="0">
              <a:latin typeface="Arial Black" pitchFamily="34" charset="0"/>
            </a:endParaRPr>
          </a:p>
        </p:txBody>
      </p:sp>
    </p:spTree>
  </p:cSld>
  <p:clrMapOvr>
    <a:masterClrMapping/>
  </p:clrMapOvr>
  <p:transition spd="med">
    <p:dissolve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428992" y="5000636"/>
            <a:ext cx="5214974" cy="752468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rgbClr val="FFFF00"/>
                </a:solidFill>
                <a:latin typeface="Myriad Web" pitchFamily="34" charset="0"/>
              </a:rPr>
              <a:t>Terima kasih</a:t>
            </a:r>
            <a:endParaRPr lang="id-ID" b="1" dirty="0">
              <a:solidFill>
                <a:srgbClr val="FFFF00"/>
              </a:solidFill>
              <a:latin typeface="Myriad Web" pitchFamily="34" charset="0"/>
            </a:endParaRPr>
          </a:p>
        </p:txBody>
      </p:sp>
    </p:spTree>
  </p:cSld>
  <p:clrMapOvr>
    <a:masterClrMapping/>
  </p:clrMapOvr>
  <p:transition spd="med">
    <p:dissolve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1014" y="273050"/>
            <a:ext cx="8077200" cy="869950"/>
          </a:xfrm>
        </p:spPr>
        <p:txBody>
          <a:bodyPr>
            <a:normAutofit fontScale="90000"/>
          </a:bodyPr>
          <a:lstStyle/>
          <a:p>
            <a:r>
              <a:rPr lang="id-ID" sz="2200" dirty="0" smtClean="0">
                <a:latin typeface="Arial Black" pitchFamily="34" charset="0"/>
              </a:rPr>
              <a:t>ALASAN PENTING</a:t>
            </a:r>
            <a:r>
              <a:rPr lang="id-ID" sz="3200" dirty="0" smtClean="0">
                <a:latin typeface="Arial Black" pitchFamily="34" charset="0"/>
              </a:rPr>
              <a:t/>
            </a:r>
            <a:br>
              <a:rPr lang="id-ID" sz="3200" dirty="0" smtClean="0">
                <a:latin typeface="Arial Black" pitchFamily="34" charset="0"/>
              </a:rPr>
            </a:br>
            <a:r>
              <a:rPr lang="id-ID" sz="3600" dirty="0" smtClean="0">
                <a:latin typeface="Arial Black" pitchFamily="34" charset="0"/>
              </a:rPr>
              <a:t>ALOKASI BIAYA GABUNGAN</a:t>
            </a:r>
            <a:endParaRPr lang="id-ID" sz="3600" dirty="0">
              <a:latin typeface="Arial Black" pitchFamily="34" charset="0"/>
            </a:endParaRPr>
          </a:p>
        </p:txBody>
      </p:sp>
      <p:sp>
        <p:nvSpPr>
          <p:cNvPr id="6" name="Can 5"/>
          <p:cNvSpPr/>
          <p:nvPr/>
        </p:nvSpPr>
        <p:spPr>
          <a:xfrm>
            <a:off x="642910" y="1785926"/>
            <a:ext cx="642942" cy="714380"/>
          </a:xfrm>
          <a:prstGeom prst="can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rgbClr val="FFFF00"/>
                </a:solidFill>
                <a:latin typeface="Minion Pro" pitchFamily="18" charset="0"/>
              </a:rPr>
              <a:t>1.</a:t>
            </a:r>
            <a:endParaRPr lang="id-ID" sz="2000" b="1" dirty="0">
              <a:solidFill>
                <a:srgbClr val="FFFF00"/>
              </a:solidFill>
              <a:latin typeface="Minion Pro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85852" y="1714488"/>
            <a:ext cx="6500858" cy="857256"/>
          </a:xfrm>
          <a:prstGeom prst="round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rgbClr val="0070C0"/>
                </a:solidFill>
                <a:latin typeface="Minion Pro" pitchFamily="18" charset="0"/>
              </a:rPr>
              <a:t>Menentukan nilai persediaan dan besarnya biaya produk untuk tujuan pelaporan keuangan eksternal.</a:t>
            </a:r>
            <a:endParaRPr lang="id-ID" sz="2000" b="1" dirty="0">
              <a:solidFill>
                <a:srgbClr val="0070C0"/>
              </a:solidFill>
              <a:latin typeface="Minion Pro" pitchFamily="18" charset="0"/>
            </a:endParaRPr>
          </a:p>
        </p:txBody>
      </p:sp>
      <p:sp>
        <p:nvSpPr>
          <p:cNvPr id="8" name="Can 7"/>
          <p:cNvSpPr/>
          <p:nvPr/>
        </p:nvSpPr>
        <p:spPr>
          <a:xfrm>
            <a:off x="642910" y="4143380"/>
            <a:ext cx="642942" cy="714380"/>
          </a:xfrm>
          <a:prstGeom prst="can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rgbClr val="FFFF00"/>
                </a:solidFill>
                <a:latin typeface="Minion Pro" pitchFamily="18" charset="0"/>
              </a:rPr>
              <a:t>3.</a:t>
            </a:r>
            <a:endParaRPr lang="id-ID" sz="2000" b="1" dirty="0">
              <a:solidFill>
                <a:srgbClr val="FFFF00"/>
              </a:solidFill>
              <a:latin typeface="Minion Pro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85852" y="4071942"/>
            <a:ext cx="6500858" cy="857256"/>
          </a:xfrm>
          <a:prstGeom prst="round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rgbClr val="0070C0"/>
                </a:solidFill>
                <a:latin typeface="Minion Pro" pitchFamily="18" charset="0"/>
              </a:rPr>
              <a:t>Menentukan biaya dari setiap departemen atau divisi untuk tujuan penilaian kinerja eksekutif.</a:t>
            </a:r>
            <a:endParaRPr lang="id-ID" sz="2000" b="1" dirty="0">
              <a:solidFill>
                <a:srgbClr val="0070C0"/>
              </a:solidFill>
              <a:latin typeface="Minion Pro" pitchFamily="18" charset="0"/>
            </a:endParaRPr>
          </a:p>
        </p:txBody>
      </p:sp>
      <p:sp>
        <p:nvSpPr>
          <p:cNvPr id="10" name="Can 9"/>
          <p:cNvSpPr/>
          <p:nvPr/>
        </p:nvSpPr>
        <p:spPr>
          <a:xfrm>
            <a:off x="7786710" y="2928934"/>
            <a:ext cx="642942" cy="714380"/>
          </a:xfrm>
          <a:prstGeom prst="can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rgbClr val="0070C0"/>
                </a:solidFill>
                <a:latin typeface="Minion Pro" pitchFamily="18" charset="0"/>
              </a:rPr>
              <a:t>2.</a:t>
            </a:r>
            <a:endParaRPr lang="id-ID" sz="2000" b="1" dirty="0">
              <a:solidFill>
                <a:srgbClr val="0070C0"/>
              </a:solidFill>
              <a:latin typeface="Minion Pro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285852" y="2857496"/>
            <a:ext cx="6500858" cy="857256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rgbClr val="FFFF00"/>
                </a:solidFill>
                <a:latin typeface="Minion Pro" pitchFamily="18" charset="0"/>
              </a:rPr>
              <a:t>Menentukan nilai persediaan untuk tujuan asuransi.</a:t>
            </a:r>
            <a:endParaRPr lang="id-ID" sz="2000" b="1" dirty="0">
              <a:solidFill>
                <a:srgbClr val="FFFF00"/>
              </a:solidFill>
              <a:latin typeface="Minion Pro" pitchFamily="18" charset="0"/>
            </a:endParaRPr>
          </a:p>
        </p:txBody>
      </p:sp>
      <p:sp>
        <p:nvSpPr>
          <p:cNvPr id="12" name="Can 11"/>
          <p:cNvSpPr/>
          <p:nvPr/>
        </p:nvSpPr>
        <p:spPr>
          <a:xfrm>
            <a:off x="7786710" y="5357826"/>
            <a:ext cx="642942" cy="714380"/>
          </a:xfrm>
          <a:prstGeom prst="can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rgbClr val="0070C0"/>
                </a:solidFill>
                <a:latin typeface="Minion Pro" pitchFamily="18" charset="0"/>
              </a:rPr>
              <a:t>4.</a:t>
            </a:r>
            <a:endParaRPr lang="id-ID" sz="2000" b="1" dirty="0">
              <a:solidFill>
                <a:srgbClr val="0070C0"/>
              </a:solidFill>
              <a:latin typeface="Minion Pro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285852" y="5286388"/>
            <a:ext cx="6500858" cy="857256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rgbClr val="FFFF00"/>
                </a:solidFill>
                <a:latin typeface="Minion Pro" pitchFamily="18" charset="0"/>
              </a:rPr>
              <a:t>Menentukan besarnya kontribusi masing-masing jenis produk gabungan terhadap total pendapatan perusahaan.</a:t>
            </a:r>
            <a:endParaRPr lang="id-ID" sz="2000" b="1" dirty="0">
              <a:solidFill>
                <a:srgbClr val="FFFF00"/>
              </a:solidFill>
              <a:latin typeface="Minion Pro" pitchFamily="18" charset="0"/>
            </a:endParaRPr>
          </a:p>
        </p:txBody>
      </p:sp>
    </p:spTree>
  </p:cSld>
  <p:clrMapOvr>
    <a:masterClrMapping/>
  </p:clrMapOvr>
  <p:transition spd="med">
    <p:dissolve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6" y="71414"/>
            <a:ext cx="7572396" cy="1143008"/>
          </a:xfrm>
        </p:spPr>
        <p:txBody>
          <a:bodyPr>
            <a:noAutofit/>
          </a:bodyPr>
          <a:lstStyle/>
          <a:p>
            <a:r>
              <a:rPr lang="id-ID" sz="2200" dirty="0" smtClean="0">
                <a:latin typeface="Arial Black" pitchFamily="34" charset="0"/>
              </a:rPr>
              <a:t>BIAYA GABUNGAN ATAS PRODUK GABUNGAN</a:t>
            </a:r>
            <a:br>
              <a:rPr lang="id-ID" sz="2200" dirty="0" smtClean="0">
                <a:latin typeface="Arial Black" pitchFamily="34" charset="0"/>
              </a:rPr>
            </a:br>
            <a:r>
              <a:rPr lang="id-ID" sz="2200" dirty="0" smtClean="0">
                <a:latin typeface="Arial Black" pitchFamily="34" charset="0"/>
              </a:rPr>
              <a:t>(PRODUK UTAMA DAN PRODUK SAMPINGAN)</a:t>
            </a:r>
            <a:endParaRPr lang="id-ID" sz="2200" dirty="0"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928802"/>
            <a:ext cx="7697440" cy="422911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6" y="71414"/>
            <a:ext cx="7572396" cy="1143008"/>
          </a:xfrm>
        </p:spPr>
        <p:txBody>
          <a:bodyPr>
            <a:noAutofit/>
          </a:bodyPr>
          <a:lstStyle/>
          <a:p>
            <a:r>
              <a:rPr lang="id-ID" sz="2800" dirty="0" smtClean="0">
                <a:latin typeface="Arial Black" pitchFamily="34" charset="0"/>
              </a:rPr>
              <a:t>AKUNTANSI </a:t>
            </a:r>
            <a:br>
              <a:rPr lang="id-ID" sz="2800" dirty="0" smtClean="0">
                <a:latin typeface="Arial Black" pitchFamily="34" charset="0"/>
              </a:rPr>
            </a:br>
            <a:r>
              <a:rPr lang="id-ID" sz="2800" dirty="0" smtClean="0">
                <a:latin typeface="Arial Black" pitchFamily="34" charset="0"/>
              </a:rPr>
              <a:t>UNTUK PRODUK SAMPINGAN</a:t>
            </a:r>
            <a:endParaRPr lang="id-ID" sz="2800" dirty="0">
              <a:latin typeface="Arial Black" pitchFamily="34" charset="0"/>
            </a:endParaRPr>
          </a:p>
        </p:txBody>
      </p:sp>
      <p:sp>
        <p:nvSpPr>
          <p:cNvPr id="4" name="Cube 3"/>
          <p:cNvSpPr/>
          <p:nvPr/>
        </p:nvSpPr>
        <p:spPr>
          <a:xfrm>
            <a:off x="428596" y="1857364"/>
            <a:ext cx="741168" cy="642942"/>
          </a:xfrm>
          <a:prstGeom prst="cub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rgbClr val="FFFF00"/>
                </a:solidFill>
                <a:latin typeface="Minion Pro" pitchFamily="18" charset="0"/>
              </a:rPr>
              <a:t>1.</a:t>
            </a:r>
            <a:endParaRPr lang="id-ID" sz="2000" b="1" dirty="0">
              <a:solidFill>
                <a:srgbClr val="FFFF00"/>
              </a:solidFill>
              <a:latin typeface="Minion Pro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4414" y="1857364"/>
            <a:ext cx="7286676" cy="857256"/>
          </a:xfrm>
          <a:prstGeom prst="rect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rgbClr val="FFFF00"/>
                </a:solidFill>
                <a:latin typeface="Minion Pro" pitchFamily="18" charset="0"/>
              </a:rPr>
              <a:t>Produk sampingan yang siap dijual setelah dilakukan pemisahan dengan produk yang utama tanpa perlu pemrosesan lebih lanjut.</a:t>
            </a:r>
            <a:endParaRPr lang="id-ID" sz="2000" b="1" dirty="0">
              <a:solidFill>
                <a:srgbClr val="FFFF00"/>
              </a:solidFill>
              <a:latin typeface="Minion Pro" pitchFamily="18" charset="0"/>
            </a:endParaRPr>
          </a:p>
        </p:txBody>
      </p:sp>
      <p:sp>
        <p:nvSpPr>
          <p:cNvPr id="6" name="Cube 5"/>
          <p:cNvSpPr/>
          <p:nvPr/>
        </p:nvSpPr>
        <p:spPr>
          <a:xfrm>
            <a:off x="428596" y="3071810"/>
            <a:ext cx="741168" cy="642942"/>
          </a:xfrm>
          <a:prstGeom prst="cub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rgbClr val="0070C0"/>
                </a:solidFill>
                <a:latin typeface="Minion Pro" pitchFamily="18" charset="0"/>
              </a:rPr>
              <a:t>2.</a:t>
            </a:r>
            <a:endParaRPr lang="id-ID" sz="2000" b="1" dirty="0">
              <a:solidFill>
                <a:srgbClr val="0070C0"/>
              </a:solidFill>
              <a:latin typeface="Minion Pro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4414" y="3071810"/>
            <a:ext cx="7286676" cy="1214446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rgbClr val="0070C0"/>
                </a:solidFill>
                <a:latin typeface="Minion Pro" pitchFamily="18" charset="0"/>
              </a:rPr>
              <a:t>Produk sampingan yang memerlukan proses lebih lanjut setelah dilakukan pemisahan dengan produk yang utama sebelum siap dijual.</a:t>
            </a:r>
            <a:endParaRPr lang="id-ID" sz="2000" b="1" dirty="0">
              <a:solidFill>
                <a:srgbClr val="0070C0"/>
              </a:solidFill>
              <a:latin typeface="Minion Pro" pitchFamily="18" charset="0"/>
            </a:endParaRPr>
          </a:p>
        </p:txBody>
      </p:sp>
      <p:sp>
        <p:nvSpPr>
          <p:cNvPr id="8" name="Cube 7"/>
          <p:cNvSpPr/>
          <p:nvPr/>
        </p:nvSpPr>
        <p:spPr>
          <a:xfrm>
            <a:off x="428596" y="4714884"/>
            <a:ext cx="741168" cy="642942"/>
          </a:xfrm>
          <a:prstGeom prst="cub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rgbClr val="FFFF00"/>
                </a:solidFill>
                <a:latin typeface="Minion Pro" pitchFamily="18" charset="0"/>
              </a:rPr>
              <a:t>3.</a:t>
            </a:r>
            <a:endParaRPr lang="id-ID" sz="2000" b="1" dirty="0">
              <a:solidFill>
                <a:srgbClr val="FFFF00"/>
              </a:solidFill>
              <a:latin typeface="Minion Pro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4414" y="4714884"/>
            <a:ext cx="7286676" cy="1214446"/>
          </a:xfrm>
          <a:prstGeom prst="rect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rgbClr val="FFFF00"/>
                </a:solidFill>
                <a:latin typeface="Minion Pro" pitchFamily="18" charset="0"/>
              </a:rPr>
              <a:t>Produk sampingan yang siap dijual setelah dilakukan pemisahan dengan produk yang utama, namun memerlukan proses lebih lanjut agar dapat dijual dengan harga yang lebih tinggi.</a:t>
            </a:r>
            <a:endParaRPr lang="id-ID" sz="2000" b="1" dirty="0">
              <a:solidFill>
                <a:srgbClr val="FFFF00"/>
              </a:solidFill>
              <a:latin typeface="Minion Pro" pitchFamily="18" charset="0"/>
            </a:endParaRPr>
          </a:p>
        </p:txBody>
      </p:sp>
    </p:spTree>
  </p:cSld>
  <p:clrMapOvr>
    <a:masterClrMapping/>
  </p:clrMapOvr>
  <p:transition spd="med">
    <p:dissolve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6" y="71414"/>
            <a:ext cx="7572396" cy="1143008"/>
          </a:xfrm>
        </p:spPr>
        <p:txBody>
          <a:bodyPr>
            <a:noAutofit/>
          </a:bodyPr>
          <a:lstStyle/>
          <a:p>
            <a:r>
              <a:rPr lang="id-ID" sz="2800" dirty="0" smtClean="0">
                <a:latin typeface="Arial Black" pitchFamily="34" charset="0"/>
              </a:rPr>
              <a:t>METODE PERLAKUAN </a:t>
            </a:r>
            <a:br>
              <a:rPr lang="id-ID" sz="2800" dirty="0" smtClean="0">
                <a:latin typeface="Arial Black" pitchFamily="34" charset="0"/>
              </a:rPr>
            </a:br>
            <a:r>
              <a:rPr lang="id-ID" sz="2800" dirty="0" smtClean="0">
                <a:latin typeface="Arial Black" pitchFamily="34" charset="0"/>
              </a:rPr>
              <a:t>TERHADAP PRODUK SAMPINGAN</a:t>
            </a:r>
            <a:endParaRPr lang="id-ID" sz="2800" dirty="0">
              <a:latin typeface="Arial Black" pitchFamily="34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357158" y="2071678"/>
            <a:ext cx="8286808" cy="928694"/>
          </a:xfrm>
          <a:prstGeom prst="round2Diag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rgbClr val="0070C0"/>
                </a:solidFill>
                <a:latin typeface="Minion Pro" pitchFamily="18" charset="0"/>
              </a:rPr>
              <a:t>Produk sampingan tidak memperoleh alokasi biaya dari biaya gabungan</a:t>
            </a:r>
          </a:p>
          <a:p>
            <a:pPr algn="ctr"/>
            <a:r>
              <a:rPr lang="id-ID" sz="2000" b="1" dirty="0" smtClean="0">
                <a:solidFill>
                  <a:srgbClr val="0070C0"/>
                </a:solidFill>
                <a:latin typeface="Minion Pro" pitchFamily="18" charset="0"/>
              </a:rPr>
              <a:t>(metode tanpa alokasi biaya).</a:t>
            </a:r>
            <a:endParaRPr lang="id-ID" sz="2000" b="1" dirty="0">
              <a:solidFill>
                <a:srgbClr val="0070C0"/>
              </a:solidFill>
              <a:latin typeface="Minion Pro" pitchFamily="18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357158" y="3571876"/>
            <a:ext cx="8286808" cy="928694"/>
          </a:xfrm>
          <a:prstGeom prst="round2DiagRect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rgbClr val="FFFF00"/>
                </a:solidFill>
                <a:latin typeface="Minion Pro" pitchFamily="18" charset="0"/>
              </a:rPr>
              <a:t>Produk sampingan memperoleh alokasi biaya dari biaya gabungan </a:t>
            </a:r>
          </a:p>
          <a:p>
            <a:pPr algn="ctr"/>
            <a:r>
              <a:rPr lang="id-ID" sz="2000" b="1" dirty="0" smtClean="0">
                <a:solidFill>
                  <a:srgbClr val="FFFF00"/>
                </a:solidFill>
                <a:latin typeface="Minion Pro" pitchFamily="18" charset="0"/>
              </a:rPr>
              <a:t>(metode dengan alokasi biaya).</a:t>
            </a:r>
            <a:endParaRPr lang="id-ID" sz="2000" b="1" dirty="0">
              <a:solidFill>
                <a:srgbClr val="FFFF00"/>
              </a:solidFill>
              <a:latin typeface="Minion Pro" pitchFamily="18" charset="0"/>
            </a:endParaRPr>
          </a:p>
        </p:txBody>
      </p:sp>
    </p:spTree>
  </p:cSld>
  <p:clrMapOvr>
    <a:masterClrMapping/>
  </p:clrMapOvr>
  <p:transition spd="med">
    <p:dissolve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6" y="71414"/>
            <a:ext cx="7572396" cy="1143008"/>
          </a:xfrm>
        </p:spPr>
        <p:txBody>
          <a:bodyPr>
            <a:noAutofit/>
          </a:bodyPr>
          <a:lstStyle/>
          <a:p>
            <a:r>
              <a:rPr lang="id-ID" sz="2800" dirty="0" smtClean="0">
                <a:latin typeface="Arial Black" pitchFamily="34" charset="0"/>
              </a:rPr>
              <a:t>METODE TANPA ALOKASI BIAYA</a:t>
            </a:r>
            <a:endParaRPr lang="id-ID" sz="2800" dirty="0">
              <a:latin typeface="Arial Black" pitchFamily="34" charset="0"/>
            </a:endParaRPr>
          </a:p>
        </p:txBody>
      </p:sp>
      <p:sp>
        <p:nvSpPr>
          <p:cNvPr id="3" name="Rectangular Callout 2"/>
          <p:cNvSpPr/>
          <p:nvPr/>
        </p:nvSpPr>
        <p:spPr>
          <a:xfrm>
            <a:off x="214282" y="1785926"/>
            <a:ext cx="2071702" cy="4214842"/>
          </a:xfrm>
          <a:prstGeom prst="wedgeRectCallout">
            <a:avLst>
              <a:gd name="adj1" fmla="val 76841"/>
              <a:gd name="adj2" fmla="val -17920"/>
            </a:avLst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>
                <a:solidFill>
                  <a:srgbClr val="FFFF00"/>
                </a:solidFill>
                <a:latin typeface="Minion Pro" pitchFamily="18" charset="0"/>
              </a:rPr>
              <a:t>Perlakuan</a:t>
            </a:r>
          </a:p>
          <a:p>
            <a:pPr algn="ctr"/>
            <a:r>
              <a:rPr lang="id-ID" sz="2400" b="1" dirty="0" smtClean="0">
                <a:solidFill>
                  <a:srgbClr val="FFFF00"/>
                </a:solidFill>
                <a:latin typeface="Minion Pro" pitchFamily="18" charset="0"/>
              </a:rPr>
              <a:t>atas</a:t>
            </a:r>
          </a:p>
          <a:p>
            <a:pPr algn="ctr"/>
            <a:r>
              <a:rPr lang="id-ID" sz="2400" b="1" dirty="0" smtClean="0">
                <a:solidFill>
                  <a:srgbClr val="FFFF00"/>
                </a:solidFill>
                <a:latin typeface="Minion Pro" pitchFamily="18" charset="0"/>
              </a:rPr>
              <a:t>Hasil</a:t>
            </a:r>
          </a:p>
          <a:p>
            <a:pPr algn="ctr"/>
            <a:r>
              <a:rPr lang="id-ID" sz="2400" b="1" dirty="0" smtClean="0">
                <a:solidFill>
                  <a:srgbClr val="FFFF00"/>
                </a:solidFill>
                <a:latin typeface="Minion Pro" pitchFamily="18" charset="0"/>
              </a:rPr>
              <a:t>Penjualan</a:t>
            </a:r>
          </a:p>
          <a:p>
            <a:pPr algn="ctr"/>
            <a:r>
              <a:rPr lang="id-ID" sz="2400" b="1" dirty="0" smtClean="0">
                <a:solidFill>
                  <a:srgbClr val="FFFF00"/>
                </a:solidFill>
                <a:latin typeface="Minion Pro" pitchFamily="18" charset="0"/>
              </a:rPr>
              <a:t>Produk</a:t>
            </a:r>
          </a:p>
          <a:p>
            <a:pPr algn="ctr"/>
            <a:r>
              <a:rPr lang="id-ID" sz="2400" b="1" dirty="0" smtClean="0">
                <a:solidFill>
                  <a:srgbClr val="FFFF00"/>
                </a:solidFill>
                <a:latin typeface="Minion Pro" pitchFamily="18" charset="0"/>
              </a:rPr>
              <a:t>Sampingan</a:t>
            </a:r>
            <a:endParaRPr lang="id-ID" sz="2400" b="1" dirty="0">
              <a:solidFill>
                <a:srgbClr val="FFFF00"/>
              </a:solidFill>
              <a:latin typeface="Minion Pro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071802" y="1928802"/>
            <a:ext cx="642942" cy="642942"/>
          </a:xfrm>
          <a:prstGeom prst="ellips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rgbClr val="FFFF00"/>
                </a:solidFill>
                <a:latin typeface="Minion Pro" pitchFamily="18" charset="0"/>
              </a:rPr>
              <a:t>1.</a:t>
            </a:r>
            <a:endParaRPr lang="id-ID" sz="2000" b="1" dirty="0">
              <a:solidFill>
                <a:srgbClr val="FFFF00"/>
              </a:solidFill>
              <a:latin typeface="Minion Pro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57620" y="1857364"/>
            <a:ext cx="4714908" cy="857256"/>
          </a:xfrm>
          <a:prstGeom prst="rect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rgbClr val="FFFF00"/>
                </a:solidFill>
                <a:latin typeface="Minion Pro" pitchFamily="18" charset="0"/>
              </a:rPr>
              <a:t>Penambah pendapatan non operasional.</a:t>
            </a:r>
            <a:endParaRPr lang="id-ID" sz="2000" b="1" dirty="0">
              <a:solidFill>
                <a:srgbClr val="FFFF00"/>
              </a:solidFill>
              <a:latin typeface="Minion Pro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071802" y="3000372"/>
            <a:ext cx="642942" cy="642942"/>
          </a:xfrm>
          <a:prstGeom prst="ellips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rgbClr val="FFFF00"/>
                </a:solidFill>
                <a:latin typeface="Minion Pro" pitchFamily="18" charset="0"/>
              </a:rPr>
              <a:t>2.</a:t>
            </a:r>
            <a:endParaRPr lang="id-ID" sz="2000" b="1" dirty="0">
              <a:solidFill>
                <a:srgbClr val="FFFF00"/>
              </a:solidFill>
              <a:latin typeface="Minion Pro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57620" y="2928934"/>
            <a:ext cx="4714908" cy="857256"/>
          </a:xfrm>
          <a:prstGeom prst="rect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rgbClr val="FFFF00"/>
                </a:solidFill>
                <a:latin typeface="Minion Pro" pitchFamily="18" charset="0"/>
              </a:rPr>
              <a:t>Penambah pendapatan penjualan.</a:t>
            </a:r>
            <a:endParaRPr lang="id-ID" sz="2000" b="1" dirty="0">
              <a:solidFill>
                <a:srgbClr val="FFFF00"/>
              </a:solidFill>
              <a:latin typeface="Minion Pro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071802" y="4071942"/>
            <a:ext cx="642942" cy="642942"/>
          </a:xfrm>
          <a:prstGeom prst="ellips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rgbClr val="FFFF00"/>
                </a:solidFill>
                <a:latin typeface="Minion Pro" pitchFamily="18" charset="0"/>
              </a:rPr>
              <a:t>3.</a:t>
            </a:r>
            <a:endParaRPr lang="id-ID" sz="2000" b="1" dirty="0">
              <a:solidFill>
                <a:srgbClr val="FFFF00"/>
              </a:solidFill>
              <a:latin typeface="Minion Pro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57620" y="4000504"/>
            <a:ext cx="4714908" cy="857256"/>
          </a:xfrm>
          <a:prstGeom prst="rect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rgbClr val="FFFF00"/>
                </a:solidFill>
                <a:latin typeface="Minion Pro" pitchFamily="18" charset="0"/>
              </a:rPr>
              <a:t>Pengurang beban pokok penjualan.</a:t>
            </a:r>
            <a:endParaRPr lang="id-ID" sz="2000" b="1" dirty="0">
              <a:solidFill>
                <a:srgbClr val="FFFF00"/>
              </a:solidFill>
              <a:latin typeface="Minion Pro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071802" y="5143512"/>
            <a:ext cx="642942" cy="642942"/>
          </a:xfrm>
          <a:prstGeom prst="ellips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rgbClr val="FFFF00"/>
                </a:solidFill>
                <a:latin typeface="Minion Pro" pitchFamily="18" charset="0"/>
              </a:rPr>
              <a:t>4.</a:t>
            </a:r>
            <a:endParaRPr lang="id-ID" sz="2000" b="1" dirty="0">
              <a:solidFill>
                <a:srgbClr val="FFFF00"/>
              </a:solidFill>
              <a:latin typeface="Minion Pro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57620" y="5072074"/>
            <a:ext cx="4714908" cy="857256"/>
          </a:xfrm>
          <a:prstGeom prst="rect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rgbClr val="FFFF00"/>
                </a:solidFill>
                <a:latin typeface="Minion Pro" pitchFamily="18" charset="0"/>
              </a:rPr>
              <a:t>Pengurang biaya produksi.</a:t>
            </a:r>
            <a:endParaRPr lang="id-ID" sz="2000" b="1" dirty="0">
              <a:solidFill>
                <a:srgbClr val="FFFF00"/>
              </a:solidFill>
              <a:latin typeface="Minion Pro" pitchFamily="18" charset="0"/>
            </a:endParaRPr>
          </a:p>
        </p:txBody>
      </p:sp>
    </p:spTree>
  </p:cSld>
  <p:clrMapOvr>
    <a:masterClrMapping/>
  </p:clrMapOvr>
  <p:transition spd="med">
    <p:dissolve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214282" y="2285992"/>
            <a:ext cx="8643998" cy="235745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6" y="71414"/>
            <a:ext cx="7929586" cy="1143008"/>
          </a:xfrm>
        </p:spPr>
        <p:txBody>
          <a:bodyPr>
            <a:noAutofit/>
          </a:bodyPr>
          <a:lstStyle/>
          <a:p>
            <a:r>
              <a:rPr lang="id-ID" sz="2400" dirty="0" smtClean="0">
                <a:latin typeface="Arial Black" pitchFamily="34" charset="0"/>
              </a:rPr>
              <a:t>METODE PENJUALAN (PENDAPATAN) KOTOR</a:t>
            </a:r>
            <a:endParaRPr lang="id-ID" sz="2400" dirty="0">
              <a:latin typeface="Arial Black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461943"/>
            <a:ext cx="8067816" cy="196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6" y="71414"/>
            <a:ext cx="7929586" cy="1143008"/>
          </a:xfrm>
        </p:spPr>
        <p:txBody>
          <a:bodyPr>
            <a:noAutofit/>
          </a:bodyPr>
          <a:lstStyle/>
          <a:p>
            <a:r>
              <a:rPr lang="id-ID" sz="2400" dirty="0" smtClean="0">
                <a:latin typeface="Arial Black" pitchFamily="34" charset="0"/>
              </a:rPr>
              <a:t>METODE PENJUALAN (PENDAPATAN) KOTOR</a:t>
            </a:r>
            <a:endParaRPr lang="id-ID" sz="2400" dirty="0">
              <a:latin typeface="Arial Black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14314" y="1000108"/>
            <a:ext cx="7858148" cy="8572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rgbClr val="0070C0"/>
                </a:solidFill>
                <a:latin typeface="Minion Pro" pitchFamily="18" charset="0"/>
              </a:rPr>
              <a:t>Penjualan produk sampingan </a:t>
            </a:r>
          </a:p>
          <a:p>
            <a:pPr algn="ctr"/>
            <a:r>
              <a:rPr lang="id-ID" sz="2000" b="1" dirty="0" smtClean="0">
                <a:solidFill>
                  <a:srgbClr val="0070C0"/>
                </a:solidFill>
                <a:latin typeface="Minion Pro" pitchFamily="18" charset="0"/>
              </a:rPr>
              <a:t>sebagai penambah pendapatan non operasional.  </a:t>
            </a:r>
            <a:endParaRPr lang="id-ID" sz="2000" b="1" dirty="0">
              <a:solidFill>
                <a:srgbClr val="0070C0"/>
              </a:solidFill>
              <a:latin typeface="Minion Pro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" y="2071678"/>
            <a:ext cx="82677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286124"/>
            <a:ext cx="83058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b 15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Bab 15</Template>
  <TotalTime>1197</TotalTime>
  <Words>452</Words>
  <Application>Microsoft Office PowerPoint</Application>
  <PresentationFormat>On-screen Show (4:3)</PresentationFormat>
  <Paragraphs>92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Bab 15</vt:lpstr>
      <vt:lpstr>  SISTEM  PERHITUNGAN BIAYA UNTUK  PRODUK GABUNGAN</vt:lpstr>
      <vt:lpstr>KARAKTERISTIK PRODUK GABUNGAN</vt:lpstr>
      <vt:lpstr>ALASAN PENTING ALOKASI BIAYA GABUNGAN</vt:lpstr>
      <vt:lpstr>BIAYA GABUNGAN ATAS PRODUK GABUNGAN (PRODUK UTAMA DAN PRODUK SAMPINGAN)</vt:lpstr>
      <vt:lpstr>AKUNTANSI  UNTUK PRODUK SAMPINGAN</vt:lpstr>
      <vt:lpstr>METODE PERLAKUAN  TERHADAP PRODUK SAMPINGAN</vt:lpstr>
      <vt:lpstr>METODE TANPA ALOKASI BIAYA</vt:lpstr>
      <vt:lpstr>METODE PENJUALAN (PENDAPATAN) KOTOR</vt:lpstr>
      <vt:lpstr>METODE PENJUALAN (PENDAPATAN) KOTOR</vt:lpstr>
      <vt:lpstr>METODE PENJUALAN (PENDAPATAN) KOTOR</vt:lpstr>
      <vt:lpstr>METODE PENJUALAN (PENDAPATAN) KOTOR</vt:lpstr>
      <vt:lpstr>METODE PENJUALAN (PENDAPATAN) KOTOR</vt:lpstr>
      <vt:lpstr>METODE PENJUALAN (PENDAPATAN) KOTOR</vt:lpstr>
      <vt:lpstr>METODE PENJUALAN (PENDAPATAN) BERSIH</vt:lpstr>
      <vt:lpstr>METODE PENJUALAN (PENDAPATAN) BERSIH</vt:lpstr>
      <vt:lpstr>METODE DENGAN ALOKASI BIAYA</vt:lpstr>
      <vt:lpstr>METODE DENGAN ALOKASI BIAYA</vt:lpstr>
      <vt:lpstr>AKUNTANSI  UNTUK PRODUK UTAMA</vt:lpstr>
      <vt:lpstr>METODE HARGA PASAR DAN HARGA JUAL (PASAR) HIPOTETIS</vt:lpstr>
      <vt:lpstr>METODE HARGA PASAR DAN HARGA JUAL (PASAR) HIPOTETIS</vt:lpstr>
      <vt:lpstr>METODE HARGA PASAR DAN HARGA JUAL (PASAR) HIPOTETIS</vt:lpstr>
      <vt:lpstr>METODE HARGA PASAR DAN HARGA JUAL (PASAR) HIPOTETIS</vt:lpstr>
      <vt:lpstr>METODE BIAYA RATA-RATA PER UNIT</vt:lpstr>
      <vt:lpstr>METODE BIAYA RATA-RATA PER UNIT</vt:lpstr>
      <vt:lpstr>METODE  BIAYA RATA-RATA TERTIMBANG</vt:lpstr>
      <vt:lpstr>METODE UNIT KUANTITATIF</vt:lpstr>
      <vt:lpstr>METODE UNIT KUANTITATIF</vt:lpstr>
      <vt:lpstr>Terima kasih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SAMSUNG</dc:creator>
  <cp:lastModifiedBy>setter-1</cp:lastModifiedBy>
  <cp:revision>381</cp:revision>
  <dcterms:created xsi:type="dcterms:W3CDTF">2016-02-09T16:11:27Z</dcterms:created>
  <dcterms:modified xsi:type="dcterms:W3CDTF">2016-10-18T06:42:57Z</dcterms:modified>
</cp:coreProperties>
</file>