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90" r:id="rId4"/>
    <p:sldId id="294" r:id="rId5"/>
    <p:sldId id="293" r:id="rId6"/>
    <p:sldId id="296" r:id="rId7"/>
    <p:sldId id="297" r:id="rId8"/>
    <p:sldId id="298" r:id="rId9"/>
    <p:sldId id="295" r:id="rId10"/>
    <p:sldId id="301" r:id="rId11"/>
    <p:sldId id="300" r:id="rId12"/>
    <p:sldId id="310" r:id="rId13"/>
    <p:sldId id="309" r:id="rId14"/>
    <p:sldId id="311" r:id="rId15"/>
    <p:sldId id="312" r:id="rId16"/>
    <p:sldId id="313" r:id="rId17"/>
    <p:sldId id="302" r:id="rId18"/>
    <p:sldId id="314" r:id="rId19"/>
    <p:sldId id="303" r:id="rId20"/>
    <p:sldId id="304" r:id="rId21"/>
    <p:sldId id="305" r:id="rId22"/>
    <p:sldId id="306" r:id="rId23"/>
    <p:sldId id="307" r:id="rId24"/>
    <p:sldId id="321" r:id="rId25"/>
    <p:sldId id="316" r:id="rId26"/>
    <p:sldId id="317" r:id="rId27"/>
    <p:sldId id="318" r:id="rId28"/>
    <p:sldId id="27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44" autoAdjust="0"/>
    <p:restoredTop sz="94624" autoAdjust="0"/>
  </p:normalViewPr>
  <p:slideViewPr>
    <p:cSldViewPr>
      <p:cViewPr>
        <p:scale>
          <a:sx n="60" d="100"/>
          <a:sy n="60" d="100"/>
        </p:scale>
        <p:origin x="-1524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3214686"/>
            <a:ext cx="5410200" cy="2538418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rgbClr val="FFFF00"/>
                </a:solidFill>
              </a:rPr>
              <a:t/>
            </a:r>
            <a:br>
              <a:rPr lang="id-ID" dirty="0" smtClean="0">
                <a:solidFill>
                  <a:srgbClr val="FFFF00"/>
                </a:solidFill>
              </a:rPr>
            </a:br>
            <a:r>
              <a:rPr lang="id-ID" dirty="0" smtClean="0">
                <a:solidFill>
                  <a:srgbClr val="FFFF00"/>
                </a:solidFill>
              </a:rPr>
              <a:t/>
            </a:r>
            <a:br>
              <a:rPr lang="id-ID" dirty="0" smtClean="0">
                <a:solidFill>
                  <a:srgbClr val="FFFF00"/>
                </a:solidFill>
              </a:rPr>
            </a:br>
            <a:r>
              <a:rPr lang="id-ID" b="1" dirty="0" smtClean="0">
                <a:solidFill>
                  <a:srgbClr val="FFFF00"/>
                </a:solidFill>
              </a:rPr>
              <a:t>SISTEM </a:t>
            </a:r>
            <a:br>
              <a:rPr lang="id-ID" b="1" dirty="0" smtClean="0">
                <a:solidFill>
                  <a:srgbClr val="FFFF00"/>
                </a:solidFill>
              </a:rPr>
            </a:br>
            <a:r>
              <a:rPr lang="id-ID" b="1" dirty="0" smtClean="0">
                <a:solidFill>
                  <a:srgbClr val="FFFF00"/>
                </a:solidFill>
              </a:rPr>
              <a:t>PERHITUNGAN BIAYA UNTUK </a:t>
            </a:r>
            <a:br>
              <a:rPr lang="id-ID" b="1" dirty="0" smtClean="0">
                <a:solidFill>
                  <a:srgbClr val="FFFF00"/>
                </a:solidFill>
              </a:rPr>
            </a:br>
            <a:r>
              <a:rPr lang="id-ID" b="1" dirty="0" smtClean="0">
                <a:solidFill>
                  <a:srgbClr val="FFFF00"/>
                </a:solidFill>
              </a:rPr>
              <a:t>PRODUK GABUNGAN</a:t>
            </a: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6643702" y="428604"/>
            <a:ext cx="2143140" cy="185738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dirty="0" smtClean="0">
                <a:solidFill>
                  <a:srgbClr val="0070C0"/>
                </a:solidFill>
                <a:latin typeface="Arial Black" pitchFamily="34" charset="0"/>
              </a:rPr>
              <a:t>BAB</a:t>
            </a:r>
          </a:p>
          <a:p>
            <a:pPr algn="ctr"/>
            <a:r>
              <a:rPr lang="id-ID" sz="4400" dirty="0" smtClean="0">
                <a:solidFill>
                  <a:srgbClr val="0070C0"/>
                </a:solidFill>
                <a:latin typeface="Arial Black" pitchFamily="34" charset="0"/>
              </a:rPr>
              <a:t>7</a:t>
            </a:r>
            <a:endParaRPr lang="id-ID" sz="44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3" y="2500306"/>
            <a:ext cx="83343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179" y="4214818"/>
            <a:ext cx="82772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4314" y="1000108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penambah pendapatan non operasional.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4314" y="1000108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penambah pendapatan penjualan.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82772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876"/>
            <a:ext cx="82581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604" y="2000240"/>
            <a:ext cx="83058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214314" y="1000108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pengurang beban pokok penjualan.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575" y="3357562"/>
            <a:ext cx="832485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714380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4314" y="714356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pengurang biaya produksi.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82772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928934"/>
            <a:ext cx="83915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214282" y="1928802"/>
            <a:ext cx="8643998" cy="342902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BERSIH</a:t>
            </a:r>
            <a:endParaRPr lang="id-ID" sz="2400" dirty="0">
              <a:latin typeface="Arial Black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14554"/>
            <a:ext cx="80673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BERSIH</a:t>
            </a:r>
            <a:endParaRPr lang="id-ID" sz="2400" dirty="0">
              <a:latin typeface="Arial Black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4314" y="1000108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penambah pendapatan non operasional.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" y="1971700"/>
            <a:ext cx="7801001" cy="4718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DENGAN ALOKASI BIAYA</a:t>
            </a:r>
            <a:endParaRPr lang="id-ID" sz="2800" dirty="0">
              <a:latin typeface="Arial Black" pitchFamily="34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2357422" y="2285992"/>
            <a:ext cx="4214842" cy="1428760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METODE</a:t>
            </a:r>
          </a:p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BIAYA PENGGANTI</a:t>
            </a:r>
          </a:p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(</a:t>
            </a:r>
            <a:r>
              <a:rPr lang="id-ID" sz="2400" b="1" i="1" dirty="0" smtClean="0">
                <a:solidFill>
                  <a:srgbClr val="0070C0"/>
                </a:solidFill>
                <a:latin typeface="Minion Pro" pitchFamily="18" charset="0"/>
              </a:rPr>
              <a:t>REPLACEMENT COST</a:t>
            </a:r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)</a:t>
            </a:r>
            <a:endParaRPr lang="id-ID" sz="24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1357290" y="4214818"/>
            <a:ext cx="6357982" cy="1428760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METODE</a:t>
            </a:r>
          </a:p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HARGA PASAR ATAU PEMBATALAN BIAYA</a:t>
            </a:r>
          </a:p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(</a:t>
            </a:r>
            <a:r>
              <a:rPr lang="id-ID" sz="2400" b="1" i="1" dirty="0" smtClean="0">
                <a:solidFill>
                  <a:srgbClr val="0070C0"/>
                </a:solidFill>
                <a:latin typeface="Minion Pro" pitchFamily="18" charset="0"/>
              </a:rPr>
              <a:t>REVERSAL COST</a:t>
            </a:r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)</a:t>
            </a:r>
            <a:endParaRPr lang="id-ID" sz="2400" b="1" dirty="0">
              <a:solidFill>
                <a:srgbClr val="0070C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1357298"/>
            <a:ext cx="84582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DENGAN ALOKASI BIAYA</a:t>
            </a:r>
            <a:endParaRPr lang="id-ID" sz="28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n 5"/>
          <p:cNvSpPr/>
          <p:nvPr/>
        </p:nvSpPr>
        <p:spPr>
          <a:xfrm>
            <a:off x="642910" y="1785926"/>
            <a:ext cx="642942" cy="714380"/>
          </a:xfrm>
          <a:prstGeom prst="can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1.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85852" y="1714488"/>
            <a:ext cx="6500858" cy="85725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HARGA PASAR DAN HARGA JUAL (PASAR) HIPOTETIS.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8" name="Can 7"/>
          <p:cNvSpPr/>
          <p:nvPr/>
        </p:nvSpPr>
        <p:spPr>
          <a:xfrm>
            <a:off x="642910" y="4143380"/>
            <a:ext cx="642942" cy="714380"/>
          </a:xfrm>
          <a:prstGeom prst="can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3.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5852" y="4071942"/>
            <a:ext cx="6500858" cy="85725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BIAYA RATA-RATA TERTIMBANG.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0" name="Can 9"/>
          <p:cNvSpPr/>
          <p:nvPr/>
        </p:nvSpPr>
        <p:spPr>
          <a:xfrm>
            <a:off x="7786710" y="2928934"/>
            <a:ext cx="642942" cy="714380"/>
          </a:xfrm>
          <a:prstGeom prst="can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2.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285852" y="2857496"/>
            <a:ext cx="6500858" cy="857256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METODE BIAYA RATA-RATA PER UNIT.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2" name="Can 11"/>
          <p:cNvSpPr/>
          <p:nvPr/>
        </p:nvSpPr>
        <p:spPr>
          <a:xfrm>
            <a:off x="7786710" y="5357826"/>
            <a:ext cx="642942" cy="714380"/>
          </a:xfrm>
          <a:prstGeom prst="can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4.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285852" y="5286388"/>
            <a:ext cx="6500858" cy="857256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METODE UNIT KUANTITATIF.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AKUNTANSI </a:t>
            </a:r>
            <a:br>
              <a:rPr lang="id-ID" sz="2800" dirty="0" smtClean="0">
                <a:latin typeface="Arial Black" pitchFamily="34" charset="0"/>
              </a:rPr>
            </a:br>
            <a:r>
              <a:rPr lang="id-ID" sz="2800" dirty="0" smtClean="0">
                <a:latin typeface="Arial Black" pitchFamily="34" charset="0"/>
              </a:rPr>
              <a:t>UNTUK PRODUK UTAMA</a:t>
            </a:r>
            <a:endParaRPr lang="id-ID" sz="28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000" dirty="0" smtClean="0">
                <a:latin typeface="Arial Black" pitchFamily="34" charset="0"/>
              </a:rPr>
              <a:t>METODE</a:t>
            </a:r>
            <a:br>
              <a:rPr lang="id-ID" sz="2000" dirty="0" smtClean="0">
                <a:latin typeface="Arial Black" pitchFamily="34" charset="0"/>
              </a:rPr>
            </a:br>
            <a:r>
              <a:rPr lang="id-ID" sz="2000" dirty="0" smtClean="0">
                <a:latin typeface="Arial Black" pitchFamily="34" charset="0"/>
              </a:rPr>
              <a:t>HARGA PASAR DAN HARGA JUAL (PASAR) HIPOTETIS</a:t>
            </a:r>
            <a:endParaRPr lang="id-ID" sz="2000" dirty="0">
              <a:latin typeface="Arial Black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87540"/>
            <a:ext cx="7619996" cy="24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2378" y="3857628"/>
            <a:ext cx="617188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1014" y="27305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200" dirty="0" smtClean="0">
                <a:latin typeface="Arial Black" pitchFamily="34" charset="0"/>
              </a:rPr>
              <a:t>KARAKTERISTIK</a:t>
            </a:r>
            <a:r>
              <a:rPr lang="id-ID" sz="3200" dirty="0" smtClean="0">
                <a:latin typeface="Arial Black" pitchFamily="34" charset="0"/>
              </a:rPr>
              <a:t/>
            </a:r>
            <a:br>
              <a:rPr lang="id-ID" sz="3200" dirty="0" smtClean="0">
                <a:latin typeface="Arial Black" pitchFamily="34" charset="0"/>
              </a:rPr>
            </a:br>
            <a:r>
              <a:rPr lang="id-ID" sz="3600" dirty="0" smtClean="0">
                <a:latin typeface="Arial Black" pitchFamily="34" charset="0"/>
              </a:rPr>
              <a:t>PRODUK GABUNGAN</a:t>
            </a:r>
            <a:endParaRPr lang="id-ID" sz="3600" dirty="0"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472" y="1857364"/>
            <a:ext cx="8072494" cy="1428760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utama yang dihasilkan oleh produk gabungan merupakan tujuan utama pengolahan produk, sementara produk sampingan yang dihasilkan bukan merupakan tujuan utama tapi tidak dapat dihindari (dikecualikan) karena sifat pengolahannya.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472" y="3571876"/>
            <a:ext cx="8072494" cy="78581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Harga jual produk utama relatif lebih tinggi daripada harga jual produk sampingan.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4714884"/>
            <a:ext cx="8072494" cy="1071570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Dalam pengolahan produk gabungan tidak dapat dihindari (dikecualikan) untuk tidak menghasilkan produk tertentu (produk sampingan).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000" dirty="0" smtClean="0">
                <a:latin typeface="Arial Black" pitchFamily="34" charset="0"/>
              </a:rPr>
              <a:t>METODE</a:t>
            </a:r>
            <a:br>
              <a:rPr lang="id-ID" sz="2000" dirty="0" smtClean="0">
                <a:latin typeface="Arial Black" pitchFamily="34" charset="0"/>
              </a:rPr>
            </a:br>
            <a:r>
              <a:rPr lang="id-ID" sz="2000" dirty="0" smtClean="0">
                <a:latin typeface="Arial Black" pitchFamily="34" charset="0"/>
              </a:rPr>
              <a:t>HARGA PASAR DAN HARGA JUAL (PASAR) HIPOTETIS</a:t>
            </a:r>
            <a:endParaRPr lang="id-ID" sz="2000" dirty="0">
              <a:latin typeface="Arial Black" pitchFamily="34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3929058" y="1142984"/>
            <a:ext cx="5000660" cy="857256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rgbClr val="0070C0"/>
                </a:solidFill>
                <a:latin typeface="Minion Pro" pitchFamily="18" charset="0"/>
              </a:rPr>
              <a:t>Perhitungan Persentase Laba Kotor </a:t>
            </a:r>
            <a:endParaRPr lang="id-ID" sz="24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046" y="2252664"/>
            <a:ext cx="8663672" cy="296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000" dirty="0" smtClean="0">
                <a:latin typeface="Arial Black" pitchFamily="34" charset="0"/>
              </a:rPr>
              <a:t>METODE</a:t>
            </a:r>
            <a:br>
              <a:rPr lang="id-ID" sz="2000" dirty="0" smtClean="0">
                <a:latin typeface="Arial Black" pitchFamily="34" charset="0"/>
              </a:rPr>
            </a:br>
            <a:r>
              <a:rPr lang="id-ID" sz="2000" dirty="0" smtClean="0">
                <a:latin typeface="Arial Black" pitchFamily="34" charset="0"/>
              </a:rPr>
              <a:t>HARGA PASAR DAN HARGA JUAL (PASAR) HIPOTETIS</a:t>
            </a:r>
            <a:endParaRPr lang="id-ID" sz="2000" dirty="0">
              <a:latin typeface="Arial Black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8" y="1785926"/>
            <a:ext cx="83153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000" dirty="0" smtClean="0">
                <a:latin typeface="Arial Black" pitchFamily="34" charset="0"/>
              </a:rPr>
              <a:t>METODE</a:t>
            </a:r>
            <a:br>
              <a:rPr lang="id-ID" sz="2000" dirty="0" smtClean="0">
                <a:latin typeface="Arial Black" pitchFamily="34" charset="0"/>
              </a:rPr>
            </a:br>
            <a:r>
              <a:rPr lang="id-ID" sz="2000" dirty="0" smtClean="0">
                <a:latin typeface="Arial Black" pitchFamily="34" charset="0"/>
              </a:rPr>
              <a:t>HARGA PASAR DAN HARGA JUAL (PASAR) HIPOTETIS</a:t>
            </a:r>
            <a:endParaRPr lang="id-ID" sz="2000" dirty="0">
              <a:latin typeface="Arial Black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" y="1714488"/>
            <a:ext cx="83439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BIAYA RATA-RATA PER UNIT</a:t>
            </a:r>
            <a:endParaRPr lang="id-ID" sz="2800" dirty="0">
              <a:latin typeface="Arial Black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035" y="1857364"/>
            <a:ext cx="8614217" cy="299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BIAYA RATA-RATA PER UNIT</a:t>
            </a:r>
            <a:endParaRPr lang="id-ID" sz="2800" dirty="0">
              <a:latin typeface="Arial Black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163068"/>
            <a:ext cx="7253285" cy="205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305198"/>
            <a:ext cx="789622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8715404" cy="1143008"/>
          </a:xfrm>
        </p:spPr>
        <p:txBody>
          <a:bodyPr>
            <a:noAutofit/>
          </a:bodyPr>
          <a:lstStyle/>
          <a:p>
            <a:r>
              <a:rPr lang="id-ID" sz="3200" dirty="0" smtClean="0">
                <a:latin typeface="Arial Black" pitchFamily="34" charset="0"/>
              </a:rPr>
              <a:t>METODE </a:t>
            </a:r>
            <a:br>
              <a:rPr lang="id-ID" sz="3200" dirty="0" smtClean="0">
                <a:latin typeface="Arial Black" pitchFamily="34" charset="0"/>
              </a:rPr>
            </a:br>
            <a:r>
              <a:rPr lang="id-ID" sz="3200" dirty="0" smtClean="0">
                <a:latin typeface="Arial Black" pitchFamily="34" charset="0"/>
              </a:rPr>
              <a:t>BIAYA RATA-RATA TERTIMBANG</a:t>
            </a:r>
            <a:endParaRPr lang="id-ID" sz="3200" dirty="0">
              <a:latin typeface="Arial Black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41" y="1285860"/>
            <a:ext cx="8124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841" y="3643314"/>
            <a:ext cx="82391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8715404" cy="1143008"/>
          </a:xfrm>
        </p:spPr>
        <p:txBody>
          <a:bodyPr>
            <a:noAutofit/>
          </a:bodyPr>
          <a:lstStyle/>
          <a:p>
            <a:r>
              <a:rPr lang="id-ID" sz="3200" dirty="0" smtClean="0">
                <a:latin typeface="Arial Black" pitchFamily="34" charset="0"/>
              </a:rPr>
              <a:t>METODE UNIT KUANTITATIF</a:t>
            </a:r>
            <a:endParaRPr lang="id-ID" sz="3200" dirty="0">
              <a:latin typeface="Arial Black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039" y="1643050"/>
            <a:ext cx="74961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8355" y="1043010"/>
            <a:ext cx="7019925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8715404" cy="1143008"/>
          </a:xfrm>
        </p:spPr>
        <p:txBody>
          <a:bodyPr>
            <a:noAutofit/>
          </a:bodyPr>
          <a:lstStyle/>
          <a:p>
            <a:r>
              <a:rPr lang="id-ID" sz="3200" dirty="0" smtClean="0">
                <a:latin typeface="Arial Black" pitchFamily="34" charset="0"/>
              </a:rPr>
              <a:t>METODE UNIT KUANTITATIF</a:t>
            </a:r>
            <a:endParaRPr lang="id-ID" sz="32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28992" y="5000636"/>
            <a:ext cx="5214974" cy="75246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FFFF00"/>
                </a:solidFill>
                <a:latin typeface="Myriad Web" pitchFamily="34" charset="0"/>
              </a:rPr>
              <a:t>Terima kasih</a:t>
            </a:r>
            <a:endParaRPr lang="id-ID" b="1" dirty="0">
              <a:solidFill>
                <a:srgbClr val="FFFF00"/>
              </a:solidFill>
              <a:latin typeface="Myriad Web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1014" y="27305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200" dirty="0" smtClean="0">
                <a:latin typeface="Arial Black" pitchFamily="34" charset="0"/>
              </a:rPr>
              <a:t>ALASAN PENTING</a:t>
            </a:r>
            <a:r>
              <a:rPr lang="id-ID" sz="3200" dirty="0" smtClean="0">
                <a:latin typeface="Arial Black" pitchFamily="34" charset="0"/>
              </a:rPr>
              <a:t/>
            </a:r>
            <a:br>
              <a:rPr lang="id-ID" sz="3200" dirty="0" smtClean="0">
                <a:latin typeface="Arial Black" pitchFamily="34" charset="0"/>
              </a:rPr>
            </a:br>
            <a:r>
              <a:rPr lang="id-ID" sz="3600" dirty="0" smtClean="0">
                <a:latin typeface="Arial Black" pitchFamily="34" charset="0"/>
              </a:rPr>
              <a:t>ALOKASI BIAYA GABUNGAN</a:t>
            </a:r>
            <a:endParaRPr lang="id-ID" sz="3600" dirty="0">
              <a:latin typeface="Arial Black" pitchFamily="34" charset="0"/>
            </a:endParaRPr>
          </a:p>
        </p:txBody>
      </p:sp>
      <p:sp>
        <p:nvSpPr>
          <p:cNvPr id="6" name="Can 5"/>
          <p:cNvSpPr/>
          <p:nvPr/>
        </p:nvSpPr>
        <p:spPr>
          <a:xfrm>
            <a:off x="642910" y="1785926"/>
            <a:ext cx="642942" cy="714380"/>
          </a:xfrm>
          <a:prstGeom prst="can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1.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85852" y="1714488"/>
            <a:ext cx="6500858" cy="85725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Menentukan nilai persediaan dan besarnya biaya produk untuk tujuan pelaporan keuangan eksternal.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8" name="Can 7"/>
          <p:cNvSpPr/>
          <p:nvPr/>
        </p:nvSpPr>
        <p:spPr>
          <a:xfrm>
            <a:off x="642910" y="4143380"/>
            <a:ext cx="642942" cy="714380"/>
          </a:xfrm>
          <a:prstGeom prst="can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3.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5852" y="4071942"/>
            <a:ext cx="6500858" cy="85725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Menentukan biaya dari setiap departemen atau divisi untuk tujuan penilaian kinerja eksekutif.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0" name="Can 9"/>
          <p:cNvSpPr/>
          <p:nvPr/>
        </p:nvSpPr>
        <p:spPr>
          <a:xfrm>
            <a:off x="7786710" y="2928934"/>
            <a:ext cx="642942" cy="714380"/>
          </a:xfrm>
          <a:prstGeom prst="can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2.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285852" y="2857496"/>
            <a:ext cx="6500858" cy="857256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Menentukan nilai persediaan untuk tujuan asuransi.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2" name="Can 11"/>
          <p:cNvSpPr/>
          <p:nvPr/>
        </p:nvSpPr>
        <p:spPr>
          <a:xfrm>
            <a:off x="7786710" y="5357826"/>
            <a:ext cx="642942" cy="714380"/>
          </a:xfrm>
          <a:prstGeom prst="can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4.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285852" y="5286388"/>
            <a:ext cx="6500858" cy="857256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Menentukan besarnya kontribusi masing-masing jenis produk gabungan terhadap total pendapatan perusahaan.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200" dirty="0" smtClean="0">
                <a:latin typeface="Arial Black" pitchFamily="34" charset="0"/>
              </a:rPr>
              <a:t>BIAYA GABUNGAN ATAS PRODUK GABUNGAN</a:t>
            </a:r>
            <a:br>
              <a:rPr lang="id-ID" sz="2200" dirty="0" smtClean="0">
                <a:latin typeface="Arial Black" pitchFamily="34" charset="0"/>
              </a:rPr>
            </a:br>
            <a:r>
              <a:rPr lang="id-ID" sz="2200" dirty="0" smtClean="0">
                <a:latin typeface="Arial Black" pitchFamily="34" charset="0"/>
              </a:rPr>
              <a:t>(PRODUK UTAMA DAN PRODUK SAMPINGAN)</a:t>
            </a:r>
            <a:endParaRPr lang="id-ID" sz="2200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928802"/>
            <a:ext cx="7697440" cy="422911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AKUNTANSI </a:t>
            </a:r>
            <a:br>
              <a:rPr lang="id-ID" sz="2800" dirty="0" smtClean="0">
                <a:latin typeface="Arial Black" pitchFamily="34" charset="0"/>
              </a:rPr>
            </a:br>
            <a:r>
              <a:rPr lang="id-ID" sz="2800" dirty="0" smtClean="0">
                <a:latin typeface="Arial Black" pitchFamily="34" charset="0"/>
              </a:rPr>
              <a:t>UNTUK PRODUK SAMPINGAN</a:t>
            </a:r>
            <a:endParaRPr lang="id-ID" sz="2800" dirty="0">
              <a:latin typeface="Arial Black" pitchFamily="34" charset="0"/>
            </a:endParaRPr>
          </a:p>
        </p:txBody>
      </p:sp>
      <p:sp>
        <p:nvSpPr>
          <p:cNvPr id="4" name="Cube 3"/>
          <p:cNvSpPr/>
          <p:nvPr/>
        </p:nvSpPr>
        <p:spPr>
          <a:xfrm>
            <a:off x="428596" y="1857364"/>
            <a:ext cx="741168" cy="642942"/>
          </a:xfrm>
          <a:prstGeom prst="cub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1.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4414" y="1857364"/>
            <a:ext cx="7286676" cy="85725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Produk sampingan yang siap dijual setelah dilakukan pemisahan dengan produk yang utama tanpa perlu pemrosesan lebih lanjut.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428596" y="3071810"/>
            <a:ext cx="741168" cy="642942"/>
          </a:xfrm>
          <a:prstGeom prst="cub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2.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4414" y="3071810"/>
            <a:ext cx="7286676" cy="121444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sampingan yang memerlukan proses lebih lanjut setelah dilakukan pemisahan dengan produk yang utama sebelum siap dijual.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428596" y="4714884"/>
            <a:ext cx="741168" cy="642942"/>
          </a:xfrm>
          <a:prstGeom prst="cub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3.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4414" y="4714884"/>
            <a:ext cx="7286676" cy="121444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Produk sampingan yang siap dijual setelah dilakukan pemisahan dengan produk yang utama, namun memerlukan proses lebih lanjut agar dapat dijual dengan harga yang lebih tinggi.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PERLAKUAN </a:t>
            </a:r>
            <a:br>
              <a:rPr lang="id-ID" sz="2800" dirty="0" smtClean="0">
                <a:latin typeface="Arial Black" pitchFamily="34" charset="0"/>
              </a:rPr>
            </a:br>
            <a:r>
              <a:rPr lang="id-ID" sz="2800" dirty="0" smtClean="0">
                <a:latin typeface="Arial Black" pitchFamily="34" charset="0"/>
              </a:rPr>
              <a:t>TERHADAP PRODUK SAMPINGAN</a:t>
            </a:r>
            <a:endParaRPr lang="id-ID" sz="2800" dirty="0">
              <a:latin typeface="Arial Black" pitchFamily="34" charset="0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357158" y="2071678"/>
            <a:ext cx="8286808" cy="928694"/>
          </a:xfrm>
          <a:prstGeom prst="round2Diag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sampingan tidak memperoleh alokasi biaya dari biaya gabungan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(metode tanpa alokasi biaya).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57158" y="3571876"/>
            <a:ext cx="8286808" cy="928694"/>
          </a:xfrm>
          <a:prstGeom prst="round2Diag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Produk sampingan memperoleh alokasi biaya dari biaya gabungan </a:t>
            </a:r>
          </a:p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(metode dengan alokasi biaya).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572396" cy="1143008"/>
          </a:xfrm>
        </p:spPr>
        <p:txBody>
          <a:bodyPr>
            <a:noAutofit/>
          </a:bodyPr>
          <a:lstStyle/>
          <a:p>
            <a:r>
              <a:rPr lang="id-ID" sz="2800" dirty="0" smtClean="0">
                <a:latin typeface="Arial Black" pitchFamily="34" charset="0"/>
              </a:rPr>
              <a:t>METODE TANPA ALOKASI BIAYA</a:t>
            </a:r>
            <a:endParaRPr lang="id-ID" sz="2800" dirty="0">
              <a:latin typeface="Arial Black" pitchFamily="34" charset="0"/>
            </a:endParaRPr>
          </a:p>
        </p:txBody>
      </p:sp>
      <p:sp>
        <p:nvSpPr>
          <p:cNvPr id="3" name="Rectangular Callout 2"/>
          <p:cNvSpPr/>
          <p:nvPr/>
        </p:nvSpPr>
        <p:spPr>
          <a:xfrm>
            <a:off x="214282" y="1785926"/>
            <a:ext cx="2071702" cy="4214842"/>
          </a:xfrm>
          <a:prstGeom prst="wedgeRectCallout">
            <a:avLst>
              <a:gd name="adj1" fmla="val 76841"/>
              <a:gd name="adj2" fmla="val -1792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Perlakuan</a:t>
            </a:r>
          </a:p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atas</a:t>
            </a:r>
          </a:p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Hasil</a:t>
            </a:r>
          </a:p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Penjualan</a:t>
            </a:r>
          </a:p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Produk</a:t>
            </a:r>
          </a:p>
          <a:p>
            <a:pPr algn="ctr"/>
            <a:r>
              <a:rPr lang="id-ID" sz="2400" b="1" dirty="0" smtClean="0">
                <a:solidFill>
                  <a:srgbClr val="FFFF00"/>
                </a:solidFill>
                <a:latin typeface="Minion Pro" pitchFamily="18" charset="0"/>
              </a:rPr>
              <a:t>Sampingan</a:t>
            </a:r>
            <a:endParaRPr lang="id-ID" sz="24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071802" y="1928802"/>
            <a:ext cx="642942" cy="642942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1.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7620" y="1857364"/>
            <a:ext cx="4714908" cy="85725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Penambah pendapatan non operasional.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71802" y="3000372"/>
            <a:ext cx="642942" cy="642942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2.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7620" y="2928934"/>
            <a:ext cx="4714908" cy="85725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Penambah pendapatan penjualan.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71802" y="4071942"/>
            <a:ext cx="642942" cy="642942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3.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7620" y="4000504"/>
            <a:ext cx="4714908" cy="85725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Pengurang beban pokok penjualan.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071802" y="5143512"/>
            <a:ext cx="642942" cy="642942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4.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7620" y="5072074"/>
            <a:ext cx="4714908" cy="857256"/>
          </a:xfrm>
          <a:prstGeom prst="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Pengurang biaya produksi.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214282" y="2285992"/>
            <a:ext cx="8643998" cy="235745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461943"/>
            <a:ext cx="8067816" cy="196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71414"/>
            <a:ext cx="7929586" cy="1143008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Arial Black" pitchFamily="34" charset="0"/>
              </a:rPr>
              <a:t>METODE PENJUALAN (PENDAPATAN) KOTOR</a:t>
            </a:r>
            <a:endParaRPr lang="id-ID" sz="2400" dirty="0">
              <a:latin typeface="Arial Black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4314" y="1000108"/>
            <a:ext cx="7858148" cy="8572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Penjualan produk sampingan 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sebagai penambah pendapatan non operasional.  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" y="2071678"/>
            <a:ext cx="82677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286124"/>
            <a:ext cx="83058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b 15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Bab 15</Template>
  <TotalTime>1197</TotalTime>
  <Words>452</Words>
  <Application>Microsoft Office PowerPoint</Application>
  <PresentationFormat>On-screen Show (4:3)</PresentationFormat>
  <Paragraphs>92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Bab 15</vt:lpstr>
      <vt:lpstr>  SISTEM  PERHITUNGAN BIAYA UNTUK  PRODUK GABUNGAN</vt:lpstr>
      <vt:lpstr>KARAKTERISTIK PRODUK GABUNGAN</vt:lpstr>
      <vt:lpstr>ALASAN PENTING ALOKASI BIAYA GABUNGAN</vt:lpstr>
      <vt:lpstr>BIAYA GABUNGAN ATAS PRODUK GABUNGAN (PRODUK UTAMA DAN PRODUK SAMPINGAN)</vt:lpstr>
      <vt:lpstr>AKUNTANSI  UNTUK PRODUK SAMPINGAN</vt:lpstr>
      <vt:lpstr>METODE PERLAKUAN  TERHADAP PRODUK SAMPINGAN</vt:lpstr>
      <vt:lpstr>METODE TANPA ALOKASI BIAYA</vt:lpstr>
      <vt:lpstr>METODE PENJUALAN (PENDAPATAN) KOTOR</vt:lpstr>
      <vt:lpstr>METODE PENJUALAN (PENDAPATAN) KOTOR</vt:lpstr>
      <vt:lpstr>METODE PENJUALAN (PENDAPATAN) KOTOR</vt:lpstr>
      <vt:lpstr>METODE PENJUALAN (PENDAPATAN) KOTOR</vt:lpstr>
      <vt:lpstr>METODE PENJUALAN (PENDAPATAN) KOTOR</vt:lpstr>
      <vt:lpstr>METODE PENJUALAN (PENDAPATAN) KOTOR</vt:lpstr>
      <vt:lpstr>METODE PENJUALAN (PENDAPATAN) BERSIH</vt:lpstr>
      <vt:lpstr>METODE PENJUALAN (PENDAPATAN) BERSIH</vt:lpstr>
      <vt:lpstr>METODE DENGAN ALOKASI BIAYA</vt:lpstr>
      <vt:lpstr>METODE DENGAN ALOKASI BIAYA</vt:lpstr>
      <vt:lpstr>AKUNTANSI  UNTUK PRODUK UTAMA</vt:lpstr>
      <vt:lpstr>METODE HARGA PASAR DAN HARGA JUAL (PASAR) HIPOTETIS</vt:lpstr>
      <vt:lpstr>METODE HARGA PASAR DAN HARGA JUAL (PASAR) HIPOTETIS</vt:lpstr>
      <vt:lpstr>METODE HARGA PASAR DAN HARGA JUAL (PASAR) HIPOTETIS</vt:lpstr>
      <vt:lpstr>METODE HARGA PASAR DAN HARGA JUAL (PASAR) HIPOTETIS</vt:lpstr>
      <vt:lpstr>METODE BIAYA RATA-RATA PER UNIT</vt:lpstr>
      <vt:lpstr>METODE BIAYA RATA-RATA PER UNIT</vt:lpstr>
      <vt:lpstr>METODE  BIAYA RATA-RATA TERTIMBANG</vt:lpstr>
      <vt:lpstr>METODE UNIT KUANTITATIF</vt:lpstr>
      <vt:lpstr>METODE UNIT KUANTITATIF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SAMSUNG</dc:creator>
  <cp:lastModifiedBy>setter-1</cp:lastModifiedBy>
  <cp:revision>381</cp:revision>
  <dcterms:created xsi:type="dcterms:W3CDTF">2016-02-09T16:11:27Z</dcterms:created>
  <dcterms:modified xsi:type="dcterms:W3CDTF">2016-10-18T06:42:57Z</dcterms:modified>
</cp:coreProperties>
</file>