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267" r:id="rId7"/>
    <p:sldId id="264" r:id="rId8"/>
    <p:sldId id="265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35" d="100"/>
          <a:sy n="35" d="100"/>
        </p:scale>
        <p:origin x="54" y="7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C4A164-56CA-47C8-A44A-0F3002D20447}" type="datetimeFigureOut">
              <a:rPr lang="en-US" smtClean="0"/>
              <a:t>10/12/2019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6F67AE6-1640-4B0F-9378-790E2B8F09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7645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6F67AE6-1640-4B0F-9378-790E2B8F096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463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10/12/2019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157"/>
            <a:ext cx="2356674" cy="6853096"/>
            <a:chOff x="6627813" y="195610"/>
            <a:chExt cx="1952625" cy="5678141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610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10/12/2019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2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TATA KELOLA SISTEM DAN TEKNOLOGI INFORMASI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40135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pPr algn="ctr"/>
            <a:r>
              <a:rPr lang="en-US" b="1" dirty="0" smtClean="0"/>
              <a:t>PERTEMUAN 3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indent="0" algn="ctr">
              <a:buNone/>
            </a:pPr>
            <a:r>
              <a:rPr lang="en-US" sz="4000" b="1" dirty="0" err="1" smtClean="0">
                <a:solidFill>
                  <a:srgbClr val="0070C0"/>
                </a:solidFill>
              </a:rPr>
              <a:t>Budaya</a:t>
            </a:r>
            <a:r>
              <a:rPr lang="en-US" sz="4000" b="1" dirty="0" smtClean="0">
                <a:solidFill>
                  <a:srgbClr val="0070C0"/>
                </a:solidFill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</a:rPr>
              <a:t>Manajemen</a:t>
            </a:r>
            <a:r>
              <a:rPr lang="en-US" sz="4000" b="1" dirty="0" smtClean="0">
                <a:solidFill>
                  <a:srgbClr val="0070C0"/>
                </a:solidFill>
              </a:rPr>
              <a:t> </a:t>
            </a:r>
            <a:r>
              <a:rPr lang="en-US" sz="4000" b="1" dirty="0" err="1" smtClean="0">
                <a:solidFill>
                  <a:srgbClr val="0070C0"/>
                </a:solidFill>
              </a:rPr>
              <a:t>Informasi</a:t>
            </a:r>
            <a:endParaRPr lang="en-US" sz="40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22973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OUTLINE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21588" y="1754462"/>
            <a:ext cx="8915400" cy="4512527"/>
          </a:xfrm>
        </p:spPr>
        <p:txBody>
          <a:bodyPr>
            <a:noAutofit/>
          </a:bodyPr>
          <a:lstStyle/>
          <a:p>
            <a:r>
              <a:rPr lang="id-ID" sz="2400" dirty="0" smtClean="0"/>
              <a:t>Pendahuluan</a:t>
            </a:r>
            <a:endParaRPr lang="en-US" sz="2400" dirty="0" smtClean="0"/>
          </a:p>
          <a:p>
            <a:r>
              <a:rPr lang="id-ID" sz="2400" dirty="0" smtClean="0"/>
              <a:t>Model </a:t>
            </a:r>
            <a:r>
              <a:rPr lang="id-ID" sz="2400" dirty="0"/>
              <a:t>Budaya </a:t>
            </a:r>
            <a:r>
              <a:rPr lang="id-ID" sz="2400" dirty="0" smtClean="0"/>
              <a:t>Informasi</a:t>
            </a:r>
            <a:endParaRPr lang="en-US" sz="2400" dirty="0" smtClean="0"/>
          </a:p>
          <a:p>
            <a:r>
              <a:rPr lang="id-ID" sz="2400" dirty="0" smtClean="0"/>
              <a:t>Perusahaan </a:t>
            </a:r>
            <a:r>
              <a:rPr lang="id-ID" sz="2400" dirty="0"/>
              <a:t>dan Budaya </a:t>
            </a:r>
            <a:r>
              <a:rPr lang="id-ID" sz="2400" dirty="0" smtClean="0"/>
              <a:t>Informasi</a:t>
            </a:r>
            <a:endParaRPr lang="en-US" sz="2400" dirty="0" smtClean="0"/>
          </a:p>
          <a:p>
            <a:r>
              <a:rPr lang="id-ID" sz="2400" dirty="0" smtClean="0"/>
              <a:t>Penutup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20425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Pendahuluan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90591" y="1540042"/>
            <a:ext cx="10128167" cy="454363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err="1" smtClean="0"/>
              <a:t>Boisot’s</a:t>
            </a:r>
            <a:r>
              <a:rPr lang="en-US" sz="2400" dirty="0" smtClean="0"/>
              <a:t> Model:</a:t>
            </a:r>
          </a:p>
          <a:p>
            <a:pPr>
              <a:spcBef>
                <a:spcPts val="0"/>
              </a:spcBef>
              <a:buFont typeface="+mj-lt"/>
              <a:buAutoNum type="arabicPeriod"/>
            </a:pPr>
            <a:r>
              <a:rPr lang="en-US" sz="2400" dirty="0" smtClean="0"/>
              <a:t>Codified vs </a:t>
            </a:r>
            <a:r>
              <a:rPr lang="en-US" sz="2400" dirty="0" err="1" smtClean="0"/>
              <a:t>Uncodified</a:t>
            </a:r>
            <a:r>
              <a:rPr lang="en-US" sz="2400" dirty="0" smtClean="0"/>
              <a:t> </a:t>
            </a:r>
          </a:p>
          <a:p>
            <a:pPr marL="336550" indent="0">
              <a:spcBef>
                <a:spcPts val="0"/>
              </a:spcBef>
              <a:buNone/>
            </a:pPr>
            <a:r>
              <a:rPr lang="en-US" sz="2400" dirty="0" err="1" smtClean="0"/>
              <a:t>Informasi</a:t>
            </a:r>
            <a:r>
              <a:rPr lang="en-US" sz="2400" dirty="0" smtClean="0"/>
              <a:t> Codified </a:t>
            </a:r>
            <a:r>
              <a:rPr lang="en-US" sz="2400" dirty="0" smtClean="0">
                <a:sym typeface="Wingdings" panose="05000000000000000000" pitchFamily="2" charset="2"/>
              </a:rPr>
              <a:t> </a:t>
            </a:r>
            <a:r>
              <a:rPr lang="en-US" sz="2400" dirty="0" err="1" smtClean="0">
                <a:sym typeface="Wingdings" panose="05000000000000000000" pitchFamily="2" charset="2"/>
              </a:rPr>
              <a:t>dibutuhkan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ym typeface="Wingdings" panose="05000000000000000000" pitchFamily="2" charset="2"/>
              </a:rPr>
              <a:t>suatu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ym typeface="Wingdings" panose="05000000000000000000" pitchFamily="2" charset="2"/>
              </a:rPr>
              <a:t>mekanisme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ym typeface="Wingdings" panose="05000000000000000000" pitchFamily="2" charset="2"/>
              </a:rPr>
              <a:t>pengkategorian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ym typeface="Wingdings" panose="05000000000000000000" pitchFamily="2" charset="2"/>
              </a:rPr>
              <a:t>berdasarkan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ym typeface="Wingdings" panose="05000000000000000000" pitchFamily="2" charset="2"/>
              </a:rPr>
              <a:t>suatu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ym typeface="Wingdings" panose="05000000000000000000" pitchFamily="2" charset="2"/>
              </a:rPr>
              <a:t>standar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ym typeface="Wingdings" panose="05000000000000000000" pitchFamily="2" charset="2"/>
              </a:rPr>
              <a:t>kode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ym typeface="Wingdings" panose="05000000000000000000" pitchFamily="2" charset="2"/>
              </a:rPr>
              <a:t>tertentu</a:t>
            </a:r>
            <a:r>
              <a:rPr lang="en-US" sz="2400" dirty="0" smtClean="0">
                <a:sym typeface="Wingdings" panose="05000000000000000000" pitchFamily="2" charset="2"/>
              </a:rPr>
              <a:t>. </a:t>
            </a:r>
          </a:p>
          <a:p>
            <a:pPr marL="336550" indent="0">
              <a:spcBef>
                <a:spcPts val="0"/>
              </a:spcBef>
              <a:buNone/>
            </a:pPr>
            <a:r>
              <a:rPr lang="en-US" sz="2400" dirty="0" err="1" smtClean="0">
                <a:sym typeface="Wingdings" panose="05000000000000000000" pitchFamily="2" charset="2"/>
              </a:rPr>
              <a:t>Misalnya</a:t>
            </a:r>
            <a:r>
              <a:rPr lang="en-US" sz="2400" dirty="0" smtClean="0">
                <a:sym typeface="Wingdings" panose="05000000000000000000" pitchFamily="2" charset="2"/>
              </a:rPr>
              <a:t>: </a:t>
            </a:r>
            <a:r>
              <a:rPr lang="en-US" sz="2400" dirty="0" err="1" smtClean="0">
                <a:sym typeface="Wingdings" panose="05000000000000000000" pitchFamily="2" charset="2"/>
              </a:rPr>
              <a:t>zat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ym typeface="Wingdings" panose="05000000000000000000" pitchFamily="2" charset="2"/>
              </a:rPr>
              <a:t>dalam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ym typeface="Wingdings" panose="05000000000000000000" pitchFamily="2" charset="2"/>
              </a:rPr>
              <a:t>reaksi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ym typeface="Wingdings" panose="05000000000000000000" pitchFamily="2" charset="2"/>
              </a:rPr>
              <a:t>kimia</a:t>
            </a:r>
            <a:r>
              <a:rPr lang="en-US" sz="2400" dirty="0" smtClean="0">
                <a:sym typeface="Wingdings" panose="05000000000000000000" pitchFamily="2" charset="2"/>
              </a:rPr>
              <a:t>, variable </a:t>
            </a:r>
            <a:r>
              <a:rPr lang="en-US" sz="2400" dirty="0" err="1" smtClean="0">
                <a:sym typeface="Wingdings" panose="05000000000000000000" pitchFamily="2" charset="2"/>
              </a:rPr>
              <a:t>dalam</a:t>
            </a:r>
            <a:r>
              <a:rPr lang="en-US" sz="2400" dirty="0" smtClean="0">
                <a:sym typeface="Wingdings" panose="05000000000000000000" pitchFamily="2" charset="2"/>
              </a:rPr>
              <a:t> formula </a:t>
            </a:r>
            <a:r>
              <a:rPr lang="en-US" sz="2400" dirty="0" err="1" smtClean="0">
                <a:sym typeface="Wingdings" panose="05000000000000000000" pitchFamily="2" charset="2"/>
              </a:rPr>
              <a:t>fisika</a:t>
            </a:r>
            <a:r>
              <a:rPr lang="en-US" sz="2400" dirty="0" smtClean="0">
                <a:sym typeface="Wingdings" panose="05000000000000000000" pitchFamily="2" charset="2"/>
              </a:rPr>
              <a:t>, </a:t>
            </a:r>
            <a:r>
              <a:rPr lang="en-US" sz="2400" dirty="0" err="1" smtClean="0">
                <a:sym typeface="Wingdings" panose="05000000000000000000" pitchFamily="2" charset="2"/>
              </a:rPr>
              <a:t>pangkat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ym typeface="Wingdings" panose="05000000000000000000" pitchFamily="2" charset="2"/>
              </a:rPr>
              <a:t>dalam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ym typeface="Wingdings" panose="05000000000000000000" pitchFamily="2" charset="2"/>
              </a:rPr>
              <a:t>kemiliteran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ym typeface="Wingdings" panose="05000000000000000000" pitchFamily="2" charset="2"/>
              </a:rPr>
              <a:t>dll</a:t>
            </a:r>
            <a:r>
              <a:rPr lang="en-US" sz="2400" dirty="0" smtClean="0">
                <a:sym typeface="Wingdings" panose="05000000000000000000" pitchFamily="2" charset="2"/>
              </a:rPr>
              <a:t>.</a:t>
            </a:r>
          </a:p>
          <a:p>
            <a:pPr marL="336550" indent="0">
              <a:spcBef>
                <a:spcPts val="0"/>
              </a:spcBef>
              <a:buNone/>
            </a:pPr>
            <a:r>
              <a:rPr lang="en-US" sz="2400" dirty="0" err="1" smtClean="0">
                <a:sym typeface="Wingdings" panose="05000000000000000000" pitchFamily="2" charset="2"/>
              </a:rPr>
              <a:t>Informasi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ym typeface="Wingdings" panose="05000000000000000000" pitchFamily="2" charset="2"/>
              </a:rPr>
              <a:t>Uncodified</a:t>
            </a:r>
            <a:r>
              <a:rPr lang="en-US" sz="2400" dirty="0" smtClean="0">
                <a:sym typeface="Wingdings" panose="05000000000000000000" pitchFamily="2" charset="2"/>
              </a:rPr>
              <a:t>  </a:t>
            </a:r>
            <a:r>
              <a:rPr lang="en-US" sz="2400" dirty="0" err="1" smtClean="0">
                <a:sym typeface="Wingdings" panose="05000000000000000000" pitchFamily="2" charset="2"/>
              </a:rPr>
              <a:t>sering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ym typeface="Wingdings" panose="05000000000000000000" pitchFamily="2" charset="2"/>
              </a:rPr>
              <a:t>dijumpai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ym typeface="Wingdings" panose="05000000000000000000" pitchFamily="2" charset="2"/>
              </a:rPr>
              <a:t>dalam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ym typeface="Wingdings" panose="05000000000000000000" pitchFamily="2" charset="2"/>
              </a:rPr>
              <a:t>berbagai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ym typeface="Wingdings" panose="05000000000000000000" pitchFamily="2" charset="2"/>
              </a:rPr>
              <a:t>representasi</a:t>
            </a:r>
            <a:r>
              <a:rPr lang="en-US" sz="2400" dirty="0" smtClean="0">
                <a:sym typeface="Wingdings" panose="05000000000000000000" pitchFamily="2" charset="2"/>
              </a:rPr>
              <a:t>. </a:t>
            </a:r>
            <a:r>
              <a:rPr lang="en-US" sz="2400" dirty="0" err="1" smtClean="0">
                <a:sym typeface="Wingdings" panose="05000000000000000000" pitchFamily="2" charset="2"/>
              </a:rPr>
              <a:t>Misalnya</a:t>
            </a:r>
            <a:r>
              <a:rPr lang="en-US" sz="2400" dirty="0" smtClean="0">
                <a:sym typeface="Wingdings" panose="05000000000000000000" pitchFamily="2" charset="2"/>
              </a:rPr>
              <a:t>: </a:t>
            </a:r>
            <a:r>
              <a:rPr lang="en-US" sz="2400" dirty="0" err="1" smtClean="0">
                <a:sym typeface="Wingdings" panose="05000000000000000000" pitchFamily="2" charset="2"/>
              </a:rPr>
              <a:t>majalah</a:t>
            </a:r>
            <a:r>
              <a:rPr lang="en-US" sz="2400" dirty="0" smtClean="0">
                <a:sym typeface="Wingdings" panose="05000000000000000000" pitchFamily="2" charset="2"/>
              </a:rPr>
              <a:t>, Koran, </a:t>
            </a:r>
            <a:r>
              <a:rPr lang="en-US" sz="2400" dirty="0" err="1" smtClean="0">
                <a:sym typeface="Wingdings" panose="05000000000000000000" pitchFamily="2" charset="2"/>
              </a:rPr>
              <a:t>televisi</a:t>
            </a:r>
            <a:r>
              <a:rPr lang="en-US" sz="2400" dirty="0" smtClean="0">
                <a:sym typeface="Wingdings" panose="05000000000000000000" pitchFamily="2" charset="2"/>
              </a:rPr>
              <a:t>, radio, </a:t>
            </a:r>
            <a:r>
              <a:rPr lang="en-US" sz="2400" dirty="0" err="1" smtClean="0">
                <a:sym typeface="Wingdings" panose="05000000000000000000" pitchFamily="2" charset="2"/>
              </a:rPr>
              <a:t>dll</a:t>
            </a:r>
            <a:r>
              <a:rPr lang="en-US" sz="2400" dirty="0" smtClean="0">
                <a:sym typeface="Wingdings" panose="05000000000000000000" pitchFamily="2" charset="2"/>
              </a:rPr>
              <a:t>.</a:t>
            </a:r>
          </a:p>
          <a:p>
            <a:pPr marL="336550" indent="0">
              <a:spcBef>
                <a:spcPts val="0"/>
              </a:spcBef>
              <a:buNone/>
            </a:pPr>
            <a:endParaRPr lang="en-US" sz="2400" dirty="0" smtClean="0">
              <a:sym typeface="Wingdings" panose="05000000000000000000" pitchFamily="2" charset="2"/>
            </a:endParaRPr>
          </a:p>
          <a:p>
            <a:pPr>
              <a:spcBef>
                <a:spcPts val="0"/>
              </a:spcBef>
              <a:buAutoNum type="arabicPeriod" startAt="2"/>
            </a:pPr>
            <a:r>
              <a:rPr lang="en-US" sz="2400" dirty="0" smtClean="0">
                <a:sym typeface="Wingdings" panose="05000000000000000000" pitchFamily="2" charset="2"/>
              </a:rPr>
              <a:t>Diffused vs Undiffused</a:t>
            </a:r>
          </a:p>
          <a:p>
            <a:pPr marL="288925" indent="0">
              <a:spcBef>
                <a:spcPts val="0"/>
              </a:spcBef>
              <a:buNone/>
            </a:pPr>
            <a:r>
              <a:rPr lang="en-US" sz="2400" dirty="0">
                <a:sym typeface="Wingdings" panose="05000000000000000000" pitchFamily="2" charset="2"/>
              </a:rPr>
              <a:t> </a:t>
            </a:r>
            <a:r>
              <a:rPr lang="en-US" sz="2400" dirty="0" smtClean="0">
                <a:sym typeface="Wingdings" panose="05000000000000000000" pitchFamily="2" charset="2"/>
              </a:rPr>
              <a:t>Diffused </a:t>
            </a:r>
            <a:r>
              <a:rPr lang="en-US" sz="2400" dirty="0" err="1" smtClean="0">
                <a:sym typeface="Wingdings" panose="05000000000000000000" pitchFamily="2" charset="2"/>
              </a:rPr>
              <a:t>dapat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ym typeface="Wingdings" panose="05000000000000000000" pitchFamily="2" charset="2"/>
              </a:rPr>
              <a:t>diakses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ym typeface="Wingdings" panose="05000000000000000000" pitchFamily="2" charset="2"/>
              </a:rPr>
              <a:t>secara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ym typeface="Wingdings" panose="05000000000000000000" pitchFamily="2" charset="2"/>
              </a:rPr>
              <a:t>bebas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ym typeface="Wingdings" panose="05000000000000000000" pitchFamily="2" charset="2"/>
              </a:rPr>
              <a:t>oleh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ym typeface="Wingdings" panose="05000000000000000000" pitchFamily="2" charset="2"/>
              </a:rPr>
              <a:t>publik</a:t>
            </a:r>
            <a:endParaRPr lang="en-US" sz="2400" dirty="0" smtClean="0">
              <a:sym typeface="Wingdings" panose="05000000000000000000" pitchFamily="2" charset="2"/>
            </a:endParaRPr>
          </a:p>
          <a:p>
            <a:pPr marL="288925" indent="0">
              <a:spcBef>
                <a:spcPts val="0"/>
              </a:spcBef>
              <a:buNone/>
              <a:tabLst>
                <a:tab pos="409575" algn="l"/>
              </a:tabLst>
            </a:pPr>
            <a:r>
              <a:rPr lang="en-US" sz="2400" dirty="0" smtClean="0">
                <a:sym typeface="Wingdings" panose="05000000000000000000" pitchFamily="2" charset="2"/>
              </a:rPr>
              <a:t> Undiffused  </a:t>
            </a:r>
            <a:r>
              <a:rPr lang="en-US" sz="2400" dirty="0" err="1" smtClean="0">
                <a:sym typeface="Wingdings" panose="05000000000000000000" pitchFamily="2" charset="2"/>
              </a:rPr>
              <a:t>hanya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ym typeface="Wingdings" panose="05000000000000000000" pitchFamily="2" charset="2"/>
              </a:rPr>
              <a:t>boleh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ym typeface="Wingdings" panose="05000000000000000000" pitchFamily="2" charset="2"/>
              </a:rPr>
              <a:t>diakses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ym typeface="Wingdings" panose="05000000000000000000" pitchFamily="2" charset="2"/>
              </a:rPr>
              <a:t>oleh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ym typeface="Wingdings" panose="05000000000000000000" pitchFamily="2" charset="2"/>
              </a:rPr>
              <a:t>sekelompok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ym typeface="Wingdings" panose="05000000000000000000" pitchFamily="2" charset="2"/>
              </a:rPr>
              <a:t>individu</a:t>
            </a:r>
            <a:r>
              <a:rPr lang="en-US" sz="2400" dirty="0" smtClean="0">
                <a:sym typeface="Wingdings" panose="05000000000000000000" pitchFamily="2" charset="2"/>
              </a:rPr>
              <a:t> 	</a:t>
            </a:r>
            <a:r>
              <a:rPr lang="en-US" sz="2400" dirty="0" err="1" smtClean="0">
                <a:sym typeface="Wingdings" panose="05000000000000000000" pitchFamily="2" charset="2"/>
              </a:rPr>
              <a:t>atau</a:t>
            </a:r>
            <a:r>
              <a:rPr lang="en-US" sz="2400" dirty="0" smtClean="0"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ym typeface="Wingdings" panose="05000000000000000000" pitchFamily="2" charset="2"/>
              </a:rPr>
              <a:t>komunitas</a:t>
            </a:r>
            <a:r>
              <a:rPr lang="en-US" sz="2400" dirty="0" smtClean="0">
                <a:sym typeface="Wingdings" panose="05000000000000000000" pitchFamily="2" charset="2"/>
              </a:rPr>
              <a:t>  </a:t>
            </a:r>
            <a:r>
              <a:rPr lang="en-US" sz="2400" dirty="0" err="1" smtClean="0">
                <a:sym typeface="Wingdings" panose="05000000000000000000" pitchFamily="2" charset="2"/>
              </a:rPr>
              <a:t>tertentu</a:t>
            </a:r>
            <a:r>
              <a:rPr lang="en-US" sz="2400" dirty="0" smtClean="0">
                <a:sym typeface="Wingdings" panose="05000000000000000000" pitchFamily="2" charset="2"/>
              </a:rPr>
              <a:t>.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571629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/>
              <a:t>Model Budaya Informasi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933740"/>
              </p:ext>
            </p:extLst>
          </p:nvPr>
        </p:nvGraphicFramePr>
        <p:xfrm>
          <a:off x="697831" y="1299416"/>
          <a:ext cx="10809958" cy="51078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1895"/>
                <a:gridCol w="1900990"/>
                <a:gridCol w="8187073"/>
              </a:tblGrid>
              <a:tr h="774031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No.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Model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Karakteristik</a:t>
                      </a:r>
                      <a:endParaRPr lang="en-US" sz="2000" dirty="0"/>
                    </a:p>
                  </a:txBody>
                  <a:tcPr/>
                </a:tc>
              </a:tr>
              <a:tr h="774031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1.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smtClean="0"/>
                        <a:t>Technocratic</a:t>
                      </a:r>
                      <a:r>
                        <a:rPr lang="en-US" sz="2000" baseline="0" smtClean="0"/>
                        <a:t> </a:t>
                      </a:r>
                    </a:p>
                    <a:p>
                      <a:r>
                        <a:rPr lang="en-US" sz="2000" baseline="0" smtClean="0"/>
                        <a:t>Utopianism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Suatu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sistem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dalam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organisasi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secara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ketat</a:t>
                      </a:r>
                      <a:r>
                        <a:rPr lang="en-US" sz="2000" baseline="0" dirty="0" smtClean="0"/>
                        <a:t>, detail, </a:t>
                      </a:r>
                      <a:r>
                        <a:rPr lang="en-US" sz="2000" baseline="0" dirty="0" err="1" smtClean="0"/>
                        <a:t>dan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konsisten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mengatur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penciptaan</a:t>
                      </a:r>
                      <a:r>
                        <a:rPr lang="en-US" sz="2000" baseline="0" dirty="0" smtClean="0"/>
                        <a:t>, </a:t>
                      </a:r>
                      <a:r>
                        <a:rPr lang="en-US" sz="2000" baseline="0" dirty="0" err="1" smtClean="0"/>
                        <a:t>distribusi</a:t>
                      </a:r>
                      <a:r>
                        <a:rPr lang="en-US" sz="2000" baseline="0" dirty="0" smtClean="0"/>
                        <a:t>, </a:t>
                      </a:r>
                      <a:r>
                        <a:rPr lang="en-US" sz="2000" baseline="0" dirty="0" err="1" smtClean="0"/>
                        <a:t>dan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penggunaan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setiap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kategori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informasi</a:t>
                      </a:r>
                      <a:r>
                        <a:rPr lang="en-US" sz="2000" baseline="0" dirty="0" smtClean="0"/>
                        <a:t> </a:t>
                      </a:r>
                      <a:endParaRPr lang="en-US" sz="2000" dirty="0"/>
                    </a:p>
                  </a:txBody>
                  <a:tcPr/>
                </a:tc>
              </a:tr>
              <a:tr h="774031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2.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Anarchy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Suatu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kondisi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dalam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organisasi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tidak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memiliki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kebijakan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dan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prosedur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manajemen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informasi</a:t>
                      </a:r>
                      <a:endParaRPr lang="en-US" sz="2000" dirty="0"/>
                    </a:p>
                  </a:txBody>
                  <a:tcPr/>
                </a:tc>
              </a:tr>
              <a:tr h="774031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3.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Feudalsm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Kebutuhan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dan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tatakelola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manajemen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informasi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dipegang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atau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dimonopoli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oleh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satu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atau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beberapa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fungsi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organisasi</a:t>
                      </a:r>
                      <a:r>
                        <a:rPr lang="en-US" sz="2000" baseline="0" dirty="0" smtClean="0"/>
                        <a:t> </a:t>
                      </a:r>
                      <a:r>
                        <a:rPr lang="en-US" sz="2000" baseline="0" dirty="0" err="1" smtClean="0"/>
                        <a:t>khusus</a:t>
                      </a:r>
                      <a:endParaRPr lang="en-US" sz="2000" dirty="0"/>
                    </a:p>
                  </a:txBody>
                  <a:tcPr/>
                </a:tc>
              </a:tr>
              <a:tr h="774031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4.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Dictatorship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Menempatkan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posisi</a:t>
                      </a:r>
                      <a:r>
                        <a:rPr lang="en-US" sz="2000" dirty="0" smtClean="0"/>
                        <a:t> para </a:t>
                      </a:r>
                      <a:r>
                        <a:rPr lang="en-US" sz="2000" dirty="0" err="1" smtClean="0"/>
                        <a:t>pemimpin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organisasi</a:t>
                      </a:r>
                      <a:r>
                        <a:rPr lang="en-US" sz="2000" dirty="0" smtClean="0"/>
                        <a:t> (</a:t>
                      </a:r>
                      <a:r>
                        <a:rPr lang="en-US" sz="2000" dirty="0" err="1" smtClean="0"/>
                        <a:t>dewan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direksi</a:t>
                      </a:r>
                      <a:r>
                        <a:rPr lang="en-US" sz="2000" dirty="0" smtClean="0"/>
                        <a:t>) </a:t>
                      </a:r>
                      <a:r>
                        <a:rPr lang="en-US" sz="2000" dirty="0" err="1" smtClean="0"/>
                        <a:t>sebagai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pihak</a:t>
                      </a:r>
                      <a:r>
                        <a:rPr lang="en-US" sz="2000" dirty="0" smtClean="0"/>
                        <a:t> yang </a:t>
                      </a:r>
                      <a:r>
                        <a:rPr lang="en-US" sz="2000" dirty="0" err="1" smtClean="0"/>
                        <a:t>memutuskan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dan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mengontrol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keberadaan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informasi</a:t>
                      </a:r>
                      <a:endParaRPr lang="en-US" sz="2000" dirty="0"/>
                    </a:p>
                  </a:txBody>
                  <a:tcPr/>
                </a:tc>
              </a:tr>
              <a:tr h="774031"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5.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smtClean="0"/>
                        <a:t>Federalism</a:t>
                      </a:r>
                      <a:endParaRPr 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000" dirty="0" err="1" smtClean="0"/>
                        <a:t>Sebuah</a:t>
                      </a:r>
                      <a:r>
                        <a:rPr lang="en-US" sz="2000" dirty="0" smtClean="0"/>
                        <a:t> system </a:t>
                      </a:r>
                      <a:r>
                        <a:rPr lang="en-US" sz="2000" dirty="0" err="1" smtClean="0"/>
                        <a:t>manajemen</a:t>
                      </a:r>
                      <a:r>
                        <a:rPr lang="en-US" sz="2000" dirty="0" smtClean="0"/>
                        <a:t> yang </a:t>
                      </a:r>
                      <a:r>
                        <a:rPr lang="en-US" sz="2000" dirty="0" err="1" smtClean="0"/>
                        <a:t>cekup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demokratis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karena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diadakan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konsensus</a:t>
                      </a:r>
                      <a:r>
                        <a:rPr lang="en-US" sz="2000" dirty="0" smtClean="0"/>
                        <a:t> </a:t>
                      </a:r>
                      <a:r>
                        <a:rPr lang="en-US" sz="2000" dirty="0" err="1" smtClean="0"/>
                        <a:t>bersama</a:t>
                      </a:r>
                      <a:endParaRPr lang="en-US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0678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/>
              <a:t>Perusahaan dan Budaya Informasi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>
              <a:buFont typeface="+mj-lt"/>
              <a:buAutoNum type="arabicPeriod"/>
            </a:pPr>
            <a:r>
              <a:rPr lang="en-US" sz="2000" dirty="0" smtClean="0"/>
              <a:t>Model Anarchy </a:t>
            </a:r>
            <a:r>
              <a:rPr lang="en-US" sz="2000" dirty="0" err="1" smtClean="0"/>
              <a:t>kerap</a:t>
            </a:r>
            <a:r>
              <a:rPr lang="en-US" sz="2000" dirty="0" smtClean="0"/>
              <a:t> </a:t>
            </a:r>
            <a:r>
              <a:rPr lang="en-US" sz="2000" dirty="0" err="1" smtClean="0"/>
              <a:t>dijadikan</a:t>
            </a:r>
            <a:r>
              <a:rPr lang="en-US" sz="2000" dirty="0" smtClean="0"/>
              <a:t> model </a:t>
            </a:r>
            <a:r>
              <a:rPr lang="en-US" sz="2000" dirty="0" err="1" smtClean="0"/>
              <a:t>oleh</a:t>
            </a:r>
            <a:r>
              <a:rPr lang="en-US" sz="2000" dirty="0" smtClean="0"/>
              <a:t> Negara </a:t>
            </a:r>
            <a:r>
              <a:rPr lang="en-US" sz="2000" dirty="0" err="1" smtClean="0"/>
              <a:t>maju</a:t>
            </a:r>
            <a:r>
              <a:rPr lang="en-US" sz="2000" dirty="0" smtClean="0"/>
              <a:t> </a:t>
            </a:r>
          </a:p>
          <a:p>
            <a:pPr>
              <a:buFont typeface="+mj-lt"/>
              <a:buAutoNum type="arabicPeriod"/>
            </a:pPr>
            <a:r>
              <a:rPr lang="en-US" sz="2000" dirty="0" smtClean="0"/>
              <a:t>Model Dictatorship </a:t>
            </a:r>
            <a:r>
              <a:rPr lang="en-US" sz="2000" dirty="0" err="1" smtClean="0"/>
              <a:t>digunakan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perusahaan</a:t>
            </a:r>
            <a:r>
              <a:rPr lang="en-US" sz="2000" dirty="0" smtClean="0"/>
              <a:t> yang </a:t>
            </a:r>
            <a:r>
              <a:rPr lang="en-US" sz="2000" dirty="0" err="1" smtClean="0"/>
              <a:t>sangat</a:t>
            </a:r>
            <a:r>
              <a:rPr lang="en-US" sz="2000" dirty="0" smtClean="0"/>
              <a:t> </a:t>
            </a:r>
            <a:r>
              <a:rPr lang="en-US" sz="2000" dirty="0" err="1" smtClean="0"/>
              <a:t>bergantung</a:t>
            </a:r>
            <a:r>
              <a:rPr lang="en-US" sz="2000" dirty="0" smtClean="0"/>
              <a:t> </a:t>
            </a:r>
            <a:r>
              <a:rPr lang="en-US" sz="2000" dirty="0" err="1" smtClean="0"/>
              <a:t>dengan</a:t>
            </a:r>
            <a:r>
              <a:rPr lang="en-US" sz="2000" dirty="0" smtClean="0"/>
              <a:t> </a:t>
            </a:r>
            <a:r>
              <a:rPr lang="en-US" sz="2000" dirty="0" err="1" smtClean="0"/>
              <a:t>informasi</a:t>
            </a:r>
            <a:r>
              <a:rPr lang="en-US" sz="2000" dirty="0" smtClean="0"/>
              <a:t> </a:t>
            </a:r>
            <a:r>
              <a:rPr lang="en-US" sz="2000" dirty="0" err="1" smtClean="0"/>
              <a:t>hanya</a:t>
            </a:r>
            <a:r>
              <a:rPr lang="en-US" sz="2000" dirty="0" smtClean="0"/>
              <a:t> </a:t>
            </a:r>
            <a:r>
              <a:rPr lang="en-US" sz="2000" dirty="0" err="1" smtClean="0"/>
              <a:t>baru</a:t>
            </a:r>
            <a:r>
              <a:rPr lang="en-US" sz="2000" dirty="0" smtClean="0"/>
              <a:t> </a:t>
            </a:r>
            <a:r>
              <a:rPr lang="en-US" sz="2000" dirty="0" err="1" smtClean="0"/>
              <a:t>pimpinan</a:t>
            </a:r>
            <a:r>
              <a:rPr lang="en-US" sz="2000" dirty="0" smtClean="0"/>
              <a:t> </a:t>
            </a:r>
            <a:r>
              <a:rPr lang="en-US" sz="2000" dirty="0" err="1" smtClean="0"/>
              <a:t>saja</a:t>
            </a:r>
            <a:r>
              <a:rPr lang="en-US" sz="2000" dirty="0" smtClean="0"/>
              <a:t> yang </a:t>
            </a:r>
            <a:r>
              <a:rPr lang="en-US" sz="2000" dirty="0" err="1" smtClean="0"/>
              <a:t>mengerti</a:t>
            </a:r>
            <a:r>
              <a:rPr lang="en-US" sz="2000" dirty="0" smtClean="0"/>
              <a:t> </a:t>
            </a:r>
            <a:r>
              <a:rPr lang="en-US" sz="2000" dirty="0" err="1" smtClean="0"/>
              <a:t>nilai</a:t>
            </a:r>
            <a:r>
              <a:rPr lang="en-US" sz="2000" dirty="0" smtClean="0"/>
              <a:t> </a:t>
            </a:r>
            <a:r>
              <a:rPr lang="en-US" sz="2000" dirty="0" err="1" smtClean="0"/>
              <a:t>strategisnya</a:t>
            </a:r>
            <a:endParaRPr lang="en-US" sz="2000" dirty="0"/>
          </a:p>
          <a:p>
            <a:pPr>
              <a:buFont typeface="+mj-lt"/>
              <a:buAutoNum type="arabicPeriod"/>
            </a:pPr>
            <a:r>
              <a:rPr lang="en-US" sz="2000" dirty="0" smtClean="0"/>
              <a:t>Model Technocratic Utopianism </a:t>
            </a:r>
            <a:r>
              <a:rPr lang="en-US" sz="2000" dirty="0" err="1" smtClean="0"/>
              <a:t>diimplementasikan</a:t>
            </a:r>
            <a:r>
              <a:rPr lang="en-US" sz="2000" dirty="0" smtClean="0"/>
              <a:t> </a:t>
            </a:r>
            <a:r>
              <a:rPr lang="en-US" sz="2000" dirty="0" err="1" smtClean="0"/>
              <a:t>oleh</a:t>
            </a:r>
            <a:r>
              <a:rPr lang="en-US" sz="2000" dirty="0" smtClean="0"/>
              <a:t> </a:t>
            </a:r>
            <a:r>
              <a:rPr lang="en-US" sz="2000" dirty="0" err="1" smtClean="0"/>
              <a:t>perusahaan</a:t>
            </a:r>
            <a:r>
              <a:rPr lang="en-US" sz="2000" dirty="0" smtClean="0"/>
              <a:t> </a:t>
            </a:r>
            <a:r>
              <a:rPr lang="en-US" sz="2000" dirty="0" err="1" smtClean="0"/>
              <a:t>atau</a:t>
            </a:r>
            <a:r>
              <a:rPr lang="en-US" sz="2000" dirty="0" smtClean="0"/>
              <a:t> </a:t>
            </a:r>
            <a:r>
              <a:rPr lang="en-US" sz="2000" dirty="0" err="1" smtClean="0"/>
              <a:t>organisasi</a:t>
            </a:r>
            <a:r>
              <a:rPr lang="en-US" sz="2000" dirty="0" smtClean="0"/>
              <a:t> </a:t>
            </a:r>
            <a:r>
              <a:rPr lang="en-US" sz="2000" dirty="0" err="1" smtClean="0"/>
              <a:t>dimana</a:t>
            </a:r>
            <a:r>
              <a:rPr lang="en-US" sz="2000" dirty="0" smtClean="0"/>
              <a:t> </a:t>
            </a:r>
            <a:r>
              <a:rPr lang="en-US" sz="2000" dirty="0" err="1" smtClean="0"/>
              <a:t>kualitas</a:t>
            </a:r>
            <a:r>
              <a:rPr lang="en-US" sz="2000" dirty="0" smtClean="0"/>
              <a:t> </a:t>
            </a:r>
            <a:r>
              <a:rPr lang="en-US" sz="2000" dirty="0" err="1" smtClean="0"/>
              <a:t>informasi</a:t>
            </a:r>
            <a:r>
              <a:rPr lang="en-US" sz="2000" dirty="0" smtClean="0"/>
              <a:t> </a:t>
            </a:r>
            <a:r>
              <a:rPr lang="en-US" sz="2000" dirty="0" err="1" smtClean="0"/>
              <a:t>sangat</a:t>
            </a:r>
            <a:r>
              <a:rPr lang="en-US" sz="2000" dirty="0" smtClean="0"/>
              <a:t> </a:t>
            </a:r>
            <a:r>
              <a:rPr lang="en-US" sz="2000" dirty="0" err="1" smtClean="0"/>
              <a:t>menentukan</a:t>
            </a:r>
            <a:r>
              <a:rPr lang="en-US" sz="2000" dirty="0" smtClean="0"/>
              <a:t> </a:t>
            </a:r>
            <a:r>
              <a:rPr lang="en-US" sz="2000" dirty="0" err="1" smtClean="0"/>
              <a:t>arah</a:t>
            </a:r>
            <a:r>
              <a:rPr lang="en-US" sz="2000" dirty="0" smtClean="0"/>
              <a:t> </a:t>
            </a:r>
            <a:r>
              <a:rPr lang="en-US" sz="2000" dirty="0" err="1" smtClean="0"/>
              <a:t>institusi</a:t>
            </a:r>
            <a:r>
              <a:rPr lang="en-US" sz="2000" dirty="0" smtClean="0"/>
              <a:t>, </a:t>
            </a:r>
            <a:r>
              <a:rPr lang="en-US" sz="2000" dirty="0" err="1" smtClean="0"/>
              <a:t>seperti</a:t>
            </a:r>
            <a:r>
              <a:rPr lang="en-US" sz="2000" dirty="0" smtClean="0"/>
              <a:t> </a:t>
            </a:r>
            <a:r>
              <a:rPr lang="en-US" sz="2000" dirty="0" err="1" smtClean="0"/>
              <a:t>perusahaan</a:t>
            </a:r>
            <a:r>
              <a:rPr lang="en-US" sz="2000" dirty="0" smtClean="0"/>
              <a:t> </a:t>
            </a:r>
            <a:r>
              <a:rPr lang="en-US" sz="2000" dirty="0" err="1" smtClean="0"/>
              <a:t>antariksa</a:t>
            </a:r>
            <a:r>
              <a:rPr lang="en-US" sz="2000" dirty="0" smtClean="0"/>
              <a:t> NASA, bursa </a:t>
            </a:r>
            <a:r>
              <a:rPr lang="en-US" sz="2000" dirty="0" err="1" smtClean="0"/>
              <a:t>saham</a:t>
            </a:r>
            <a:r>
              <a:rPr lang="en-US" sz="2000" dirty="0" smtClean="0"/>
              <a:t>, </a:t>
            </a:r>
            <a:r>
              <a:rPr lang="en-US" sz="2000" dirty="0" err="1" smtClean="0"/>
              <a:t>perpustakaan</a:t>
            </a:r>
            <a:r>
              <a:rPr lang="en-US" sz="2000" dirty="0" smtClean="0"/>
              <a:t> </a:t>
            </a:r>
            <a:r>
              <a:rPr lang="en-US" sz="2000" dirty="0" err="1" smtClean="0"/>
              <a:t>nasional</a:t>
            </a:r>
            <a:r>
              <a:rPr lang="en-US" sz="2000" dirty="0" smtClean="0"/>
              <a:t>, </a:t>
            </a:r>
            <a:r>
              <a:rPr lang="en-US" sz="2000" dirty="0" err="1" smtClean="0"/>
              <a:t>lembaga</a:t>
            </a:r>
            <a:r>
              <a:rPr lang="en-US" sz="2000" dirty="0" smtClean="0"/>
              <a:t> </a:t>
            </a:r>
            <a:r>
              <a:rPr lang="en-US" sz="2000" dirty="0" err="1" smtClean="0"/>
              <a:t>intelijen</a:t>
            </a:r>
            <a:r>
              <a:rPr lang="en-US" sz="2000" dirty="0" smtClean="0"/>
              <a:t> Negara, </a:t>
            </a:r>
            <a:r>
              <a:rPr lang="en-US" sz="2000" dirty="0" err="1" smtClean="0"/>
              <a:t>dll</a:t>
            </a:r>
            <a:r>
              <a:rPr lang="en-US" sz="20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48203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Penutup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464527"/>
            <a:ext cx="8915400" cy="46909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err="1" smtClean="0"/>
              <a:t>Budaya</a:t>
            </a:r>
            <a:r>
              <a:rPr lang="en-US" sz="2800" dirty="0" smtClean="0"/>
              <a:t> </a:t>
            </a:r>
            <a:r>
              <a:rPr lang="en-US" sz="2800" dirty="0" err="1" smtClean="0"/>
              <a:t>membagi</a:t>
            </a:r>
            <a:r>
              <a:rPr lang="en-US" sz="2800" dirty="0" smtClean="0"/>
              <a:t> </a:t>
            </a:r>
            <a:r>
              <a:rPr lang="en-US" sz="2800" dirty="0" err="1" smtClean="0"/>
              <a:t>informasi</a:t>
            </a:r>
            <a:r>
              <a:rPr lang="en-US" sz="2800" dirty="0" smtClean="0"/>
              <a:t> </a:t>
            </a:r>
            <a:r>
              <a:rPr lang="en-US" sz="2800" dirty="0" err="1" smtClean="0"/>
              <a:t>harus</a:t>
            </a:r>
            <a:r>
              <a:rPr lang="en-US" sz="2800" dirty="0" smtClean="0"/>
              <a:t> </a:t>
            </a:r>
            <a:r>
              <a:rPr lang="en-US" sz="2800" dirty="0" err="1" smtClean="0"/>
              <a:t>meresap</a:t>
            </a:r>
            <a:r>
              <a:rPr lang="en-US" sz="2800" dirty="0" smtClean="0"/>
              <a:t> </a:t>
            </a:r>
            <a:r>
              <a:rPr lang="en-US" sz="2800" dirty="0" err="1" smtClean="0"/>
              <a:t>ke</a:t>
            </a:r>
            <a:r>
              <a:rPr lang="en-US" sz="2800" dirty="0" smtClean="0"/>
              <a:t> </a:t>
            </a:r>
            <a:r>
              <a:rPr lang="en-US" sz="2800" dirty="0" err="1" smtClean="0"/>
              <a:t>dalam</a:t>
            </a:r>
            <a:r>
              <a:rPr lang="en-US" sz="2800" dirty="0" smtClean="0"/>
              <a:t> </a:t>
            </a:r>
            <a:r>
              <a:rPr lang="en-US" sz="2800" dirty="0" err="1" smtClean="0"/>
              <a:t>jiwa</a:t>
            </a:r>
            <a:r>
              <a:rPr lang="en-US" sz="2800" dirty="0" smtClean="0"/>
              <a:t> </a:t>
            </a:r>
            <a:r>
              <a:rPr lang="en-US" sz="2800" dirty="0" err="1" smtClean="0"/>
              <a:t>masing-masing</a:t>
            </a:r>
            <a:r>
              <a:rPr lang="en-US" sz="2800" dirty="0" smtClean="0"/>
              <a:t> </a:t>
            </a:r>
            <a:r>
              <a:rPr lang="en-US" sz="2800" dirty="0" err="1" smtClean="0"/>
              <a:t>individu</a:t>
            </a:r>
            <a:r>
              <a:rPr lang="en-US" sz="2800" dirty="0" smtClean="0"/>
              <a:t> </a:t>
            </a:r>
            <a:r>
              <a:rPr lang="en-US" sz="2800" dirty="0" err="1" smtClean="0"/>
              <a:t>jika</a:t>
            </a:r>
            <a:r>
              <a:rPr lang="en-US" sz="2800" dirty="0" smtClean="0"/>
              <a:t> </a:t>
            </a:r>
            <a:r>
              <a:rPr lang="en-US" sz="2800" dirty="0" err="1" smtClean="0"/>
              <a:t>ingin</a:t>
            </a:r>
            <a:r>
              <a:rPr lang="en-US" sz="2800" dirty="0" smtClean="0"/>
              <a:t> </a:t>
            </a:r>
            <a:r>
              <a:rPr lang="en-US" sz="2800" dirty="0" err="1" smtClean="0"/>
              <a:t>perusahaan</a:t>
            </a:r>
            <a:r>
              <a:rPr lang="en-US" sz="2800" dirty="0" smtClean="0"/>
              <a:t> </a:t>
            </a:r>
            <a:r>
              <a:rPr lang="en-US" sz="2800" dirty="0" err="1" smtClean="0"/>
              <a:t>akan</a:t>
            </a:r>
            <a:r>
              <a:rPr lang="en-US" sz="2800" dirty="0" smtClean="0"/>
              <a:t> </a:t>
            </a:r>
            <a:r>
              <a:rPr lang="en-US" sz="2800" dirty="0" err="1" smtClean="0"/>
              <a:t>meningkat</a:t>
            </a:r>
            <a:r>
              <a:rPr lang="en-US" sz="2800" dirty="0" smtClean="0"/>
              <a:t> </a:t>
            </a:r>
            <a:r>
              <a:rPr lang="en-US" sz="2800" dirty="0" err="1" smtClean="0"/>
              <a:t>kinerjanya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173944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2795810"/>
            <a:ext cx="8911687" cy="1280890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sz="8000" b="1" dirty="0" smtClean="0"/>
              <a:t>END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228825137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2E5369"/>
      </a:dk2>
      <a:lt2>
        <a:srgbClr val="CFE2E7"/>
      </a:lt2>
      <a:accent1>
        <a:srgbClr val="353535"/>
      </a:accent1>
      <a:accent2>
        <a:srgbClr val="31B4E6"/>
      </a:accent2>
      <a:accent3>
        <a:srgbClr val="265991"/>
      </a:accent3>
      <a:accent4>
        <a:srgbClr val="7E40CC"/>
      </a:accent4>
      <a:accent5>
        <a:srgbClr val="B927E9"/>
      </a:accent5>
      <a:accent6>
        <a:srgbClr val="E833BF"/>
      </a:accent6>
      <a:hlink>
        <a:srgbClr val="2DA0F1"/>
      </a:hlink>
      <a:folHlink>
        <a:srgbClr val="7ED1E6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4F34B87B-9C7A-41AE-A6CB-48536223DFF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163</TotalTime>
  <Words>280</Words>
  <Application>Microsoft Office PowerPoint</Application>
  <PresentationFormat>Widescreen</PresentationFormat>
  <Paragraphs>46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Century Gothic</vt:lpstr>
      <vt:lpstr>Wingdings</vt:lpstr>
      <vt:lpstr>Wingdings 3</vt:lpstr>
      <vt:lpstr>Wisp</vt:lpstr>
      <vt:lpstr>TATA KELOLA SISTEM DAN TEKNOLOGI INFORMASI</vt:lpstr>
      <vt:lpstr>PERTEMUAN 3</vt:lpstr>
      <vt:lpstr>OUTLINE</vt:lpstr>
      <vt:lpstr>Pendahuluan</vt:lpstr>
      <vt:lpstr>Model Budaya Informasi</vt:lpstr>
      <vt:lpstr>Perusahaan dan Budaya Informasi</vt:lpstr>
      <vt:lpstr>Penutup</vt:lpstr>
      <vt:lpstr>END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TATA KELOLA SISTEM DAN TEKNOLOGI INFORMASI</dc:title>
  <dc:creator>asus</dc:creator>
  <cp:lastModifiedBy>asus</cp:lastModifiedBy>
  <cp:revision>36</cp:revision>
  <dcterms:created xsi:type="dcterms:W3CDTF">2019-10-11T13:22:16Z</dcterms:created>
  <dcterms:modified xsi:type="dcterms:W3CDTF">2019-10-12T11:42:30Z</dcterms:modified>
</cp:coreProperties>
</file>