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14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8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5005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664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3654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686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46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11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93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12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03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127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50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494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52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CF119-C8DB-46A3-9E05-04B97AC2001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AFD6B60-F1C3-4AA6-8453-A3485A48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50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2726" y="2404534"/>
            <a:ext cx="8963891" cy="1646302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/>
              <a:t>Materi</a:t>
            </a:r>
            <a:r>
              <a:rPr lang="en-US" sz="3600" dirty="0" smtClean="0"/>
              <a:t> </a:t>
            </a:r>
            <a:r>
              <a:rPr lang="en-US" sz="3600" dirty="0" err="1" smtClean="0"/>
              <a:t>Pembelajaran</a:t>
            </a:r>
            <a:r>
              <a:rPr lang="en-US" sz="3600" dirty="0" smtClean="0"/>
              <a:t> </a:t>
            </a:r>
            <a:r>
              <a:rPr lang="en-US" sz="3600" dirty="0" err="1" smtClean="0"/>
              <a:t>Kebijakan</a:t>
            </a:r>
            <a:r>
              <a:rPr lang="en-US" sz="3600" dirty="0" smtClean="0"/>
              <a:t> </a:t>
            </a:r>
            <a:r>
              <a:rPr lang="en-US" sz="3600" dirty="0" err="1" smtClean="0"/>
              <a:t>Pariwisata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100" dirty="0" err="1" smtClean="0"/>
              <a:t>Minggu</a:t>
            </a:r>
            <a:r>
              <a:rPr lang="en-US" sz="3100" dirty="0" smtClean="0"/>
              <a:t> ke-4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681" y="4050836"/>
            <a:ext cx="7766936" cy="109689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394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782" y="337417"/>
            <a:ext cx="10952018" cy="102033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latin typeface="+mn-lt"/>
              </a:rPr>
              <a:t>1. UU </a:t>
            </a:r>
            <a:r>
              <a:rPr lang="en-US" sz="3600" b="1" dirty="0" err="1" smtClean="0">
                <a:latin typeface="+mn-lt"/>
              </a:rPr>
              <a:t>Nomor</a:t>
            </a:r>
            <a:r>
              <a:rPr lang="en-US" sz="3600" b="1" dirty="0" smtClean="0">
                <a:latin typeface="+mn-lt"/>
              </a:rPr>
              <a:t> 10 </a:t>
            </a:r>
            <a:r>
              <a:rPr lang="en-US" sz="3600" b="1" dirty="0" err="1" smtClean="0">
                <a:latin typeface="+mn-lt"/>
              </a:rPr>
              <a:t>Tahun</a:t>
            </a:r>
            <a:r>
              <a:rPr lang="en-US" sz="3600" b="1" dirty="0" smtClean="0">
                <a:latin typeface="+mn-lt"/>
              </a:rPr>
              <a:t> 2009 </a:t>
            </a:r>
            <a:r>
              <a:rPr lang="en-US" sz="3600" b="1" dirty="0" err="1" smtClean="0">
                <a:latin typeface="+mn-lt"/>
              </a:rPr>
              <a:t>tentang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Kepariwisataan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945" y="2160589"/>
            <a:ext cx="9809019" cy="388077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 err="1" smtClean="0"/>
              <a:t>Undang-Undang</a:t>
            </a:r>
            <a:r>
              <a:rPr lang="en-US" sz="2800" dirty="0" smtClean="0"/>
              <a:t> No. 10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2009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Kepariwisataan</a:t>
            </a:r>
            <a:r>
              <a:rPr lang="en-US" sz="2800" dirty="0" smtClean="0"/>
              <a:t> </a:t>
            </a:r>
            <a:r>
              <a:rPr lang="en-US" sz="2800" dirty="0" err="1" smtClean="0"/>
              <a:t>mengatur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aspek</a:t>
            </a:r>
            <a:r>
              <a:rPr lang="en-US" sz="2800" dirty="0" smtClean="0"/>
              <a:t> </a:t>
            </a:r>
            <a:r>
              <a:rPr lang="en-US" sz="2800" dirty="0" err="1" smtClean="0"/>
              <a:t>terkait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,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sektor</a:t>
            </a:r>
            <a:r>
              <a:rPr lang="en-US" sz="2800" dirty="0" smtClean="0"/>
              <a:t> </a:t>
            </a:r>
            <a:r>
              <a:rPr lang="en-US" sz="2800" dirty="0" err="1" smtClean="0"/>
              <a:t>pariwisata</a:t>
            </a:r>
            <a:r>
              <a:rPr lang="en-US" sz="2800" dirty="0" smtClean="0"/>
              <a:t> di Indonesia. </a:t>
            </a:r>
          </a:p>
          <a:p>
            <a:pPr marL="0" indent="0" algn="just">
              <a:buNone/>
            </a:pPr>
            <a:endParaRPr lang="en-US" sz="2800" dirty="0"/>
          </a:p>
          <a:p>
            <a:pPr marL="0" indent="0" algn="just">
              <a:buNone/>
            </a:pPr>
            <a:r>
              <a:rPr lang="en-US" sz="2800" dirty="0" smtClean="0"/>
              <a:t>UU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menetapkan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pariwisata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berlandaskan</a:t>
            </a:r>
            <a:r>
              <a:rPr lang="en-US" sz="2800" dirty="0" smtClean="0"/>
              <a:t> </a:t>
            </a:r>
            <a:r>
              <a:rPr lang="en-US" sz="2800" dirty="0" err="1" smtClean="0"/>
              <a:t>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keberlanjutan</a:t>
            </a:r>
            <a:r>
              <a:rPr lang="en-US" sz="2800" dirty="0" smtClean="0"/>
              <a:t>, </a:t>
            </a:r>
            <a:r>
              <a:rPr lang="en-US" sz="2800" dirty="0" err="1" smtClean="0"/>
              <a:t>pemberdayaan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,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menjamin</a:t>
            </a:r>
            <a:r>
              <a:rPr lang="en-US" sz="2800" dirty="0" smtClean="0"/>
              <a:t> </a:t>
            </a:r>
            <a:r>
              <a:rPr lang="en-US" sz="2800" dirty="0" err="1" smtClean="0"/>
              <a:t>partisipasi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lokal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77131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527" y="0"/>
            <a:ext cx="10515600" cy="770948"/>
          </a:xfrm>
        </p:spPr>
        <p:txBody>
          <a:bodyPr>
            <a:normAutofit/>
          </a:bodyPr>
          <a:lstStyle/>
          <a:p>
            <a:r>
              <a:rPr lang="en-US" sz="3200" b="1" dirty="0"/>
              <a:t>1. UU </a:t>
            </a:r>
            <a:r>
              <a:rPr lang="en-US" sz="3200" b="1" dirty="0" err="1"/>
              <a:t>Nomor</a:t>
            </a:r>
            <a:r>
              <a:rPr lang="en-US" sz="3200" b="1" dirty="0"/>
              <a:t> 10 </a:t>
            </a:r>
            <a:r>
              <a:rPr lang="en-US" sz="3200" b="1" dirty="0" err="1"/>
              <a:t>Tahun</a:t>
            </a:r>
            <a:r>
              <a:rPr lang="en-US" sz="3200" b="1" dirty="0"/>
              <a:t> 2009 </a:t>
            </a:r>
            <a:r>
              <a:rPr lang="en-US" sz="3200" b="1" dirty="0" err="1"/>
              <a:t>tentang</a:t>
            </a:r>
            <a:r>
              <a:rPr lang="en-US" sz="3200" b="1" dirty="0"/>
              <a:t> </a:t>
            </a:r>
            <a:r>
              <a:rPr lang="en-US" sz="3200" b="1" dirty="0" err="1"/>
              <a:t>Kepariwisataan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527" y="1066802"/>
            <a:ext cx="11776364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dirty="0" err="1" smtClean="0"/>
              <a:t>Beberapa</a:t>
            </a:r>
            <a:r>
              <a:rPr lang="en-US" sz="2000" dirty="0" smtClean="0"/>
              <a:t> </a:t>
            </a:r>
            <a:r>
              <a:rPr lang="en-US" sz="2000" dirty="0" err="1" smtClean="0"/>
              <a:t>poin</a:t>
            </a:r>
            <a:r>
              <a:rPr lang="en-US" sz="2000" dirty="0" smtClean="0"/>
              <a:t> </a:t>
            </a:r>
            <a:r>
              <a:rPr lang="en-US" sz="2000" dirty="0" err="1" smtClean="0"/>
              <a:t>utama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undang-undang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meliputi</a:t>
            </a:r>
            <a:r>
              <a:rPr lang="en-US" sz="2000" dirty="0" smtClean="0"/>
              <a:t>: </a:t>
            </a:r>
          </a:p>
          <a:p>
            <a:pPr marL="514350" indent="-514350" algn="just">
              <a:buAutoNum type="alphaLcPeriod"/>
            </a:pPr>
            <a:r>
              <a:rPr lang="en-US" sz="2000" dirty="0" err="1" smtClean="0"/>
              <a:t>Definisi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Ruang</a:t>
            </a:r>
            <a:r>
              <a:rPr lang="en-US" sz="2000" dirty="0" smtClean="0"/>
              <a:t> </a:t>
            </a:r>
            <a:r>
              <a:rPr lang="en-US" sz="2000" dirty="0" err="1" smtClean="0"/>
              <a:t>Lingkup</a:t>
            </a:r>
            <a:r>
              <a:rPr lang="en-US" sz="2000" dirty="0" smtClean="0"/>
              <a:t>: </a:t>
            </a:r>
            <a:r>
              <a:rPr lang="en-US" sz="2000" dirty="0" err="1" smtClean="0"/>
              <a:t>Pariwisata</a:t>
            </a:r>
            <a:r>
              <a:rPr lang="en-US" sz="2000" dirty="0" smtClean="0"/>
              <a:t> </a:t>
            </a:r>
            <a:r>
              <a:rPr lang="en-US" sz="2000" dirty="0" err="1" smtClean="0"/>
              <a:t>mencakup</a:t>
            </a:r>
            <a:r>
              <a:rPr lang="en-US" sz="2000" dirty="0" smtClean="0"/>
              <a:t> </a:t>
            </a:r>
            <a:r>
              <a:rPr lang="en-US" sz="2000" dirty="0" err="1" smtClean="0"/>
              <a:t>semua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terkait</a:t>
            </a:r>
            <a:r>
              <a:rPr lang="en-US" sz="2000" dirty="0" smtClean="0"/>
              <a:t> </a:t>
            </a:r>
            <a:r>
              <a:rPr lang="en-US" sz="2000" dirty="0" err="1" smtClean="0"/>
              <a:t>perjalanan</a:t>
            </a:r>
            <a:r>
              <a:rPr lang="en-US" sz="2000" dirty="0" smtClean="0"/>
              <a:t> </a:t>
            </a:r>
            <a:r>
              <a:rPr lang="en-US" sz="2000" dirty="0" err="1" smtClean="0"/>
              <a:t>wisata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manfaat</a:t>
            </a:r>
            <a:r>
              <a:rPr lang="en-US" sz="2000" dirty="0" smtClean="0"/>
              <a:t> </a:t>
            </a:r>
            <a:r>
              <a:rPr lang="en-US" sz="2000" dirty="0" err="1" smtClean="0"/>
              <a:t>ekonomi</a:t>
            </a:r>
            <a:r>
              <a:rPr lang="en-US" sz="2000" dirty="0" smtClean="0"/>
              <a:t>, </a:t>
            </a:r>
            <a:r>
              <a:rPr lang="en-US" sz="2000" dirty="0" err="1" smtClean="0"/>
              <a:t>sosial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budaya</a:t>
            </a:r>
            <a:r>
              <a:rPr lang="en-US" sz="2000" dirty="0" smtClean="0"/>
              <a:t>. </a:t>
            </a:r>
          </a:p>
          <a:p>
            <a:pPr marL="514350" indent="-514350" algn="just">
              <a:buAutoNum type="alphaLcPeriod"/>
            </a:pPr>
            <a:r>
              <a:rPr lang="en-US" sz="2000" dirty="0" err="1" smtClean="0"/>
              <a:t>Peran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: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</a:t>
            </a:r>
            <a:r>
              <a:rPr lang="en-US" sz="2000" dirty="0" err="1" smtClean="0"/>
              <a:t>pusat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daerah</a:t>
            </a:r>
            <a:r>
              <a:rPr lang="en-US" sz="2000" dirty="0" smtClean="0"/>
              <a:t>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tanggung</a:t>
            </a:r>
            <a:r>
              <a:rPr lang="en-US" sz="2000" dirty="0" smtClean="0"/>
              <a:t> </a:t>
            </a:r>
            <a:r>
              <a:rPr lang="en-US" sz="2000" dirty="0" err="1" smtClean="0"/>
              <a:t>jawab</a:t>
            </a:r>
            <a:r>
              <a:rPr lang="en-US" sz="2000" dirty="0" smtClean="0"/>
              <a:t> </a:t>
            </a:r>
            <a:r>
              <a:rPr lang="en-US" sz="2000" dirty="0" err="1" smtClean="0"/>
              <a:t>mengembangkan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mempromosikan</a:t>
            </a:r>
            <a:r>
              <a:rPr lang="en-US" sz="2000" dirty="0" smtClean="0"/>
              <a:t> </a:t>
            </a:r>
            <a:r>
              <a:rPr lang="en-US" sz="2000" dirty="0" err="1" smtClean="0"/>
              <a:t>destinasi</a:t>
            </a:r>
            <a:r>
              <a:rPr lang="en-US" sz="2000" dirty="0" smtClean="0"/>
              <a:t> </a:t>
            </a:r>
            <a:r>
              <a:rPr lang="en-US" sz="2000" dirty="0" err="1" smtClean="0"/>
              <a:t>pariwisata</a:t>
            </a:r>
            <a:r>
              <a:rPr lang="en-US" sz="2000" dirty="0" smtClean="0"/>
              <a:t>,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menyediakan</a:t>
            </a:r>
            <a:r>
              <a:rPr lang="en-US" sz="2000" dirty="0" smtClean="0"/>
              <a:t> </a:t>
            </a:r>
            <a:r>
              <a:rPr lang="en-US" sz="2000" dirty="0" err="1" smtClean="0"/>
              <a:t>infrastruktur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regulasi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mendukung</a:t>
            </a:r>
            <a:r>
              <a:rPr lang="en-US" sz="2000" dirty="0" smtClean="0"/>
              <a:t> </a:t>
            </a:r>
            <a:r>
              <a:rPr lang="en-US" sz="2000" dirty="0" err="1" smtClean="0"/>
              <a:t>industri</a:t>
            </a:r>
            <a:r>
              <a:rPr lang="en-US" sz="2000" dirty="0" smtClean="0"/>
              <a:t> </a:t>
            </a:r>
            <a:r>
              <a:rPr lang="en-US" sz="2000" dirty="0" err="1" smtClean="0"/>
              <a:t>pariwisata</a:t>
            </a:r>
            <a:r>
              <a:rPr lang="en-US" sz="2000" dirty="0" smtClean="0"/>
              <a:t>. </a:t>
            </a:r>
          </a:p>
          <a:p>
            <a:pPr marL="514350" indent="-514350" algn="just">
              <a:buAutoNum type="alphaLcPeriod"/>
            </a:pPr>
            <a:r>
              <a:rPr lang="en-US" sz="2000" dirty="0" err="1" smtClean="0"/>
              <a:t>Pelaku</a:t>
            </a:r>
            <a:r>
              <a:rPr lang="en-US" sz="2000" dirty="0" smtClean="0"/>
              <a:t> Usaha </a:t>
            </a:r>
            <a:r>
              <a:rPr lang="en-US" sz="2000" dirty="0" err="1" smtClean="0"/>
              <a:t>Pariwisata</a:t>
            </a:r>
            <a:r>
              <a:rPr lang="en-US" sz="2000" dirty="0" smtClean="0"/>
              <a:t>: </a:t>
            </a:r>
            <a:r>
              <a:rPr lang="en-US" sz="2000" dirty="0" err="1" smtClean="0"/>
              <a:t>Pelaku</a:t>
            </a:r>
            <a:r>
              <a:rPr lang="en-US" sz="2000" dirty="0" smtClean="0"/>
              <a:t> </a:t>
            </a:r>
            <a:r>
              <a:rPr lang="en-US" sz="2000" dirty="0" err="1" smtClean="0"/>
              <a:t>usaha</a:t>
            </a:r>
            <a:r>
              <a:rPr lang="en-US" sz="2000" dirty="0" smtClean="0"/>
              <a:t> </a:t>
            </a:r>
            <a:r>
              <a:rPr lang="en-US" sz="2000" dirty="0" err="1" smtClean="0"/>
              <a:t>diwajibkan</a:t>
            </a:r>
            <a:r>
              <a:rPr lang="en-US" sz="2000" dirty="0" smtClean="0"/>
              <a:t>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izin</a:t>
            </a:r>
            <a:r>
              <a:rPr lang="en-US" sz="2000" dirty="0" smtClean="0"/>
              <a:t> </a:t>
            </a:r>
            <a:r>
              <a:rPr lang="en-US" sz="2000" dirty="0" err="1" smtClean="0"/>
              <a:t>usaha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mematuhi</a:t>
            </a:r>
            <a:r>
              <a:rPr lang="en-US" sz="2000" dirty="0" smtClean="0"/>
              <a:t> </a:t>
            </a:r>
            <a:r>
              <a:rPr lang="en-US" sz="2000" dirty="0" err="1" smtClean="0"/>
              <a:t>standar</a:t>
            </a:r>
            <a:r>
              <a:rPr lang="en-US" sz="2000" dirty="0" smtClean="0"/>
              <a:t> </a:t>
            </a:r>
            <a:r>
              <a:rPr lang="en-US" sz="2000" dirty="0" err="1" smtClean="0"/>
              <a:t>pelayanan</a:t>
            </a:r>
            <a:r>
              <a:rPr lang="en-US" sz="2000" dirty="0" smtClean="0"/>
              <a:t>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keselamatan</a:t>
            </a:r>
            <a:r>
              <a:rPr lang="en-US" sz="2000" dirty="0" smtClean="0"/>
              <a:t> </a:t>
            </a:r>
            <a:r>
              <a:rPr lang="en-US" sz="2000" dirty="0" err="1" smtClean="0"/>
              <a:t>wisatawan</a:t>
            </a:r>
            <a:r>
              <a:rPr lang="en-US" sz="2000" dirty="0" smtClean="0"/>
              <a:t>. </a:t>
            </a:r>
          </a:p>
          <a:p>
            <a:pPr marL="514350" indent="-514350" algn="just">
              <a:buAutoNum type="alphaLcPeriod"/>
            </a:pPr>
            <a:r>
              <a:rPr lang="en-US" sz="2000" dirty="0" err="1" smtClean="0"/>
              <a:t>Hak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Kewajiban</a:t>
            </a:r>
            <a:r>
              <a:rPr lang="en-US" sz="2000" dirty="0" smtClean="0"/>
              <a:t> </a:t>
            </a:r>
            <a:r>
              <a:rPr lang="en-US" sz="2000" dirty="0" err="1" smtClean="0"/>
              <a:t>Wisatawan</a:t>
            </a:r>
            <a:r>
              <a:rPr lang="en-US" sz="2000" dirty="0" smtClean="0"/>
              <a:t>: </a:t>
            </a:r>
            <a:r>
              <a:rPr lang="en-US" sz="2000" dirty="0" err="1" smtClean="0"/>
              <a:t>Wisatawan</a:t>
            </a:r>
            <a:r>
              <a:rPr lang="en-US" sz="2000" dirty="0" smtClean="0"/>
              <a:t> </a:t>
            </a:r>
            <a:r>
              <a:rPr lang="en-US" sz="2000" dirty="0" err="1" smtClean="0"/>
              <a:t>berhak</a:t>
            </a:r>
            <a:r>
              <a:rPr lang="en-US" sz="2000" dirty="0" smtClean="0"/>
              <a:t> </a:t>
            </a:r>
            <a:r>
              <a:rPr lang="en-US" sz="2000" dirty="0" err="1" smtClean="0"/>
              <a:t>mendapatkan</a:t>
            </a:r>
            <a:r>
              <a:rPr lang="en-US" sz="2000" dirty="0" smtClean="0"/>
              <a:t> </a:t>
            </a:r>
            <a:r>
              <a:rPr lang="en-US" sz="2000" dirty="0" err="1" smtClean="0"/>
              <a:t>perlindungan</a:t>
            </a:r>
            <a:r>
              <a:rPr lang="en-US" sz="2000" dirty="0" smtClean="0"/>
              <a:t>, </a:t>
            </a:r>
            <a:r>
              <a:rPr lang="en-US" sz="2000" dirty="0" err="1" smtClean="0"/>
              <a:t>pelayanan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baik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keamanan</a:t>
            </a:r>
            <a:r>
              <a:rPr lang="en-US" sz="2000" dirty="0" smtClean="0"/>
              <a:t> </a:t>
            </a:r>
            <a:r>
              <a:rPr lang="en-US" sz="2000" dirty="0" err="1" smtClean="0"/>
              <a:t>selama</a:t>
            </a:r>
            <a:r>
              <a:rPr lang="en-US" sz="2000" dirty="0" smtClean="0"/>
              <a:t> </a:t>
            </a: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perjalanan</a:t>
            </a:r>
            <a:r>
              <a:rPr lang="en-US" sz="2000" dirty="0" smtClean="0"/>
              <a:t> </a:t>
            </a:r>
            <a:r>
              <a:rPr lang="en-US" sz="2000" dirty="0" err="1" smtClean="0"/>
              <a:t>wisata</a:t>
            </a:r>
            <a:r>
              <a:rPr lang="en-US" sz="2000" dirty="0" smtClean="0"/>
              <a:t>. </a:t>
            </a:r>
          </a:p>
          <a:p>
            <a:pPr marL="514350" indent="-514350" algn="just">
              <a:buAutoNum type="alphaLcPeriod"/>
            </a:pPr>
            <a:r>
              <a:rPr lang="en-US" sz="2000" dirty="0" err="1" smtClean="0"/>
              <a:t>Pemberdayaan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Pengembangan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</a:t>
            </a:r>
            <a:r>
              <a:rPr lang="en-US" sz="2000" dirty="0" err="1" smtClean="0"/>
              <a:t>Manusia</a:t>
            </a:r>
            <a:r>
              <a:rPr lang="en-US" sz="2000" dirty="0" smtClean="0"/>
              <a:t>: </a:t>
            </a:r>
            <a:r>
              <a:rPr lang="en-US" sz="2000" dirty="0" err="1" smtClean="0"/>
              <a:t>Ditekankan</a:t>
            </a:r>
            <a:r>
              <a:rPr lang="en-US" sz="2000" dirty="0" smtClean="0"/>
              <a:t> </a:t>
            </a:r>
            <a:r>
              <a:rPr lang="en-US" sz="2000" dirty="0" err="1" smtClean="0"/>
              <a:t>pentingnya</a:t>
            </a:r>
            <a:r>
              <a:rPr lang="en-US" sz="2000" dirty="0" smtClean="0"/>
              <a:t> </a:t>
            </a:r>
            <a:r>
              <a:rPr lang="en-US" sz="2000" dirty="0" err="1" smtClean="0"/>
              <a:t>pelatihan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masyarakat</a:t>
            </a:r>
            <a:r>
              <a:rPr lang="en-US" sz="2000" dirty="0" smtClean="0"/>
              <a:t> </a:t>
            </a:r>
            <a:r>
              <a:rPr lang="en-US" sz="2000" dirty="0" err="1" smtClean="0"/>
              <a:t>lokal</a:t>
            </a:r>
            <a:r>
              <a:rPr lang="en-US" sz="2000" dirty="0" smtClean="0"/>
              <a:t> agar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terlibat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sektor</a:t>
            </a:r>
            <a:r>
              <a:rPr lang="en-US" sz="2000" dirty="0" smtClean="0"/>
              <a:t> </a:t>
            </a:r>
            <a:r>
              <a:rPr lang="en-US" sz="2000" dirty="0" err="1" smtClean="0"/>
              <a:t>pariwisata</a:t>
            </a:r>
            <a:r>
              <a:rPr lang="en-US" sz="2000" dirty="0" smtClean="0"/>
              <a:t>. </a:t>
            </a:r>
          </a:p>
          <a:p>
            <a:pPr marL="514350" indent="-514350" algn="just">
              <a:buAutoNum type="alphaLcPeriod"/>
            </a:pPr>
            <a:r>
              <a:rPr lang="en-US" sz="2000" dirty="0" err="1" smtClean="0"/>
              <a:t>Promosi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Pemasaran</a:t>
            </a:r>
            <a:r>
              <a:rPr lang="en-US" sz="2000" dirty="0" smtClean="0"/>
              <a:t>: </a:t>
            </a:r>
            <a:r>
              <a:rPr lang="en-US" sz="2000" dirty="0" err="1" smtClean="0"/>
              <a:t>Pengembangan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promosi</a:t>
            </a:r>
            <a:r>
              <a:rPr lang="en-US" sz="2000" dirty="0" smtClean="0"/>
              <a:t> </a:t>
            </a:r>
            <a:r>
              <a:rPr lang="en-US" sz="2000" dirty="0" err="1" smtClean="0"/>
              <a:t>pariwisata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nasional</a:t>
            </a:r>
            <a:r>
              <a:rPr lang="en-US" sz="2000" dirty="0" smtClean="0"/>
              <a:t> </a:t>
            </a:r>
            <a:r>
              <a:rPr lang="en-US" sz="2000" dirty="0" err="1" smtClean="0"/>
              <a:t>maupun</a:t>
            </a:r>
            <a:r>
              <a:rPr lang="en-US" sz="2000" dirty="0" smtClean="0"/>
              <a:t> </a:t>
            </a:r>
            <a:r>
              <a:rPr lang="en-US" sz="2000" dirty="0" err="1" smtClean="0"/>
              <a:t>internasional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memperkenalkan</a:t>
            </a:r>
            <a:r>
              <a:rPr lang="en-US" sz="2000" dirty="0" smtClean="0"/>
              <a:t> Indonesia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destinasi</a:t>
            </a:r>
            <a:r>
              <a:rPr lang="en-US" sz="2000" dirty="0" smtClean="0"/>
              <a:t> </a:t>
            </a:r>
            <a:r>
              <a:rPr lang="en-US" sz="2000" dirty="0" err="1" smtClean="0"/>
              <a:t>wisata</a:t>
            </a:r>
            <a:r>
              <a:rPr lang="en-US" sz="2000" dirty="0" smtClean="0"/>
              <a:t> </a:t>
            </a:r>
            <a:r>
              <a:rPr lang="en-US" sz="2000" dirty="0" err="1" smtClean="0"/>
              <a:t>unggulan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19191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235" y="212725"/>
            <a:ext cx="11651673" cy="1325563"/>
          </a:xfrm>
        </p:spPr>
        <p:txBody>
          <a:bodyPr>
            <a:noAutofit/>
          </a:bodyPr>
          <a:lstStyle/>
          <a:p>
            <a:pPr algn="just"/>
            <a:r>
              <a:rPr lang="en-US" sz="2800" b="1" dirty="0" err="1" smtClean="0"/>
              <a:t>Undang-Undang</a:t>
            </a:r>
            <a:r>
              <a:rPr lang="en-US" sz="2800" b="1" dirty="0" smtClean="0"/>
              <a:t> No. 10 </a:t>
            </a:r>
            <a:r>
              <a:rPr lang="en-US" sz="2800" b="1" dirty="0" err="1" smtClean="0"/>
              <a:t>Tahun</a:t>
            </a:r>
            <a:r>
              <a:rPr lang="en-US" sz="2800" b="1" dirty="0" smtClean="0"/>
              <a:t> 2009 </a:t>
            </a:r>
            <a:r>
              <a:rPr lang="en-US" sz="2800" b="1" dirty="0" err="1" smtClean="0"/>
              <a:t>tentang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Kepariwisataan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merupakan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dasar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hukum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penting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pembangunan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pengelolaan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sektor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pariwisata</a:t>
            </a:r>
            <a:r>
              <a:rPr lang="en-US" sz="2800" b="1" dirty="0" smtClean="0"/>
              <a:t>                di Indonesia.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491" y="1825625"/>
            <a:ext cx="11485418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200" dirty="0" err="1" smtClean="0"/>
              <a:t>Pertama</a:t>
            </a:r>
            <a:r>
              <a:rPr lang="en-US" sz="3200" dirty="0" smtClean="0"/>
              <a:t>, </a:t>
            </a:r>
            <a:r>
              <a:rPr lang="en-US" sz="3200" dirty="0" err="1" smtClean="0"/>
              <a:t>penekanannya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pariwisata</a:t>
            </a:r>
            <a:r>
              <a:rPr lang="en-US" sz="3200" dirty="0" smtClean="0"/>
              <a:t> </a:t>
            </a:r>
            <a:r>
              <a:rPr lang="en-US" sz="3200" dirty="0" err="1" smtClean="0"/>
              <a:t>berkelanjutan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langkah</a:t>
            </a:r>
            <a:r>
              <a:rPr lang="en-US" sz="3200" dirty="0" smtClean="0"/>
              <a:t> </a:t>
            </a:r>
            <a:r>
              <a:rPr lang="en-US" sz="3200" dirty="0" err="1" smtClean="0"/>
              <a:t>progresif</a:t>
            </a:r>
            <a:r>
              <a:rPr lang="en-US" sz="3200" dirty="0" smtClean="0"/>
              <a:t> yang </a:t>
            </a:r>
            <a:r>
              <a:rPr lang="en-US" sz="3200" dirty="0" err="1" smtClean="0"/>
              <a:t>sangat</a:t>
            </a:r>
            <a:r>
              <a:rPr lang="en-US" sz="3200" dirty="0" smtClean="0"/>
              <a:t> </a:t>
            </a:r>
            <a:r>
              <a:rPr lang="en-US" sz="3200" dirty="0" err="1" smtClean="0"/>
              <a:t>relevan</a:t>
            </a:r>
            <a:r>
              <a:rPr lang="en-US" sz="3200" dirty="0" smtClean="0"/>
              <a:t> di </a:t>
            </a:r>
            <a:r>
              <a:rPr lang="en-US" sz="3200" dirty="0" err="1" smtClean="0"/>
              <a:t>tengah</a:t>
            </a:r>
            <a:r>
              <a:rPr lang="en-US" sz="3200" dirty="0" smtClean="0"/>
              <a:t> </a:t>
            </a:r>
            <a:r>
              <a:rPr lang="en-US" sz="3200" dirty="0" err="1" smtClean="0"/>
              <a:t>meningkatnya</a:t>
            </a:r>
            <a:r>
              <a:rPr lang="en-US" sz="3200" dirty="0" smtClean="0"/>
              <a:t> </a:t>
            </a:r>
            <a:r>
              <a:rPr lang="en-US" sz="3200" dirty="0" err="1" smtClean="0"/>
              <a:t>kekhawatiran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dampak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 smtClean="0"/>
              <a:t>akibat</a:t>
            </a:r>
            <a:r>
              <a:rPr lang="en-US" sz="3200" dirty="0" smtClean="0"/>
              <a:t> over-tourism. </a:t>
            </a:r>
          </a:p>
          <a:p>
            <a:pPr marL="0" indent="0" algn="just">
              <a:buNone/>
            </a:pPr>
            <a:endParaRPr lang="en-US" sz="3200" dirty="0"/>
          </a:p>
          <a:p>
            <a:pPr marL="0" indent="0" algn="just">
              <a:buNone/>
            </a:pPr>
            <a:r>
              <a:rPr lang="en-US" sz="3200" dirty="0" err="1" smtClean="0"/>
              <a:t>Kedua</a:t>
            </a:r>
            <a:r>
              <a:rPr lang="en-US" sz="3200" dirty="0" smtClean="0"/>
              <a:t>, </a:t>
            </a:r>
            <a:r>
              <a:rPr lang="en-US" sz="3200" dirty="0" err="1" smtClean="0"/>
              <a:t>partisipasi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</a:t>
            </a:r>
            <a:r>
              <a:rPr lang="en-US" sz="3200" dirty="0" err="1" smtClean="0"/>
              <a:t>lokal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bagian</a:t>
            </a:r>
            <a:r>
              <a:rPr lang="en-US" sz="3200" dirty="0" smtClean="0"/>
              <a:t> integral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kebijakan</a:t>
            </a:r>
            <a:r>
              <a:rPr lang="en-US" sz="3200" dirty="0" smtClean="0"/>
              <a:t> </a:t>
            </a:r>
            <a:r>
              <a:rPr lang="en-US" sz="3200" dirty="0" err="1" smtClean="0"/>
              <a:t>pariwisata</a:t>
            </a:r>
            <a:r>
              <a:rPr lang="en-US" sz="3200" dirty="0" smtClean="0"/>
              <a:t> </a:t>
            </a:r>
            <a:r>
              <a:rPr lang="en-US" sz="3200" dirty="0" err="1" smtClean="0"/>
              <a:t>sangat</a:t>
            </a:r>
            <a:r>
              <a:rPr lang="en-US" sz="3200" dirty="0" smtClean="0"/>
              <a:t> </a:t>
            </a:r>
            <a:r>
              <a:rPr lang="en-US" sz="3200" dirty="0" err="1" smtClean="0"/>
              <a:t>bermanfaat</a:t>
            </a:r>
            <a:r>
              <a:rPr lang="en-US" sz="3200" dirty="0" smtClean="0"/>
              <a:t>, </a:t>
            </a:r>
            <a:r>
              <a:rPr lang="en-US" sz="3200" dirty="0" err="1" smtClean="0"/>
              <a:t>karena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meningkatkan</a:t>
            </a:r>
            <a:r>
              <a:rPr lang="en-US" sz="3200" dirty="0" smtClean="0"/>
              <a:t> </a:t>
            </a:r>
            <a:r>
              <a:rPr lang="en-US" sz="3200" dirty="0" err="1" smtClean="0"/>
              <a:t>kesejahteraan</a:t>
            </a:r>
            <a:r>
              <a:rPr lang="en-US" sz="3200" dirty="0" smtClean="0"/>
              <a:t> </a:t>
            </a:r>
            <a:r>
              <a:rPr lang="en-US" sz="3200" dirty="0" err="1" smtClean="0"/>
              <a:t>ekonomi</a:t>
            </a:r>
            <a:r>
              <a:rPr lang="en-US" sz="3200" dirty="0" smtClean="0"/>
              <a:t> </a:t>
            </a:r>
            <a:r>
              <a:rPr lang="en-US" sz="3200" dirty="0" err="1" smtClean="0"/>
              <a:t>mereka</a:t>
            </a:r>
            <a:r>
              <a:rPr lang="en-US" sz="3200" dirty="0" smtClean="0"/>
              <a:t> </a:t>
            </a:r>
            <a:r>
              <a:rPr lang="en-US" sz="3200" dirty="0" err="1" smtClean="0"/>
              <a:t>melalui</a:t>
            </a:r>
            <a:r>
              <a:rPr lang="en-US" sz="3200" dirty="0" smtClean="0"/>
              <a:t> </a:t>
            </a:r>
            <a:r>
              <a:rPr lang="en-US" sz="3200" dirty="0" err="1" smtClean="0"/>
              <a:t>pemberdayaan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keterlibatan</a:t>
            </a:r>
            <a:r>
              <a:rPr lang="en-US" sz="3200" dirty="0" smtClean="0"/>
              <a:t> </a:t>
            </a:r>
            <a:r>
              <a:rPr lang="en-US" sz="3200" dirty="0" err="1" smtClean="0"/>
              <a:t>langsung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aktivitas</a:t>
            </a:r>
            <a:r>
              <a:rPr lang="en-US" sz="3200" dirty="0" smtClean="0"/>
              <a:t> </a:t>
            </a:r>
            <a:r>
              <a:rPr lang="en-US" sz="3200" dirty="0" err="1" smtClean="0"/>
              <a:t>pariwisata</a:t>
            </a:r>
            <a:r>
              <a:rPr lang="en-US" sz="3200" dirty="0" smtClean="0"/>
              <a:t>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56706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45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053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177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812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275</Words>
  <Application>Microsoft Office PowerPoint</Application>
  <PresentationFormat>Widescreen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Materi Pembelajaran Kebijakan Pariwisata   Minggu ke-4</vt:lpstr>
      <vt:lpstr>1. UU Nomor 10 Tahun 2009 tentang Kepariwisataan</vt:lpstr>
      <vt:lpstr>1. UU Nomor 10 Tahun 2009 tentang Kepariwisataan</vt:lpstr>
      <vt:lpstr>Undang-Undang No. 10 Tahun 2009 tentang Kepariwisataan merupakan dasar hukum penting dalam pembangunan dan pengelolaan sektor pariwisata                di Indonesia.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Pembelajaran Kebijakan Pariwisata Minggu ke-4</dc:title>
  <dc:creator>User</dc:creator>
  <cp:lastModifiedBy>User</cp:lastModifiedBy>
  <cp:revision>2</cp:revision>
  <dcterms:created xsi:type="dcterms:W3CDTF">2024-10-12T05:45:43Z</dcterms:created>
  <dcterms:modified xsi:type="dcterms:W3CDTF">2024-10-12T05:57:09Z</dcterms:modified>
</cp:coreProperties>
</file>