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87" r:id="rId3"/>
    <p:sldId id="288" r:id="rId4"/>
    <p:sldId id="290" r:id="rId5"/>
    <p:sldId id="297" r:id="rId6"/>
    <p:sldId id="308" r:id="rId7"/>
    <p:sldId id="307" r:id="rId8"/>
    <p:sldId id="310" r:id="rId9"/>
    <p:sldId id="275" r:id="rId10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  <p:clrMru>
    <a:srgbClr val="0066FF"/>
    <a:srgbClr val="66FF3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E26684A-ADE8-495E-BC2C-677E126A4178}" type="datetimeFigureOut">
              <a:rPr lang="en-US"/>
              <a:pPr>
                <a:defRPr/>
              </a:pPr>
              <a:t>10/3/2022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5F3224E-91D1-4A65-AF5E-F2414E3899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4E62D68-D453-4157-802E-4BBA5495AA3D}" type="datetimeFigureOut">
              <a:rPr lang="en-US"/>
              <a:pPr>
                <a:defRPr/>
              </a:pPr>
              <a:t>10/3/2022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9F50F65-090B-4853-840E-2860EA2CF8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A5B002-7DAE-44F6-9202-6E37A3F033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46D2B6-CFD0-46EE-A155-C7FDB4CF68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8D80D4-64B6-47BA-B274-C89F743860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90C523-F41B-490A-A536-6D46262EA7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118098-1231-4168-9CBE-B9CECFB19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C07424-EAFD-4757-B57C-62CCA0F433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FAC995-01D3-43FD-9A76-92A9ACDA73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DBCEC1-2110-494F-9C6E-31A6ACC4BD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096C41-EA2E-4D80-AC76-BDBE4A8275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A1CD64-0430-4475-817B-6287EBDAAF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5F07C2-F5F1-4398-A6BC-3FD48BB3A4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1DA43FA-E337-46FB-AD3A-36D7971CDF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ate Placeholder 1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B8CABC-47B3-4A22-ABA4-2A58EE12D5CB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Pendidikan Pancasila</a:t>
            </a:r>
          </a:p>
        </p:txBody>
      </p:sp>
      <p:pic>
        <p:nvPicPr>
          <p:cNvPr id="8" name="Picture 2" descr="http://rosodaras.files.wordpress.com/2009/10/ekspresi-bung-karno6.jpg?w=470&amp;h=312&amp;h=3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828800" y="857232"/>
            <a:ext cx="5943600" cy="4038600"/>
          </a:xfrm>
          <a:prstGeom prst="rect">
            <a:avLst/>
          </a:prstGeom>
          <a:noFill/>
        </p:spPr>
      </p:pic>
      <p:sp>
        <p:nvSpPr>
          <p:cNvPr id="9" name="Subtitle 5"/>
          <p:cNvSpPr>
            <a:spLocks noGrp="1"/>
          </p:cNvSpPr>
          <p:nvPr>
            <p:ph type="subTitle" idx="1"/>
          </p:nvPr>
        </p:nvSpPr>
        <p:spPr>
          <a:xfrm>
            <a:off x="381000" y="5105400"/>
            <a:ext cx="8458200" cy="914400"/>
          </a:xfrm>
        </p:spPr>
        <p:txBody>
          <a:bodyPr>
            <a:normAutofit fontScale="62500" lnSpcReduction="20000"/>
          </a:bodyPr>
          <a:lstStyle/>
          <a:p>
            <a:pPr algn="ctr"/>
            <a:r>
              <a:rPr lang="en-US" sz="4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</a:rPr>
              <a:t>PANCASILA DALAM SEJARAH BANGSA</a:t>
            </a:r>
            <a:endParaRPr lang="en-US" sz="4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14282" y="357166"/>
            <a:ext cx="2863283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none" spc="0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Pertemuan</a:t>
            </a:r>
            <a:r>
              <a:rPr lang="en-US" sz="28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ke-2</a:t>
            </a:r>
            <a:endParaRPr lang="en-US" sz="28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72483" y="5715016"/>
            <a:ext cx="758573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Jaman</a:t>
            </a:r>
            <a:r>
              <a:rPr lang="en-US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2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Kerajaan</a:t>
            </a:r>
            <a:r>
              <a:rPr lang="en-US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2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hingga</a:t>
            </a:r>
            <a:r>
              <a:rPr lang="en-US" sz="3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2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Kemerdekaan</a:t>
            </a:r>
            <a:endParaRPr lang="en-US" sz="3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en-US" smtClean="0"/>
              <a:t>20/9/2010</a:t>
            </a:r>
            <a:endParaRPr lang="en-US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US" smtClean="0"/>
              <a:t>Pendidikan Pancasila</a:t>
            </a:r>
            <a:endParaRPr lang="en-US"/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B096C41-EA2E-4D80-AC76-BDBE4A82754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Cloud Callout 9"/>
          <p:cNvSpPr/>
          <p:nvPr/>
        </p:nvSpPr>
        <p:spPr>
          <a:xfrm>
            <a:off x="1714480" y="0"/>
            <a:ext cx="7429520" cy="4500570"/>
          </a:xfrm>
          <a:prstGeom prst="cloudCallout">
            <a:avLst>
              <a:gd name="adj1" fmla="val -42876"/>
              <a:gd name="adj2" fmla="val 5120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Kita </a:t>
            </a:r>
            <a:r>
              <a:rPr lang="en-US" sz="36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akan</a:t>
            </a:r>
            <a:r>
              <a:rPr lang="en-US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membahas</a:t>
            </a:r>
            <a:r>
              <a:rPr lang="en-US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materi</a:t>
            </a:r>
            <a:r>
              <a:rPr lang="en-US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ini</a:t>
            </a:r>
            <a:r>
              <a:rPr lang="en-US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dalam</a:t>
            </a:r>
            <a:r>
              <a:rPr lang="en-US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dua</a:t>
            </a:r>
            <a:r>
              <a:rPr lang="en-US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pertemuan</a:t>
            </a:r>
            <a:r>
              <a:rPr lang="en-US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>
          <a:xfrm>
            <a:off x="642910" y="1785926"/>
            <a:ext cx="7839100" cy="428628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>
            <a:norm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AutoNum type="arabicPeriod"/>
              <a:tabLst/>
              <a:defRPr/>
            </a:pP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rial Rounded MT Bold" pitchFamily="34" charset="0"/>
              </a:rPr>
              <a:t>ERA SEBELUM KEMERDEKAAN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AutoNum type="arabicPeriod"/>
              <a:tabLst/>
              <a:defRPr/>
            </a:pPr>
            <a:r>
              <a:rPr lang="en-US" sz="3200" b="1" dirty="0" smtClean="0">
                <a:latin typeface="Arial Rounded MT Bold" pitchFamily="34" charset="0"/>
              </a:rPr>
              <a:t>ERA KEMERDEKAAN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AutoNum type="arabicPeriod"/>
              <a:tabLst/>
              <a:defRPr/>
            </a:pP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rial Rounded MT Bold" pitchFamily="34" charset="0"/>
              </a:rPr>
              <a:t>ERA ORDE LAMA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AutoNum type="arabicPeriod"/>
              <a:tabLst/>
              <a:defRPr/>
            </a:pPr>
            <a:r>
              <a:rPr lang="en-US" sz="3200" b="1" dirty="0" smtClean="0">
                <a:latin typeface="Arial Rounded MT Bold" pitchFamily="34" charset="0"/>
              </a:rPr>
              <a:t>ERA ORDE BARU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AutoNum type="arabicPeriod"/>
              <a:tabLst/>
              <a:defRPr/>
            </a:pPr>
            <a:r>
              <a:rPr lang="en-US" sz="3200" b="1" dirty="0" smtClean="0">
                <a:latin typeface="Arial Rounded MT Bold" pitchFamily="34" charset="0"/>
              </a:rPr>
              <a:t>ER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rial Rounded MT Bold" pitchFamily="34" charset="0"/>
              </a:rPr>
              <a:t>A REFORMASI</a:t>
            </a:r>
            <a:endParaRPr kumimoji="0" lang="en-US" sz="3200" b="1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 Rounded MT Bold" pitchFamily="34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endParaRPr kumimoji="0" lang="en-US" sz="3200" b="1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 Rounded MT Bold" pitchFamily="34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endParaRPr kumimoji="0" lang="en-US" sz="3200" b="1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 Rounded MT Bold" pitchFamily="34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endParaRPr kumimoji="0" lang="en-US" sz="3200" b="1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 Rounded MT Bold" pitchFamily="34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 Rounded MT Bold" pitchFamily="34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 Rounded MT Bold" pitchFamily="34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 Rounded MT Bold" pitchFamily="34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 Rounded MT Bold" pitchFamily="34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AutoNum type="arabicPeriod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 Rounded MT Bold" pitchFamily="34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AutoNum type="arabicPeriod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 Rounded MT Bold" pitchFamily="34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AutoNum type="arabicPeriod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 Rounded MT Bold" pitchFamily="34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AutoNum type="arabicPeriod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 Rounded MT Bold" pitchFamily="34" charset="0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 Rounded MT Bold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5984" y="500042"/>
            <a:ext cx="46474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PERIODISASI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500034" y="500042"/>
            <a:ext cx="729770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ERA SEBELUM KEMERDEKAAN</a:t>
            </a:r>
            <a:endParaRPr lang="en-US" sz="3600" b="1" cap="none" spc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42910" y="1571612"/>
            <a:ext cx="7858180" cy="286232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742950" indent="-742950">
              <a:lnSpc>
                <a:spcPct val="150000"/>
              </a:lnSpc>
              <a:buFont typeface="+mj-lt"/>
              <a:buAutoNum type="arabicPeriod"/>
            </a:pPr>
            <a:r>
              <a:rPr lang="en-US" sz="4000" b="1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Jaman</a:t>
            </a:r>
            <a:r>
              <a:rPr lang="en-US" sz="4000" b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kerajaan</a:t>
            </a:r>
            <a:endParaRPr lang="en-US" sz="4000" b="1" dirty="0" smtClean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742950" indent="-742950">
              <a:lnSpc>
                <a:spcPct val="150000"/>
              </a:lnSpc>
              <a:buFont typeface="+mj-lt"/>
              <a:buAutoNum type="arabicPeriod"/>
            </a:pPr>
            <a:r>
              <a:rPr lang="en-US" sz="4000" b="1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Jaman</a:t>
            </a:r>
            <a:r>
              <a:rPr lang="en-US" sz="4000" b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perjuangan</a:t>
            </a:r>
            <a:r>
              <a:rPr lang="en-US" sz="4000" b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melawan</a:t>
            </a:r>
            <a:r>
              <a:rPr lang="en-US" sz="4000" b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penjajah</a:t>
            </a:r>
            <a:endParaRPr lang="en-US" sz="4000" b="1" cap="none" spc="0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301752" y="1547826"/>
            <a:ext cx="8686800" cy="841248"/>
          </a:xfrm>
        </p:spPr>
        <p:txBody>
          <a:bodyPr/>
          <a:lstStyle/>
          <a:p>
            <a:pPr algn="l"/>
            <a:r>
              <a:rPr lang="en-US" sz="3200" dirty="0" smtClean="0">
                <a:latin typeface="Berlin Sans FB Demi" pitchFamily="34" charset="0"/>
              </a:rPr>
              <a:t>SIDANG-SIDANG BPUPKI</a:t>
            </a:r>
            <a:endParaRPr lang="en-US" sz="3200" dirty="0">
              <a:latin typeface="Berlin Sans FB Demi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14324" y="2519362"/>
            <a:ext cx="8401080" cy="128588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j-ea"/>
                <a:cs typeface="+mj-cs"/>
              </a:rPr>
              <a:t>PEMBENTUKAN PPKI DAN </a:t>
            </a:r>
            <a:b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j-ea"/>
                <a:cs typeface="+mj-cs"/>
              </a:rPr>
            </a:b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j-ea"/>
                <a:cs typeface="+mj-cs"/>
              </a:rPr>
              <a:t>PROKLAMASI KEMERDEKAAN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erlin Sans FB Demi" pitchFamily="34" charset="0"/>
              <a:ea typeface="+mj-ea"/>
              <a:cs typeface="+mj-cs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14324" y="4019560"/>
            <a:ext cx="8329642" cy="1500198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j-ea"/>
                <a:cs typeface="+mj-cs"/>
              </a:rPr>
              <a:t>PEMBENTUKAN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j-ea"/>
                <a:cs typeface="+mj-cs"/>
              </a:rPr>
              <a:t> NEGARA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j-ea"/>
                <a:cs typeface="+mj-cs"/>
              </a:rPr>
              <a:t> RIS (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j-ea"/>
                <a:cs typeface="+mj-cs"/>
              </a:rPr>
              <a:t>Republik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j-ea"/>
                <a:cs typeface="+mj-cs"/>
              </a:rPr>
              <a:t> Indonesia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j-ea"/>
                <a:cs typeface="+mj-cs"/>
              </a:rPr>
              <a:t>Serikat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j-ea"/>
                <a:cs typeface="+mj-cs"/>
              </a:rPr>
              <a:t>)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erlin Sans FB Demi" pitchFamily="34" charset="0"/>
              <a:ea typeface="+mj-ea"/>
              <a:cs typeface="+mj-cs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85720" y="5591196"/>
            <a:ext cx="8186766" cy="838200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j-ea"/>
                <a:cs typeface="+mj-cs"/>
              </a:rPr>
              <a:t>TERBENTUKNYA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j-ea"/>
                <a:cs typeface="+mj-cs"/>
              </a:rPr>
              <a:t> NKRI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j-ea"/>
                <a:cs typeface="+mj-cs"/>
              </a:rPr>
              <a:t> 1950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erlin Sans FB Demi" pitchFamily="34" charset="0"/>
              <a:ea typeface="+mj-ea"/>
              <a:cs typeface="+mj-cs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304800" y="214290"/>
            <a:ext cx="8686800" cy="1009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 smtClean="0">
                <a:solidFill>
                  <a:srgbClr val="C00000"/>
                </a:solidFill>
                <a:latin typeface="Arial Black" pitchFamily="34" charset="0"/>
                <a:ea typeface="+mj-ea"/>
                <a:cs typeface="+mj-cs"/>
              </a:rPr>
              <a:t>ERA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 KEMERDEKAAN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 Black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92899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en-US" smtClean="0"/>
              <a:t>20/9/2010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92899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US" smtClean="0"/>
              <a:t>Pendidikan Pancasila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492899"/>
            <a:ext cx="2133600" cy="365125"/>
          </a:xfrm>
        </p:spPr>
        <p:txBody>
          <a:bodyPr/>
          <a:lstStyle/>
          <a:p>
            <a:pPr>
              <a:defRPr/>
            </a:pPr>
            <a:fld id="{1A90C523-F41B-490A-A536-6D46262EA71C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1643042" y="214290"/>
            <a:ext cx="7277120" cy="1009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MASA</a:t>
            </a:r>
            <a:r>
              <a:rPr kumimoji="0" lang="en-US" sz="4000" b="1" i="0" u="none" strike="noStrike" kern="1200" cap="none" spc="0" normalizeH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 ORDE LAMA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 Black" pitchFamily="34" charset="0"/>
              <a:ea typeface="+mj-ea"/>
              <a:cs typeface="+mj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85720" y="1708161"/>
            <a:ext cx="625203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DEMOKRASI TERPIMPIN</a:t>
            </a:r>
            <a:endParaRPr lang="en-US" sz="4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57158" y="2708293"/>
            <a:ext cx="8429684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4000" b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PEMILU I 29 September 1955</a:t>
            </a:r>
          </a:p>
          <a:p>
            <a:r>
              <a:rPr lang="en-US" sz="4000" b="1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dengan</a:t>
            </a:r>
            <a:r>
              <a:rPr lang="en-US" sz="4000" b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Konstitusi</a:t>
            </a:r>
            <a:r>
              <a:rPr lang="en-US" sz="4000" b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RIS </a:t>
            </a:r>
            <a:endParaRPr lang="en-US" sz="4000" b="1" cap="none" spc="0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85720" y="4429299"/>
            <a:ext cx="759214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DEKRIT PRESIDEN 5 </a:t>
            </a:r>
            <a:r>
              <a:rPr lang="en-US" sz="4000" b="1" dirty="0" err="1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Juli</a:t>
            </a:r>
            <a:r>
              <a:rPr lang="en-US" sz="4000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1959</a:t>
            </a:r>
            <a:endParaRPr lang="en-US" sz="4000" b="1" cap="none" spc="0" dirty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20/9/2010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Pendidikan Pancasila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096C41-EA2E-4D80-AC76-BDBE4A827545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5" name="Date Placeholder 1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20/9/2010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2"/>
          <p:cNvSpPr txBox="1">
            <a:spLocks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Pendidikan Pancasila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7D0541-1706-451E-B6DA-D958ABDB108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Footer Placeholder 2"/>
          <p:cNvSpPr txBox="1">
            <a:spLocks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Pancasila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Date Placeholder 1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20/9/2010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B096C41-EA2E-4D80-AC76-BDBE4A82754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Cloud Callout 11"/>
          <p:cNvSpPr/>
          <p:nvPr/>
        </p:nvSpPr>
        <p:spPr>
          <a:xfrm>
            <a:off x="2214546" y="142852"/>
            <a:ext cx="6000792" cy="3181392"/>
          </a:xfrm>
          <a:prstGeom prst="cloudCallout">
            <a:avLst>
              <a:gd name="adj1" fmla="val -51446"/>
              <a:gd name="adj2" fmla="val 8434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/>
              <a:t>Minggu</a:t>
            </a:r>
            <a:r>
              <a:rPr lang="en-US" sz="3200" dirty="0" smtClean="0"/>
              <a:t> </a:t>
            </a:r>
            <a:r>
              <a:rPr lang="en-US" sz="3200" dirty="0" err="1" smtClean="0"/>
              <a:t>depan</a:t>
            </a:r>
            <a:r>
              <a:rPr lang="en-US" sz="3200" dirty="0" smtClean="0"/>
              <a:t> </a:t>
            </a:r>
            <a:r>
              <a:rPr lang="en-US" sz="3200" dirty="0" err="1" smtClean="0"/>
              <a:t>membahas</a:t>
            </a:r>
            <a:r>
              <a:rPr lang="en-US" sz="3200" dirty="0" smtClean="0"/>
              <a:t> </a:t>
            </a:r>
            <a:r>
              <a:rPr lang="en-US" sz="3200" dirty="0" err="1" smtClean="0"/>
              <a:t>Masa</a:t>
            </a:r>
            <a:r>
              <a:rPr lang="en-US" sz="3200" dirty="0" smtClean="0"/>
              <a:t> ORBA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Reformasi</a:t>
            </a:r>
            <a:endParaRPr lang="en-US" sz="3200" dirty="0"/>
          </a:p>
        </p:txBody>
      </p:sp>
    </p:spTree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Pancasila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5369AD-4D40-4296-8F66-D2BB8B6E9D1E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42844" y="357166"/>
            <a:ext cx="8286808" cy="707886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r">
              <a:defRPr/>
            </a:pPr>
            <a:r>
              <a:rPr lang="en-US" sz="4000" dirty="0" err="1">
                <a:latin typeface="Cambria" pitchFamily="18" charset="0"/>
              </a:rPr>
              <a:t>Tugas</a:t>
            </a:r>
            <a:r>
              <a:rPr lang="en-US" sz="4000" dirty="0">
                <a:latin typeface="Cambria" pitchFamily="18" charset="0"/>
              </a:rPr>
              <a:t> I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57158" y="1071546"/>
            <a:ext cx="8501122" cy="4893647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400" dirty="0" err="1">
                <a:latin typeface="Cambria" pitchFamily="18" charset="0"/>
              </a:rPr>
              <a:t>Kasus</a:t>
            </a:r>
            <a:r>
              <a:rPr lang="en-US" sz="2400" dirty="0">
                <a:latin typeface="Cambria" pitchFamily="18" charset="0"/>
              </a:rPr>
              <a:t>:</a:t>
            </a:r>
          </a:p>
          <a:p>
            <a:pPr>
              <a:defRPr/>
            </a:pPr>
            <a:r>
              <a:rPr lang="en-US" sz="2400" dirty="0" err="1">
                <a:latin typeface="Cambria" pitchFamily="18" charset="0"/>
              </a:rPr>
              <a:t>Akhir-akhir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ini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semakin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banyak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kasus</a:t>
            </a:r>
            <a:r>
              <a:rPr lang="en-US" sz="2400" dirty="0">
                <a:latin typeface="Cambria" pitchFamily="18" charset="0"/>
              </a:rPr>
              <a:t> yang </a:t>
            </a:r>
            <a:r>
              <a:rPr lang="en-US" sz="2400" dirty="0" err="1">
                <a:latin typeface="Cambria" pitchFamily="18" charset="0"/>
              </a:rPr>
              <a:t>bertentangan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dengan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nilai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Pancasila</a:t>
            </a:r>
            <a:r>
              <a:rPr lang="en-US" sz="2400" dirty="0">
                <a:latin typeface="Cambria" pitchFamily="18" charset="0"/>
              </a:rPr>
              <a:t>, </a:t>
            </a:r>
            <a:r>
              <a:rPr lang="en-US" sz="2400" dirty="0" err="1">
                <a:latin typeface="Cambria" pitchFamily="18" charset="0"/>
              </a:rPr>
              <a:t>misal</a:t>
            </a:r>
            <a:r>
              <a:rPr lang="en-US" sz="2400" dirty="0">
                <a:latin typeface="Cambria" pitchFamily="18" charset="0"/>
              </a:rPr>
              <a:t>:</a:t>
            </a:r>
          </a:p>
          <a:p>
            <a:pPr>
              <a:buFontTx/>
              <a:buChar char="-"/>
              <a:defRPr/>
            </a:pPr>
            <a:r>
              <a:rPr lang="en-US" sz="2400" dirty="0" err="1">
                <a:latin typeface="Cambria" pitchFamily="18" charset="0"/>
              </a:rPr>
              <a:t>Konflik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antar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kelompok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masyarakat</a:t>
            </a:r>
            <a:endParaRPr lang="en-US" sz="2400" dirty="0">
              <a:latin typeface="Cambria" pitchFamily="18" charset="0"/>
            </a:endParaRPr>
          </a:p>
          <a:p>
            <a:pPr>
              <a:buFontTx/>
              <a:buChar char="-"/>
              <a:defRPr/>
            </a:pPr>
            <a:r>
              <a:rPr lang="en-US" sz="2400" dirty="0" err="1">
                <a:latin typeface="Cambria" pitchFamily="18" charset="0"/>
              </a:rPr>
              <a:t>Kejahatan</a:t>
            </a:r>
            <a:r>
              <a:rPr lang="en-US" sz="2400" dirty="0">
                <a:latin typeface="Cambria" pitchFamily="18" charset="0"/>
              </a:rPr>
              <a:t> (</a:t>
            </a:r>
            <a:r>
              <a:rPr lang="en-US" sz="2400" dirty="0" err="1">
                <a:latin typeface="Cambria" pitchFamily="18" charset="0"/>
              </a:rPr>
              <a:t>penganiayaan</a:t>
            </a:r>
            <a:r>
              <a:rPr lang="en-US" sz="2400" dirty="0">
                <a:latin typeface="Cambria" pitchFamily="18" charset="0"/>
              </a:rPr>
              <a:t>, </a:t>
            </a:r>
            <a:r>
              <a:rPr lang="en-US" sz="2400" dirty="0" err="1">
                <a:latin typeface="Cambria" pitchFamily="18" charset="0"/>
              </a:rPr>
              <a:t>perampokan</a:t>
            </a:r>
            <a:r>
              <a:rPr lang="en-US" sz="2400" dirty="0">
                <a:latin typeface="Cambria" pitchFamily="18" charset="0"/>
              </a:rPr>
              <a:t>, </a:t>
            </a:r>
            <a:r>
              <a:rPr lang="en-US" sz="2400" dirty="0" err="1">
                <a:latin typeface="Cambria" pitchFamily="18" charset="0"/>
              </a:rPr>
              <a:t>pembunuhan</a:t>
            </a:r>
            <a:r>
              <a:rPr lang="en-US" sz="2400" dirty="0">
                <a:latin typeface="Cambria" pitchFamily="18" charset="0"/>
              </a:rPr>
              <a:t>, </a:t>
            </a:r>
            <a:r>
              <a:rPr lang="en-US" sz="2400" dirty="0" err="1">
                <a:latin typeface="Cambria" pitchFamily="18" charset="0"/>
              </a:rPr>
              <a:t>pemerkosaan</a:t>
            </a:r>
            <a:r>
              <a:rPr lang="en-US" sz="2400" dirty="0">
                <a:latin typeface="Cambria" pitchFamily="18" charset="0"/>
              </a:rPr>
              <a:t>)</a:t>
            </a:r>
          </a:p>
          <a:p>
            <a:pPr>
              <a:buFontTx/>
              <a:buChar char="-"/>
              <a:defRPr/>
            </a:pPr>
            <a:r>
              <a:rPr lang="en-US" sz="2400" dirty="0" err="1">
                <a:latin typeface="Cambria" pitchFamily="18" charset="0"/>
              </a:rPr>
              <a:t>Penyalahgunaan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wewenang</a:t>
            </a:r>
            <a:r>
              <a:rPr lang="en-US" sz="2400" dirty="0">
                <a:latin typeface="Cambria" pitchFamily="18" charset="0"/>
              </a:rPr>
              <a:t> (</a:t>
            </a:r>
            <a:r>
              <a:rPr lang="en-US" sz="2400" dirty="0" err="1">
                <a:latin typeface="Cambria" pitchFamily="18" charset="0"/>
              </a:rPr>
              <a:t>korupsi</a:t>
            </a:r>
            <a:r>
              <a:rPr lang="en-US" sz="2400" dirty="0">
                <a:latin typeface="Cambria" pitchFamily="18" charset="0"/>
              </a:rPr>
              <a:t>, </a:t>
            </a:r>
            <a:r>
              <a:rPr lang="en-US" sz="2400" dirty="0" err="1">
                <a:latin typeface="Cambria" pitchFamily="18" charset="0"/>
              </a:rPr>
              <a:t>kolusi</a:t>
            </a:r>
            <a:r>
              <a:rPr lang="en-US" sz="2400" dirty="0">
                <a:latin typeface="Cambria" pitchFamily="18" charset="0"/>
              </a:rPr>
              <a:t>, </a:t>
            </a:r>
            <a:r>
              <a:rPr lang="en-US" sz="2400" dirty="0" err="1">
                <a:latin typeface="Cambria" pitchFamily="18" charset="0"/>
              </a:rPr>
              <a:t>pemaksaan</a:t>
            </a:r>
            <a:r>
              <a:rPr lang="en-US" sz="2400" dirty="0">
                <a:latin typeface="Cambria" pitchFamily="18" charset="0"/>
              </a:rPr>
              <a:t>)</a:t>
            </a:r>
          </a:p>
          <a:p>
            <a:pPr>
              <a:buFontTx/>
              <a:buChar char="-"/>
              <a:defRPr/>
            </a:pPr>
            <a:endParaRPr lang="en-US" sz="2400" dirty="0">
              <a:latin typeface="Cambria" pitchFamily="18" charset="0"/>
            </a:endParaRPr>
          </a:p>
          <a:p>
            <a:pPr>
              <a:defRPr/>
            </a:pPr>
            <a:r>
              <a:rPr lang="en-US" sz="2400" dirty="0" err="1">
                <a:latin typeface="Cambria" pitchFamily="18" charset="0"/>
              </a:rPr>
              <a:t>Buat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artikel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analisis</a:t>
            </a:r>
            <a:r>
              <a:rPr lang="en-US" sz="2400" dirty="0">
                <a:latin typeface="Cambria" pitchFamily="18" charset="0"/>
              </a:rPr>
              <a:t> yang </a:t>
            </a:r>
            <a:r>
              <a:rPr lang="en-US" sz="2400" dirty="0" err="1">
                <a:latin typeface="Cambria" pitchFamily="18" charset="0"/>
              </a:rPr>
              <a:t>mampu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menjawab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pertanyaan</a:t>
            </a:r>
            <a:r>
              <a:rPr lang="en-US" sz="2400" dirty="0">
                <a:latin typeface="Cambria" pitchFamily="18" charset="0"/>
              </a:rPr>
              <a:t>:</a:t>
            </a:r>
          </a:p>
          <a:p>
            <a:pPr>
              <a:buFontTx/>
              <a:buChar char="-"/>
              <a:defRPr/>
            </a:pPr>
            <a:r>
              <a:rPr lang="en-US" sz="2400" dirty="0" err="1">
                <a:latin typeface="Cambria" pitchFamily="18" charset="0"/>
              </a:rPr>
              <a:t>Mengapa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kondisi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muncul</a:t>
            </a:r>
            <a:r>
              <a:rPr lang="en-US" sz="2400" dirty="0">
                <a:latin typeface="Cambria" pitchFamily="18" charset="0"/>
              </a:rPr>
              <a:t> (</a:t>
            </a:r>
            <a:r>
              <a:rPr lang="en-US" sz="2400" dirty="0" err="1">
                <a:latin typeface="Cambria" pitchFamily="18" charset="0"/>
              </a:rPr>
              <a:t>hal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tersebut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terjadi</a:t>
            </a:r>
            <a:r>
              <a:rPr lang="en-US" sz="2400" dirty="0">
                <a:latin typeface="Cambria" pitchFamily="18" charset="0"/>
              </a:rPr>
              <a:t>)</a:t>
            </a:r>
          </a:p>
          <a:p>
            <a:pPr>
              <a:buFontTx/>
              <a:buChar char="-"/>
              <a:defRPr/>
            </a:pPr>
            <a:r>
              <a:rPr lang="en-US" sz="2400" dirty="0" err="1">
                <a:latin typeface="Cambria" pitchFamily="18" charset="0"/>
              </a:rPr>
              <a:t>Apa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solusi</a:t>
            </a:r>
            <a:r>
              <a:rPr lang="en-US" sz="2400" dirty="0">
                <a:latin typeface="Cambria" pitchFamily="18" charset="0"/>
              </a:rPr>
              <a:t> yang </a:t>
            </a:r>
            <a:r>
              <a:rPr lang="en-US" sz="2400" dirty="0" err="1">
                <a:latin typeface="Cambria" pitchFamily="18" charset="0"/>
              </a:rPr>
              <a:t>Anda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rekomendasikan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untuk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mengantisipasi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dan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mengatasi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hal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tersebut</a:t>
            </a:r>
            <a:r>
              <a:rPr lang="en-US" sz="2400" dirty="0">
                <a:latin typeface="Cambria" pitchFamily="18" charset="0"/>
              </a:rPr>
              <a:t>.</a:t>
            </a:r>
          </a:p>
          <a:p>
            <a:pPr>
              <a:buFontTx/>
              <a:buChar char="-"/>
              <a:defRPr/>
            </a:pPr>
            <a:endParaRPr lang="en-US" sz="2400" dirty="0">
              <a:latin typeface="Cambria" pitchFamily="18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500430" y="2629327"/>
            <a:ext cx="2428892" cy="1362075"/>
          </a:xfrm>
        </p:spPr>
        <p:txBody>
          <a:bodyPr rtlCol="0">
            <a:normAutofit/>
          </a:bodyPr>
          <a:lstStyle>
            <a:extLst/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7200" b="0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end</a:t>
            </a:r>
            <a:endParaRPr lang="en-US" sz="7200" b="0" cap="non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60000" endA="900" endPos="58000" dir="5400000" sy="-100000" algn="bl" rotWithShape="0"/>
              </a:effectLst>
              <a:latin typeface="Arial Black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37A45B-90DA-4AA0-9B5C-4B7DFBA1122E}" type="slidenum">
              <a:rPr lang="en-US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osisi dan Arti Penting Pembelajaran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718</TotalTime>
  <Words>184</Words>
  <Application>Microsoft Office PowerPoint</Application>
  <PresentationFormat>On-screen Show (4:3)</PresentationFormat>
  <Paragraphs>69</Paragraphs>
  <Slides>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Slide 2</vt:lpstr>
      <vt:lpstr>Slide 3</vt:lpstr>
      <vt:lpstr>Slide 4</vt:lpstr>
      <vt:lpstr>SIDANG-SIDANG BPUPKI</vt:lpstr>
      <vt:lpstr>Slide 6</vt:lpstr>
      <vt:lpstr>Slide 7</vt:lpstr>
      <vt:lpstr>Slide 8</vt:lpstr>
      <vt:lpstr>end</vt:lpstr>
    </vt:vector>
  </TitlesOfParts>
  <Company>IBI Darmajaya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USER</cp:lastModifiedBy>
  <cp:revision>138</cp:revision>
  <dcterms:created xsi:type="dcterms:W3CDTF">2010-04-18T12:06:30Z</dcterms:created>
  <dcterms:modified xsi:type="dcterms:W3CDTF">2022-10-03T01:42:22Z</dcterms:modified>
</cp:coreProperties>
</file>