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302" r:id="rId2"/>
    <p:sldId id="299" r:id="rId3"/>
    <p:sldId id="301" r:id="rId4"/>
    <p:sldId id="258" r:id="rId5"/>
    <p:sldId id="259" r:id="rId6"/>
    <p:sldId id="303" r:id="rId7"/>
    <p:sldId id="261" r:id="rId8"/>
    <p:sldId id="262" r:id="rId9"/>
    <p:sldId id="300" r:id="rId10"/>
  </p:sldIdLst>
  <p:sldSz cx="9144000" cy="6858000" type="screen4x3"/>
  <p:notesSz cx="7045325" cy="9345613"/>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p:scale>
          <a:sx n="70" d="100"/>
          <a:sy n="70" d="100"/>
        </p:scale>
        <p:origin x="1156" y="-2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id-ID"/>
              <a:t>Klik untuk mengedit gaya judul Master</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215410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31EC21C-B49A-7CB9-F243-82F93775477D}"/>
              </a:ext>
            </a:extLst>
          </p:cNvPr>
          <p:cNvSpPr>
            <a:spLocks noGrp="1"/>
          </p:cNvSpPr>
          <p:nvPr>
            <p:ph type="ctrTitle"/>
          </p:nvPr>
        </p:nvSpPr>
        <p:spPr>
          <a:xfrm>
            <a:off x="5796136" y="836713"/>
            <a:ext cx="2862089" cy="1512167"/>
          </a:xfrm>
        </p:spPr>
        <p:txBody>
          <a:bodyPr>
            <a:normAutofit fontScale="90000"/>
          </a:bodyPr>
          <a:lstStyle/>
          <a:p>
            <a:pPr>
              <a:lnSpc>
                <a:spcPct val="90000"/>
              </a:lnSpc>
            </a:pPr>
            <a:r>
              <a:rPr lang="en-US" sz="2800" dirty="0">
                <a:solidFill>
                  <a:srgbClr val="002060"/>
                </a:solidFill>
              </a:rPr>
              <a:t>GAMBARAN UMUM DESTINASI WISATA</a:t>
            </a:r>
            <a:endParaRPr lang="id-ID" sz="2800" dirty="0">
              <a:solidFill>
                <a:srgbClr val="002060"/>
              </a:solidFill>
            </a:endParaRPr>
          </a:p>
        </p:txBody>
      </p:sp>
      <p:sp>
        <p:nvSpPr>
          <p:cNvPr id="3" name="Subjudul 2">
            <a:extLst>
              <a:ext uri="{FF2B5EF4-FFF2-40B4-BE49-F238E27FC236}">
                <a16:creationId xmlns:a16="http://schemas.microsoft.com/office/drawing/2014/main" id="{55B6653C-9875-9475-F8FC-C42D0051C5FA}"/>
              </a:ext>
            </a:extLst>
          </p:cNvPr>
          <p:cNvSpPr>
            <a:spLocks noGrp="1"/>
          </p:cNvSpPr>
          <p:nvPr>
            <p:ph type="subTitle" idx="1"/>
          </p:nvPr>
        </p:nvSpPr>
        <p:spPr>
          <a:xfrm>
            <a:off x="6143944" y="2996953"/>
            <a:ext cx="2514281" cy="1512167"/>
          </a:xfrm>
        </p:spPr>
        <p:txBody>
          <a:bodyPr>
            <a:normAutofit/>
          </a:bodyPr>
          <a:lstStyle/>
          <a:p>
            <a:pPr>
              <a:lnSpc>
                <a:spcPct val="90000"/>
              </a:lnSpc>
            </a:pPr>
            <a:r>
              <a:rPr lang="en-US" sz="1350" b="1" dirty="0">
                <a:solidFill>
                  <a:srgbClr val="002060"/>
                </a:solidFill>
                <a:highlight>
                  <a:srgbClr val="FFFF00"/>
                </a:highlight>
                <a:latin typeface="Google Sans"/>
              </a:rPr>
              <a:t>d</a:t>
            </a:r>
            <a:r>
              <a:rPr lang="id-ID" sz="1350" b="1" dirty="0" err="1">
                <a:solidFill>
                  <a:srgbClr val="002060"/>
                </a:solidFill>
                <a:highlight>
                  <a:srgbClr val="FFFF00"/>
                </a:highlight>
                <a:latin typeface="Google Sans"/>
              </a:rPr>
              <a:t>estinasi</a:t>
            </a:r>
            <a:r>
              <a:rPr lang="id-ID" sz="1350" b="1" dirty="0">
                <a:solidFill>
                  <a:srgbClr val="002060"/>
                </a:solidFill>
                <a:highlight>
                  <a:srgbClr val="FFFF00"/>
                </a:highlight>
                <a:latin typeface="Google Sans"/>
              </a:rPr>
              <a:t> </a:t>
            </a:r>
            <a:r>
              <a:rPr lang="id-ID" sz="1350" b="1" i="1" dirty="0">
                <a:solidFill>
                  <a:srgbClr val="002060"/>
                </a:solidFill>
                <a:highlight>
                  <a:srgbClr val="FFFF00"/>
                </a:highlight>
                <a:latin typeface="Google Sans"/>
              </a:rPr>
              <a:t>merupakan </a:t>
            </a:r>
            <a:r>
              <a:rPr lang="id-ID" sz="1350" b="1" dirty="0">
                <a:solidFill>
                  <a:srgbClr val="002060"/>
                </a:solidFill>
                <a:highlight>
                  <a:srgbClr val="FFFF00"/>
                </a:highlight>
                <a:latin typeface="Google Sans"/>
              </a:rPr>
              <a:t>suatu</a:t>
            </a:r>
            <a:r>
              <a:rPr lang="id-ID" sz="1350" b="1" i="1" dirty="0">
                <a:solidFill>
                  <a:srgbClr val="002060"/>
                </a:solidFill>
                <a:highlight>
                  <a:srgbClr val="FFFF00"/>
                </a:highlight>
                <a:latin typeface="Google Sans"/>
              </a:rPr>
              <a:t> kawasan spesifik yang dipilih oleh seorang pengunjung </a:t>
            </a:r>
            <a:r>
              <a:rPr lang="id-ID" sz="1350" b="1" dirty="0" err="1">
                <a:solidFill>
                  <a:srgbClr val="002060"/>
                </a:solidFill>
                <a:highlight>
                  <a:srgbClr val="FFFF00"/>
                </a:highlight>
                <a:latin typeface="Google Sans"/>
              </a:rPr>
              <a:t>dimana</a:t>
            </a:r>
            <a:r>
              <a:rPr lang="id-ID" sz="1350" b="1" dirty="0">
                <a:solidFill>
                  <a:srgbClr val="002060"/>
                </a:solidFill>
                <a:highlight>
                  <a:srgbClr val="FFFF00"/>
                </a:highlight>
                <a:latin typeface="Google Sans"/>
              </a:rPr>
              <a:t> dia dapat tinggal selama waktu tertentu.</a:t>
            </a:r>
            <a:endParaRPr lang="en-US" sz="1350" b="1" dirty="0">
              <a:solidFill>
                <a:srgbClr val="002060"/>
              </a:solidFill>
              <a:highlight>
                <a:srgbClr val="FFFF00"/>
              </a:highlight>
              <a:latin typeface="Google Sans"/>
            </a:endParaRPr>
          </a:p>
          <a:p>
            <a:pPr>
              <a:lnSpc>
                <a:spcPct val="90000"/>
              </a:lnSpc>
            </a:pPr>
            <a:endParaRPr lang="id-ID" sz="1350" b="1" dirty="0">
              <a:solidFill>
                <a:srgbClr val="002060"/>
              </a:solidFill>
              <a:highlight>
                <a:srgbClr val="FFFF00"/>
              </a:highlight>
            </a:endParaRPr>
          </a:p>
        </p:txBody>
      </p:sp>
      <p:pic>
        <p:nvPicPr>
          <p:cNvPr id="4" name="image34.png" descr="Sebuah gambar berisi teks, lingkaran, cuplikan layar, Font&#10;&#10;Deskripsi dibuat secara otomatis">
            <a:extLst>
              <a:ext uri="{FF2B5EF4-FFF2-40B4-BE49-F238E27FC236}">
                <a16:creationId xmlns:a16="http://schemas.microsoft.com/office/drawing/2014/main" id="{E4C6127B-58CB-8C8C-7B1E-7A0B093ECE68}"/>
              </a:ext>
            </a:extLst>
          </p:cNvPr>
          <p:cNvPicPr>
            <a:picLocks noChangeAspect="1"/>
          </p:cNvPicPr>
          <p:nvPr/>
        </p:nvPicPr>
        <p:blipFill>
          <a:blip r:embed="rId2" cstate="print"/>
          <a:stretch>
            <a:fillRect/>
          </a:stretch>
        </p:blipFill>
        <p:spPr>
          <a:xfrm>
            <a:off x="648558" y="1623695"/>
            <a:ext cx="4702997" cy="3437216"/>
          </a:xfrm>
          <a:prstGeom prst="rect">
            <a:avLst/>
          </a:prstGeom>
          <a:effectLst/>
        </p:spPr>
      </p:pic>
    </p:spTree>
    <p:extLst>
      <p:ext uri="{BB962C8B-B14F-4D97-AF65-F5344CB8AC3E}">
        <p14:creationId xmlns:p14="http://schemas.microsoft.com/office/powerpoint/2010/main" val="2499613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endParaRPr lang="id-ID" sz="2600" dirty="0">
              <a:solidFill>
                <a:schemeClr val="tx1"/>
              </a:solidFill>
              <a:latin typeface="Cambria" panose="02040503050406030204" pitchFamily="18" charset="0"/>
              <a:cs typeface="Arial" panose="020B0604020202020204" pitchFamily="34" charset="0"/>
            </a:endParaRPr>
          </a:p>
        </p:txBody>
      </p:sp>
      <p:sp>
        <p:nvSpPr>
          <p:cNvPr id="5" name="Kotak Teks 4">
            <a:extLst>
              <a:ext uri="{FF2B5EF4-FFF2-40B4-BE49-F238E27FC236}">
                <a16:creationId xmlns:a16="http://schemas.microsoft.com/office/drawing/2014/main" id="{159ACC56-C253-FB9B-52A6-E7EFF3949F06}"/>
              </a:ext>
            </a:extLst>
          </p:cNvPr>
          <p:cNvSpPr txBox="1"/>
          <p:nvPr/>
        </p:nvSpPr>
        <p:spPr>
          <a:xfrm>
            <a:off x="323528" y="836713"/>
            <a:ext cx="8363272" cy="2080570"/>
          </a:xfrm>
          <a:prstGeom prst="rect">
            <a:avLst/>
          </a:prstGeom>
          <a:noFill/>
        </p:spPr>
        <p:txBody>
          <a:bodyPr wrap="square">
            <a:spAutoFit/>
          </a:bodyPr>
          <a:lstStyle/>
          <a:p>
            <a:pPr marL="247015" marR="333375">
              <a:lnSpc>
                <a:spcPct val="90000"/>
              </a:lnSpc>
              <a:spcBef>
                <a:spcPts val="650"/>
              </a:spcBef>
              <a:spcAft>
                <a:spcPts val="0"/>
              </a:spcAft>
            </a:pPr>
            <a:r>
              <a:rPr lang="ms-MY" sz="2400" b="1" dirty="0">
                <a:effectLst/>
                <a:latin typeface="Times New Roman" panose="02020603050405020304" pitchFamily="18" charset="0"/>
                <a:ea typeface="Times New Roman" panose="02020603050405020304" pitchFamily="18" charset="0"/>
              </a:rPr>
              <a:t>Destinasi</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pada</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dasarnya</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semuanya</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memiliki</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sejumlah</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karakteristik,</a:t>
            </a:r>
            <a:r>
              <a:rPr lang="ms-MY" sz="2400" b="1" spc="5" dirty="0">
                <a:effectLst/>
                <a:latin typeface="Times New Roman" panose="02020603050405020304" pitchFamily="18" charset="0"/>
                <a:ea typeface="Times New Roman" panose="02020603050405020304" pitchFamily="18" charset="0"/>
              </a:rPr>
              <a:t> </a:t>
            </a:r>
            <a:r>
              <a:rPr lang="ms-MY" sz="2400" b="1" dirty="0">
                <a:effectLst/>
                <a:latin typeface="Times New Roman" panose="02020603050405020304" pitchFamily="18" charset="0"/>
                <a:ea typeface="Times New Roman" panose="02020603050405020304" pitchFamily="18" charset="0"/>
              </a:rPr>
              <a:t>diantaranya:</a:t>
            </a:r>
            <a:endParaRPr lang="id-ID" sz="2400" b="1" dirty="0">
              <a:effectLst/>
              <a:latin typeface="Times New Roman" panose="02020603050405020304" pitchFamily="18" charset="0"/>
              <a:ea typeface="Times New Roman" panose="02020603050405020304" pitchFamily="18" charset="0"/>
            </a:endParaRPr>
          </a:p>
          <a:p>
            <a:pPr marL="342900" marR="336550" lvl="0" indent="-342900">
              <a:lnSpc>
                <a:spcPct val="90000"/>
              </a:lnSpc>
              <a:spcBef>
                <a:spcPts val="615"/>
              </a:spcBef>
              <a:spcAft>
                <a:spcPts val="0"/>
              </a:spcAft>
              <a:buSzPts val="1100"/>
              <a:buFont typeface="Times New Roman" panose="02020603050405020304" pitchFamily="18" charset="0"/>
              <a:buAutoNum type="arabicPeriod"/>
              <a:tabLst>
                <a:tab pos="476250" algn="l"/>
              </a:tabLst>
            </a:pPr>
            <a:r>
              <a:rPr lang="ms-MY" sz="1800" spc="-5" dirty="0">
                <a:effectLst/>
                <a:latin typeface="Times New Roman" panose="02020603050405020304" pitchFamily="18" charset="0"/>
                <a:ea typeface="Times New Roman" panose="02020603050405020304" pitchFamily="18" charset="0"/>
              </a:rPr>
              <a:t>Suatu produk pariwisata total yang kompleks dan multidimensi 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didasarkan pada </a:t>
            </a:r>
            <a:r>
              <a:rPr lang="ms-MY" sz="1800" b="1" spc="-5" dirty="0">
                <a:effectLst/>
                <a:latin typeface="Times New Roman" panose="02020603050405020304" pitchFamily="18" charset="0"/>
                <a:ea typeface="Times New Roman" panose="02020603050405020304" pitchFamily="18" charset="0"/>
              </a:rPr>
              <a:t>keragaman sumber daya dan layanan</a:t>
            </a:r>
            <a:r>
              <a:rPr lang="ms-MY" sz="1800" spc="-5" dirty="0">
                <a:effectLst/>
                <a:latin typeface="Times New Roman" panose="02020603050405020304" pitchFamily="18" charset="0"/>
                <a:ea typeface="Times New Roman" panose="02020603050405020304" pitchFamily="18" charset="0"/>
              </a:rPr>
              <a:t>: alam, sosial,</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budaya</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dapat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mencakup</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atraksi,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rekreasi,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hiburan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budaya, perbelanjaan, dan fasilitas bisnis) serta layanan perhotelan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pariwisata.</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Sumber</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daya</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ini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mungkin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terdiri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dari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berbagai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kepemilikan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(publik, swasta</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 nirlaba).</a:t>
            </a:r>
            <a:endParaRPr lang="id-ID" sz="1800" spc="-5" dirty="0">
              <a:effectLst/>
              <a:latin typeface="Times New Roman" panose="02020603050405020304" pitchFamily="18" charset="0"/>
              <a:ea typeface="Times New Roman" panose="02020603050405020304" pitchFamily="18" charset="0"/>
            </a:endParaRPr>
          </a:p>
        </p:txBody>
      </p:sp>
      <p:sp>
        <p:nvSpPr>
          <p:cNvPr id="7" name="Kotak Teks 6">
            <a:extLst>
              <a:ext uri="{FF2B5EF4-FFF2-40B4-BE49-F238E27FC236}">
                <a16:creationId xmlns:a16="http://schemas.microsoft.com/office/drawing/2014/main" id="{E3F08321-4D31-2E78-DFFC-27D830F09A20}"/>
              </a:ext>
            </a:extLst>
          </p:cNvPr>
          <p:cNvSpPr txBox="1"/>
          <p:nvPr/>
        </p:nvSpPr>
        <p:spPr>
          <a:xfrm>
            <a:off x="323528" y="3068960"/>
            <a:ext cx="8064896" cy="1588127"/>
          </a:xfrm>
          <a:prstGeom prst="rect">
            <a:avLst/>
          </a:prstGeom>
          <a:noFill/>
        </p:spPr>
        <p:txBody>
          <a:bodyPr wrap="square">
            <a:spAutoFit/>
          </a:bodyPr>
          <a:lstStyle/>
          <a:p>
            <a:pPr marL="342900" marR="336550" lvl="0" indent="-342900">
              <a:lnSpc>
                <a:spcPct val="90000"/>
              </a:lnSpc>
              <a:spcBef>
                <a:spcPts val="0"/>
              </a:spcBef>
              <a:spcAft>
                <a:spcPts val="0"/>
              </a:spcAft>
              <a:buSzPts val="1100"/>
              <a:buFont typeface="Times New Roman" panose="02020603050405020304" pitchFamily="18" charset="0"/>
              <a:buAutoNum type="arabicPeriod"/>
              <a:tabLst>
                <a:tab pos="476250" algn="l"/>
              </a:tabLst>
            </a:pPr>
            <a:r>
              <a:rPr lang="ms-MY" sz="1800" spc="-5" dirty="0">
                <a:effectLst/>
                <a:latin typeface="Times New Roman" panose="02020603050405020304" pitchFamily="18" charset="0"/>
                <a:ea typeface="Times New Roman" panose="02020603050405020304" pitchFamily="18" charset="0"/>
              </a:rPr>
              <a:t>Kegiatan</a:t>
            </a:r>
            <a:r>
              <a:rPr lang="ms-MY" sz="1800"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ekonomi</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lainnya</a:t>
            </a:r>
            <a:r>
              <a:rPr lang="ms-MY" sz="1800" b="1"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mungkin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melengkapi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atau</a:t>
            </a:r>
            <a:r>
              <a:rPr lang="ms-MY" sz="1800" spc="-26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bertentangan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dengan kegiatan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pariwisata.</a:t>
            </a:r>
          </a:p>
          <a:p>
            <a:pPr marR="336550" lvl="0">
              <a:lnSpc>
                <a:spcPct val="90000"/>
              </a:lnSpc>
              <a:spcBef>
                <a:spcPts val="0"/>
              </a:spcBef>
              <a:spcAft>
                <a:spcPts val="0"/>
              </a:spcAft>
              <a:buSzPts val="1100"/>
              <a:tabLst>
                <a:tab pos="476250" algn="l"/>
              </a:tabLst>
            </a:pPr>
            <a:endParaRPr lang="id-ID" sz="1800" spc="-5" dirty="0">
              <a:effectLst/>
              <a:latin typeface="Times New Roman" panose="02020603050405020304" pitchFamily="18" charset="0"/>
              <a:ea typeface="Times New Roman" panose="02020603050405020304" pitchFamily="18" charset="0"/>
            </a:endParaRPr>
          </a:p>
          <a:p>
            <a:pPr marL="342900" marR="337185" lvl="0" indent="-342900">
              <a:lnSpc>
                <a:spcPct val="90000"/>
              </a:lnSpc>
              <a:spcBef>
                <a:spcPts val="0"/>
              </a:spcBef>
              <a:spcAft>
                <a:spcPts val="0"/>
              </a:spcAft>
              <a:buSzPts val="1100"/>
              <a:buFont typeface="Times New Roman" panose="02020603050405020304" pitchFamily="18" charset="0"/>
              <a:buAutoNum type="arabicPeriod"/>
              <a:tabLst>
                <a:tab pos="476250" algn="l"/>
              </a:tabLst>
            </a:pPr>
            <a:r>
              <a:rPr lang="ms-MY" sz="1800" b="1" spc="-5" dirty="0">
                <a:effectLst/>
                <a:latin typeface="Times New Roman" panose="02020603050405020304" pitchFamily="18" charset="0"/>
                <a:ea typeface="Times New Roman" panose="02020603050405020304" pitchFamily="18" charset="0"/>
              </a:rPr>
              <a:t>Komunitas</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tuan</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rumah</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(host)</a:t>
            </a:r>
            <a:r>
              <a:rPr lang="ms-MY" sz="1800" b="1"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mungkin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merupakan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elemen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integral dalam daya tarik destinasi dan yang membuat tuntutannya</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sendiri</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pada</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lokalitas,</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sumber daya</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fasilitasnya.</a:t>
            </a:r>
            <a:endParaRPr lang="id-ID" sz="1800" spc="-5" dirty="0">
              <a:effectLst/>
              <a:latin typeface="Times New Roman" panose="02020603050405020304" pitchFamily="18" charset="0"/>
              <a:ea typeface="Times New Roman" panose="02020603050405020304" pitchFamily="18" charset="0"/>
            </a:endParaRPr>
          </a:p>
        </p:txBody>
      </p:sp>
      <p:pic>
        <p:nvPicPr>
          <p:cNvPr id="1026" name="Picture 2" descr="Pariwisata dan Ekonomi Kreatif Melaju Pada 2018">
            <a:extLst>
              <a:ext uri="{FF2B5EF4-FFF2-40B4-BE49-F238E27FC236}">
                <a16:creationId xmlns:a16="http://schemas.microsoft.com/office/drawing/2014/main" id="{B9A47ABA-A042-48E0-BF43-FFCF18077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4293096"/>
            <a:ext cx="4355976" cy="2564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Kotak Teks 4">
            <a:extLst>
              <a:ext uri="{FF2B5EF4-FFF2-40B4-BE49-F238E27FC236}">
                <a16:creationId xmlns:a16="http://schemas.microsoft.com/office/drawing/2014/main" id="{4A6E4811-64DC-DCB5-173E-FF505C381F90}"/>
              </a:ext>
            </a:extLst>
          </p:cNvPr>
          <p:cNvSpPr txBox="1"/>
          <p:nvPr/>
        </p:nvSpPr>
        <p:spPr>
          <a:xfrm>
            <a:off x="457200" y="764704"/>
            <a:ext cx="8075240" cy="1588127"/>
          </a:xfrm>
          <a:prstGeom prst="rect">
            <a:avLst/>
          </a:prstGeom>
          <a:noFill/>
        </p:spPr>
        <p:txBody>
          <a:bodyPr wrap="square">
            <a:spAutoFit/>
          </a:bodyPr>
          <a:lstStyle/>
          <a:p>
            <a:pPr marL="342900" marR="336550" lvl="0" indent="-342900">
              <a:lnSpc>
                <a:spcPct val="90000"/>
              </a:lnSpc>
              <a:spcBef>
                <a:spcPts val="0"/>
              </a:spcBef>
              <a:spcAft>
                <a:spcPts val="0"/>
              </a:spcAft>
              <a:buSzPts val="1100"/>
              <a:buFont typeface="Times New Roman" panose="02020603050405020304" pitchFamily="18" charset="0"/>
              <a:buAutoNum type="arabicPeriod"/>
              <a:tabLst>
                <a:tab pos="476250" algn="l"/>
              </a:tabLst>
            </a:pPr>
            <a:r>
              <a:rPr lang="ms-MY" sz="1800" spc="-5" dirty="0">
                <a:effectLst/>
                <a:latin typeface="Times New Roman" panose="02020603050405020304" pitchFamily="18" charset="0"/>
                <a:ea typeface="Times New Roman" panose="02020603050405020304" pitchFamily="18" charset="0"/>
              </a:rPr>
              <a:t>Dewan lokal yang dipilih (atau </a:t>
            </a:r>
            <a:r>
              <a:rPr lang="ms-MY" sz="1800" b="1" spc="-5" dirty="0">
                <a:effectLst/>
                <a:latin typeface="Times New Roman" panose="02020603050405020304" pitchFamily="18" charset="0"/>
                <a:ea typeface="Times New Roman" panose="02020603050405020304" pitchFamily="18" charset="0"/>
              </a:rPr>
              <a:t>otoritas private atau otoritas publik</a:t>
            </a:r>
            <a:r>
              <a:rPr lang="ms-MY" sz="1800" b="1"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lainnya)</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dapat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memengaruhi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perencanaan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pengelolaan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destinasi,</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terutama sumber dayanya</a:t>
            </a:r>
          </a:p>
          <a:p>
            <a:pPr marR="336550" lvl="0">
              <a:lnSpc>
                <a:spcPct val="90000"/>
              </a:lnSpc>
              <a:spcBef>
                <a:spcPts val="0"/>
              </a:spcBef>
              <a:spcAft>
                <a:spcPts val="0"/>
              </a:spcAft>
              <a:buSzPts val="1100"/>
              <a:tabLst>
                <a:tab pos="476250" algn="l"/>
              </a:tabLst>
            </a:pPr>
            <a:endParaRPr lang="id-ID" sz="1800" spc="-5" dirty="0">
              <a:effectLst/>
              <a:latin typeface="Times New Roman" panose="02020603050405020304" pitchFamily="18" charset="0"/>
              <a:ea typeface="Times New Roman" panose="02020603050405020304" pitchFamily="18" charset="0"/>
            </a:endParaRPr>
          </a:p>
          <a:p>
            <a:pPr marL="342900" marR="337185" lvl="0" indent="-342900">
              <a:lnSpc>
                <a:spcPct val="90000"/>
              </a:lnSpc>
              <a:spcBef>
                <a:spcPts val="0"/>
              </a:spcBef>
              <a:spcAft>
                <a:spcPts val="0"/>
              </a:spcAft>
              <a:buSzPts val="1100"/>
              <a:buFont typeface="Times New Roman" panose="02020603050405020304" pitchFamily="18" charset="0"/>
              <a:buAutoNum type="arabicPeriod"/>
              <a:tabLst>
                <a:tab pos="476250" algn="l"/>
              </a:tabLst>
            </a:pPr>
            <a:r>
              <a:rPr lang="ms-MY" sz="1800" spc="-5" dirty="0">
                <a:effectLst/>
                <a:latin typeface="Times New Roman" panose="02020603050405020304" pitchFamily="18" charset="0"/>
                <a:ea typeface="Times New Roman" panose="02020603050405020304" pitchFamily="18" charset="0"/>
              </a:rPr>
              <a:t>Sektor</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swasta</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aktif</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juga</a:t>
            </a:r>
            <a:r>
              <a:rPr lang="ms-MY" sz="1800"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memiliki</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tingkat</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keterlibatan</a:t>
            </a:r>
            <a:r>
              <a:rPr lang="ms-MY" sz="1800" b="1" spc="-260"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penting</a:t>
            </a:r>
            <a:r>
              <a:rPr lang="ms-MY" sz="1800" b="1"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dalam</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perencanaan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pengelolaan destinasi.</a:t>
            </a:r>
          </a:p>
        </p:txBody>
      </p:sp>
      <p:pic>
        <p:nvPicPr>
          <p:cNvPr id="6" name="Picture 2" descr="DESTINASI PARIWISATA PERWILAYAHAN DAYA TARIK WISATA AKSESIBILITAS - ppt  download">
            <a:extLst>
              <a:ext uri="{FF2B5EF4-FFF2-40B4-BE49-F238E27FC236}">
                <a16:creationId xmlns:a16="http://schemas.microsoft.com/office/drawing/2014/main" id="{BB8E578F-1B31-D790-0FA9-37ABFB198BD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91680" y="2528783"/>
            <a:ext cx="5328592" cy="42125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7702721-C7B1-C41F-4EC5-28B46AE400FC}"/>
              </a:ext>
            </a:extLst>
          </p:cNvPr>
          <p:cNvSpPr>
            <a:spLocks noGrp="1"/>
          </p:cNvSpPr>
          <p:nvPr>
            <p:ph type="ctrTitle"/>
          </p:nvPr>
        </p:nvSpPr>
        <p:spPr>
          <a:xfrm>
            <a:off x="4860032" y="1314452"/>
            <a:ext cx="3798193" cy="4058764"/>
          </a:xfrm>
        </p:spPr>
        <p:txBody>
          <a:bodyPr>
            <a:noAutofit/>
          </a:bodyPr>
          <a:lstStyle/>
          <a:p>
            <a:pPr marL="185261" marR="253365">
              <a:lnSpc>
                <a:spcPct val="90000"/>
              </a:lnSpc>
              <a:spcBef>
                <a:spcPts val="472"/>
              </a:spcBef>
            </a:pPr>
            <a:r>
              <a:rPr lang="ms-MY" sz="1600" dirty="0">
                <a:latin typeface="Times New Roman" panose="02020603050405020304" pitchFamily="18" charset="0"/>
                <a:ea typeface="Times New Roman" panose="02020603050405020304" pitchFamily="18" charset="0"/>
              </a:rPr>
              <a:t>Dalam</a:t>
            </a:r>
            <a:r>
              <a:rPr lang="ms-MY" sz="1600" spc="4" dirty="0">
                <a:latin typeface="Times New Roman" panose="02020603050405020304" pitchFamily="18" charset="0"/>
                <a:ea typeface="Times New Roman" panose="02020603050405020304" pitchFamily="18" charset="0"/>
              </a:rPr>
              <a:t> </a:t>
            </a:r>
            <a:r>
              <a:rPr lang="ms-MY" sz="1600" dirty="0">
                <a:latin typeface="Times New Roman" panose="02020603050405020304" pitchFamily="18" charset="0"/>
                <a:ea typeface="Times New Roman" panose="02020603050405020304" pitchFamily="18" charset="0"/>
              </a:rPr>
              <a:t>perencanaan</a:t>
            </a:r>
            <a:r>
              <a:rPr lang="ms-MY" sz="1600" spc="4" dirty="0">
                <a:latin typeface="Times New Roman" panose="02020603050405020304" pitchFamily="18" charset="0"/>
                <a:ea typeface="Times New Roman" panose="02020603050405020304" pitchFamily="18" charset="0"/>
              </a:rPr>
              <a:t> </a:t>
            </a:r>
            <a:r>
              <a:rPr lang="ms-MY" sz="1600" dirty="0">
                <a:latin typeface="Times New Roman" panose="02020603050405020304" pitchFamily="18" charset="0"/>
                <a:ea typeface="Times New Roman" panose="02020603050405020304" pitchFamily="18" charset="0"/>
              </a:rPr>
              <a:t>suatu</a:t>
            </a:r>
            <a:r>
              <a:rPr lang="ms-MY" sz="1600" spc="4" dirty="0">
                <a:latin typeface="Times New Roman" panose="02020603050405020304" pitchFamily="18" charset="0"/>
                <a:ea typeface="Times New Roman" panose="02020603050405020304" pitchFamily="18" charset="0"/>
              </a:rPr>
              <a:t> </a:t>
            </a:r>
            <a:r>
              <a:rPr lang="ms-MY" sz="1600" dirty="0">
                <a:latin typeface="Times New Roman" panose="02020603050405020304" pitchFamily="18" charset="0"/>
                <a:ea typeface="Times New Roman" panose="02020603050405020304" pitchFamily="18" charset="0"/>
              </a:rPr>
              <a:t>destinasi</a:t>
            </a:r>
            <a:r>
              <a:rPr lang="ms-MY" sz="1600" spc="4" dirty="0">
                <a:latin typeface="Times New Roman" panose="02020603050405020304" pitchFamily="18" charset="0"/>
                <a:ea typeface="Times New Roman" panose="02020603050405020304" pitchFamily="18" charset="0"/>
              </a:rPr>
              <a:t> </a:t>
            </a:r>
            <a:r>
              <a:rPr lang="ms-MY" sz="1600" dirty="0">
                <a:latin typeface="Times New Roman" panose="02020603050405020304" pitchFamily="18" charset="0"/>
                <a:ea typeface="Times New Roman" panose="02020603050405020304" pitchFamily="18" charset="0"/>
              </a:rPr>
              <a:t>wisata</a:t>
            </a:r>
            <a:r>
              <a:rPr lang="ms-MY" sz="1600" spc="4" dirty="0">
                <a:latin typeface="Times New Roman" panose="02020603050405020304" pitchFamily="18" charset="0"/>
                <a:ea typeface="Times New Roman" panose="02020603050405020304" pitchFamily="18" charset="0"/>
              </a:rPr>
              <a:t> </a:t>
            </a:r>
            <a:r>
              <a:rPr lang="ms-MY" sz="1600" dirty="0">
                <a:latin typeface="Times New Roman" panose="02020603050405020304" pitchFamily="18" charset="0"/>
                <a:ea typeface="Times New Roman" panose="02020603050405020304" pitchFamily="18" charset="0"/>
              </a:rPr>
              <a:t>harus</a:t>
            </a:r>
            <a:r>
              <a:rPr lang="ms-MY" sz="1600" spc="4" dirty="0">
                <a:latin typeface="Times New Roman" panose="02020603050405020304" pitchFamily="18" charset="0"/>
                <a:ea typeface="Times New Roman" panose="02020603050405020304" pitchFamily="18" charset="0"/>
              </a:rPr>
              <a:t> </a:t>
            </a:r>
            <a:r>
              <a:rPr lang="ms-MY" sz="1600" dirty="0">
                <a:latin typeface="Times New Roman" panose="02020603050405020304" pitchFamily="18" charset="0"/>
                <a:ea typeface="Times New Roman" panose="02020603050405020304" pitchFamily="18" charset="0"/>
              </a:rPr>
              <a:t>mempertimbangkan</a:t>
            </a:r>
            <a:r>
              <a:rPr lang="ms-MY" sz="1600" spc="4"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kebutuhan</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yang</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hendak</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dicapai</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oleh</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wisatawan</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yaitu</a:t>
            </a:r>
            <a:r>
              <a:rPr lang="ms-MY" sz="1600" spc="-49" dirty="0">
                <a:latin typeface="Times New Roman" panose="02020603050405020304" pitchFamily="18" charset="0"/>
                <a:ea typeface="Times New Roman" panose="02020603050405020304" pitchFamily="18" charset="0"/>
              </a:rPr>
              <a:t> </a:t>
            </a:r>
            <a:r>
              <a:rPr lang="ms-MY" sz="1600" spc="-19" dirty="0">
                <a:latin typeface="Times New Roman" panose="02020603050405020304" pitchFamily="18" charset="0"/>
                <a:ea typeface="Times New Roman" panose="02020603050405020304" pitchFamily="18" charset="0"/>
              </a:rPr>
              <a:t>tersedianya:</a:t>
            </a:r>
            <a:br>
              <a:rPr lang="ms-MY" sz="1600" spc="-19" dirty="0">
                <a:latin typeface="Times New Roman" panose="02020603050405020304" pitchFamily="18" charset="0"/>
                <a:ea typeface="Times New Roman" panose="02020603050405020304" pitchFamily="18" charset="0"/>
              </a:rPr>
            </a:br>
            <a:br>
              <a:rPr lang="id-ID" sz="1400" dirty="0">
                <a:latin typeface="Times New Roman" panose="02020603050405020304" pitchFamily="18" charset="0"/>
                <a:ea typeface="Times New Roman" panose="02020603050405020304" pitchFamily="18" charset="0"/>
              </a:rPr>
            </a:br>
            <a:r>
              <a:rPr lang="ms-MY" sz="1400" i="1" spc="-4" dirty="0">
                <a:latin typeface="Times New Roman" panose="02020603050405020304" pitchFamily="18" charset="0"/>
                <a:ea typeface="Times New Roman" panose="02020603050405020304" pitchFamily="18" charset="0"/>
              </a:rPr>
              <a:t>Something to see</a:t>
            </a:r>
            <a:r>
              <a:rPr lang="ms-MY" sz="1400" spc="-4" dirty="0">
                <a:latin typeface="Times New Roman" panose="02020603050405020304" pitchFamily="18" charset="0"/>
                <a:ea typeface="Times New Roman" panose="02020603050405020304" pitchFamily="18" charset="0"/>
              </a:rPr>
              <a:t>, terdapat daya tarik khusus yang bisa </a:t>
            </a:r>
            <a:r>
              <a:rPr lang="ms-MY" sz="1200" spc="-4" dirty="0">
                <a:latin typeface="Times New Roman" panose="02020603050405020304" pitchFamily="18" charset="0"/>
                <a:ea typeface="Times New Roman" panose="02020603050405020304" pitchFamily="18" charset="0"/>
              </a:rPr>
              <a:t>disaksikan</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secara</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visual tampak indah</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dan menarik;</a:t>
            </a:r>
            <a:br>
              <a:rPr lang="ms-MY" sz="1200" spc="-4" dirty="0">
                <a:latin typeface="Times New Roman" panose="02020603050405020304" pitchFamily="18" charset="0"/>
                <a:ea typeface="Times New Roman" panose="02020603050405020304" pitchFamily="18" charset="0"/>
              </a:rPr>
            </a:br>
            <a:br>
              <a:rPr lang="id-ID" sz="1200" spc="-4" dirty="0">
                <a:latin typeface="Times New Roman" panose="02020603050405020304" pitchFamily="18" charset="0"/>
                <a:ea typeface="Times New Roman" panose="02020603050405020304" pitchFamily="18" charset="0"/>
              </a:rPr>
            </a:br>
            <a:r>
              <a:rPr lang="ms-MY" sz="1200" i="1" spc="-4" dirty="0">
                <a:latin typeface="Times New Roman" panose="02020603050405020304" pitchFamily="18" charset="0"/>
                <a:ea typeface="Times New Roman" panose="02020603050405020304" pitchFamily="18" charset="0"/>
              </a:rPr>
              <a:t>Something to do</a:t>
            </a:r>
            <a:r>
              <a:rPr lang="ms-MY" sz="1200" spc="-4" dirty="0">
                <a:latin typeface="Times New Roman" panose="02020603050405020304" pitchFamily="18" charset="0"/>
                <a:ea typeface="Times New Roman" panose="02020603050405020304" pitchFamily="18" charset="0"/>
              </a:rPr>
              <a:t>, adalah aktivitas yang bisa dilakukan oleh wisatawan</a:t>
            </a:r>
            <a:r>
              <a:rPr lang="ms-MY" sz="1200" spc="-195"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untuk mendapatkan pengalaman dan memperpanjang masa tinggal di</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objek</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wisata;</a:t>
            </a:r>
            <a:br>
              <a:rPr lang="ms-MY" sz="1200" spc="-4" dirty="0">
                <a:latin typeface="Times New Roman" panose="02020603050405020304" pitchFamily="18" charset="0"/>
                <a:ea typeface="Times New Roman" panose="02020603050405020304" pitchFamily="18" charset="0"/>
              </a:rPr>
            </a:br>
            <a:br>
              <a:rPr lang="id-ID" sz="1200" spc="-4" dirty="0">
                <a:latin typeface="Times New Roman" panose="02020603050405020304" pitchFamily="18" charset="0"/>
                <a:ea typeface="Times New Roman" panose="02020603050405020304" pitchFamily="18" charset="0"/>
              </a:rPr>
            </a:br>
            <a:r>
              <a:rPr lang="ms-MY" sz="1200" i="1" spc="-4" dirty="0">
                <a:latin typeface="Times New Roman" panose="02020603050405020304" pitchFamily="18" charset="0"/>
                <a:ea typeface="Times New Roman" panose="02020603050405020304" pitchFamily="18" charset="0"/>
              </a:rPr>
              <a:t>Something to buy</a:t>
            </a:r>
            <a:r>
              <a:rPr lang="ms-MY" sz="1200" spc="-4" dirty="0">
                <a:latin typeface="Times New Roman" panose="02020603050405020304" pitchFamily="18" charset="0"/>
                <a:ea typeface="Times New Roman" panose="02020603050405020304" pitchFamily="18" charset="0"/>
              </a:rPr>
              <a:t>, adalah tersedianya fasilitas berbelanja oleh-oleh</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baik</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produk</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kuliner</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maupun</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kerajinan</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tangan</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yang</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memberikan</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banyak</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referensi dan</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pilihan bagi</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wisatawan;</a:t>
            </a:r>
            <a:br>
              <a:rPr lang="ms-MY" sz="1200" spc="-4" dirty="0">
                <a:latin typeface="Times New Roman" panose="02020603050405020304" pitchFamily="18" charset="0"/>
                <a:ea typeface="Times New Roman" panose="02020603050405020304" pitchFamily="18" charset="0"/>
              </a:rPr>
            </a:br>
            <a:br>
              <a:rPr lang="id-ID" sz="1200" spc="-4" dirty="0">
                <a:latin typeface="Times New Roman" panose="02020603050405020304" pitchFamily="18" charset="0"/>
                <a:ea typeface="Times New Roman" panose="02020603050405020304" pitchFamily="18" charset="0"/>
              </a:rPr>
            </a:br>
            <a:r>
              <a:rPr lang="ms-MY" sz="1200" i="1" spc="-4" dirty="0">
                <a:latin typeface="Times New Roman" panose="02020603050405020304" pitchFamily="18" charset="0"/>
                <a:ea typeface="Times New Roman" panose="02020603050405020304" pitchFamily="18" charset="0"/>
              </a:rPr>
              <a:t>Something</a:t>
            </a:r>
            <a:r>
              <a:rPr lang="ms-MY" sz="1200" i="1" spc="4" dirty="0">
                <a:latin typeface="Times New Roman" panose="02020603050405020304" pitchFamily="18" charset="0"/>
                <a:ea typeface="Times New Roman" panose="02020603050405020304" pitchFamily="18" charset="0"/>
              </a:rPr>
              <a:t> </a:t>
            </a:r>
            <a:r>
              <a:rPr lang="ms-MY" sz="1200" i="1" spc="-4" dirty="0">
                <a:latin typeface="Times New Roman" panose="02020603050405020304" pitchFamily="18" charset="0"/>
                <a:ea typeface="Times New Roman" panose="02020603050405020304" pitchFamily="18" charset="0"/>
              </a:rPr>
              <a:t>to</a:t>
            </a:r>
            <a:r>
              <a:rPr lang="ms-MY" sz="1200" i="1" spc="4" dirty="0">
                <a:latin typeface="Times New Roman" panose="02020603050405020304" pitchFamily="18" charset="0"/>
                <a:ea typeface="Times New Roman" panose="02020603050405020304" pitchFamily="18" charset="0"/>
              </a:rPr>
              <a:t> </a:t>
            </a:r>
            <a:r>
              <a:rPr lang="ms-MY" sz="1200" i="1" spc="-4" dirty="0">
                <a:latin typeface="Times New Roman" panose="02020603050405020304" pitchFamily="18" charset="0"/>
                <a:ea typeface="Times New Roman" panose="02020603050405020304" pitchFamily="18" charset="0"/>
              </a:rPr>
              <a:t>know</a:t>
            </a:r>
            <a:r>
              <a:rPr lang="ms-MY" sz="1200" spc="-4" dirty="0">
                <a:latin typeface="Times New Roman" panose="02020603050405020304" pitchFamily="18" charset="0"/>
                <a:ea typeface="Times New Roman" panose="02020603050405020304" pitchFamily="18" charset="0"/>
              </a:rPr>
              <a:t>,</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adalah</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memberikan</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nilai</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tambah</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pada</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suatu</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destinasi dengan menampilkan informasi tentang keberadaan suatu</a:t>
            </a:r>
            <a:r>
              <a:rPr lang="ms-MY" sz="1200" spc="4"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destinasi</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sebagai</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bentuk</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edukasi</a:t>
            </a:r>
            <a:r>
              <a:rPr lang="ms-MY" sz="1200" spc="-8" dirty="0">
                <a:latin typeface="Times New Roman" panose="02020603050405020304" pitchFamily="18" charset="0"/>
                <a:ea typeface="Times New Roman" panose="02020603050405020304" pitchFamily="18" charset="0"/>
              </a:rPr>
              <a:t> </a:t>
            </a:r>
            <a:r>
              <a:rPr lang="ms-MY" sz="1200" spc="-4" dirty="0">
                <a:latin typeface="Times New Roman" panose="02020603050405020304" pitchFamily="18" charset="0"/>
                <a:ea typeface="Times New Roman" panose="02020603050405020304" pitchFamily="18" charset="0"/>
              </a:rPr>
              <a:t>kepada pengunjung.</a:t>
            </a:r>
            <a:br>
              <a:rPr lang="id-ID" sz="1200" spc="-4" dirty="0">
                <a:latin typeface="Times New Roman" panose="02020603050405020304" pitchFamily="18" charset="0"/>
                <a:ea typeface="Times New Roman" panose="02020603050405020304" pitchFamily="18" charset="0"/>
              </a:rPr>
            </a:br>
            <a:endParaRPr lang="id-ID" sz="1200" dirty="0"/>
          </a:p>
        </p:txBody>
      </p:sp>
      <p:sp>
        <p:nvSpPr>
          <p:cNvPr id="3" name="Subjudul 2">
            <a:extLst>
              <a:ext uri="{FF2B5EF4-FFF2-40B4-BE49-F238E27FC236}">
                <a16:creationId xmlns:a16="http://schemas.microsoft.com/office/drawing/2014/main" id="{B7FF9AF6-A97E-F863-3514-EDB31CE3F80C}"/>
              </a:ext>
            </a:extLst>
          </p:cNvPr>
          <p:cNvSpPr>
            <a:spLocks noGrp="1"/>
          </p:cNvSpPr>
          <p:nvPr>
            <p:ph type="subTitle" idx="1"/>
          </p:nvPr>
        </p:nvSpPr>
        <p:spPr>
          <a:xfrm>
            <a:off x="6151378" y="4429757"/>
            <a:ext cx="2506847" cy="1113791"/>
          </a:xfrm>
        </p:spPr>
        <p:txBody>
          <a:bodyPr>
            <a:normAutofit/>
          </a:bodyPr>
          <a:lstStyle/>
          <a:p>
            <a:endParaRPr lang="id-ID" sz="1350"/>
          </a:p>
        </p:txBody>
      </p:sp>
      <p:pic>
        <p:nvPicPr>
          <p:cNvPr id="2050" name="Picture 2" descr="Jelajahi lima destinasi super prioritas Indonesia">
            <a:extLst>
              <a:ext uri="{FF2B5EF4-FFF2-40B4-BE49-F238E27FC236}">
                <a16:creationId xmlns:a16="http://schemas.microsoft.com/office/drawing/2014/main" id="{FDA4BC9D-165B-AA5C-FEF0-A3E73F9E1C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4" r="1901"/>
          <a:stretch/>
        </p:blipFill>
        <p:spPr bwMode="auto">
          <a:xfrm>
            <a:off x="455886" y="836712"/>
            <a:ext cx="4116114" cy="4706837"/>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66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80BE2862-D89D-AC54-CDD7-7EED5C0F87B2}"/>
              </a:ext>
            </a:extLst>
          </p:cNvPr>
          <p:cNvSpPr>
            <a:spLocks noGrp="1"/>
          </p:cNvSpPr>
          <p:nvPr>
            <p:ph type="ctrTitle"/>
          </p:nvPr>
        </p:nvSpPr>
        <p:spPr>
          <a:xfrm>
            <a:off x="5436096" y="1124744"/>
            <a:ext cx="3222129" cy="3026797"/>
          </a:xfrm>
        </p:spPr>
        <p:txBody>
          <a:bodyPr>
            <a:normAutofit/>
          </a:bodyPr>
          <a:lstStyle/>
          <a:p>
            <a:pPr marL="185261">
              <a:lnSpc>
                <a:spcPct val="90000"/>
              </a:lnSpc>
              <a:spcBef>
                <a:spcPts val="476"/>
              </a:spcBef>
            </a:pPr>
            <a:r>
              <a:rPr lang="ms-MY" sz="1350" spc="-23" dirty="0">
                <a:solidFill>
                  <a:srgbClr val="002060"/>
                </a:solidFill>
                <a:latin typeface="Times New Roman" panose="02020603050405020304" pitchFamily="18" charset="0"/>
                <a:ea typeface="Times New Roman" panose="02020603050405020304" pitchFamily="18" charset="0"/>
              </a:rPr>
              <a:t>Elemen-elemen</a:t>
            </a:r>
            <a:r>
              <a:rPr lang="ms-MY" sz="1350" spc="-41"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destinasi</a:t>
            </a:r>
            <a:r>
              <a:rPr lang="ms-MY" sz="1350" spc="-38"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tersebut</a:t>
            </a:r>
            <a:r>
              <a:rPr lang="ms-MY" sz="1350" spc="-38"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terdiri</a:t>
            </a:r>
            <a:r>
              <a:rPr lang="ms-MY" sz="1350" spc="-41"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dari</a:t>
            </a:r>
            <a:r>
              <a:rPr lang="ms-MY" sz="1350" spc="-38"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(Robert</a:t>
            </a:r>
            <a:r>
              <a:rPr lang="ms-MY" sz="1350" spc="-45"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Christie</a:t>
            </a:r>
            <a:r>
              <a:rPr lang="ms-MY" sz="1350" spc="-41" dirty="0">
                <a:solidFill>
                  <a:srgbClr val="002060"/>
                </a:solidFill>
                <a:latin typeface="Times New Roman" panose="02020603050405020304" pitchFamily="18" charset="0"/>
                <a:ea typeface="Times New Roman" panose="02020603050405020304" pitchFamily="18" charset="0"/>
              </a:rPr>
              <a:t> </a:t>
            </a:r>
            <a:r>
              <a:rPr lang="ms-MY" sz="1350" spc="-19" dirty="0">
                <a:solidFill>
                  <a:srgbClr val="002060"/>
                </a:solidFill>
                <a:latin typeface="Times New Roman" panose="02020603050405020304" pitchFamily="18" charset="0"/>
                <a:ea typeface="Times New Roman" panose="02020603050405020304" pitchFamily="18" charset="0"/>
              </a:rPr>
              <a:t>Mill</a:t>
            </a:r>
            <a:r>
              <a:rPr lang="ms-MY" sz="1350" spc="-38" dirty="0">
                <a:solidFill>
                  <a:srgbClr val="002060"/>
                </a:solidFill>
                <a:latin typeface="Times New Roman" panose="02020603050405020304" pitchFamily="18" charset="0"/>
                <a:ea typeface="Times New Roman" panose="02020603050405020304" pitchFamily="18" charset="0"/>
              </a:rPr>
              <a:t> </a:t>
            </a:r>
            <a:r>
              <a:rPr lang="ms-MY" sz="1350" spc="-19" dirty="0">
                <a:solidFill>
                  <a:srgbClr val="002060"/>
                </a:solidFill>
                <a:latin typeface="Times New Roman" panose="02020603050405020304" pitchFamily="18" charset="0"/>
                <a:ea typeface="Times New Roman" panose="02020603050405020304" pitchFamily="18" charset="0"/>
              </a:rPr>
              <a:t>and</a:t>
            </a:r>
            <a:r>
              <a:rPr lang="ms-MY" sz="1350" spc="-38" dirty="0">
                <a:solidFill>
                  <a:srgbClr val="002060"/>
                </a:solidFill>
                <a:latin typeface="Times New Roman" panose="02020603050405020304" pitchFamily="18" charset="0"/>
                <a:ea typeface="Times New Roman" panose="02020603050405020304" pitchFamily="18" charset="0"/>
              </a:rPr>
              <a:t> </a:t>
            </a:r>
            <a:r>
              <a:rPr lang="ms-MY" sz="1350" spc="-19" dirty="0">
                <a:solidFill>
                  <a:srgbClr val="002060"/>
                </a:solidFill>
                <a:latin typeface="Times New Roman" panose="02020603050405020304" pitchFamily="18" charset="0"/>
                <a:ea typeface="Times New Roman" panose="02020603050405020304" pitchFamily="18" charset="0"/>
              </a:rPr>
              <a:t>Alastair</a:t>
            </a:r>
            <a:br>
              <a:rPr lang="id-ID" sz="1350" dirty="0">
                <a:solidFill>
                  <a:srgbClr val="002060"/>
                </a:solidFill>
                <a:latin typeface="Times New Roman" panose="02020603050405020304" pitchFamily="18" charset="0"/>
                <a:ea typeface="Times New Roman" panose="02020603050405020304" pitchFamily="18" charset="0"/>
              </a:rPr>
            </a:br>
            <a:r>
              <a:rPr lang="ms-MY" sz="1350" spc="-23" dirty="0">
                <a:solidFill>
                  <a:srgbClr val="002060"/>
                </a:solidFill>
                <a:latin typeface="Times New Roman" panose="02020603050405020304" pitchFamily="18" charset="0"/>
                <a:ea typeface="Times New Roman" panose="02020603050405020304" pitchFamily="18" charset="0"/>
              </a:rPr>
              <a:t>M.</a:t>
            </a:r>
            <a:r>
              <a:rPr lang="ms-MY" sz="1350" spc="-45" dirty="0">
                <a:solidFill>
                  <a:srgbClr val="002060"/>
                </a:solidFill>
                <a:latin typeface="Times New Roman" panose="02020603050405020304" pitchFamily="18" charset="0"/>
                <a:ea typeface="Times New Roman" panose="02020603050405020304" pitchFamily="18" charset="0"/>
              </a:rPr>
              <a:t> </a:t>
            </a:r>
            <a:r>
              <a:rPr lang="ms-MY" sz="1350" spc="-23" dirty="0">
                <a:solidFill>
                  <a:srgbClr val="002060"/>
                </a:solidFill>
                <a:latin typeface="Times New Roman" panose="02020603050405020304" pitchFamily="18" charset="0"/>
                <a:ea typeface="Times New Roman" panose="02020603050405020304" pitchFamily="18" charset="0"/>
              </a:rPr>
              <a:t>Morrison,</a:t>
            </a:r>
            <a:r>
              <a:rPr lang="ms-MY" sz="1350" spc="-45" dirty="0">
                <a:solidFill>
                  <a:srgbClr val="002060"/>
                </a:solidFill>
                <a:latin typeface="Times New Roman" panose="02020603050405020304" pitchFamily="18" charset="0"/>
                <a:ea typeface="Times New Roman" panose="02020603050405020304" pitchFamily="18" charset="0"/>
              </a:rPr>
              <a:t> </a:t>
            </a:r>
            <a:r>
              <a:rPr lang="ms-MY" sz="1350" spc="-19" dirty="0">
                <a:solidFill>
                  <a:srgbClr val="002060"/>
                </a:solidFill>
                <a:latin typeface="Times New Roman" panose="02020603050405020304" pitchFamily="18" charset="0"/>
                <a:ea typeface="Times New Roman" panose="02020603050405020304" pitchFamily="18" charset="0"/>
              </a:rPr>
              <a:t>2009):</a:t>
            </a:r>
            <a:br>
              <a:rPr lang="ms-MY" sz="1350" spc="-19" dirty="0">
                <a:solidFill>
                  <a:srgbClr val="002060"/>
                </a:solidFill>
                <a:latin typeface="Times New Roman" panose="02020603050405020304" pitchFamily="18" charset="0"/>
                <a:ea typeface="Times New Roman" panose="02020603050405020304" pitchFamily="18" charset="0"/>
              </a:rPr>
            </a:br>
            <a:br>
              <a:rPr lang="id-ID" sz="1350" dirty="0">
                <a:solidFill>
                  <a:srgbClr val="002060"/>
                </a:solidFill>
                <a:latin typeface="Times New Roman" panose="02020603050405020304" pitchFamily="18" charset="0"/>
                <a:ea typeface="Times New Roman" panose="02020603050405020304" pitchFamily="18" charset="0"/>
              </a:rPr>
            </a:br>
            <a:r>
              <a:rPr lang="en-US" sz="1350" dirty="0">
                <a:solidFill>
                  <a:srgbClr val="002060"/>
                </a:solidFill>
                <a:latin typeface="Times New Roman" panose="02020603050405020304" pitchFamily="18" charset="0"/>
                <a:ea typeface="Times New Roman" panose="02020603050405020304" pitchFamily="18" charset="0"/>
              </a:rPr>
              <a:t>1. </a:t>
            </a:r>
            <a:r>
              <a:rPr lang="ms-MY" sz="1350" spc="-4" dirty="0">
                <a:solidFill>
                  <a:srgbClr val="002060"/>
                </a:solidFill>
                <a:latin typeface="Times New Roman" panose="02020603050405020304" pitchFamily="18" charset="0"/>
                <a:ea typeface="Times New Roman" panose="02020603050405020304" pitchFamily="18" charset="0"/>
              </a:rPr>
              <a:t>Atraksi</a:t>
            </a:r>
            <a:r>
              <a:rPr lang="ms-MY" sz="1350" spc="-23" dirty="0">
                <a:solidFill>
                  <a:srgbClr val="002060"/>
                </a:solidFill>
                <a:latin typeface="Times New Roman" panose="02020603050405020304" pitchFamily="18" charset="0"/>
                <a:ea typeface="Times New Roman" panose="02020603050405020304" pitchFamily="18" charset="0"/>
              </a:rPr>
              <a:t> </a:t>
            </a:r>
            <a:r>
              <a:rPr lang="ms-MY" sz="1350" spc="-4" dirty="0">
                <a:solidFill>
                  <a:srgbClr val="002060"/>
                </a:solidFill>
                <a:latin typeface="Times New Roman" panose="02020603050405020304" pitchFamily="18" charset="0"/>
                <a:ea typeface="Times New Roman" panose="02020603050405020304" pitchFamily="18" charset="0"/>
              </a:rPr>
              <a:t>(Attractions)</a:t>
            </a:r>
            <a:br>
              <a:rPr lang="ms-MY" sz="1350" spc="-4" dirty="0">
                <a:solidFill>
                  <a:srgbClr val="002060"/>
                </a:solidFill>
                <a:latin typeface="Times New Roman" panose="02020603050405020304" pitchFamily="18" charset="0"/>
                <a:ea typeface="Times New Roman" panose="02020603050405020304" pitchFamily="18" charset="0"/>
              </a:rPr>
            </a:br>
            <a:r>
              <a:rPr lang="en-US" sz="1350" spc="-4" dirty="0">
                <a:solidFill>
                  <a:srgbClr val="002060"/>
                </a:solidFill>
                <a:latin typeface="Times New Roman" panose="02020603050405020304" pitchFamily="18" charset="0"/>
                <a:ea typeface="Times New Roman" panose="02020603050405020304" pitchFamily="18" charset="0"/>
              </a:rPr>
              <a:t>2. </a:t>
            </a:r>
            <a:r>
              <a:rPr lang="ms-MY" sz="1350" spc="-4" dirty="0">
                <a:solidFill>
                  <a:srgbClr val="002060"/>
                </a:solidFill>
                <a:latin typeface="Times New Roman" panose="02020603050405020304" pitchFamily="18" charset="0"/>
                <a:ea typeface="Times New Roman" panose="02020603050405020304" pitchFamily="18" charset="0"/>
              </a:rPr>
              <a:t>Fasilitas</a:t>
            </a:r>
            <a:r>
              <a:rPr lang="ms-MY" sz="1350" spc="-26" dirty="0">
                <a:solidFill>
                  <a:srgbClr val="002060"/>
                </a:solidFill>
                <a:latin typeface="Times New Roman" panose="02020603050405020304" pitchFamily="18" charset="0"/>
                <a:ea typeface="Times New Roman" panose="02020603050405020304" pitchFamily="18" charset="0"/>
              </a:rPr>
              <a:t> </a:t>
            </a:r>
            <a:r>
              <a:rPr lang="ms-MY" sz="1350" spc="-4" dirty="0">
                <a:solidFill>
                  <a:srgbClr val="002060"/>
                </a:solidFill>
                <a:latin typeface="Times New Roman" panose="02020603050405020304" pitchFamily="18" charset="0"/>
                <a:ea typeface="Times New Roman" panose="02020603050405020304" pitchFamily="18" charset="0"/>
              </a:rPr>
              <a:t>(Facilities)</a:t>
            </a:r>
            <a:br>
              <a:rPr lang="id-ID" sz="1350" spc="-4" dirty="0">
                <a:solidFill>
                  <a:srgbClr val="002060"/>
                </a:solidFill>
                <a:latin typeface="Times New Roman" panose="02020603050405020304" pitchFamily="18" charset="0"/>
                <a:ea typeface="Times New Roman" panose="02020603050405020304" pitchFamily="18" charset="0"/>
              </a:rPr>
            </a:br>
            <a:r>
              <a:rPr lang="en-US" sz="1350" spc="-4" dirty="0">
                <a:solidFill>
                  <a:srgbClr val="002060"/>
                </a:solidFill>
                <a:latin typeface="Times New Roman" panose="02020603050405020304" pitchFamily="18" charset="0"/>
                <a:ea typeface="Times New Roman" panose="02020603050405020304" pitchFamily="18" charset="0"/>
              </a:rPr>
              <a:t>3. </a:t>
            </a:r>
            <a:r>
              <a:rPr lang="ms-MY" sz="1350" spc="-4" dirty="0">
                <a:solidFill>
                  <a:srgbClr val="002060"/>
                </a:solidFill>
                <a:latin typeface="Times New Roman" panose="02020603050405020304" pitchFamily="18" charset="0"/>
                <a:ea typeface="Times New Roman" panose="02020603050405020304" pitchFamily="18" charset="0"/>
              </a:rPr>
              <a:t>Infrastruktur</a:t>
            </a:r>
            <a:r>
              <a:rPr lang="ms-MY" sz="1350" spc="-34" dirty="0">
                <a:solidFill>
                  <a:srgbClr val="002060"/>
                </a:solidFill>
                <a:latin typeface="Times New Roman" panose="02020603050405020304" pitchFamily="18" charset="0"/>
                <a:ea typeface="Times New Roman" panose="02020603050405020304" pitchFamily="18" charset="0"/>
              </a:rPr>
              <a:t> </a:t>
            </a:r>
            <a:r>
              <a:rPr lang="ms-MY" sz="1350" spc="-4" dirty="0">
                <a:solidFill>
                  <a:srgbClr val="002060"/>
                </a:solidFill>
                <a:latin typeface="Times New Roman" panose="02020603050405020304" pitchFamily="18" charset="0"/>
                <a:ea typeface="Times New Roman" panose="02020603050405020304" pitchFamily="18" charset="0"/>
              </a:rPr>
              <a:t>(Infrastructure)</a:t>
            </a:r>
            <a:br>
              <a:rPr lang="id-ID" sz="1350" spc="-4" dirty="0">
                <a:solidFill>
                  <a:srgbClr val="002060"/>
                </a:solidFill>
                <a:latin typeface="Times New Roman" panose="02020603050405020304" pitchFamily="18" charset="0"/>
                <a:ea typeface="Times New Roman" panose="02020603050405020304" pitchFamily="18" charset="0"/>
              </a:rPr>
            </a:br>
            <a:r>
              <a:rPr lang="en-US" sz="1350" spc="-4" dirty="0">
                <a:solidFill>
                  <a:srgbClr val="002060"/>
                </a:solidFill>
                <a:latin typeface="Times New Roman" panose="02020603050405020304" pitchFamily="18" charset="0"/>
                <a:ea typeface="Times New Roman" panose="02020603050405020304" pitchFamily="18" charset="0"/>
              </a:rPr>
              <a:t>4. </a:t>
            </a:r>
            <a:r>
              <a:rPr lang="ms-MY" sz="1350" spc="-4" dirty="0">
                <a:solidFill>
                  <a:srgbClr val="002060"/>
                </a:solidFill>
                <a:latin typeface="Times New Roman" panose="02020603050405020304" pitchFamily="18" charset="0"/>
                <a:ea typeface="Times New Roman" panose="02020603050405020304" pitchFamily="18" charset="0"/>
              </a:rPr>
              <a:t>Transportasi</a:t>
            </a:r>
            <a:r>
              <a:rPr lang="ms-MY" sz="1350" spc="-34" dirty="0">
                <a:solidFill>
                  <a:srgbClr val="002060"/>
                </a:solidFill>
                <a:latin typeface="Times New Roman" panose="02020603050405020304" pitchFamily="18" charset="0"/>
                <a:ea typeface="Times New Roman" panose="02020603050405020304" pitchFamily="18" charset="0"/>
              </a:rPr>
              <a:t> </a:t>
            </a:r>
            <a:r>
              <a:rPr lang="ms-MY" sz="1350" spc="-4" dirty="0">
                <a:solidFill>
                  <a:srgbClr val="002060"/>
                </a:solidFill>
                <a:latin typeface="Times New Roman" panose="02020603050405020304" pitchFamily="18" charset="0"/>
                <a:ea typeface="Times New Roman" panose="02020603050405020304" pitchFamily="18" charset="0"/>
              </a:rPr>
              <a:t>(Transportation)</a:t>
            </a:r>
            <a:br>
              <a:rPr lang="id-ID" sz="1350" spc="-4" dirty="0">
                <a:solidFill>
                  <a:srgbClr val="002060"/>
                </a:solidFill>
                <a:latin typeface="Times New Roman" panose="02020603050405020304" pitchFamily="18" charset="0"/>
                <a:ea typeface="Times New Roman" panose="02020603050405020304" pitchFamily="18" charset="0"/>
              </a:rPr>
            </a:br>
            <a:r>
              <a:rPr lang="en-US" sz="1350" spc="-4" dirty="0">
                <a:solidFill>
                  <a:srgbClr val="002060"/>
                </a:solidFill>
                <a:latin typeface="Times New Roman" panose="02020603050405020304" pitchFamily="18" charset="0"/>
                <a:ea typeface="Times New Roman" panose="02020603050405020304" pitchFamily="18" charset="0"/>
              </a:rPr>
              <a:t>5. </a:t>
            </a:r>
            <a:r>
              <a:rPr lang="ms-MY" sz="1350" spc="-4" dirty="0">
                <a:solidFill>
                  <a:srgbClr val="002060"/>
                </a:solidFill>
                <a:latin typeface="Times New Roman" panose="02020603050405020304" pitchFamily="18" charset="0"/>
                <a:ea typeface="Times New Roman" panose="02020603050405020304" pitchFamily="18" charset="0"/>
              </a:rPr>
              <a:t>Keramahtamahan</a:t>
            </a:r>
            <a:r>
              <a:rPr lang="ms-MY" sz="1350" spc="-30" dirty="0">
                <a:solidFill>
                  <a:srgbClr val="002060"/>
                </a:solidFill>
                <a:latin typeface="Times New Roman" panose="02020603050405020304" pitchFamily="18" charset="0"/>
                <a:ea typeface="Times New Roman" panose="02020603050405020304" pitchFamily="18" charset="0"/>
              </a:rPr>
              <a:t> </a:t>
            </a:r>
            <a:r>
              <a:rPr lang="ms-MY" sz="1350" spc="-4" dirty="0">
                <a:solidFill>
                  <a:srgbClr val="002060"/>
                </a:solidFill>
                <a:latin typeface="Times New Roman" panose="02020603050405020304" pitchFamily="18" charset="0"/>
                <a:ea typeface="Times New Roman" panose="02020603050405020304" pitchFamily="18" charset="0"/>
              </a:rPr>
              <a:t>(Hospitality)</a:t>
            </a:r>
            <a:br>
              <a:rPr lang="id-ID" sz="1350" spc="-4" dirty="0">
                <a:solidFill>
                  <a:srgbClr val="002060"/>
                </a:solidFill>
                <a:latin typeface="Times New Roman" panose="02020603050405020304" pitchFamily="18" charset="0"/>
                <a:ea typeface="Times New Roman" panose="02020603050405020304" pitchFamily="18" charset="0"/>
              </a:rPr>
            </a:br>
            <a:endParaRPr lang="id-ID" sz="1350" dirty="0">
              <a:solidFill>
                <a:srgbClr val="002060"/>
              </a:solidFill>
            </a:endParaRPr>
          </a:p>
        </p:txBody>
      </p:sp>
      <p:sp>
        <p:nvSpPr>
          <p:cNvPr id="3" name="Subjudul 2">
            <a:extLst>
              <a:ext uri="{FF2B5EF4-FFF2-40B4-BE49-F238E27FC236}">
                <a16:creationId xmlns:a16="http://schemas.microsoft.com/office/drawing/2014/main" id="{0ED247FD-B5C7-B708-8AA2-D4DC0D92F7DB}"/>
              </a:ext>
            </a:extLst>
          </p:cNvPr>
          <p:cNvSpPr>
            <a:spLocks noGrp="1"/>
          </p:cNvSpPr>
          <p:nvPr>
            <p:ph type="subTitle" idx="1"/>
          </p:nvPr>
        </p:nvSpPr>
        <p:spPr>
          <a:xfrm>
            <a:off x="6143944" y="4298497"/>
            <a:ext cx="2514281" cy="1216131"/>
          </a:xfrm>
        </p:spPr>
        <p:txBody>
          <a:bodyPr>
            <a:normAutofit/>
          </a:bodyPr>
          <a:lstStyle/>
          <a:p>
            <a:endParaRPr lang="id-ID" sz="1350">
              <a:solidFill>
                <a:schemeClr val="tx2">
                  <a:lumMod val="40000"/>
                  <a:lumOff val="60000"/>
                </a:schemeClr>
              </a:solidFill>
            </a:endParaRPr>
          </a:p>
        </p:txBody>
      </p:sp>
      <p:pic>
        <p:nvPicPr>
          <p:cNvPr id="4" name="image37.png" descr="Sebuah gambar berisi teks, cuplikan layar, lingkaran, diagram&#10;&#10;Deskripsi dibuat secara otomatis">
            <a:extLst>
              <a:ext uri="{FF2B5EF4-FFF2-40B4-BE49-F238E27FC236}">
                <a16:creationId xmlns:a16="http://schemas.microsoft.com/office/drawing/2014/main" id="{AE994F20-A7CE-0277-11C6-910D686C58DF}"/>
              </a:ext>
            </a:extLst>
          </p:cNvPr>
          <p:cNvPicPr>
            <a:picLocks noChangeAspect="1"/>
          </p:cNvPicPr>
          <p:nvPr/>
        </p:nvPicPr>
        <p:blipFill>
          <a:blip r:embed="rId2" cstate="print"/>
          <a:stretch>
            <a:fillRect/>
          </a:stretch>
        </p:blipFill>
        <p:spPr>
          <a:xfrm>
            <a:off x="482890" y="620688"/>
            <a:ext cx="4702997" cy="5112568"/>
          </a:xfrm>
          <a:prstGeom prst="rect">
            <a:avLst/>
          </a:prstGeom>
          <a:effectLst/>
        </p:spPr>
      </p:pic>
    </p:spTree>
    <p:extLst>
      <p:ext uri="{BB962C8B-B14F-4D97-AF65-F5344CB8AC3E}">
        <p14:creationId xmlns:p14="http://schemas.microsoft.com/office/powerpoint/2010/main" val="3351680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10912DE6-2ECC-ECEC-B69E-5E4F9DE7F41B}"/>
              </a:ext>
            </a:extLst>
          </p:cNvPr>
          <p:cNvSpPr>
            <a:spLocks noGrp="1"/>
          </p:cNvSpPr>
          <p:nvPr>
            <p:ph type="subTitle" idx="1"/>
          </p:nvPr>
        </p:nvSpPr>
        <p:spPr/>
        <p:txBody>
          <a:bodyPr/>
          <a:lstStyle/>
          <a:p>
            <a:endParaRPr lang="id-ID" dirty="0"/>
          </a:p>
        </p:txBody>
      </p:sp>
      <p:sp>
        <p:nvSpPr>
          <p:cNvPr id="4" name="Kotak Teks 3">
            <a:extLst>
              <a:ext uri="{FF2B5EF4-FFF2-40B4-BE49-F238E27FC236}">
                <a16:creationId xmlns:a16="http://schemas.microsoft.com/office/drawing/2014/main" id="{8017D7B3-2331-39B2-DFCA-E66520E9B940}"/>
              </a:ext>
            </a:extLst>
          </p:cNvPr>
          <p:cNvSpPr txBox="1"/>
          <p:nvPr/>
        </p:nvSpPr>
        <p:spPr>
          <a:xfrm>
            <a:off x="683568" y="692696"/>
            <a:ext cx="7920880" cy="1477328"/>
          </a:xfrm>
          <a:prstGeom prst="rect">
            <a:avLst/>
          </a:prstGeom>
          <a:noFill/>
        </p:spPr>
        <p:txBody>
          <a:bodyPr wrap="square">
            <a:spAutoFit/>
          </a:bodyPr>
          <a:lstStyle/>
          <a:p>
            <a:r>
              <a:rPr lang="ms-MY" sz="1800" b="1" spc="-10" dirty="0">
                <a:effectLst/>
                <a:latin typeface="Times New Roman" panose="02020603050405020304" pitchFamily="18" charset="0"/>
                <a:ea typeface="Times New Roman" panose="02020603050405020304" pitchFamily="18" charset="0"/>
              </a:rPr>
              <a:t>Menurut Cooper dkk dalam </a:t>
            </a:r>
            <a:r>
              <a:rPr lang="ms-MY" sz="1800" b="1" spc="-5" dirty="0">
                <a:effectLst/>
                <a:latin typeface="Times New Roman" panose="02020603050405020304" pitchFamily="18" charset="0"/>
                <a:ea typeface="Times New Roman" panose="02020603050405020304" pitchFamily="18" charset="0"/>
              </a:rPr>
              <a:t>(Bambang Sunaryo, 2013) menjelaskan bahwa</a:t>
            </a:r>
            <a:r>
              <a:rPr lang="ms-MY" sz="1800" b="1" spc="-260" dirty="0">
                <a:effectLst/>
                <a:latin typeface="Times New Roman" panose="02020603050405020304" pitchFamily="18" charset="0"/>
                <a:ea typeface="Times New Roman" panose="02020603050405020304" pitchFamily="18" charset="0"/>
              </a:rPr>
              <a:t> </a:t>
            </a:r>
            <a:r>
              <a:rPr lang="ms-MY" sz="1800" b="1" spc="-35" dirty="0">
                <a:effectLst/>
                <a:latin typeface="Times New Roman" panose="02020603050405020304" pitchFamily="18" charset="0"/>
                <a:ea typeface="Times New Roman" panose="02020603050405020304" pitchFamily="18" charset="0"/>
              </a:rPr>
              <a:t>kerangka </a:t>
            </a:r>
            <a:r>
              <a:rPr lang="ms-MY" sz="1800" b="1" spc="-30" dirty="0">
                <a:effectLst/>
                <a:latin typeface="Times New Roman" panose="02020603050405020304" pitchFamily="18" charset="0"/>
                <a:ea typeface="Times New Roman" panose="02020603050405020304" pitchFamily="18" charset="0"/>
              </a:rPr>
              <a:t>pengembangan destinasi pariwisata terdiri dari komponen-komponen</a:t>
            </a:r>
            <a:r>
              <a:rPr lang="ms-MY" sz="1800" b="1" spc="-260" dirty="0">
                <a:effectLst/>
                <a:latin typeface="Times New Roman" panose="02020603050405020304" pitchFamily="18" charset="0"/>
                <a:ea typeface="Times New Roman" panose="02020603050405020304" pitchFamily="18" charset="0"/>
              </a:rPr>
              <a:t> </a:t>
            </a:r>
            <a:r>
              <a:rPr lang="ms-MY" sz="1800" b="1" dirty="0">
                <a:effectLst/>
                <a:latin typeface="Times New Roman" panose="02020603050405020304" pitchFamily="18" charset="0"/>
                <a:ea typeface="Times New Roman" panose="02020603050405020304" pitchFamily="18" charset="0"/>
              </a:rPr>
              <a:t>utama</a:t>
            </a:r>
            <a:r>
              <a:rPr lang="ms-MY" sz="1800" b="1" spc="-70" dirty="0">
                <a:effectLst/>
                <a:latin typeface="Times New Roman" panose="02020603050405020304" pitchFamily="18" charset="0"/>
                <a:ea typeface="Times New Roman" panose="02020603050405020304" pitchFamily="18" charset="0"/>
              </a:rPr>
              <a:t> </a:t>
            </a:r>
            <a:r>
              <a:rPr lang="ms-MY" sz="1800" b="1" dirty="0">
                <a:effectLst/>
                <a:latin typeface="Times New Roman" panose="02020603050405020304" pitchFamily="18" charset="0"/>
                <a:ea typeface="Times New Roman" panose="02020603050405020304" pitchFamily="18" charset="0"/>
              </a:rPr>
              <a:t>sebagai</a:t>
            </a:r>
            <a:r>
              <a:rPr lang="ms-MY" sz="1800" b="1" spc="-70" dirty="0">
                <a:effectLst/>
                <a:latin typeface="Times New Roman" panose="02020603050405020304" pitchFamily="18" charset="0"/>
                <a:ea typeface="Times New Roman" panose="02020603050405020304" pitchFamily="18" charset="0"/>
              </a:rPr>
              <a:t> </a:t>
            </a:r>
            <a:r>
              <a:rPr lang="ms-MY" sz="1800" b="1" dirty="0">
                <a:effectLst/>
                <a:latin typeface="Times New Roman" panose="02020603050405020304" pitchFamily="18" charset="0"/>
                <a:ea typeface="Times New Roman" panose="02020603050405020304" pitchFamily="18" charset="0"/>
              </a:rPr>
              <a:t>berikut:</a:t>
            </a:r>
            <a:br>
              <a:rPr lang="ms-MY" sz="1800" b="1" dirty="0">
                <a:effectLst/>
                <a:latin typeface="Times New Roman" panose="02020603050405020304" pitchFamily="18" charset="0"/>
                <a:ea typeface="Times New Roman" panose="02020603050405020304" pitchFamily="18" charset="0"/>
              </a:rPr>
            </a:br>
            <a:br>
              <a:rPr lang="id-ID" sz="1800" dirty="0">
                <a:effectLst/>
                <a:latin typeface="Times New Roman" panose="02020603050405020304" pitchFamily="18" charset="0"/>
                <a:ea typeface="Times New Roman" panose="02020603050405020304" pitchFamily="18" charset="0"/>
              </a:rPr>
            </a:br>
            <a:endParaRPr lang="id-ID" dirty="0"/>
          </a:p>
        </p:txBody>
      </p:sp>
      <p:sp>
        <p:nvSpPr>
          <p:cNvPr id="6" name="Kotak Teks 5">
            <a:extLst>
              <a:ext uri="{FF2B5EF4-FFF2-40B4-BE49-F238E27FC236}">
                <a16:creationId xmlns:a16="http://schemas.microsoft.com/office/drawing/2014/main" id="{39CF1A06-08D3-9798-856B-01FB7B1A9094}"/>
              </a:ext>
            </a:extLst>
          </p:cNvPr>
          <p:cNvSpPr txBox="1"/>
          <p:nvPr/>
        </p:nvSpPr>
        <p:spPr>
          <a:xfrm>
            <a:off x="971600" y="1628800"/>
            <a:ext cx="7416824" cy="2862322"/>
          </a:xfrm>
          <a:prstGeom prst="rect">
            <a:avLst/>
          </a:prstGeom>
          <a:noFill/>
        </p:spPr>
        <p:txBody>
          <a:bodyPr wrap="square">
            <a:spAutoFit/>
          </a:bodyPr>
          <a:lstStyle/>
          <a:p>
            <a:r>
              <a:rPr lang="en-US" sz="1800" dirty="0">
                <a:effectLst/>
                <a:latin typeface="Times New Roman" panose="02020603050405020304" pitchFamily="18" charset="0"/>
                <a:ea typeface="Times New Roman" panose="02020603050405020304" pitchFamily="18" charset="0"/>
              </a:rPr>
              <a:t>1. </a:t>
            </a:r>
            <a:r>
              <a:rPr lang="ms-MY" sz="1800" spc="-5" dirty="0">
                <a:effectLst/>
                <a:latin typeface="Times New Roman" panose="02020603050405020304" pitchFamily="18" charset="0"/>
                <a:ea typeface="Times New Roman" panose="02020603050405020304" pitchFamily="18" charset="0"/>
              </a:rPr>
              <a:t>Obyek daya tarik wisata (</a:t>
            </a:r>
            <a:r>
              <a:rPr lang="ms-MY" sz="1800" b="1" spc="-5" dirty="0">
                <a:effectLst/>
                <a:latin typeface="Times New Roman" panose="02020603050405020304" pitchFamily="18" charset="0"/>
                <a:ea typeface="Times New Roman" panose="02020603050405020304" pitchFamily="18" charset="0"/>
              </a:rPr>
              <a:t>Attractions</a:t>
            </a:r>
            <a:r>
              <a:rPr lang="ms-MY" sz="1800" spc="-5" dirty="0">
                <a:effectLst/>
                <a:latin typeface="Times New Roman" panose="02020603050405020304" pitchFamily="18" charset="0"/>
                <a:ea typeface="Times New Roman" panose="02020603050405020304" pitchFamily="18" charset="0"/>
              </a:rPr>
              <a:t>) yang mencakup keunikan 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daya</a:t>
            </a:r>
            <a:r>
              <a:rPr lang="ms-MY" sz="1800" spc="-1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tarik</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berbasis</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alam,</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budaya,</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maupun</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buatan/artificial.</a:t>
            </a:r>
            <a:br>
              <a:rPr lang="id-ID" sz="1800" spc="-5" dirty="0">
                <a:effectLst/>
                <a:latin typeface="Times New Roman" panose="02020603050405020304" pitchFamily="18" charset="0"/>
                <a:ea typeface="Times New Roman" panose="02020603050405020304" pitchFamily="18" charset="0"/>
              </a:rPr>
            </a:br>
            <a:r>
              <a:rPr lang="en-US" sz="1800" spc="-5" dirty="0">
                <a:effectLst/>
                <a:latin typeface="Times New Roman" panose="02020603050405020304" pitchFamily="18" charset="0"/>
                <a:ea typeface="Times New Roman" panose="02020603050405020304" pitchFamily="18" charset="0"/>
              </a:rPr>
              <a:t>2.  </a:t>
            </a:r>
            <a:r>
              <a:rPr lang="ms-MY" sz="1800" spc="-5" dirty="0">
                <a:effectLst/>
                <a:latin typeface="Times New Roman" panose="02020603050405020304" pitchFamily="18" charset="0"/>
                <a:ea typeface="Times New Roman" panose="02020603050405020304" pitchFamily="18" charset="0"/>
              </a:rPr>
              <a:t>Aksesibilitas (</a:t>
            </a:r>
            <a:r>
              <a:rPr lang="ms-MY" sz="1800" b="1" spc="-5" dirty="0">
                <a:effectLst/>
                <a:latin typeface="Times New Roman" panose="02020603050405020304" pitchFamily="18" charset="0"/>
                <a:ea typeface="Times New Roman" panose="02020603050405020304" pitchFamily="18" charset="0"/>
              </a:rPr>
              <a:t>Accessibility</a:t>
            </a:r>
            <a:r>
              <a:rPr lang="ms-MY" sz="1800" spc="-5" dirty="0">
                <a:effectLst/>
                <a:latin typeface="Times New Roman" panose="02020603050405020304" pitchFamily="18" charset="0"/>
                <a:ea typeface="Times New Roman" panose="02020603050405020304" pitchFamily="18" charset="0"/>
              </a:rPr>
              <a:t>) yang mencakup kemudahan sarana 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sistem</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transportasi.</a:t>
            </a:r>
            <a:br>
              <a:rPr lang="id-ID" sz="1800" spc="-5" dirty="0">
                <a:effectLst/>
                <a:latin typeface="Times New Roman" panose="02020603050405020304" pitchFamily="18" charset="0"/>
                <a:ea typeface="Times New Roman" panose="02020603050405020304" pitchFamily="18" charset="0"/>
              </a:rPr>
            </a:br>
            <a:r>
              <a:rPr lang="en-US" sz="1800" spc="-5" dirty="0">
                <a:effectLst/>
                <a:latin typeface="Times New Roman" panose="02020603050405020304" pitchFamily="18" charset="0"/>
                <a:ea typeface="Times New Roman" panose="02020603050405020304" pitchFamily="18" charset="0"/>
              </a:rPr>
              <a:t>3.  </a:t>
            </a:r>
            <a:r>
              <a:rPr lang="ms-MY" sz="1800" spc="-5" dirty="0">
                <a:effectLst/>
                <a:latin typeface="Times New Roman" panose="02020603050405020304" pitchFamily="18" charset="0"/>
                <a:ea typeface="Times New Roman" panose="02020603050405020304" pitchFamily="18" charset="0"/>
              </a:rPr>
              <a:t>Amenitas</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t>
            </a:r>
            <a:r>
              <a:rPr lang="ms-MY" sz="1800" b="1" spc="-5" dirty="0">
                <a:effectLst/>
                <a:latin typeface="Times New Roman" panose="02020603050405020304" pitchFamily="18" charset="0"/>
                <a:ea typeface="Times New Roman" panose="02020603050405020304" pitchFamily="18" charset="0"/>
              </a:rPr>
              <a:t>Amenities</a:t>
            </a:r>
            <a:r>
              <a:rPr lang="ms-MY" sz="1800" spc="-5" dirty="0">
                <a:effectLst/>
                <a:latin typeface="Times New Roman" panose="02020603050405020304" pitchFamily="18" charset="0"/>
                <a:ea typeface="Times New Roman" panose="02020603050405020304" pitchFamily="18" charset="0"/>
              </a:rPr>
              <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mencakup</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fasilitas</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penunjang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26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pendukung</a:t>
            </a:r>
            <a:r>
              <a:rPr lang="ms-MY" sz="1800" spc="-1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wisata.</a:t>
            </a:r>
            <a:br>
              <a:rPr lang="id-ID" sz="1800" spc="-5" dirty="0">
                <a:effectLst/>
                <a:latin typeface="Times New Roman" panose="02020603050405020304" pitchFamily="18" charset="0"/>
                <a:ea typeface="Times New Roman" panose="02020603050405020304" pitchFamily="18" charset="0"/>
              </a:rPr>
            </a:br>
            <a:r>
              <a:rPr lang="en-US" sz="1800" spc="-5" dirty="0">
                <a:effectLst/>
                <a:latin typeface="Times New Roman" panose="02020603050405020304" pitchFamily="18" charset="0"/>
                <a:ea typeface="Times New Roman" panose="02020603050405020304" pitchFamily="18" charset="0"/>
              </a:rPr>
              <a:t>4.  </a:t>
            </a:r>
            <a:r>
              <a:rPr lang="ms-MY" sz="1800" spc="-5" dirty="0">
                <a:effectLst/>
                <a:latin typeface="Times New Roman" panose="02020603050405020304" pitchFamily="18" charset="0"/>
                <a:ea typeface="Times New Roman" panose="02020603050405020304" pitchFamily="18" charset="0"/>
              </a:rPr>
              <a:t>Fasilitas</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umum</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t>
            </a:r>
            <a:r>
              <a:rPr lang="ms-MY" sz="1800" b="1" spc="-5" dirty="0">
                <a:effectLst/>
                <a:latin typeface="Times New Roman" panose="02020603050405020304" pitchFamily="18" charset="0"/>
                <a:ea typeface="Times New Roman" panose="02020603050405020304" pitchFamily="18" charset="0"/>
              </a:rPr>
              <a:t>Ancillary</a:t>
            </a:r>
            <a:r>
              <a:rPr lang="ms-MY" sz="1800" b="1" spc="5" dirty="0">
                <a:effectLst/>
                <a:latin typeface="Times New Roman" panose="02020603050405020304" pitchFamily="18" charset="0"/>
                <a:ea typeface="Times New Roman" panose="02020603050405020304" pitchFamily="18" charset="0"/>
              </a:rPr>
              <a:t> </a:t>
            </a:r>
            <a:r>
              <a:rPr lang="ms-MY" sz="1800" b="1" spc="-5" dirty="0">
                <a:effectLst/>
                <a:latin typeface="Times New Roman" panose="02020603050405020304" pitchFamily="18" charset="0"/>
                <a:ea typeface="Times New Roman" panose="02020603050405020304" pitchFamily="18" charset="0"/>
              </a:rPr>
              <a:t>Service</a:t>
            </a:r>
            <a:r>
              <a:rPr lang="ms-MY" sz="1800" spc="-5" dirty="0">
                <a:effectLst/>
                <a:latin typeface="Times New Roman" panose="02020603050405020304" pitchFamily="18" charset="0"/>
                <a:ea typeface="Times New Roman" panose="02020603050405020304" pitchFamily="18" charset="0"/>
              </a:rPr>
              <a:t>)</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mendukung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kegiatan</a:t>
            </a:r>
            <a:r>
              <a:rPr lang="ms-MY" sz="1800" spc="-26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pariwisata.</a:t>
            </a:r>
            <a:br>
              <a:rPr lang="id-ID" sz="1800" spc="-5" dirty="0">
                <a:effectLst/>
                <a:latin typeface="Times New Roman" panose="02020603050405020304" pitchFamily="18" charset="0"/>
                <a:ea typeface="Times New Roman" panose="02020603050405020304" pitchFamily="18" charset="0"/>
              </a:rPr>
            </a:br>
            <a:r>
              <a:rPr lang="en-US" sz="1800" spc="-5" dirty="0">
                <a:effectLst/>
                <a:latin typeface="Times New Roman" panose="02020603050405020304" pitchFamily="18" charset="0"/>
                <a:ea typeface="Times New Roman" panose="02020603050405020304" pitchFamily="18" charset="0"/>
              </a:rPr>
              <a:t>5.  </a:t>
            </a:r>
            <a:r>
              <a:rPr lang="ms-MY" sz="1800" spc="-5" dirty="0">
                <a:effectLst/>
                <a:latin typeface="Times New Roman" panose="02020603050405020304" pitchFamily="18" charset="0"/>
                <a:ea typeface="Times New Roman" panose="02020603050405020304" pitchFamily="18" charset="0"/>
              </a:rPr>
              <a:t>Kelembagaan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a:t>
            </a:r>
            <a:r>
              <a:rPr lang="ms-MY" sz="1800" b="1" spc="-5" dirty="0">
                <a:effectLst/>
                <a:latin typeface="Times New Roman" panose="02020603050405020304" pitchFamily="18" charset="0"/>
                <a:ea typeface="Times New Roman" panose="02020603050405020304" pitchFamily="18" charset="0"/>
              </a:rPr>
              <a:t>Institutions)</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yang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memiliki</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kewenangan,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tanggung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jawab</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peran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dalam</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mendukung</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terlaksananya</a:t>
            </a:r>
            <a:r>
              <a:rPr lang="ms-MY" sz="1800" spc="280"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kegiatan</a:t>
            </a:r>
            <a:r>
              <a:rPr lang="ms-MY" sz="1800" spc="5" dirty="0">
                <a:effectLst/>
                <a:latin typeface="Times New Roman" panose="02020603050405020304" pitchFamily="18" charset="0"/>
                <a:ea typeface="Times New Roman" panose="02020603050405020304" pitchFamily="18" charset="0"/>
              </a:rPr>
              <a:t> </a:t>
            </a:r>
            <a:r>
              <a:rPr lang="ms-MY" sz="1800" spc="-5" dirty="0">
                <a:effectLst/>
                <a:latin typeface="Times New Roman" panose="02020603050405020304" pitchFamily="18" charset="0"/>
                <a:ea typeface="Times New Roman" panose="02020603050405020304" pitchFamily="18" charset="0"/>
              </a:rPr>
              <a:t>pariwisata.</a:t>
            </a:r>
            <a:br>
              <a:rPr lang="ms-MY" sz="1800" spc="-5" dirty="0">
                <a:effectLst/>
                <a:latin typeface="Times New Roman" panose="02020603050405020304" pitchFamily="18" charset="0"/>
                <a:ea typeface="Times New Roman" panose="02020603050405020304" pitchFamily="18" charset="0"/>
              </a:rPr>
            </a:br>
            <a:endParaRPr lang="id-ID" dirty="0"/>
          </a:p>
        </p:txBody>
      </p:sp>
      <p:pic>
        <p:nvPicPr>
          <p:cNvPr id="7" name="Picture 2" descr="Mau Liburan di Februari? Sejumlah Destinasi Wisata Ini Sudah Dibuka untuk  Umum">
            <a:extLst>
              <a:ext uri="{FF2B5EF4-FFF2-40B4-BE49-F238E27FC236}">
                <a16:creationId xmlns:a16="http://schemas.microsoft.com/office/drawing/2014/main" id="{0FE9FE1B-9051-4344-C401-5B5C14CAC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93096"/>
            <a:ext cx="9144000" cy="2536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64366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B1E6410-891D-A2E9-482A-2335AF05C77D}"/>
              </a:ext>
            </a:extLst>
          </p:cNvPr>
          <p:cNvSpPr>
            <a:spLocks noGrp="1"/>
          </p:cNvSpPr>
          <p:nvPr>
            <p:ph type="ctrTitle"/>
          </p:nvPr>
        </p:nvSpPr>
        <p:spPr>
          <a:xfrm>
            <a:off x="3654008" y="2564904"/>
            <a:ext cx="4878431" cy="3384376"/>
          </a:xfrm>
        </p:spPr>
        <p:txBody>
          <a:bodyPr>
            <a:noAutofit/>
          </a:bodyPr>
          <a:lstStyle/>
          <a:p>
            <a:pPr marL="185261" marR="250031">
              <a:lnSpc>
                <a:spcPct val="90000"/>
              </a:lnSpc>
              <a:spcBef>
                <a:spcPts val="491"/>
              </a:spcBef>
            </a:pPr>
            <a:r>
              <a:rPr lang="ms-MY" sz="1800" spc="-19" dirty="0">
                <a:solidFill>
                  <a:srgbClr val="002060"/>
                </a:solidFill>
                <a:latin typeface="Times New Roman" panose="02020603050405020304" pitchFamily="18" charset="0"/>
                <a:ea typeface="Times New Roman" panose="02020603050405020304" pitchFamily="18" charset="0"/>
              </a:rPr>
              <a:t>Menurut</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Dwyer</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dalam</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(Robert</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Christie</a:t>
            </a:r>
            <a:r>
              <a:rPr lang="ms-MY" sz="1800" spc="-30"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Mill</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and</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Alastair</a:t>
            </a:r>
            <a:r>
              <a:rPr lang="ms-MY" sz="1800" spc="-30"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M.</a:t>
            </a:r>
            <a:r>
              <a:rPr lang="ms-MY" sz="1800" spc="-34"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Morrison,</a:t>
            </a:r>
            <a:r>
              <a:rPr lang="ms-MY" sz="1800" spc="-30" dirty="0">
                <a:solidFill>
                  <a:srgbClr val="002060"/>
                </a:solidFill>
                <a:latin typeface="Times New Roman" panose="02020603050405020304" pitchFamily="18" charset="0"/>
                <a:ea typeface="Times New Roman" panose="02020603050405020304" pitchFamily="18" charset="0"/>
              </a:rPr>
              <a:t> </a:t>
            </a:r>
            <a:r>
              <a:rPr lang="ms-MY" sz="1800" spc="-15" dirty="0">
                <a:solidFill>
                  <a:srgbClr val="002060"/>
                </a:solidFill>
                <a:latin typeface="Times New Roman" panose="02020603050405020304" pitchFamily="18" charset="0"/>
                <a:ea typeface="Times New Roman" panose="02020603050405020304" pitchFamily="18" charset="0"/>
              </a:rPr>
              <a:t>2009)</a:t>
            </a:r>
            <a:r>
              <a:rPr lang="ms-MY" sz="1800" spc="-199"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satu</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model</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daya</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saing</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suatu</a:t>
            </a:r>
            <a:r>
              <a:rPr lang="ms-MY" sz="1800" spc="-38"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destinasi</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dapat</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19" dirty="0">
                <a:solidFill>
                  <a:srgbClr val="002060"/>
                </a:solidFill>
                <a:latin typeface="Times New Roman" panose="02020603050405020304" pitchFamily="18" charset="0"/>
                <a:ea typeface="Times New Roman" panose="02020603050405020304" pitchFamily="18" charset="0"/>
              </a:rPr>
              <a:t>dibandingkan</a:t>
            </a:r>
            <a:r>
              <a:rPr lang="ms-MY" sz="1800" spc="-41" dirty="0">
                <a:solidFill>
                  <a:srgbClr val="002060"/>
                </a:solidFill>
                <a:latin typeface="Times New Roman" panose="02020603050405020304" pitchFamily="18" charset="0"/>
                <a:ea typeface="Times New Roman" panose="02020603050405020304" pitchFamily="18" charset="0"/>
              </a:rPr>
              <a:t> </a:t>
            </a:r>
            <a:r>
              <a:rPr lang="ms-MY" sz="1800" spc="-19" dirty="0">
                <a:solidFill>
                  <a:srgbClr val="002060"/>
                </a:solidFill>
                <a:latin typeface="Times New Roman" panose="02020603050405020304" pitchFamily="18" charset="0"/>
                <a:ea typeface="Times New Roman" panose="02020603050405020304" pitchFamily="18" charset="0"/>
              </a:rPr>
              <a:t>dengan</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19" dirty="0">
                <a:solidFill>
                  <a:srgbClr val="002060"/>
                </a:solidFill>
                <a:latin typeface="Times New Roman" panose="02020603050405020304" pitchFamily="18" charset="0"/>
                <a:ea typeface="Times New Roman" panose="02020603050405020304" pitchFamily="18" charset="0"/>
              </a:rPr>
              <a:t>destinasi</a:t>
            </a:r>
            <a:r>
              <a:rPr lang="ms-MY" sz="1800" spc="-45" dirty="0">
                <a:solidFill>
                  <a:srgbClr val="002060"/>
                </a:solidFill>
                <a:latin typeface="Times New Roman" panose="02020603050405020304" pitchFamily="18" charset="0"/>
                <a:ea typeface="Times New Roman" panose="02020603050405020304" pitchFamily="18" charset="0"/>
              </a:rPr>
              <a:t> </a:t>
            </a:r>
            <a:r>
              <a:rPr lang="ms-MY" sz="1800" spc="-19" dirty="0">
                <a:solidFill>
                  <a:srgbClr val="002060"/>
                </a:solidFill>
                <a:latin typeface="Times New Roman" panose="02020603050405020304" pitchFamily="18" charset="0"/>
                <a:ea typeface="Times New Roman" panose="02020603050405020304" pitchFamily="18" charset="0"/>
              </a:rPr>
              <a:t>lain</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26" dirty="0">
                <a:solidFill>
                  <a:srgbClr val="002060"/>
                </a:solidFill>
                <a:latin typeface="Times New Roman" panose="02020603050405020304" pitchFamily="18" charset="0"/>
                <a:ea typeface="Times New Roman" panose="02020603050405020304" pitchFamily="18" charset="0"/>
              </a:rPr>
              <a:t>dengan</a:t>
            </a:r>
            <a:r>
              <a:rPr lang="ms-MY" sz="1800" spc="-49" dirty="0">
                <a:solidFill>
                  <a:srgbClr val="002060"/>
                </a:solidFill>
                <a:latin typeface="Times New Roman" panose="02020603050405020304" pitchFamily="18" charset="0"/>
                <a:ea typeface="Times New Roman" panose="02020603050405020304" pitchFamily="18" charset="0"/>
              </a:rPr>
              <a:t> </a:t>
            </a:r>
            <a:r>
              <a:rPr lang="ms-MY" sz="1800" spc="-26" dirty="0">
                <a:solidFill>
                  <a:srgbClr val="002060"/>
                </a:solidFill>
                <a:latin typeface="Times New Roman" panose="02020603050405020304" pitchFamily="18" charset="0"/>
                <a:ea typeface="Times New Roman" panose="02020603050405020304" pitchFamily="18" charset="0"/>
              </a:rPr>
              <a:t>membandingkan</a:t>
            </a:r>
            <a:r>
              <a:rPr lang="ms-MY" sz="1800" spc="-49"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indikator-indikator</a:t>
            </a:r>
            <a:r>
              <a:rPr lang="ms-MY" sz="1800" spc="-49" dirty="0">
                <a:solidFill>
                  <a:srgbClr val="002060"/>
                </a:solidFill>
                <a:latin typeface="Times New Roman" panose="02020603050405020304" pitchFamily="18" charset="0"/>
                <a:ea typeface="Times New Roman" panose="02020603050405020304" pitchFamily="18" charset="0"/>
              </a:rPr>
              <a:t> </a:t>
            </a:r>
            <a:r>
              <a:rPr lang="ms-MY" sz="1800" spc="-23" dirty="0">
                <a:solidFill>
                  <a:srgbClr val="002060"/>
                </a:solidFill>
                <a:latin typeface="Times New Roman" panose="02020603050405020304" pitchFamily="18" charset="0"/>
                <a:ea typeface="Times New Roman" panose="02020603050405020304" pitchFamily="18" charset="0"/>
              </a:rPr>
              <a:t>berikut:</a:t>
            </a:r>
            <a:br>
              <a:rPr lang="ms-MY" sz="1800" spc="-23" dirty="0">
                <a:solidFill>
                  <a:srgbClr val="002060"/>
                </a:solidFill>
                <a:latin typeface="Times New Roman" panose="02020603050405020304" pitchFamily="18" charset="0"/>
                <a:ea typeface="Times New Roman" panose="02020603050405020304" pitchFamily="18" charset="0"/>
              </a:rPr>
            </a:br>
            <a:br>
              <a:rPr lang="id-ID" sz="1500" dirty="0">
                <a:solidFill>
                  <a:srgbClr val="002060"/>
                </a:solidFill>
                <a:latin typeface="Times New Roman" panose="02020603050405020304" pitchFamily="18" charset="0"/>
                <a:ea typeface="Times New Roman" panose="02020603050405020304" pitchFamily="18" charset="0"/>
              </a:rPr>
            </a:br>
            <a:r>
              <a:rPr lang="en-US" sz="1500" dirty="0">
                <a:solidFill>
                  <a:srgbClr val="002060"/>
                </a:solidFill>
                <a:latin typeface="Times New Roman" panose="02020603050405020304" pitchFamily="18" charset="0"/>
                <a:ea typeface="Times New Roman" panose="02020603050405020304" pitchFamily="18" charset="0"/>
              </a:rPr>
              <a:t>1. </a:t>
            </a:r>
            <a:r>
              <a:rPr lang="ms-MY" sz="1500" spc="-4" dirty="0">
                <a:solidFill>
                  <a:srgbClr val="002060"/>
                </a:solidFill>
                <a:latin typeface="Times New Roman" panose="02020603050405020304" pitchFamily="18" charset="0"/>
                <a:ea typeface="Times New Roman" panose="02020603050405020304" pitchFamily="18" charset="0"/>
              </a:rPr>
              <a:t>Manajemen</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Destinasi</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2. </a:t>
            </a:r>
            <a:r>
              <a:rPr lang="ms-MY" sz="1500" spc="-4" dirty="0">
                <a:solidFill>
                  <a:srgbClr val="002060"/>
                </a:solidFill>
                <a:latin typeface="Times New Roman" panose="02020603050405020304" pitchFamily="18" charset="0"/>
                <a:ea typeface="Times New Roman" panose="02020603050405020304" pitchFamily="18" charset="0"/>
              </a:rPr>
              <a:t>Sumber</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Daya</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Pariwisata</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Berbasis</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Alam</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3. </a:t>
            </a:r>
            <a:r>
              <a:rPr lang="ms-MY" sz="1500" spc="-4" dirty="0">
                <a:solidFill>
                  <a:srgbClr val="002060"/>
                </a:solidFill>
                <a:latin typeface="Times New Roman" panose="02020603050405020304" pitchFamily="18" charset="0"/>
                <a:ea typeface="Times New Roman" panose="02020603050405020304" pitchFamily="18" charset="0"/>
              </a:rPr>
              <a:t>Sumber</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Daya</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Pariwisata</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Berbasis</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Sejarah</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Budaya</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4. </a:t>
            </a:r>
            <a:r>
              <a:rPr lang="ms-MY" sz="1500" spc="-4" dirty="0">
                <a:solidFill>
                  <a:srgbClr val="002060"/>
                </a:solidFill>
                <a:latin typeface="Times New Roman" panose="02020603050405020304" pitchFamily="18" charset="0"/>
                <a:ea typeface="Times New Roman" panose="02020603050405020304" pitchFamily="18" charset="0"/>
              </a:rPr>
              <a:t>Kualitas</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Layanan</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5. </a:t>
            </a:r>
            <a:r>
              <a:rPr lang="ms-MY" sz="1500" spc="-4" dirty="0">
                <a:solidFill>
                  <a:srgbClr val="002060"/>
                </a:solidFill>
                <a:latin typeface="Times New Roman" panose="02020603050405020304" pitchFamily="18" charset="0"/>
                <a:ea typeface="Times New Roman" panose="02020603050405020304" pitchFamily="18" charset="0"/>
              </a:rPr>
              <a:t>Pelayanan</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Publik</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Yang</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Efisien</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6. </a:t>
            </a:r>
            <a:r>
              <a:rPr lang="ms-MY" sz="1500" spc="-4" dirty="0">
                <a:solidFill>
                  <a:srgbClr val="002060"/>
                </a:solidFill>
                <a:latin typeface="Times New Roman" panose="02020603050405020304" pitchFamily="18" charset="0"/>
                <a:ea typeface="Times New Roman" panose="02020603050405020304" pitchFamily="18" charset="0"/>
              </a:rPr>
              <a:t>Pusat</a:t>
            </a:r>
            <a:r>
              <a:rPr lang="ms-MY" sz="1500" spc="-23"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Perbelanjaan</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Pariwisata</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7. </a:t>
            </a:r>
            <a:r>
              <a:rPr lang="ms-MY" sz="1500" spc="-4" dirty="0">
                <a:solidFill>
                  <a:srgbClr val="002060"/>
                </a:solidFill>
                <a:latin typeface="Times New Roman" panose="02020603050405020304" pitchFamily="18" charset="0"/>
                <a:ea typeface="Times New Roman" panose="02020603050405020304" pitchFamily="18" charset="0"/>
              </a:rPr>
              <a:t>Komitmen</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Pemerintah</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8. </a:t>
            </a:r>
            <a:r>
              <a:rPr lang="ms-MY" sz="1500" spc="-4" dirty="0">
                <a:solidFill>
                  <a:srgbClr val="002060"/>
                </a:solidFill>
                <a:latin typeface="Times New Roman" panose="02020603050405020304" pitchFamily="18" charset="0"/>
                <a:ea typeface="Times New Roman" panose="02020603050405020304" pitchFamily="18" charset="0"/>
              </a:rPr>
              <a:t>Lokasi</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dan</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Aksesibilitas</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9. </a:t>
            </a:r>
            <a:r>
              <a:rPr lang="ms-MY" sz="1500" spc="-4" dirty="0">
                <a:solidFill>
                  <a:srgbClr val="002060"/>
                </a:solidFill>
                <a:latin typeface="Times New Roman" panose="02020603050405020304" pitchFamily="18" charset="0"/>
                <a:ea typeface="Times New Roman" panose="02020603050405020304" pitchFamily="18" charset="0"/>
              </a:rPr>
              <a:t>E-Bisnis</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10. </a:t>
            </a:r>
            <a:r>
              <a:rPr lang="ms-MY" sz="1500" spc="-4" dirty="0">
                <a:solidFill>
                  <a:srgbClr val="002060"/>
                </a:solidFill>
                <a:latin typeface="Times New Roman" panose="02020603050405020304" pitchFamily="18" charset="0"/>
                <a:ea typeface="Times New Roman" panose="02020603050405020304" pitchFamily="18" charset="0"/>
              </a:rPr>
              <a:t>Kehidupan</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Malam</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11. </a:t>
            </a:r>
            <a:r>
              <a:rPr lang="ms-MY" sz="1500" spc="-4" dirty="0">
                <a:solidFill>
                  <a:srgbClr val="002060"/>
                </a:solidFill>
                <a:latin typeface="Times New Roman" panose="02020603050405020304" pitchFamily="18" charset="0"/>
                <a:ea typeface="Times New Roman" panose="02020603050405020304" pitchFamily="18" charset="0"/>
              </a:rPr>
              <a:t>Persyaratan</a:t>
            </a:r>
            <a:r>
              <a:rPr lang="ms-MY" sz="1500" spc="-19"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Visa</a:t>
            </a:r>
            <a:br>
              <a:rPr lang="id-ID" sz="1500" spc="-4" dirty="0">
                <a:solidFill>
                  <a:srgbClr val="002060"/>
                </a:solidFill>
                <a:latin typeface="Times New Roman" panose="02020603050405020304" pitchFamily="18" charset="0"/>
                <a:ea typeface="Times New Roman" panose="02020603050405020304" pitchFamily="18" charset="0"/>
              </a:rPr>
            </a:br>
            <a:r>
              <a:rPr lang="en-US" sz="1500" spc="-4" dirty="0">
                <a:solidFill>
                  <a:srgbClr val="002060"/>
                </a:solidFill>
                <a:latin typeface="Times New Roman" panose="02020603050405020304" pitchFamily="18" charset="0"/>
                <a:ea typeface="Times New Roman" panose="02020603050405020304" pitchFamily="18" charset="0"/>
              </a:rPr>
              <a:t>12. </a:t>
            </a:r>
            <a:r>
              <a:rPr lang="ms-MY" sz="1500" spc="-4" dirty="0">
                <a:solidFill>
                  <a:srgbClr val="002060"/>
                </a:solidFill>
                <a:latin typeface="Times New Roman" panose="02020603050405020304" pitchFamily="18" charset="0"/>
                <a:ea typeface="Times New Roman" panose="02020603050405020304" pitchFamily="18" charset="0"/>
              </a:rPr>
              <a:t>Taman</a:t>
            </a:r>
            <a:r>
              <a:rPr lang="ms-MY" sz="1500" spc="-15" dirty="0">
                <a:solidFill>
                  <a:srgbClr val="002060"/>
                </a:solidFill>
                <a:latin typeface="Times New Roman" panose="02020603050405020304" pitchFamily="18" charset="0"/>
                <a:ea typeface="Times New Roman" panose="02020603050405020304" pitchFamily="18" charset="0"/>
              </a:rPr>
              <a:t> </a:t>
            </a:r>
            <a:r>
              <a:rPr lang="ms-MY" sz="1500" spc="-4" dirty="0">
                <a:solidFill>
                  <a:srgbClr val="002060"/>
                </a:solidFill>
                <a:latin typeface="Times New Roman" panose="02020603050405020304" pitchFamily="18" charset="0"/>
                <a:ea typeface="Times New Roman" panose="02020603050405020304" pitchFamily="18" charset="0"/>
              </a:rPr>
              <a:t>Hiburan</a:t>
            </a:r>
            <a:br>
              <a:rPr lang="id-ID" sz="1500" spc="-4" dirty="0">
                <a:solidFill>
                  <a:srgbClr val="002060"/>
                </a:solidFill>
                <a:latin typeface="Times New Roman" panose="02020603050405020304" pitchFamily="18" charset="0"/>
                <a:ea typeface="Times New Roman" panose="02020603050405020304" pitchFamily="18" charset="0"/>
              </a:rPr>
            </a:br>
            <a:endParaRPr lang="id-ID" sz="1500" dirty="0">
              <a:solidFill>
                <a:srgbClr val="002060"/>
              </a:solidFill>
            </a:endParaRPr>
          </a:p>
        </p:txBody>
      </p:sp>
      <p:sp>
        <p:nvSpPr>
          <p:cNvPr id="3" name="Subjudul 2">
            <a:extLst>
              <a:ext uri="{FF2B5EF4-FFF2-40B4-BE49-F238E27FC236}">
                <a16:creationId xmlns:a16="http://schemas.microsoft.com/office/drawing/2014/main" id="{2832B77E-89E8-E6C9-C7CE-F9C004D7CE4E}"/>
              </a:ext>
            </a:extLst>
          </p:cNvPr>
          <p:cNvSpPr>
            <a:spLocks noGrp="1"/>
          </p:cNvSpPr>
          <p:nvPr>
            <p:ph type="subTitle" idx="1"/>
          </p:nvPr>
        </p:nvSpPr>
        <p:spPr>
          <a:xfrm>
            <a:off x="3654009" y="4440285"/>
            <a:ext cx="3916745" cy="646065"/>
          </a:xfrm>
        </p:spPr>
        <p:txBody>
          <a:bodyPr>
            <a:normAutofit/>
          </a:bodyPr>
          <a:lstStyle/>
          <a:p>
            <a:endParaRPr lang="id-ID" dirty="0">
              <a:solidFill>
                <a:schemeClr val="tx2">
                  <a:lumMod val="40000"/>
                  <a:lumOff val="60000"/>
                </a:schemeClr>
              </a:solidFill>
            </a:endParaRPr>
          </a:p>
        </p:txBody>
      </p:sp>
      <p:pic>
        <p:nvPicPr>
          <p:cNvPr id="4098" name="Picture 2" descr="7 Pesona Destinasi Wisata di Karangasem, Bali">
            <a:extLst>
              <a:ext uri="{FF2B5EF4-FFF2-40B4-BE49-F238E27FC236}">
                <a16:creationId xmlns:a16="http://schemas.microsoft.com/office/drawing/2014/main" id="{A4E74131-80B8-2948-E8BF-4D8E6C2EA61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1052736"/>
            <a:ext cx="3779912" cy="561662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726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B381D38-AACC-15CA-CED5-3DECA2F73949}"/>
              </a:ext>
            </a:extLst>
          </p:cNvPr>
          <p:cNvSpPr>
            <a:spLocks noGrp="1"/>
          </p:cNvSpPr>
          <p:nvPr>
            <p:ph type="ctrTitle"/>
          </p:nvPr>
        </p:nvSpPr>
        <p:spPr>
          <a:xfrm>
            <a:off x="4572000" y="1851660"/>
            <a:ext cx="4086225" cy="3881596"/>
          </a:xfrm>
        </p:spPr>
        <p:txBody>
          <a:bodyPr>
            <a:noAutofit/>
          </a:bodyPr>
          <a:lstStyle/>
          <a:p>
            <a:pPr marL="185261">
              <a:lnSpc>
                <a:spcPct val="90000"/>
              </a:lnSpc>
              <a:spcBef>
                <a:spcPts val="229"/>
              </a:spcBef>
            </a:pPr>
            <a:r>
              <a:rPr lang="ms-MY" sz="2000" spc="-8" dirty="0">
                <a:solidFill>
                  <a:srgbClr val="002060"/>
                </a:solidFill>
                <a:latin typeface="Times New Roman" panose="02020603050405020304" pitchFamily="18" charset="0"/>
                <a:ea typeface="Times New Roman" panose="02020603050405020304" pitchFamily="18" charset="0"/>
              </a:rPr>
              <a:t>paling</a:t>
            </a:r>
            <a:r>
              <a:rPr lang="ms-MY" sz="2000" spc="-41" dirty="0">
                <a:solidFill>
                  <a:srgbClr val="002060"/>
                </a:solidFill>
                <a:latin typeface="Times New Roman" panose="02020603050405020304" pitchFamily="18" charset="0"/>
                <a:ea typeface="Times New Roman" panose="02020603050405020304" pitchFamily="18" charset="0"/>
              </a:rPr>
              <a:t> </a:t>
            </a:r>
            <a:r>
              <a:rPr lang="ms-MY" sz="2000" spc="-8" dirty="0">
                <a:solidFill>
                  <a:srgbClr val="002060"/>
                </a:solidFill>
                <a:latin typeface="Times New Roman" panose="02020603050405020304" pitchFamily="18" charset="0"/>
                <a:ea typeface="Times New Roman" panose="02020603050405020304" pitchFamily="18" charset="0"/>
              </a:rPr>
              <a:t>tidak</a:t>
            </a:r>
            <a:r>
              <a:rPr lang="ms-MY" sz="2000" spc="-38" dirty="0">
                <a:solidFill>
                  <a:srgbClr val="002060"/>
                </a:solidFill>
                <a:latin typeface="Times New Roman" panose="02020603050405020304" pitchFamily="18" charset="0"/>
                <a:ea typeface="Times New Roman" panose="02020603050405020304" pitchFamily="18" charset="0"/>
              </a:rPr>
              <a:t> </a:t>
            </a:r>
            <a:r>
              <a:rPr lang="ms-MY" sz="2000" spc="-8" dirty="0">
                <a:solidFill>
                  <a:srgbClr val="002060"/>
                </a:solidFill>
                <a:latin typeface="Times New Roman" panose="02020603050405020304" pitchFamily="18" charset="0"/>
                <a:ea typeface="Times New Roman" panose="02020603050405020304" pitchFamily="18" charset="0"/>
              </a:rPr>
              <a:t>terdapat</a:t>
            </a:r>
            <a:r>
              <a:rPr lang="ms-MY" sz="2000" spc="-38" dirty="0">
                <a:solidFill>
                  <a:srgbClr val="002060"/>
                </a:solidFill>
                <a:latin typeface="Times New Roman" panose="02020603050405020304" pitchFamily="18" charset="0"/>
                <a:ea typeface="Times New Roman" panose="02020603050405020304" pitchFamily="18" charset="0"/>
              </a:rPr>
              <a:t> </a:t>
            </a:r>
            <a:r>
              <a:rPr lang="ms-MY" sz="2000" spc="-8" dirty="0">
                <a:solidFill>
                  <a:srgbClr val="002060"/>
                </a:solidFill>
                <a:latin typeface="Times New Roman" panose="02020603050405020304" pitchFamily="18" charset="0"/>
                <a:ea typeface="Times New Roman" panose="02020603050405020304" pitchFamily="18" charset="0"/>
              </a:rPr>
              <a:t>3</a:t>
            </a:r>
            <a:r>
              <a:rPr lang="ms-MY" sz="2000" spc="-41" dirty="0">
                <a:solidFill>
                  <a:srgbClr val="002060"/>
                </a:solidFill>
                <a:latin typeface="Times New Roman" panose="02020603050405020304" pitchFamily="18" charset="0"/>
                <a:ea typeface="Times New Roman" panose="02020603050405020304" pitchFamily="18" charset="0"/>
              </a:rPr>
              <a:t> </a:t>
            </a:r>
            <a:r>
              <a:rPr lang="ms-MY" sz="2000" spc="-8" dirty="0">
                <a:solidFill>
                  <a:srgbClr val="002060"/>
                </a:solidFill>
                <a:latin typeface="Times New Roman" panose="02020603050405020304" pitchFamily="18" charset="0"/>
                <a:ea typeface="Times New Roman" panose="02020603050405020304" pitchFamily="18" charset="0"/>
              </a:rPr>
              <a:t>(tiga)</a:t>
            </a:r>
            <a:r>
              <a:rPr lang="ms-MY" sz="2000" spc="-38" dirty="0">
                <a:solidFill>
                  <a:srgbClr val="002060"/>
                </a:solidFill>
                <a:latin typeface="Times New Roman" panose="02020603050405020304" pitchFamily="18" charset="0"/>
                <a:ea typeface="Times New Roman" panose="02020603050405020304" pitchFamily="18" charset="0"/>
              </a:rPr>
              <a:t> </a:t>
            </a:r>
            <a:r>
              <a:rPr lang="ms-MY" sz="2000" spc="-4" dirty="0">
                <a:solidFill>
                  <a:srgbClr val="002060"/>
                </a:solidFill>
                <a:latin typeface="Times New Roman" panose="02020603050405020304" pitchFamily="18" charset="0"/>
                <a:ea typeface="Times New Roman" panose="02020603050405020304" pitchFamily="18" charset="0"/>
              </a:rPr>
              <a:t>komponen</a:t>
            </a:r>
            <a:r>
              <a:rPr lang="ms-MY" sz="2000" spc="-38" dirty="0">
                <a:solidFill>
                  <a:srgbClr val="002060"/>
                </a:solidFill>
                <a:latin typeface="Times New Roman" panose="02020603050405020304" pitchFamily="18" charset="0"/>
                <a:ea typeface="Times New Roman" panose="02020603050405020304" pitchFamily="18" charset="0"/>
              </a:rPr>
              <a:t> </a:t>
            </a:r>
            <a:r>
              <a:rPr lang="ms-MY" sz="2000" spc="-4" dirty="0">
                <a:solidFill>
                  <a:srgbClr val="002060"/>
                </a:solidFill>
                <a:latin typeface="Times New Roman" panose="02020603050405020304" pitchFamily="18" charset="0"/>
                <a:ea typeface="Times New Roman" panose="02020603050405020304" pitchFamily="18" charset="0"/>
              </a:rPr>
              <a:t>pelaku</a:t>
            </a:r>
            <a:r>
              <a:rPr lang="ms-MY" sz="2000" spc="-41" dirty="0">
                <a:solidFill>
                  <a:srgbClr val="002060"/>
                </a:solidFill>
                <a:latin typeface="Times New Roman" panose="02020603050405020304" pitchFamily="18" charset="0"/>
                <a:ea typeface="Times New Roman" panose="02020603050405020304" pitchFamily="18" charset="0"/>
              </a:rPr>
              <a:t> </a:t>
            </a:r>
            <a:r>
              <a:rPr lang="ms-MY" sz="2000" spc="-4" dirty="0">
                <a:solidFill>
                  <a:srgbClr val="002060"/>
                </a:solidFill>
                <a:latin typeface="Times New Roman" panose="02020603050405020304" pitchFamily="18" charset="0"/>
                <a:ea typeface="Times New Roman" panose="02020603050405020304" pitchFamily="18" charset="0"/>
              </a:rPr>
              <a:t>usaha</a:t>
            </a:r>
            <a:r>
              <a:rPr lang="ms-MY" sz="2000" spc="-38" dirty="0">
                <a:solidFill>
                  <a:srgbClr val="002060"/>
                </a:solidFill>
                <a:latin typeface="Times New Roman" panose="02020603050405020304" pitchFamily="18" charset="0"/>
                <a:ea typeface="Times New Roman" panose="02020603050405020304" pitchFamily="18" charset="0"/>
              </a:rPr>
              <a:t> </a:t>
            </a:r>
            <a:r>
              <a:rPr lang="ms-MY" sz="2000" spc="-4" dirty="0">
                <a:solidFill>
                  <a:srgbClr val="002060"/>
                </a:solidFill>
                <a:latin typeface="Times New Roman" panose="02020603050405020304" pitchFamily="18" charset="0"/>
                <a:ea typeface="Times New Roman" panose="02020603050405020304" pitchFamily="18" charset="0"/>
              </a:rPr>
              <a:t>dan</a:t>
            </a:r>
            <a:r>
              <a:rPr lang="ms-MY" sz="2000" spc="-195"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pemangku</a:t>
            </a:r>
            <a:r>
              <a:rPr lang="ms-MY" sz="2000" spc="-49"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kepentingan</a:t>
            </a:r>
            <a:r>
              <a:rPr lang="ms-MY" sz="2000" spc="-49"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pengembangan</a:t>
            </a:r>
            <a:r>
              <a:rPr lang="ms-MY" sz="2000" spc="-49"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kepariwisataan</a:t>
            </a:r>
            <a:r>
              <a:rPr lang="ms-MY" sz="2000" spc="-49"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di</a:t>
            </a:r>
            <a:r>
              <a:rPr lang="ms-MY" sz="2000" spc="-49"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Indonesia</a:t>
            </a:r>
            <a:r>
              <a:rPr lang="ms-MY" sz="2000" spc="-49" dirty="0">
                <a:solidFill>
                  <a:srgbClr val="002060"/>
                </a:solidFill>
                <a:latin typeface="Times New Roman" panose="02020603050405020304" pitchFamily="18" charset="0"/>
                <a:ea typeface="Times New Roman" panose="02020603050405020304" pitchFamily="18" charset="0"/>
              </a:rPr>
              <a:t> </a:t>
            </a:r>
            <a:r>
              <a:rPr lang="ms-MY" sz="2000" spc="-23" dirty="0">
                <a:solidFill>
                  <a:srgbClr val="002060"/>
                </a:solidFill>
                <a:latin typeface="Times New Roman" panose="02020603050405020304" pitchFamily="18" charset="0"/>
                <a:ea typeface="Times New Roman" panose="02020603050405020304" pitchFamily="18" charset="0"/>
              </a:rPr>
              <a:t>yaitu:</a:t>
            </a:r>
            <a:br>
              <a:rPr lang="ms-MY" sz="2000" spc="-23" dirty="0">
                <a:solidFill>
                  <a:srgbClr val="002060"/>
                </a:solidFill>
                <a:latin typeface="Times New Roman" panose="02020603050405020304" pitchFamily="18" charset="0"/>
                <a:ea typeface="Times New Roman" panose="02020603050405020304" pitchFamily="18" charset="0"/>
              </a:rPr>
            </a:br>
            <a:br>
              <a:rPr lang="ms-MY" sz="1800" spc="-23" dirty="0">
                <a:solidFill>
                  <a:srgbClr val="002060"/>
                </a:solidFill>
                <a:latin typeface="Times New Roman" panose="02020603050405020304" pitchFamily="18" charset="0"/>
                <a:ea typeface="Times New Roman" panose="02020603050405020304" pitchFamily="18" charset="0"/>
              </a:rPr>
            </a:br>
            <a:r>
              <a:rPr lang="en-US" sz="1800" dirty="0">
                <a:solidFill>
                  <a:srgbClr val="002060"/>
                </a:solidFill>
                <a:latin typeface="Times New Roman" panose="02020603050405020304" pitchFamily="18" charset="0"/>
                <a:ea typeface="Times New Roman" panose="02020603050405020304" pitchFamily="18" charset="0"/>
              </a:rPr>
              <a:t>1. </a:t>
            </a:r>
            <a:r>
              <a:rPr lang="ms-MY" sz="1800" spc="-4" dirty="0">
                <a:solidFill>
                  <a:srgbClr val="002060"/>
                </a:solidFill>
                <a:latin typeface="Times New Roman" panose="02020603050405020304" pitchFamily="18" charset="0"/>
                <a:ea typeface="Times New Roman" panose="02020603050405020304" pitchFamily="18" charset="0"/>
              </a:rPr>
              <a:t>Pihak</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Pemerintah</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dan</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atau</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Pemerintah</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Daerah</a:t>
            </a:r>
            <a:br>
              <a:rPr lang="id-ID" sz="1800" spc="-4" dirty="0">
                <a:solidFill>
                  <a:srgbClr val="002060"/>
                </a:solidFill>
                <a:latin typeface="Times New Roman" panose="02020603050405020304" pitchFamily="18" charset="0"/>
                <a:ea typeface="Times New Roman" panose="02020603050405020304" pitchFamily="18" charset="0"/>
              </a:rPr>
            </a:br>
            <a:r>
              <a:rPr lang="en-US" sz="1800" spc="-4" dirty="0">
                <a:solidFill>
                  <a:srgbClr val="002060"/>
                </a:solidFill>
                <a:latin typeface="Times New Roman" panose="02020603050405020304" pitchFamily="18" charset="0"/>
                <a:ea typeface="Times New Roman" panose="02020603050405020304" pitchFamily="18" charset="0"/>
              </a:rPr>
              <a:t>2. </a:t>
            </a:r>
            <a:r>
              <a:rPr lang="ms-MY" sz="1800" spc="-4" dirty="0">
                <a:solidFill>
                  <a:srgbClr val="002060"/>
                </a:solidFill>
                <a:latin typeface="Times New Roman" panose="02020603050405020304" pitchFamily="18" charset="0"/>
                <a:ea typeface="Times New Roman" panose="02020603050405020304" pitchFamily="18" charset="0"/>
              </a:rPr>
              <a:t>Pihak</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Swasta/Industri</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baik</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yang</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merupakan</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investor</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asing</a:t>
            </a:r>
            <a:r>
              <a:rPr lang="ms-MY" sz="1800" spc="116"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dan</a:t>
            </a:r>
            <a:r>
              <a:rPr lang="ms-MY" sz="1800" spc="-19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ataupun</a:t>
            </a:r>
            <a:r>
              <a:rPr lang="ms-MY" sz="1800" spc="-8"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pelaku 	industri dalam</a:t>
            </a:r>
            <a:r>
              <a:rPr lang="ms-MY" sz="1800" spc="-8"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negeri.</a:t>
            </a:r>
            <a:br>
              <a:rPr lang="id-ID" sz="1800" spc="-4" dirty="0">
                <a:solidFill>
                  <a:srgbClr val="002060"/>
                </a:solidFill>
                <a:latin typeface="Times New Roman" panose="02020603050405020304" pitchFamily="18" charset="0"/>
                <a:ea typeface="Times New Roman" panose="02020603050405020304" pitchFamily="18" charset="0"/>
              </a:rPr>
            </a:br>
            <a:r>
              <a:rPr lang="en-US" sz="1800" spc="-4" dirty="0">
                <a:solidFill>
                  <a:srgbClr val="002060"/>
                </a:solidFill>
                <a:latin typeface="Times New Roman" panose="02020603050405020304" pitchFamily="18" charset="0"/>
                <a:ea typeface="Times New Roman" panose="02020603050405020304" pitchFamily="18" charset="0"/>
              </a:rPr>
              <a:t>3. </a:t>
            </a:r>
            <a:r>
              <a:rPr lang="ms-MY" sz="1800" spc="-4" dirty="0">
                <a:solidFill>
                  <a:srgbClr val="002060"/>
                </a:solidFill>
                <a:latin typeface="Times New Roman" panose="02020603050405020304" pitchFamily="18" charset="0"/>
                <a:ea typeface="Times New Roman" panose="02020603050405020304" pitchFamily="18" charset="0"/>
              </a:rPr>
              <a:t>Pihak</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Masyarakat</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yang</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terkait,</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baik</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sebagai</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tenaga</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kerja,</a:t>
            </a:r>
            <a:r>
              <a:rPr lang="ms-MY" sz="1800" spc="4"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pelaku</a:t>
            </a:r>
            <a:r>
              <a:rPr lang="ms-MY" sz="1800" spc="-19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kegiatan</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usaha</a:t>
            </a:r>
            <a:r>
              <a:rPr lang="ms-MY" sz="1800" spc="-11"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kepariwisataan</a:t>
            </a:r>
            <a:r>
              <a:rPr lang="ms-MY" sz="1800" spc="-11"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maupun</a:t>
            </a:r>
            <a:r>
              <a:rPr lang="ms-MY" sz="1800" spc="-11"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sebagai</a:t>
            </a:r>
            <a:r>
              <a:rPr lang="ms-MY" sz="1800" spc="-11"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tuan</a:t>
            </a:r>
            <a:r>
              <a:rPr lang="ms-MY" sz="1800" spc="-11"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rumah</a:t>
            </a:r>
            <a:r>
              <a:rPr lang="ms-MY" sz="1800" spc="-15" dirty="0">
                <a:solidFill>
                  <a:srgbClr val="002060"/>
                </a:solidFill>
                <a:latin typeface="Times New Roman" panose="02020603050405020304" pitchFamily="18" charset="0"/>
                <a:ea typeface="Times New Roman" panose="02020603050405020304" pitchFamily="18" charset="0"/>
              </a:rPr>
              <a:t> </a:t>
            </a:r>
            <a:r>
              <a:rPr lang="ms-MY" sz="1800" spc="-4" dirty="0">
                <a:solidFill>
                  <a:srgbClr val="002060"/>
                </a:solidFill>
                <a:latin typeface="Times New Roman" panose="02020603050405020304" pitchFamily="18" charset="0"/>
                <a:ea typeface="Times New Roman" panose="02020603050405020304" pitchFamily="18" charset="0"/>
              </a:rPr>
              <a:t>(host).</a:t>
            </a:r>
            <a:br>
              <a:rPr lang="id-ID" sz="1800" spc="-4" dirty="0">
                <a:solidFill>
                  <a:srgbClr val="002060"/>
                </a:solidFill>
                <a:latin typeface="Times New Roman" panose="02020603050405020304" pitchFamily="18" charset="0"/>
                <a:ea typeface="Times New Roman" panose="02020603050405020304" pitchFamily="18" charset="0"/>
              </a:rPr>
            </a:br>
            <a:endParaRPr lang="id-ID" sz="1800" dirty="0">
              <a:solidFill>
                <a:srgbClr val="002060"/>
              </a:solidFill>
            </a:endParaRPr>
          </a:p>
        </p:txBody>
      </p:sp>
      <p:sp>
        <p:nvSpPr>
          <p:cNvPr id="3" name="Subjudul 2">
            <a:extLst>
              <a:ext uri="{FF2B5EF4-FFF2-40B4-BE49-F238E27FC236}">
                <a16:creationId xmlns:a16="http://schemas.microsoft.com/office/drawing/2014/main" id="{0BD47C1E-5379-D5DE-D0BC-C892A3051A37}"/>
              </a:ext>
            </a:extLst>
          </p:cNvPr>
          <p:cNvSpPr>
            <a:spLocks noGrp="1"/>
          </p:cNvSpPr>
          <p:nvPr>
            <p:ph type="subTitle" idx="1"/>
          </p:nvPr>
        </p:nvSpPr>
        <p:spPr>
          <a:xfrm>
            <a:off x="6143944" y="4298497"/>
            <a:ext cx="2514281" cy="1216131"/>
          </a:xfrm>
        </p:spPr>
        <p:txBody>
          <a:bodyPr>
            <a:normAutofit/>
          </a:bodyPr>
          <a:lstStyle/>
          <a:p>
            <a:r>
              <a:rPr lang="en-US" sz="1350" dirty="0">
                <a:solidFill>
                  <a:schemeClr val="tx2">
                    <a:lumMod val="40000"/>
                    <a:lumOff val="60000"/>
                  </a:schemeClr>
                </a:solidFill>
              </a:rPr>
              <a:t>			</a:t>
            </a:r>
            <a:endParaRPr lang="id-ID" sz="1350" dirty="0">
              <a:solidFill>
                <a:schemeClr val="tx2">
                  <a:lumMod val="40000"/>
                  <a:lumOff val="60000"/>
                </a:schemeClr>
              </a:solidFill>
            </a:endParaRPr>
          </a:p>
        </p:txBody>
      </p:sp>
      <p:pic>
        <p:nvPicPr>
          <p:cNvPr id="5122" name="Picture 2" descr="8 Destinasi Wisata Budaya di Indonesia (Menarik untuk Dikunjungi) - PT  Eticon Rekayasa Teknik">
            <a:extLst>
              <a:ext uri="{FF2B5EF4-FFF2-40B4-BE49-F238E27FC236}">
                <a16:creationId xmlns:a16="http://schemas.microsoft.com/office/drawing/2014/main" id="{E29E5901-E135-4528-CE9D-0EACB94A25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692696"/>
            <a:ext cx="4355975" cy="604867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76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2963</TotalTime>
  <Words>647</Words>
  <Application>Microsoft Office PowerPoint</Application>
  <PresentationFormat>Tampilan Layar (4:3)</PresentationFormat>
  <Paragraphs>21</Paragraphs>
  <Slides>9</Slides>
  <Notes>0</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9</vt:i4>
      </vt:variant>
    </vt:vector>
  </HeadingPairs>
  <TitlesOfParts>
    <vt:vector size="15" baseType="lpstr">
      <vt:lpstr>Arial</vt:lpstr>
      <vt:lpstr>Calibri</vt:lpstr>
      <vt:lpstr>Cambria</vt:lpstr>
      <vt:lpstr>Google Sans</vt:lpstr>
      <vt:lpstr>Times New Roman</vt:lpstr>
      <vt:lpstr>Office Theme</vt:lpstr>
      <vt:lpstr>GAMBARAN UMUM DESTINASI WISATA</vt:lpstr>
      <vt:lpstr>Presentasi PowerPoint</vt:lpstr>
      <vt:lpstr>Presentasi PowerPoint</vt:lpstr>
      <vt:lpstr>Dalam perencanaan suatu destinasi wisata harus mempertimbangkan kebutuhan yang hendak dicapai oleh wisatawan yaitu tersedianya:  Something to see, terdapat daya tarik khusus yang bisa disaksikan secara visual tampak indah dan menarik;  Something to do, adalah aktivitas yang bisa dilakukan oleh wisatawan untuk mendapatkan pengalaman dan memperpanjang masa tinggal di objek wisata;  Something to buy, adalah tersedianya fasilitas berbelanja oleh-oleh baik produk kuliner maupun kerajinan tangan yang memberikan banyak referensi dan pilihan bagi wisatawan;  Something to know, adalah memberikan nilai tambah pada suatu destinasi dengan menampilkan informasi tentang keberadaan suatu destinasi sebagai bentuk edukasi kepada pengunjung. </vt:lpstr>
      <vt:lpstr>Elemen-elemen destinasi tersebut terdiri dari (Robert Christie Mill and Alastair M. Morrison, 2009):  1. Atraksi (Attractions) 2. Fasilitas (Facilities) 3. Infrastruktur (Infrastructure) 4. Transportasi (Transportation) 5. Keramahtamahan (Hospitality) </vt:lpstr>
      <vt:lpstr>Presentasi PowerPoint</vt:lpstr>
      <vt:lpstr>Menurut Dwyer dalam (Robert Christie Mill and Alastair M. Morrison, 2009) satu model daya saing suatu destinasi dapat dibandingkan dengan destinasi lain dengan membandingkan indikator-indikator berikut:  1. Manajemen Destinasi 2. Sumber Daya Pariwisata Berbasis Alam 3. Sumber Daya Pariwisata Berbasis Sejarah Budaya 4. Kualitas Layanan 5. Pelayanan Publik Yang Efisien 6. Pusat Perbelanjaan Pariwisata 7. Komitmen Pemerintah 8. Lokasi dan Aksesibilitas 9. E-Bisnis 10. Kehidupan Malam 11. Persyaratan Visa 12. Taman Hiburan </vt:lpstr>
      <vt:lpstr>paling tidak terdapat 3 (tiga) komponen pelaku usaha dan pemangku kepentingan pengembangan kepariwisataan di Indonesia yaitu:  1. Pihak Pemerintah dan atau  Pemerintah Daerah 2. Pihak Swasta/Industri baik  yang merupakan investor  asing dan ataupun pelaku  industri dalam negeri. 3. Pihak Masyarakat yang  terkait, baik sebagai tenaga kerja, pelaku kegiatan usaha kepariwisataan maupun sebagai tuan rumah (host). </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444</cp:revision>
  <cp:lastPrinted>2017-08-29T02:54:51Z</cp:lastPrinted>
  <dcterms:created xsi:type="dcterms:W3CDTF">2010-04-18T12:06:30Z</dcterms:created>
  <dcterms:modified xsi:type="dcterms:W3CDTF">2023-12-12T03:02:53Z</dcterms:modified>
</cp:coreProperties>
</file>