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3/19/2024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030" y="730250"/>
            <a:ext cx="6337935" cy="2387600"/>
          </a:xfrm>
        </p:spPr>
        <p:txBody>
          <a:bodyPr>
            <a:normAutofit fontScale="90000"/>
          </a:bodyPr>
          <a:lstStyle/>
          <a:p>
            <a:pPr algn="l"/>
            <a:r>
              <a:rPr lang="en-GB" altLang="en-US" b="1" dirty="0"/>
              <a:t>Teknik Pengumpulan Data  &amp; Analisis Audience</a:t>
            </a:r>
          </a:p>
        </p:txBody>
      </p:sp>
      <p:sp>
        <p:nvSpPr>
          <p:cNvPr id="3" name="Subtitle 2"/>
          <p:cNvSpPr>
            <a:spLocks noGrp="1"/>
          </p:cNvSpPr>
          <p:nvPr>
            <p:ph type="subTitle" idx="1"/>
          </p:nvPr>
        </p:nvSpPr>
        <p:spPr>
          <a:xfrm>
            <a:off x="875030" y="2228850"/>
            <a:ext cx="4843780" cy="1655445"/>
          </a:xfrm>
        </p:spPr>
        <p:txBody>
          <a:bodyPr>
            <a:normAutofit fontScale="55000" lnSpcReduction="20000"/>
          </a:bodyPr>
          <a:lstStyle/>
          <a:p>
            <a:endParaRPr lang="en-GB" altLang="en-US" dirty="0"/>
          </a:p>
          <a:p>
            <a:endParaRPr lang="en-GB" altLang="en-US" dirty="0"/>
          </a:p>
          <a:p>
            <a:endParaRPr lang="en-GB" altLang="en-US" dirty="0"/>
          </a:p>
          <a:p>
            <a:pPr algn="l"/>
            <a:r>
              <a:rPr lang="en-US" b="1" dirty="0" err="1"/>
              <a:t>Oleh</a:t>
            </a:r>
            <a:r>
              <a:rPr lang="en-US" b="1" dirty="0"/>
              <a:t> :  </a:t>
            </a:r>
          </a:p>
          <a:p>
            <a:pPr algn="l"/>
            <a:r>
              <a:rPr lang="en-US" b="1" dirty="0"/>
              <a:t>Ade </a:t>
            </a:r>
            <a:r>
              <a:rPr lang="en-US" b="1" dirty="0" err="1"/>
              <a:t>Moussadecq</a:t>
            </a:r>
            <a:r>
              <a:rPr lang="en-US" b="1" dirty="0"/>
              <a:t>. </a:t>
            </a:r>
            <a:r>
              <a:rPr lang="en-US" b="1" dirty="0" err="1"/>
              <a:t>S.Pd</a:t>
            </a:r>
            <a:r>
              <a:rPr lang="en-US" b="1" dirty="0"/>
              <a:t>., </a:t>
            </a:r>
            <a:r>
              <a:rPr lang="en-US" b="1" dirty="0" err="1"/>
              <a:t>M.Sn</a:t>
            </a:r>
            <a:endParaRPr lang="en-US" b="1" dirty="0"/>
          </a:p>
          <a:p>
            <a:pPr algn="l"/>
            <a:r>
              <a:rPr lang="en-US" b="1" dirty="0" err="1"/>
              <a:t>Dika</a:t>
            </a:r>
            <a:r>
              <a:rPr lang="en-US" b="1" dirty="0"/>
              <a:t> </a:t>
            </a:r>
            <a:r>
              <a:rPr lang="en-US" b="1" dirty="0" err="1"/>
              <a:t>Tondo</a:t>
            </a:r>
            <a:r>
              <a:rPr lang="en-US" b="1" dirty="0"/>
              <a:t> </a:t>
            </a:r>
            <a:r>
              <a:rPr lang="en-US" b="1" dirty="0" err="1"/>
              <a:t>Widakdo</a:t>
            </a:r>
            <a:r>
              <a:rPr lang="en-US" b="1" dirty="0"/>
              <a:t>, </a:t>
            </a:r>
            <a:r>
              <a:rPr lang="en-US" b="1" dirty="0" err="1"/>
              <a:t>S.Kom</a:t>
            </a:r>
            <a:r>
              <a:rPr lang="en-US" b="1" dirty="0"/>
              <a:t>., M.T.I</a:t>
            </a:r>
          </a:p>
        </p:txBody>
      </p:sp>
      <p:pic>
        <p:nvPicPr>
          <p:cNvPr id="4" name="Picture 3" descr="7267c2115320857.604bee377ffb4"/>
          <p:cNvPicPr>
            <a:picLocks noChangeAspect="1"/>
          </p:cNvPicPr>
          <p:nvPr/>
        </p:nvPicPr>
        <p:blipFill>
          <a:blip r:embed="rId2"/>
          <a:stretch>
            <a:fillRect/>
          </a:stretch>
        </p:blipFill>
        <p:spPr>
          <a:xfrm>
            <a:off x="7049770" y="0"/>
            <a:ext cx="5142230"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89305" y="529590"/>
            <a:ext cx="3532505" cy="460375"/>
          </a:xfrm>
          <a:prstGeom prst="rect">
            <a:avLst/>
          </a:prstGeom>
          <a:noFill/>
        </p:spPr>
        <p:txBody>
          <a:bodyPr wrap="square" rtlCol="0">
            <a:spAutoFit/>
          </a:bodyPr>
          <a:lstStyle/>
          <a:p>
            <a:r>
              <a:rPr lang="en-GB" altLang="en-US" sz="2400" b="1"/>
              <a:t>Pengantar</a:t>
            </a:r>
          </a:p>
        </p:txBody>
      </p:sp>
      <p:sp>
        <p:nvSpPr>
          <p:cNvPr id="5" name="Text Box 4"/>
          <p:cNvSpPr txBox="1"/>
          <p:nvPr/>
        </p:nvSpPr>
        <p:spPr>
          <a:xfrm>
            <a:off x="789305" y="1527810"/>
            <a:ext cx="9723120" cy="922020"/>
          </a:xfrm>
          <a:prstGeom prst="rect">
            <a:avLst/>
          </a:prstGeom>
          <a:noFill/>
        </p:spPr>
        <p:txBody>
          <a:bodyPr wrap="square" rtlCol="0" anchor="t">
            <a:spAutoFit/>
          </a:bodyPr>
          <a:lstStyle/>
          <a:p>
            <a:r>
              <a:rPr lang="en-US"/>
              <a:t>Teknik pengumpulan data merupakan teknik atau metode yang digunakan untuk mengumpulkan data yang akan diteliti. Artinya, teknik ini memerlukan langkah yang strategis dan juga sistematis untuk mendapatkan data yang valid dan juga sesuai dengan kenyataannya.</a:t>
            </a:r>
          </a:p>
        </p:txBody>
      </p:sp>
      <p:pic>
        <p:nvPicPr>
          <p:cNvPr id="100" name="Content Placeholder 99"/>
          <p:cNvPicPr>
            <a:picLocks noGrp="1" noChangeAspect="1"/>
          </p:cNvPicPr>
          <p:nvPr>
            <p:ph sz="half" idx="1"/>
          </p:nvPr>
        </p:nvPicPr>
        <p:blipFill>
          <a:blip r:embed="rId2"/>
          <a:stretch>
            <a:fillRect/>
          </a:stretch>
        </p:blipFill>
        <p:spPr>
          <a:xfrm>
            <a:off x="3407410" y="3267710"/>
            <a:ext cx="5384800" cy="3590290"/>
          </a:xfrm>
          <a:prstGeom prst="rect">
            <a:avLst/>
          </a:prstGeom>
          <a:noFill/>
          <a:ln w="9525">
            <a:noFill/>
          </a:ln>
        </p:spPr>
      </p:pic>
      <p:pic>
        <p:nvPicPr>
          <p:cNvPr id="3" name="Content Placeholder 99"/>
          <p:cNvPicPr>
            <a:picLocks noGrp="1" noChangeAspect="1"/>
          </p:cNvPicPr>
          <p:nvPr>
            <p:ph sz="half" idx="2"/>
          </p:nvPr>
        </p:nvPicPr>
        <p:blipFill>
          <a:blip r:embed="rId2"/>
          <a:stretch>
            <a:fillRect/>
          </a:stretch>
        </p:blipFill>
        <p:spPr>
          <a:xfrm>
            <a:off x="6807200" y="3267710"/>
            <a:ext cx="5384800" cy="3590290"/>
          </a:xfrm>
          <a:prstGeom prst="rect">
            <a:avLst/>
          </a:prstGeom>
          <a:noFill/>
          <a:ln w="9525">
            <a:noFill/>
          </a:ln>
        </p:spPr>
      </p:pic>
      <p:pic>
        <p:nvPicPr>
          <p:cNvPr id="7" name="Content Placeholder 99"/>
          <p:cNvPicPr>
            <a:picLocks noChangeAspect="1"/>
          </p:cNvPicPr>
          <p:nvPr/>
        </p:nvPicPr>
        <p:blipFill>
          <a:blip r:embed="rId2"/>
          <a:stretch>
            <a:fillRect/>
          </a:stretch>
        </p:blipFill>
        <p:spPr>
          <a:xfrm>
            <a:off x="7620" y="3267710"/>
            <a:ext cx="5384800" cy="3590290"/>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86765" y="692150"/>
            <a:ext cx="4834890" cy="460375"/>
          </a:xfrm>
          <a:prstGeom prst="rect">
            <a:avLst/>
          </a:prstGeom>
          <a:noFill/>
        </p:spPr>
        <p:txBody>
          <a:bodyPr wrap="square" rtlCol="0" anchor="t">
            <a:spAutoFit/>
          </a:bodyPr>
          <a:lstStyle/>
          <a:p>
            <a:r>
              <a:rPr lang="en-US" sz="2400" b="1"/>
              <a:t> </a:t>
            </a:r>
            <a:r>
              <a:rPr lang="en-GB" altLang="en-US" sz="2400" b="1"/>
              <a:t>8 Tahapan</a:t>
            </a:r>
            <a:r>
              <a:rPr lang="en-US" sz="2400" b="1"/>
              <a:t> Pengumpulan Data</a:t>
            </a:r>
          </a:p>
        </p:txBody>
      </p:sp>
      <p:sp>
        <p:nvSpPr>
          <p:cNvPr id="5" name="Text Box 4"/>
          <p:cNvSpPr txBox="1"/>
          <p:nvPr/>
        </p:nvSpPr>
        <p:spPr>
          <a:xfrm>
            <a:off x="1077595" y="1499235"/>
            <a:ext cx="4194175" cy="368300"/>
          </a:xfrm>
          <a:prstGeom prst="rect">
            <a:avLst/>
          </a:prstGeom>
          <a:noFill/>
        </p:spPr>
        <p:txBody>
          <a:bodyPr wrap="square" rtlCol="0" anchor="t">
            <a:spAutoFit/>
          </a:bodyPr>
          <a:lstStyle/>
          <a:p>
            <a:r>
              <a:rPr lang="en-US" u="sng"/>
              <a:t>Tinjau literatur dan konsultasi dengan ahli</a:t>
            </a:r>
          </a:p>
        </p:txBody>
      </p:sp>
      <p:sp>
        <p:nvSpPr>
          <p:cNvPr id="6" name="Text Box 5"/>
          <p:cNvSpPr txBox="1"/>
          <p:nvPr/>
        </p:nvSpPr>
        <p:spPr>
          <a:xfrm>
            <a:off x="1136015" y="2003425"/>
            <a:ext cx="5580380" cy="1198880"/>
          </a:xfrm>
          <a:prstGeom prst="rect">
            <a:avLst/>
          </a:prstGeom>
          <a:noFill/>
        </p:spPr>
        <p:txBody>
          <a:bodyPr wrap="square" rtlCol="0" anchor="t">
            <a:spAutoFit/>
          </a:bodyPr>
          <a:lstStyle/>
          <a:p>
            <a:pPr algn="just"/>
            <a:r>
              <a:rPr lang="en-GB" altLang="en-US"/>
              <a:t>Tahapan dimana peneliti melakukan peninjauan </a:t>
            </a:r>
            <a:r>
              <a:rPr lang="en-US"/>
              <a:t> literatur </a:t>
            </a:r>
            <a:r>
              <a:rPr lang="en-GB" altLang="en-US"/>
              <a:t>serta</a:t>
            </a:r>
            <a:r>
              <a:rPr lang="en-US"/>
              <a:t> konsultasi dengan para ahli sehingga peneliti benar-benar mengerti isu, konsep, dan variabel yang ada di dalam penelitian</a:t>
            </a:r>
            <a:r>
              <a:rPr lang="en-GB" altLang="en-US"/>
              <a:t> tersebut.</a:t>
            </a:r>
          </a:p>
        </p:txBody>
      </p:sp>
      <p:sp>
        <p:nvSpPr>
          <p:cNvPr id="7" name="Text Box 6"/>
          <p:cNvSpPr txBox="1"/>
          <p:nvPr/>
        </p:nvSpPr>
        <p:spPr>
          <a:xfrm>
            <a:off x="7211060" y="4010660"/>
            <a:ext cx="4149090" cy="645160"/>
          </a:xfrm>
          <a:prstGeom prst="rect">
            <a:avLst/>
          </a:prstGeom>
          <a:noFill/>
        </p:spPr>
        <p:txBody>
          <a:bodyPr wrap="square" rtlCol="0" anchor="t">
            <a:spAutoFit/>
          </a:bodyPr>
          <a:lstStyle/>
          <a:p>
            <a:pPr algn="r"/>
            <a:r>
              <a:rPr lang="en-US" u="sng"/>
              <a:t>Mempelajari dan melakukan pendekatan </a:t>
            </a:r>
            <a:r>
              <a:rPr lang="en-GB" altLang="en-US" u="sng"/>
              <a:t>terhadap objek penelitian</a:t>
            </a:r>
          </a:p>
        </p:txBody>
      </p:sp>
      <p:sp>
        <p:nvSpPr>
          <p:cNvPr id="8" name="Text Box 7"/>
          <p:cNvSpPr txBox="1"/>
          <p:nvPr/>
        </p:nvSpPr>
        <p:spPr>
          <a:xfrm>
            <a:off x="4958080" y="4754245"/>
            <a:ext cx="6429375" cy="1198880"/>
          </a:xfrm>
          <a:prstGeom prst="rect">
            <a:avLst/>
          </a:prstGeom>
          <a:noFill/>
        </p:spPr>
        <p:txBody>
          <a:bodyPr wrap="square" rtlCol="0" anchor="t">
            <a:spAutoFit/>
          </a:bodyPr>
          <a:lstStyle/>
          <a:p>
            <a:pPr algn="r"/>
            <a:r>
              <a:rPr lang="en-GB" altLang="en-US"/>
              <a:t>Seorang </a:t>
            </a:r>
            <a:r>
              <a:rPr lang="en-US"/>
              <a:t>peneliti harus mempelajari dan melakukan pendekatan terhadap kelompok masyarakat yang kemudian penelitiannya bisa diterima dan juga berkaitan dengan tokoh-tokoh yang bersangkutan.</a:t>
            </a:r>
          </a:p>
        </p:txBody>
      </p:sp>
      <p:pic>
        <p:nvPicPr>
          <p:cNvPr id="101" name="Content Placeholder 100"/>
          <p:cNvPicPr>
            <a:picLocks noGrp="1"/>
          </p:cNvPicPr>
          <p:nvPr>
            <p:ph idx="1"/>
          </p:nvPr>
        </p:nvPicPr>
        <p:blipFill>
          <a:blip r:embed="rId2"/>
          <a:stretch>
            <a:fillRect/>
          </a:stretch>
        </p:blipFill>
        <p:spPr>
          <a:xfrm>
            <a:off x="0" y="3634740"/>
            <a:ext cx="3319780" cy="322326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801370" y="514350"/>
            <a:ext cx="6668135" cy="1198880"/>
          </a:xfrm>
          <a:prstGeom prst="rect">
            <a:avLst/>
          </a:prstGeom>
          <a:noFill/>
        </p:spPr>
        <p:txBody>
          <a:bodyPr wrap="square" rtlCol="0" anchor="t">
            <a:spAutoFit/>
          </a:bodyPr>
          <a:lstStyle/>
          <a:p>
            <a:r>
              <a:rPr lang="en-US" u="sng"/>
              <a:t>Membina dan memanfaatkan hubungan yang baik dengan responden dan lingkungannya</a:t>
            </a:r>
          </a:p>
          <a:p>
            <a:endParaRPr lang="en-US" u="sng"/>
          </a:p>
          <a:p>
            <a:endParaRPr lang="en-US" u="sng"/>
          </a:p>
        </p:txBody>
      </p:sp>
      <p:sp>
        <p:nvSpPr>
          <p:cNvPr id="5" name="Text Box 4"/>
          <p:cNvSpPr txBox="1"/>
          <p:nvPr/>
        </p:nvSpPr>
        <p:spPr>
          <a:xfrm>
            <a:off x="801370" y="1461770"/>
            <a:ext cx="5745480" cy="645160"/>
          </a:xfrm>
          <a:prstGeom prst="rect">
            <a:avLst/>
          </a:prstGeom>
          <a:noFill/>
        </p:spPr>
        <p:txBody>
          <a:bodyPr wrap="square" rtlCol="0" anchor="t">
            <a:spAutoFit/>
          </a:bodyPr>
          <a:lstStyle/>
          <a:p>
            <a:r>
              <a:rPr lang="en-GB" altLang="en-US"/>
              <a:t>Peneliti harus </a:t>
            </a:r>
            <a:r>
              <a:rPr lang="en-US"/>
              <a:t>mempelajari bagaimana kebiasaan yang dilakukan responden</a:t>
            </a:r>
            <a:r>
              <a:rPr lang="en-GB" altLang="en-US"/>
              <a:t>.</a:t>
            </a:r>
          </a:p>
        </p:txBody>
      </p:sp>
      <p:sp>
        <p:nvSpPr>
          <p:cNvPr id="6" name="Text Box 5"/>
          <p:cNvSpPr txBox="1"/>
          <p:nvPr/>
        </p:nvSpPr>
        <p:spPr>
          <a:xfrm>
            <a:off x="8775700" y="3397250"/>
            <a:ext cx="2540000" cy="368300"/>
          </a:xfrm>
          <a:prstGeom prst="rect">
            <a:avLst/>
          </a:prstGeom>
          <a:noFill/>
        </p:spPr>
        <p:txBody>
          <a:bodyPr wrap="square" rtlCol="0" anchor="t">
            <a:spAutoFit/>
          </a:bodyPr>
          <a:lstStyle/>
          <a:p>
            <a:r>
              <a:rPr lang="en-US" u="sng"/>
              <a:t>Uji coba atau pilot study</a:t>
            </a:r>
          </a:p>
        </p:txBody>
      </p:sp>
      <p:sp>
        <p:nvSpPr>
          <p:cNvPr id="7" name="Text Box 6"/>
          <p:cNvSpPr txBox="1"/>
          <p:nvPr/>
        </p:nvSpPr>
        <p:spPr>
          <a:xfrm>
            <a:off x="5496560" y="3992245"/>
            <a:ext cx="5610225" cy="922020"/>
          </a:xfrm>
          <a:prstGeom prst="rect">
            <a:avLst/>
          </a:prstGeom>
          <a:noFill/>
        </p:spPr>
        <p:txBody>
          <a:bodyPr wrap="square" rtlCol="0" anchor="t">
            <a:spAutoFit/>
          </a:bodyPr>
          <a:lstStyle/>
          <a:p>
            <a:pPr algn="r"/>
            <a:r>
              <a:rPr lang="en-GB" altLang="en-US"/>
              <a:t>T</a:t>
            </a:r>
            <a:r>
              <a:rPr lang="en-US"/>
              <a:t>ahapan </a:t>
            </a:r>
            <a:r>
              <a:rPr lang="en-GB" altLang="en-US"/>
              <a:t>selanjutnya</a:t>
            </a:r>
            <a:r>
              <a:rPr lang="en-US"/>
              <a:t> adalah melakukan uji coba instrumen penelitian pada kelompok masyarakat yang merupakan bagian dari populasi, bukan sampel.</a:t>
            </a:r>
          </a:p>
        </p:txBody>
      </p:sp>
      <p:pic>
        <p:nvPicPr>
          <p:cNvPr id="102" name="Content Placeholder 101"/>
          <p:cNvPicPr>
            <a:picLocks noGrp="1"/>
          </p:cNvPicPr>
          <p:nvPr>
            <p:ph idx="1"/>
          </p:nvPr>
        </p:nvPicPr>
        <p:blipFill>
          <a:blip r:embed="rId2"/>
          <a:srcRect l="17067" t="16299" r="17067" b="16985"/>
          <a:stretch>
            <a:fillRect/>
          </a:stretch>
        </p:blipFill>
        <p:spPr>
          <a:xfrm>
            <a:off x="0" y="3212465"/>
            <a:ext cx="3634740" cy="3645535"/>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480695" y="435610"/>
            <a:ext cx="4652645" cy="368300"/>
          </a:xfrm>
          <a:prstGeom prst="rect">
            <a:avLst/>
          </a:prstGeom>
          <a:noFill/>
        </p:spPr>
        <p:txBody>
          <a:bodyPr wrap="square" rtlCol="0" anchor="t">
            <a:spAutoFit/>
          </a:bodyPr>
          <a:lstStyle/>
          <a:p>
            <a:r>
              <a:rPr lang="en-US" u="sng"/>
              <a:t>Merumuskan dan menyusun pertanyaan</a:t>
            </a:r>
          </a:p>
        </p:txBody>
      </p:sp>
      <p:sp>
        <p:nvSpPr>
          <p:cNvPr id="5" name="Text Box 4"/>
          <p:cNvSpPr txBox="1"/>
          <p:nvPr/>
        </p:nvSpPr>
        <p:spPr>
          <a:xfrm>
            <a:off x="483870" y="1015365"/>
            <a:ext cx="5965190" cy="645160"/>
          </a:xfrm>
          <a:prstGeom prst="rect">
            <a:avLst/>
          </a:prstGeom>
          <a:noFill/>
        </p:spPr>
        <p:txBody>
          <a:bodyPr wrap="square" rtlCol="0" anchor="t">
            <a:spAutoFit/>
          </a:bodyPr>
          <a:lstStyle/>
          <a:p>
            <a:r>
              <a:rPr lang="en-GB" altLang="en-US"/>
              <a:t>I</a:t>
            </a:r>
            <a:r>
              <a:rPr lang="en-US"/>
              <a:t>nstrumen yang sudah didapatkan disusun dalam bentuk pertanyaan yang relevan dengan tujuan penelitian. </a:t>
            </a:r>
          </a:p>
        </p:txBody>
      </p:sp>
      <p:sp>
        <p:nvSpPr>
          <p:cNvPr id="6" name="Text Box 5"/>
          <p:cNvSpPr txBox="1"/>
          <p:nvPr/>
        </p:nvSpPr>
        <p:spPr>
          <a:xfrm>
            <a:off x="7995920" y="3385820"/>
            <a:ext cx="3535045" cy="368300"/>
          </a:xfrm>
          <a:prstGeom prst="rect">
            <a:avLst/>
          </a:prstGeom>
          <a:noFill/>
        </p:spPr>
        <p:txBody>
          <a:bodyPr wrap="square" rtlCol="0" anchor="t">
            <a:spAutoFit/>
          </a:bodyPr>
          <a:lstStyle/>
          <a:p>
            <a:pPr algn="r"/>
            <a:r>
              <a:rPr lang="en-US" u="sng"/>
              <a:t>Mencatat dan memberi kode</a:t>
            </a:r>
          </a:p>
        </p:txBody>
      </p:sp>
      <p:sp>
        <p:nvSpPr>
          <p:cNvPr id="7" name="Text Box 6"/>
          <p:cNvSpPr txBox="1"/>
          <p:nvPr/>
        </p:nvSpPr>
        <p:spPr>
          <a:xfrm>
            <a:off x="5803900" y="3903345"/>
            <a:ext cx="5723255" cy="922020"/>
          </a:xfrm>
          <a:prstGeom prst="rect">
            <a:avLst/>
          </a:prstGeom>
          <a:noFill/>
        </p:spPr>
        <p:txBody>
          <a:bodyPr wrap="square" rtlCol="0" anchor="t">
            <a:spAutoFit/>
          </a:bodyPr>
          <a:lstStyle/>
          <a:p>
            <a:pPr algn="r"/>
            <a:r>
              <a:rPr lang="en-US"/>
              <a:t>Setelah instrumen penelitian disiapkan, dilakukan pencatatan terhadap data yang dibutuhkan dari setiap responden. </a:t>
            </a:r>
          </a:p>
        </p:txBody>
      </p:sp>
      <p:pic>
        <p:nvPicPr>
          <p:cNvPr id="13" name="Content Placeholder 12" descr="GettyImages-1266719687-0dd6bcac7ede4045a7f71f0640a718ee"/>
          <p:cNvPicPr>
            <a:picLocks noGrp="1" noChangeAspect="1"/>
          </p:cNvPicPr>
          <p:nvPr>
            <p:ph idx="1"/>
          </p:nvPr>
        </p:nvPicPr>
        <p:blipFill>
          <a:blip r:embed="rId2"/>
          <a:stretch>
            <a:fillRect/>
          </a:stretch>
        </p:blipFill>
        <p:spPr>
          <a:xfrm>
            <a:off x="0" y="3082290"/>
            <a:ext cx="5661660" cy="37750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555625" y="511175"/>
            <a:ext cx="4787265" cy="368300"/>
          </a:xfrm>
          <a:prstGeom prst="rect">
            <a:avLst/>
          </a:prstGeom>
          <a:noFill/>
        </p:spPr>
        <p:txBody>
          <a:bodyPr wrap="square" rtlCol="0" anchor="t">
            <a:spAutoFit/>
          </a:bodyPr>
          <a:lstStyle/>
          <a:p>
            <a:r>
              <a:rPr lang="en-US" u="sng"/>
              <a:t>Cross checking, validitas, dan reliabilitas</a:t>
            </a:r>
          </a:p>
        </p:txBody>
      </p:sp>
      <p:sp>
        <p:nvSpPr>
          <p:cNvPr id="5" name="Text Box 4"/>
          <p:cNvSpPr txBox="1"/>
          <p:nvPr/>
        </p:nvSpPr>
        <p:spPr>
          <a:xfrm>
            <a:off x="555625" y="1156335"/>
            <a:ext cx="5436235" cy="1198880"/>
          </a:xfrm>
          <a:prstGeom prst="rect">
            <a:avLst/>
          </a:prstGeom>
          <a:noFill/>
        </p:spPr>
        <p:txBody>
          <a:bodyPr wrap="square" rtlCol="0" anchor="t">
            <a:spAutoFit/>
          </a:bodyPr>
          <a:lstStyle/>
          <a:p>
            <a:r>
              <a:rPr lang="en-GB" altLang="en-US"/>
              <a:t>Yaitu </a:t>
            </a:r>
            <a:r>
              <a:rPr lang="en-US"/>
              <a:t>metode cross checking terhadap data yang didapatkan untuk menguji lagi kebenarannya dan memeriksa sehingga tidak ada keraguan terhadap validitas dan reliabilitasnya.</a:t>
            </a:r>
          </a:p>
        </p:txBody>
      </p:sp>
      <p:sp>
        <p:nvSpPr>
          <p:cNvPr id="6" name="Text Box 5"/>
          <p:cNvSpPr txBox="1"/>
          <p:nvPr/>
        </p:nvSpPr>
        <p:spPr>
          <a:xfrm>
            <a:off x="6410960" y="2940050"/>
            <a:ext cx="5044440" cy="645160"/>
          </a:xfrm>
          <a:prstGeom prst="rect">
            <a:avLst/>
          </a:prstGeom>
          <a:noFill/>
        </p:spPr>
        <p:txBody>
          <a:bodyPr wrap="square" rtlCol="0" anchor="t">
            <a:spAutoFit/>
          </a:bodyPr>
          <a:lstStyle/>
          <a:p>
            <a:pPr algn="r"/>
            <a:r>
              <a:rPr lang="en-US" u="sng"/>
              <a:t>Pengorganisasian dan kode ulang data yang telah terkumpul supaya dapat dianalisis</a:t>
            </a:r>
          </a:p>
        </p:txBody>
      </p:sp>
      <p:sp>
        <p:nvSpPr>
          <p:cNvPr id="7" name="Text Box 6"/>
          <p:cNvSpPr txBox="1"/>
          <p:nvPr/>
        </p:nvSpPr>
        <p:spPr>
          <a:xfrm>
            <a:off x="5342890" y="3718560"/>
            <a:ext cx="5991225" cy="922020"/>
          </a:xfrm>
          <a:prstGeom prst="rect">
            <a:avLst/>
          </a:prstGeom>
          <a:noFill/>
        </p:spPr>
        <p:txBody>
          <a:bodyPr wrap="square" rtlCol="0" anchor="t">
            <a:spAutoFit/>
          </a:bodyPr>
          <a:lstStyle/>
          <a:p>
            <a:pPr algn="r"/>
            <a:r>
              <a:rPr lang="en-GB" altLang="en-US"/>
              <a:t>Pengorganisasian</a:t>
            </a:r>
            <a:r>
              <a:rPr lang="en-US"/>
              <a:t> terhadap berbagai data yang sudah dikumpulkan</a:t>
            </a:r>
            <a:r>
              <a:rPr lang="en-GB" altLang="en-US"/>
              <a:t> </a:t>
            </a:r>
            <a:r>
              <a:rPr lang="en-US"/>
              <a:t>dan  menganalisis data tersebut sehingga tidak ada data yang kurang valid.</a:t>
            </a:r>
          </a:p>
        </p:txBody>
      </p:sp>
      <p:pic>
        <p:nvPicPr>
          <p:cNvPr id="8" name="Content Placeholder 7" descr="Piet_Mondrian_Bauhaus-499x500"/>
          <p:cNvPicPr>
            <a:picLocks noGrp="1" noChangeAspect="1"/>
          </p:cNvPicPr>
          <p:nvPr>
            <p:ph idx="1"/>
          </p:nvPr>
        </p:nvPicPr>
        <p:blipFill>
          <a:blip r:embed="rId2"/>
          <a:stretch>
            <a:fillRect/>
          </a:stretch>
        </p:blipFill>
        <p:spPr>
          <a:xfrm>
            <a:off x="0" y="3380740"/>
            <a:ext cx="3469640" cy="347726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661670" y="571500"/>
            <a:ext cx="4032885" cy="521970"/>
          </a:xfrm>
          <a:prstGeom prst="rect">
            <a:avLst/>
          </a:prstGeom>
          <a:noFill/>
        </p:spPr>
        <p:txBody>
          <a:bodyPr wrap="square" rtlCol="0" anchor="t">
            <a:spAutoFit/>
          </a:bodyPr>
          <a:lstStyle/>
          <a:p>
            <a:r>
              <a:rPr lang="en-US" sz="2800" b="1"/>
              <a:t>Teknik Pengumpulan Data</a:t>
            </a:r>
          </a:p>
        </p:txBody>
      </p:sp>
      <p:sp>
        <p:nvSpPr>
          <p:cNvPr id="5" name="Text Box 4"/>
          <p:cNvSpPr txBox="1"/>
          <p:nvPr/>
        </p:nvSpPr>
        <p:spPr>
          <a:xfrm>
            <a:off x="782320" y="1328420"/>
            <a:ext cx="2540000" cy="368300"/>
          </a:xfrm>
          <a:prstGeom prst="rect">
            <a:avLst/>
          </a:prstGeom>
          <a:noFill/>
        </p:spPr>
        <p:txBody>
          <a:bodyPr wrap="square" rtlCol="0" anchor="t">
            <a:spAutoFit/>
          </a:bodyPr>
          <a:lstStyle/>
          <a:p>
            <a:r>
              <a:rPr lang="en-US"/>
              <a:t>Observasi (Pengamatan)</a:t>
            </a:r>
          </a:p>
        </p:txBody>
      </p:sp>
      <p:sp>
        <p:nvSpPr>
          <p:cNvPr id="6" name="Text Box 5"/>
          <p:cNvSpPr txBox="1"/>
          <p:nvPr/>
        </p:nvSpPr>
        <p:spPr>
          <a:xfrm>
            <a:off x="782320" y="2059940"/>
            <a:ext cx="5890260" cy="922020"/>
          </a:xfrm>
          <a:prstGeom prst="rect">
            <a:avLst/>
          </a:prstGeom>
          <a:noFill/>
        </p:spPr>
        <p:txBody>
          <a:bodyPr wrap="square" rtlCol="0" anchor="t">
            <a:spAutoFit/>
          </a:bodyPr>
          <a:lstStyle/>
          <a:p>
            <a:r>
              <a:rPr lang="en-US"/>
              <a:t>Teknik observasi artinya melakukan pengamatan dan pencatatan secara sistematis mengenai gejala yang tampak pada objek penelitian. </a:t>
            </a:r>
          </a:p>
        </p:txBody>
      </p:sp>
      <p:pic>
        <p:nvPicPr>
          <p:cNvPr id="7" name="Content Placeholder 6" descr="images"/>
          <p:cNvPicPr>
            <a:picLocks noGrp="1" noChangeAspect="1"/>
          </p:cNvPicPr>
          <p:nvPr>
            <p:ph idx="1"/>
          </p:nvPr>
        </p:nvPicPr>
        <p:blipFill>
          <a:blip r:embed="rId2"/>
          <a:stretch>
            <a:fillRect/>
          </a:stretch>
        </p:blipFill>
        <p:spPr>
          <a:xfrm>
            <a:off x="7325360" y="2680335"/>
            <a:ext cx="4390390" cy="3980815"/>
          </a:xfrm>
          <a:prstGeom prst="rect">
            <a:avLst/>
          </a:prstGeom>
        </p:spPr>
      </p:pic>
      <p:sp>
        <p:nvSpPr>
          <p:cNvPr id="9" name="Text Box 8"/>
          <p:cNvSpPr txBox="1"/>
          <p:nvPr/>
        </p:nvSpPr>
        <p:spPr>
          <a:xfrm>
            <a:off x="796925" y="3568700"/>
            <a:ext cx="2540000" cy="368300"/>
          </a:xfrm>
          <a:prstGeom prst="rect">
            <a:avLst/>
          </a:prstGeom>
          <a:noFill/>
        </p:spPr>
        <p:txBody>
          <a:bodyPr wrap="square" rtlCol="0" anchor="t">
            <a:spAutoFit/>
          </a:bodyPr>
          <a:lstStyle/>
          <a:p>
            <a:r>
              <a:rPr lang="en-US"/>
              <a:t>Interview </a:t>
            </a:r>
          </a:p>
        </p:txBody>
      </p:sp>
      <p:sp>
        <p:nvSpPr>
          <p:cNvPr id="10" name="Text Box 9"/>
          <p:cNvSpPr txBox="1"/>
          <p:nvPr/>
        </p:nvSpPr>
        <p:spPr>
          <a:xfrm>
            <a:off x="796925" y="4209415"/>
            <a:ext cx="5693410" cy="922020"/>
          </a:xfrm>
          <a:prstGeom prst="rect">
            <a:avLst/>
          </a:prstGeom>
          <a:noFill/>
        </p:spPr>
        <p:txBody>
          <a:bodyPr wrap="square" rtlCol="0" anchor="t">
            <a:spAutoFit/>
          </a:bodyPr>
          <a:lstStyle/>
          <a:p>
            <a:r>
              <a:rPr lang="en-US"/>
              <a:t>Teknik wawancara atau interview ini dilakukan secara tatap muka melalui tanya jawab antara peneliti atau pengumpul data dengan responden atau narasumber atau sumber data.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661035" y="574040"/>
            <a:ext cx="2540000" cy="368300"/>
          </a:xfrm>
          <a:prstGeom prst="rect">
            <a:avLst/>
          </a:prstGeom>
          <a:noFill/>
        </p:spPr>
        <p:txBody>
          <a:bodyPr wrap="square" rtlCol="0" anchor="t">
            <a:spAutoFit/>
          </a:bodyPr>
          <a:lstStyle/>
          <a:p>
            <a:r>
              <a:rPr lang="en-US"/>
              <a:t>Kuestioner </a:t>
            </a:r>
          </a:p>
        </p:txBody>
      </p:sp>
      <p:sp>
        <p:nvSpPr>
          <p:cNvPr id="5" name="Text Box 4"/>
          <p:cNvSpPr txBox="1"/>
          <p:nvPr/>
        </p:nvSpPr>
        <p:spPr>
          <a:xfrm>
            <a:off x="661035" y="1102995"/>
            <a:ext cx="6720205" cy="1198880"/>
          </a:xfrm>
          <a:prstGeom prst="rect">
            <a:avLst/>
          </a:prstGeom>
          <a:noFill/>
        </p:spPr>
        <p:txBody>
          <a:bodyPr wrap="square" rtlCol="0" anchor="t">
            <a:spAutoFit/>
          </a:bodyPr>
          <a:lstStyle/>
          <a:p>
            <a:r>
              <a:rPr lang="en-US"/>
              <a:t>Teknik yang kedua adalah kuestioner atau kuesioner yang artinya teknik pengumpulan suatu data dengan cara memberikan seperangkat pertanyaan atau pernyataan kepada orang lain yang berperan sebagai responden agar dapat menjawab pertanyaan dari peneliti.</a:t>
            </a:r>
          </a:p>
        </p:txBody>
      </p:sp>
      <p:sp>
        <p:nvSpPr>
          <p:cNvPr id="6" name="Text Box 5"/>
          <p:cNvSpPr txBox="1"/>
          <p:nvPr/>
        </p:nvSpPr>
        <p:spPr>
          <a:xfrm>
            <a:off x="661035" y="2988310"/>
            <a:ext cx="2540000" cy="368300"/>
          </a:xfrm>
          <a:prstGeom prst="rect">
            <a:avLst/>
          </a:prstGeom>
          <a:noFill/>
        </p:spPr>
        <p:txBody>
          <a:bodyPr wrap="square" rtlCol="0" anchor="t">
            <a:spAutoFit/>
          </a:bodyPr>
          <a:lstStyle/>
          <a:p>
            <a:r>
              <a:rPr lang="en-US"/>
              <a:t>Document </a:t>
            </a:r>
          </a:p>
        </p:txBody>
      </p:sp>
      <p:sp>
        <p:nvSpPr>
          <p:cNvPr id="7" name="Text Box 6"/>
          <p:cNvSpPr txBox="1"/>
          <p:nvPr/>
        </p:nvSpPr>
        <p:spPr>
          <a:xfrm>
            <a:off x="661035" y="3607435"/>
            <a:ext cx="5994400" cy="1476375"/>
          </a:xfrm>
          <a:prstGeom prst="rect">
            <a:avLst/>
          </a:prstGeom>
          <a:noFill/>
        </p:spPr>
        <p:txBody>
          <a:bodyPr wrap="square" rtlCol="0" anchor="t">
            <a:spAutoFit/>
          </a:bodyPr>
          <a:lstStyle/>
          <a:p>
            <a:r>
              <a:rPr lang="en-US"/>
              <a:t>Teknik pengumpulan data yang terakhir adalah dokumen yang mana peneliti mengambil sumber penelitian atau objek dari dokumen atau catatan dari peristiwa yang sudah berlalu, baik dalam bentuk tulisan, gambar, atau karya monumental dari seseorang.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396</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Teknik Pengumpulan Data  &amp; Analisis Audience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Pengumpulan Data     &amp; Analisis Audience</dc:title>
  <dc:creator/>
  <cp:lastModifiedBy>DIKA</cp:lastModifiedBy>
  <cp:revision>3</cp:revision>
  <dcterms:created xsi:type="dcterms:W3CDTF">2023-03-06T05:21:00Z</dcterms:created>
  <dcterms:modified xsi:type="dcterms:W3CDTF">2024-03-19T01:53:27Z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22B6D11F6CCB4FA481E8A785418B6058</vt:lpwstr>
  </property>
  <property fmtid="{D5CDD505-2E9C-101B-9397-08002B2CF9AE}" pid="3" name="KSOProductBuildVer">
    <vt:lpwstr>1033-11.2.0.11486</vt:lpwstr>
  </property>
</Properties>
</file>