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48"/>
  </p:notesMasterIdLst>
  <p:handoutMasterIdLst>
    <p:handoutMasterId r:id="rId49"/>
  </p:handoutMasterIdLst>
  <p:sldIdLst>
    <p:sldId id="359" r:id="rId5"/>
    <p:sldId id="433" r:id="rId6"/>
    <p:sldId id="442" r:id="rId7"/>
    <p:sldId id="564" r:id="rId8"/>
    <p:sldId id="565" r:id="rId9"/>
    <p:sldId id="567" r:id="rId10"/>
    <p:sldId id="568" r:id="rId11"/>
    <p:sldId id="569" r:id="rId12"/>
    <p:sldId id="570" r:id="rId13"/>
    <p:sldId id="572" r:id="rId14"/>
    <p:sldId id="574" r:id="rId15"/>
    <p:sldId id="573" r:id="rId16"/>
    <p:sldId id="575" r:id="rId17"/>
    <p:sldId id="571" r:id="rId18"/>
    <p:sldId id="576" r:id="rId19"/>
    <p:sldId id="577" r:id="rId20"/>
    <p:sldId id="578" r:id="rId21"/>
    <p:sldId id="579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92" r:id="rId31"/>
    <p:sldId id="593" r:id="rId32"/>
    <p:sldId id="588" r:id="rId33"/>
    <p:sldId id="590" r:id="rId34"/>
    <p:sldId id="591" r:id="rId35"/>
    <p:sldId id="594" r:id="rId36"/>
    <p:sldId id="589" r:id="rId37"/>
    <p:sldId id="598" r:id="rId38"/>
    <p:sldId id="595" r:id="rId39"/>
    <p:sldId id="602" r:id="rId40"/>
    <p:sldId id="596" r:id="rId41"/>
    <p:sldId id="599" r:id="rId42"/>
    <p:sldId id="597" r:id="rId43"/>
    <p:sldId id="603" r:id="rId44"/>
    <p:sldId id="604" r:id="rId45"/>
    <p:sldId id="605" r:id="rId46"/>
    <p:sldId id="432" r:id="rId47"/>
  </p:sldIdLst>
  <p:sldSz cx="9144000" cy="5715000" type="screen16x10"/>
  <p:notesSz cx="6858000" cy="9144000"/>
  <p:custDataLst>
    <p:tags r:id="rId5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2" name="Auteur" initials="A" lastIdx="0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C8AC8"/>
    <a:srgbClr val="CBDDEF"/>
    <a:srgbClr val="E7EFF7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570" autoAdjust="0"/>
  </p:normalViewPr>
  <p:slideViewPr>
    <p:cSldViewPr snapToGrid="0" showGuides="1">
      <p:cViewPr>
        <p:scale>
          <a:sx n="68" d="100"/>
          <a:sy n="68" d="100"/>
        </p:scale>
        <p:origin x="-2880" y="-1404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13.02.2018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13.02.2018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5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2B77F43-60BE-4E2C-9ECA-774DC50CDAB7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9425" y="768350"/>
            <a:ext cx="6138863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4" y="4862513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22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945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42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06B7-302C-4F5F-8C6D-425307958B79}" type="datetime1">
              <a:rPr lang="de-AT" smtClean="0"/>
              <a:t>13.02.2018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6494-9322-42D4-89C0-371FCD90BCBB}" type="datetime1">
              <a:rPr lang="de-AT" smtClean="0"/>
              <a:t>13.02.2018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5E96A0-43D8-45AE-ACDA-B0069831F056}" type="datetime1">
              <a:rPr lang="de-AT" smtClean="0"/>
              <a:t>13.02.2018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EA6F-A024-4C66-9C8B-8520E713256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294340" y="978955"/>
            <a:ext cx="9137619" cy="23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err="1" smtClean="0"/>
              <a:t>Slides</a:t>
            </a:r>
            <a:r>
              <a:rPr lang="de-AT" dirty="0" smtClean="0"/>
              <a:t>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CC9DEAF-4E2F-4BE8-ACB6-85FF8C703643}" type="datetime1">
              <a:rPr lang="de-AT" smtClean="0"/>
              <a:t>13.02.2018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390525" cy="5715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13764" y="31277"/>
            <a:ext cx="1589820" cy="105488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200" y="1030828"/>
            <a:ext cx="3954137" cy="5533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83847" y="1030828"/>
            <a:ext cx="3954137" cy="55338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7355615" y="5087297"/>
            <a:ext cx="1849008" cy="69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anagementbyprocess.com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commons.wikimedia.org/wiki/File%3AGLAM-WIKI_2015-Sunday-Session_1-Workshop_(3)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commons.wikimedia.org/wiki/File:Hertz_car_rental_office_Livonia_Michigan.JPG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en.wikipedia.org/wiki/File:Eye_movements_of_a_chess_champion_nc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commons.wikimedia.org/wiki/File:Delta_%2B_Alessi_(33040822500)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youtu.be/KbMp11IflJg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en.wikipedia.org/wiki/Michael_Martin_Hammer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ixnio.com/fr/objets/portes-et-fenetres/metal-machine-fenetre-verre-industrie-construction-aci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Essence of Process Redesign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Transactional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Transformational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de-AT" dirty="0"/>
              <a:t>8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Redesign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215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Redesign Orbit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5" y="1212188"/>
            <a:ext cx="7764455" cy="432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56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Transactional Methods</a:t>
            </a: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Seek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identify problems and resolve them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incrementally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one step at a time</a:t>
            </a: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not challenge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current process structure</a:t>
            </a:r>
          </a:p>
          <a:p>
            <a:pPr lv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Transformational Methods</a:t>
            </a: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achieve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breakthrough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innovation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Put into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 the fundamental assumptions and principles of the existing process structure</a:t>
            </a:r>
          </a:p>
          <a:p>
            <a:endParaRPr lang="nl-NL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Ambition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71" y="3026979"/>
            <a:ext cx="4565142" cy="254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827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Analytical </a:t>
            </a:r>
            <a:r>
              <a:rPr lang="en-US" b="1" dirty="0" smtClean="0"/>
              <a:t>Methods</a:t>
            </a: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have a strong mathematical and quantitative focus</a:t>
            </a: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Embrace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tools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Creative </a:t>
            </a:r>
            <a:r>
              <a:rPr lang="en-US" b="1" dirty="0" smtClean="0"/>
              <a:t>Methods</a:t>
            </a: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human creativity and ingenuity</a:t>
            </a: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Embrace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dynamics</a:t>
            </a:r>
          </a:p>
          <a:p>
            <a:pPr marL="0" lvl="0" indent="0">
              <a:buNone/>
            </a:pPr>
            <a:endParaRPr lang="en-US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</a:t>
            </a:r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29" y="3021261"/>
            <a:ext cx="4513044" cy="251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715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Inward-looking Methods </a:t>
            </a: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process from the perspective of the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organization</a:t>
            </a:r>
          </a:p>
          <a:p>
            <a:pPr lvl="0"/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Draw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objectives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performance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Outward-looking Methods</a:t>
            </a:r>
          </a:p>
          <a:p>
            <a:pPr lvl="0"/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outsider’s</a:t>
            </a:r>
            <a:r>
              <a:rPr lang="nl-NL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perspective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driven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external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b="1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5" y="3012099"/>
            <a:ext cx="4565142" cy="254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696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Redesign Orbit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9" y="1183550"/>
            <a:ext cx="8001000" cy="43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fgeronde rechthoek 5"/>
          <p:cNvSpPr/>
          <p:nvPr/>
        </p:nvSpPr>
        <p:spPr>
          <a:xfrm>
            <a:off x="3155574" y="3371323"/>
            <a:ext cx="1241534" cy="3635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3293522" y="2629263"/>
            <a:ext cx="482819" cy="1824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5805422" y="4087617"/>
            <a:ext cx="1241534" cy="3635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5850433" y="2514399"/>
            <a:ext cx="827690" cy="1824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7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Essence of Process Redesign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Transactional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Transformational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de-AT" dirty="0"/>
              <a:t>8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Redesign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4131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2405" y="1920369"/>
            <a:ext cx="3960000" cy="3859212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Inward-looking</a:t>
            </a:r>
            <a:endParaRPr lang="en-US" b="1" dirty="0" smtClean="0"/>
          </a:p>
          <a:p>
            <a:r>
              <a:rPr lang="en-US" dirty="0" smtClean="0"/>
              <a:t>Six Sigma</a:t>
            </a:r>
          </a:p>
          <a:p>
            <a:r>
              <a:rPr lang="en-US" dirty="0" smtClean="0"/>
              <a:t>Theory of Constraints</a:t>
            </a:r>
          </a:p>
          <a:p>
            <a:r>
              <a:rPr lang="en-US" dirty="0" smtClean="0"/>
              <a:t>TRIZ</a:t>
            </a:r>
          </a:p>
          <a:p>
            <a:r>
              <a:rPr lang="en-US" dirty="0" smtClean="0"/>
              <a:t>Positive Deviance</a:t>
            </a:r>
          </a:p>
          <a:p>
            <a:r>
              <a:rPr lang="en-US" dirty="0" smtClean="0"/>
              <a:t>Heuristic Process Redesign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strongly </a:t>
            </a:r>
            <a:r>
              <a:rPr lang="en-US" i="1" dirty="0"/>
              <a:t>focus on the existing process in an organization as a </a:t>
            </a:r>
            <a:r>
              <a:rPr lang="en-US" i="1" dirty="0" smtClean="0"/>
              <a:t>starting </a:t>
            </a:r>
            <a:r>
              <a:rPr lang="nl-NL" i="1" dirty="0" smtClean="0"/>
              <a:t>point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715688" y="1920369"/>
            <a:ext cx="3960000" cy="3859212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Outward-looking</a:t>
            </a:r>
            <a:endParaRPr lang="en-US" b="1" dirty="0" smtClean="0"/>
          </a:p>
          <a:p>
            <a:r>
              <a:rPr lang="en-US" dirty="0" smtClean="0"/>
              <a:t>Benchmarking</a:t>
            </a:r>
          </a:p>
          <a:p>
            <a:r>
              <a:rPr lang="en-US" dirty="0" smtClean="0"/>
              <a:t>ERP-driven Redesign</a:t>
            </a:r>
          </a:p>
          <a:p>
            <a:r>
              <a:rPr lang="en-US" dirty="0" smtClean="0"/>
              <a:t>Lean</a:t>
            </a:r>
          </a:p>
          <a:p>
            <a:endParaRPr lang="en-US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 err="1" smtClean="0"/>
              <a:t>fundamentally</a:t>
            </a:r>
            <a:r>
              <a:rPr lang="nl-NL" i="1" dirty="0" smtClean="0"/>
              <a:t> </a:t>
            </a:r>
            <a:r>
              <a:rPr lang="nl-NL" i="1" dirty="0" err="1" smtClean="0"/>
              <a:t>outward-looking</a:t>
            </a:r>
            <a:r>
              <a:rPr lang="nl-NL" i="1" dirty="0" smtClean="0"/>
              <a:t> </a:t>
            </a:r>
            <a:r>
              <a:rPr lang="nl-NL" i="1" dirty="0" err="1" smtClean="0"/>
              <a:t>by</a:t>
            </a:r>
            <a:r>
              <a:rPr lang="nl-NL" i="1" dirty="0" smtClean="0"/>
              <a:t> </a:t>
            </a:r>
            <a:r>
              <a:rPr lang="nl-NL" i="1" dirty="0" err="1" smtClean="0"/>
              <a:t>taking</a:t>
            </a:r>
            <a:r>
              <a:rPr lang="nl-NL" i="1" dirty="0" smtClean="0"/>
              <a:t> </a:t>
            </a:r>
            <a:r>
              <a:rPr lang="nl-NL" i="1" dirty="0" err="1" smtClean="0"/>
              <a:t>an</a:t>
            </a:r>
            <a:r>
              <a:rPr lang="nl-NL" i="1" dirty="0" smtClean="0"/>
              <a:t> </a:t>
            </a:r>
            <a:r>
              <a:rPr lang="nl-NL" i="1" dirty="0" err="1" smtClean="0"/>
              <a:t>external</a:t>
            </a:r>
            <a:r>
              <a:rPr lang="nl-NL" i="1" dirty="0" smtClean="0"/>
              <a:t> </a:t>
            </a:r>
            <a:r>
              <a:rPr lang="nl-NL" i="1" dirty="0" err="1" smtClean="0"/>
              <a:t>perspective</a:t>
            </a:r>
            <a:r>
              <a:rPr lang="nl-NL" i="1" dirty="0" smtClean="0"/>
              <a:t> on </a:t>
            </a:r>
            <a:r>
              <a:rPr lang="nl-NL" i="1" dirty="0" err="1" smtClean="0"/>
              <a:t>process</a:t>
            </a:r>
            <a:r>
              <a:rPr lang="nl-NL" i="1" dirty="0" smtClean="0"/>
              <a:t> </a:t>
            </a:r>
            <a:r>
              <a:rPr lang="nl-NL" i="1" dirty="0" err="1" smtClean="0"/>
              <a:t>redesign</a:t>
            </a:r>
            <a:endParaRPr lang="nl-NL" i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</a:t>
            </a:r>
            <a:r>
              <a:rPr lang="en-US" dirty="0" smtClean="0"/>
              <a:t>Methods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48732" y="1143000"/>
            <a:ext cx="8695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Analytical</a:t>
            </a:r>
            <a:r>
              <a:rPr lang="en-US" dirty="0" smtClean="0"/>
              <a:t>: </a:t>
            </a:r>
          </a:p>
          <a:p>
            <a:r>
              <a:rPr lang="en-US" dirty="0" smtClean="0"/>
              <a:t>employ </a:t>
            </a:r>
            <a:r>
              <a:rPr lang="en-US" dirty="0"/>
              <a:t>all kinds of tools, involve statistics, </a:t>
            </a:r>
            <a:r>
              <a:rPr lang="en-US" dirty="0" smtClean="0"/>
              <a:t>and are </a:t>
            </a:r>
            <a:r>
              <a:rPr lang="en-US" dirty="0"/>
              <a:t>strongly rationalized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35310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462405" y="1920369"/>
            <a:ext cx="3960000" cy="3859212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Inward-looking</a:t>
            </a:r>
            <a:endParaRPr lang="en-US" b="1" dirty="0" smtClean="0"/>
          </a:p>
          <a:p>
            <a:r>
              <a:rPr lang="en-US" dirty="0" smtClean="0"/>
              <a:t>7FE</a:t>
            </a:r>
          </a:p>
          <a:p>
            <a:r>
              <a:rPr lang="en-US" dirty="0" err="1" smtClean="0"/>
              <a:t>BPTrends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nl-NL" i="1" dirty="0" err="1"/>
              <a:t>emphasis</a:t>
            </a:r>
            <a:r>
              <a:rPr lang="nl-NL" i="1" dirty="0"/>
              <a:t> </a:t>
            </a:r>
            <a:r>
              <a:rPr lang="nl-NL" i="1" dirty="0" smtClean="0"/>
              <a:t>on </a:t>
            </a:r>
            <a:r>
              <a:rPr lang="en-US" i="1" dirty="0" smtClean="0"/>
              <a:t>engaging </a:t>
            </a:r>
            <a:r>
              <a:rPr lang="en-US" i="1" dirty="0"/>
              <a:t>professionals that already play a role within a targeted business </a:t>
            </a:r>
            <a:r>
              <a:rPr lang="en-US" i="1" dirty="0" smtClean="0"/>
              <a:t>process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715688" y="1920369"/>
            <a:ext cx="3960000" cy="3859212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Outward-looking</a:t>
            </a:r>
            <a:endParaRPr lang="en-US" b="1" dirty="0" smtClean="0"/>
          </a:p>
          <a:p>
            <a:r>
              <a:rPr lang="en-US" dirty="0" smtClean="0"/>
              <a:t>Crowdsourcing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tapping </a:t>
            </a:r>
            <a:r>
              <a:rPr lang="en-US" i="1" dirty="0"/>
              <a:t>into the skills and </a:t>
            </a:r>
            <a:r>
              <a:rPr lang="en-US" i="1" dirty="0" smtClean="0"/>
              <a:t>knowledge of </a:t>
            </a:r>
            <a:r>
              <a:rPr lang="en-US" i="1" dirty="0"/>
              <a:t>people outside their organizational borders</a:t>
            </a:r>
            <a:endParaRPr lang="nl-NL" i="1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</a:t>
            </a:r>
            <a:r>
              <a:rPr lang="en-US" dirty="0" smtClean="0"/>
              <a:t>Methods 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48732" y="1143000"/>
            <a:ext cx="8695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Creative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unleashing </a:t>
            </a:r>
            <a:r>
              <a:rPr lang="en-US" dirty="0"/>
              <a:t>the creativity of </a:t>
            </a:r>
            <a:r>
              <a:rPr lang="en-US" dirty="0" smtClean="0"/>
              <a:t>people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227126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7FE</a:t>
            </a:r>
            <a:endParaRPr lang="nl-NL" dirty="0"/>
          </a:p>
        </p:txBody>
      </p:sp>
      <p:pic>
        <p:nvPicPr>
          <p:cNvPr id="5" name="Picture 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21" y="1344613"/>
            <a:ext cx="6860821" cy="3859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015060" y="5301734"/>
            <a:ext cx="517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https://www.managementbyprocess.com</a:t>
            </a:r>
            <a:r>
              <a:rPr lang="nl-NL" dirty="0" smtClean="0">
                <a:hlinkClick r:id="rId2"/>
              </a:rPr>
              <a:t>/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3357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Facilitators: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to ask </a:t>
            </a:r>
            <a:r>
              <a:rPr lang="en-US" dirty="0"/>
              <a:t>lots of “what if” and “why this” questions,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 not </a:t>
            </a:r>
            <a:r>
              <a:rPr lang="en-US" dirty="0"/>
              <a:t>accept what he is or she is told (the first time),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look </a:t>
            </a:r>
            <a:r>
              <a:rPr lang="en-US" dirty="0"/>
              <a:t>for the second ‘right’ answer,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</a:t>
            </a:r>
            <a:r>
              <a:rPr lang="en-US" dirty="0"/>
              <a:t>r</a:t>
            </a:r>
            <a:r>
              <a:rPr lang="en-US" dirty="0" smtClean="0"/>
              <a:t>egularly </a:t>
            </a:r>
            <a:r>
              <a:rPr lang="en-US" dirty="0"/>
              <a:t>change the question and come it at from a different direction,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Shall challenge </a:t>
            </a:r>
            <a:r>
              <a:rPr lang="en-US" dirty="0"/>
              <a:t>the rules of the process,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rely</a:t>
            </a:r>
            <a:r>
              <a:rPr lang="nl-NL" dirty="0" smtClean="0"/>
              <a:t> </a:t>
            </a:r>
            <a:r>
              <a:rPr lang="nl-NL" dirty="0"/>
              <a:t>on </a:t>
            </a:r>
            <a:r>
              <a:rPr lang="nl-NL" dirty="0" err="1"/>
              <a:t>intuition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7FE</a:t>
            </a:r>
            <a:endParaRPr lang="nl-NL" dirty="0"/>
          </a:p>
        </p:txBody>
      </p:sp>
      <p:pic>
        <p:nvPicPr>
          <p:cNvPr id="1028" name="Picture 4" descr="https://upload.wikimedia.org/wikipedia/commons/thumb/c/c4/GLAM-WIKI_2015-Sunday-Session_1-Workshop_%283%29.JPG/450px-GLAM-WIKI_2015-Sunday-Session_1-Workshop_%283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3159476"/>
            <a:ext cx="1808692" cy="241158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398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79" y="1254559"/>
            <a:ext cx="4381909" cy="4073545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75" y="33069"/>
            <a:ext cx="6600336" cy="879231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Process Redesign in the BPM Lifecycle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222726" y="1515663"/>
            <a:ext cx="554404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686015" y="2402221"/>
            <a:ext cx="109904" cy="5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pic>
        <p:nvPicPr>
          <p:cNvPr id="18" name="Picture 4" descr="\\psf\Home\Desktop\pics\ch3_PurchaseOrde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74" y="4356406"/>
            <a:ext cx="1252175" cy="7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psf\Home\Desktop\pics\ch3_PurchaseOrd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57053" y="2506672"/>
            <a:ext cx="1329378" cy="1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\\psf\Home\Desktop\pics\ch6_cause_effect_rejected_equipme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46" y="3796142"/>
            <a:ext cx="1306356" cy="92321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2" descr="\\psf\Home\Desktop\pics\ch10_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31" y="5313235"/>
            <a:ext cx="1413403" cy="3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 bwMode="auto">
          <a:xfrm>
            <a:off x="4656273" y="4595061"/>
            <a:ext cx="1083315" cy="563274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814519" y="4865423"/>
            <a:ext cx="745773" cy="433776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631194" y="3989339"/>
            <a:ext cx="873670" cy="605722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pic>
        <p:nvPicPr>
          <p:cNvPr id="15" name="Inhaltsplatzhalter 7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635620" y="1373072"/>
            <a:ext cx="1450014" cy="767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1" y="1863105"/>
            <a:ext cx="2019196" cy="6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04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Process Redesign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fixed list of redesign heuristics to determine potential improvement </a:t>
            </a:r>
            <a:r>
              <a:rPr lang="en-US" dirty="0" smtClean="0"/>
              <a:t>actions on an existing </a:t>
            </a:r>
            <a:r>
              <a:rPr lang="en-US" dirty="0"/>
              <a:t>process.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each of the </a:t>
            </a:r>
            <a:r>
              <a:rPr lang="en-US" dirty="0" smtClean="0"/>
              <a:t>set performance </a:t>
            </a:r>
            <a:r>
              <a:rPr lang="en-US" dirty="0"/>
              <a:t>goals, </a:t>
            </a:r>
            <a:r>
              <a:rPr lang="en-US" dirty="0" smtClean="0"/>
              <a:t>redesign team reflects on </a:t>
            </a:r>
            <a:r>
              <a:rPr lang="en-US" dirty="0"/>
              <a:t>relevant heuristics that may be </a:t>
            </a:r>
            <a:r>
              <a:rPr lang="en-US" dirty="0" smtClean="0"/>
              <a:t>applied: A redesign heuristic </a:t>
            </a:r>
            <a:r>
              <a:rPr lang="en-US" dirty="0"/>
              <a:t>is desirable to apply if it helps to attain the desired </a:t>
            </a:r>
            <a:r>
              <a:rPr lang="en-US" dirty="0" smtClean="0"/>
              <a:t>performance improvement </a:t>
            </a:r>
            <a:r>
              <a:rPr lang="en-US" dirty="0"/>
              <a:t>of the process under consideration. </a:t>
            </a:r>
            <a:endParaRPr lang="en-US" dirty="0" smtClean="0"/>
          </a:p>
          <a:p>
            <a:r>
              <a:rPr lang="en-US" dirty="0" smtClean="0"/>
              <a:t>Applicable and desirable redesign </a:t>
            </a:r>
            <a:r>
              <a:rPr lang="en-US" dirty="0"/>
              <a:t>heuristics </a:t>
            </a:r>
            <a:r>
              <a:rPr lang="en-US" dirty="0" smtClean="0"/>
              <a:t>are clustered </a:t>
            </a:r>
          </a:p>
          <a:p>
            <a:r>
              <a:rPr lang="en-US" dirty="0" smtClean="0"/>
              <a:t>On </a:t>
            </a:r>
            <a:r>
              <a:rPr lang="en-US" dirty="0"/>
              <a:t>basis of </a:t>
            </a:r>
            <a:r>
              <a:rPr lang="en-US" dirty="0" smtClean="0"/>
              <a:t>these clusters</a:t>
            </a:r>
            <a:r>
              <a:rPr lang="en-US" dirty="0"/>
              <a:t>, a set of </a:t>
            </a:r>
            <a:r>
              <a:rPr lang="en-US" dirty="0" smtClean="0"/>
              <a:t>scenarios can </a:t>
            </a:r>
            <a:r>
              <a:rPr lang="en-US" dirty="0"/>
              <a:t>be generated, each of which describes which redesign heuristics are </a:t>
            </a:r>
            <a:r>
              <a:rPr lang="en-US" dirty="0" smtClean="0"/>
              <a:t>applied in </a:t>
            </a:r>
            <a:r>
              <a:rPr lang="en-US" dirty="0"/>
              <a:t>this scenario and, importantly, how this is done.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4087246"/>
            <a:ext cx="8026400" cy="139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15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Heuristics for Time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Parallelism</a:t>
            </a:r>
            <a:r>
              <a:rPr lang="en-US" sz="1400" dirty="0"/>
              <a:t>: “Put activities in parallel”. Activities in a business process are </a:t>
            </a:r>
            <a:r>
              <a:rPr lang="en-US" sz="1400" dirty="0" smtClean="0"/>
              <a:t>often ordered </a:t>
            </a:r>
            <a:r>
              <a:rPr lang="en-US" sz="1400" dirty="0"/>
              <a:t>in a strictly sequential way even though there is no good reason </a:t>
            </a:r>
            <a:r>
              <a:rPr lang="en-US" sz="1400" dirty="0" smtClean="0"/>
              <a:t>for doing </a:t>
            </a:r>
            <a:r>
              <a:rPr lang="en-US" sz="1400" dirty="0"/>
              <a:t>so. Some activities may well be carried out in an arbitrary order or </a:t>
            </a:r>
            <a:r>
              <a:rPr lang="en-US" sz="1400" dirty="0" smtClean="0"/>
              <a:t>even simultaneously</a:t>
            </a:r>
            <a:r>
              <a:rPr lang="en-US" sz="1400" dirty="0"/>
              <a:t>. By allowing a less restrictive choice on the order in which </a:t>
            </a:r>
            <a:r>
              <a:rPr lang="en-US" sz="1400" dirty="0" smtClean="0"/>
              <a:t>activities are </a:t>
            </a:r>
            <a:r>
              <a:rPr lang="en-US" sz="1400" dirty="0"/>
              <a:t>executed, a business process can be carried out faster.</a:t>
            </a:r>
          </a:p>
          <a:p>
            <a:r>
              <a:rPr lang="en-US" sz="1400" b="1" dirty="0"/>
              <a:t>Case-based work</a:t>
            </a:r>
            <a:r>
              <a:rPr lang="en-US" sz="1400" dirty="0"/>
              <a:t>: “Remove batch-processing and periodic activities”. </a:t>
            </a:r>
            <a:r>
              <a:rPr lang="en-US" sz="1400" dirty="0" smtClean="0"/>
              <a:t>Notable sources </a:t>
            </a:r>
            <a:r>
              <a:rPr lang="en-US" sz="1400" dirty="0"/>
              <a:t>of delays in business processes exist where individual </a:t>
            </a:r>
            <a:r>
              <a:rPr lang="en-US" sz="1400" dirty="0" smtClean="0"/>
              <a:t>cases:</a:t>
            </a:r>
          </a:p>
          <a:p>
            <a:pPr lvl="1"/>
            <a:r>
              <a:rPr lang="en-US" sz="1400" dirty="0" smtClean="0"/>
              <a:t>get piled </a:t>
            </a:r>
            <a:r>
              <a:rPr lang="en-US" sz="1400" dirty="0"/>
              <a:t>up in a batch that is only processed once all its items are </a:t>
            </a:r>
            <a:r>
              <a:rPr lang="en-US" sz="1400" dirty="0" smtClean="0"/>
              <a:t>available, </a:t>
            </a:r>
            <a:r>
              <a:rPr lang="en-US" sz="1400" dirty="0"/>
              <a:t>or </a:t>
            </a:r>
            <a:endParaRPr lang="en-US" sz="1400" dirty="0" smtClean="0"/>
          </a:p>
          <a:p>
            <a:pPr lvl="1"/>
            <a:r>
              <a:rPr lang="en-US" sz="1400" dirty="0" smtClean="0"/>
              <a:t>are </a:t>
            </a:r>
            <a:r>
              <a:rPr lang="en-US" sz="1400" dirty="0"/>
              <a:t>slowed down by periodic triggers, e.g., a computer system is only </a:t>
            </a:r>
            <a:r>
              <a:rPr lang="en-US" sz="1400" dirty="0" smtClean="0"/>
              <a:t>available at </a:t>
            </a:r>
            <a:r>
              <a:rPr lang="en-US" sz="1400" dirty="0"/>
              <a:t>one specific slot during the day. </a:t>
            </a:r>
            <a:endParaRPr lang="en-US" sz="1400" dirty="0" smtClean="0"/>
          </a:p>
          <a:p>
            <a:pPr marL="266700" lvl="1" indent="0">
              <a:buNone/>
            </a:pPr>
            <a:r>
              <a:rPr lang="en-US" sz="1400" dirty="0" smtClean="0"/>
              <a:t>Getting </a:t>
            </a:r>
            <a:r>
              <a:rPr lang="en-US" sz="1400" dirty="0"/>
              <a:t>rid of such constraints is in </a:t>
            </a:r>
            <a:r>
              <a:rPr lang="en-US" sz="1400" dirty="0" smtClean="0"/>
              <a:t>general a </a:t>
            </a:r>
            <a:r>
              <a:rPr lang="en-US" sz="1400" dirty="0"/>
              <a:t>good way to significantly speed up a process.</a:t>
            </a:r>
            <a:endParaRPr lang="nl-NL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4087246"/>
            <a:ext cx="8026400" cy="139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821265" y="4267199"/>
            <a:ext cx="1888067" cy="10244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213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Activity elimination</a:t>
            </a:r>
            <a:r>
              <a:rPr lang="en-US" dirty="0"/>
              <a:t>: “Eliminate unnecessary activities”. Over time, processes </a:t>
            </a:r>
            <a:r>
              <a:rPr lang="en-US" dirty="0" smtClean="0"/>
              <a:t>get clogged </a:t>
            </a:r>
            <a:r>
              <a:rPr lang="en-US" dirty="0"/>
              <a:t>up with activities that were useful at some point but have lost </a:t>
            </a:r>
            <a:r>
              <a:rPr lang="en-US" dirty="0" smtClean="0"/>
              <a:t>their purpose </a:t>
            </a:r>
            <a:r>
              <a:rPr lang="en-US" dirty="0"/>
              <a:t>or rationale. Control activities, i.e., activities that are incorporated </a:t>
            </a:r>
            <a:r>
              <a:rPr lang="en-US" dirty="0" smtClean="0"/>
              <a:t>in a </a:t>
            </a:r>
            <a:r>
              <a:rPr lang="en-US" dirty="0"/>
              <a:t>process to fix problems, are prime examples of non-value adding </a:t>
            </a:r>
            <a:r>
              <a:rPr lang="en-US" dirty="0" smtClean="0"/>
              <a:t>activities. Getting </a:t>
            </a:r>
            <a:r>
              <a:rPr lang="en-US" dirty="0"/>
              <a:t>rid of unnecessary activities is an effective way to reduce the cost </a:t>
            </a:r>
            <a:r>
              <a:rPr lang="en-US" dirty="0" smtClean="0"/>
              <a:t>of </a:t>
            </a:r>
            <a:r>
              <a:rPr lang="nl-NL" dirty="0" smtClean="0"/>
              <a:t>handling </a:t>
            </a:r>
            <a:r>
              <a:rPr lang="nl-NL" dirty="0"/>
              <a:t>a case.</a:t>
            </a:r>
          </a:p>
          <a:p>
            <a:r>
              <a:rPr lang="en-US" b="1" dirty="0"/>
              <a:t>Empower</a:t>
            </a:r>
            <a:r>
              <a:rPr lang="en-US" dirty="0"/>
              <a:t>: “Give workers decision-making authority”. In traditional settings, </a:t>
            </a:r>
            <a:r>
              <a:rPr lang="en-US" dirty="0" smtClean="0"/>
              <a:t>people have </a:t>
            </a:r>
            <a:r>
              <a:rPr lang="en-US" dirty="0"/>
              <a:t>to authorize the outcomes of activities that have been performed </a:t>
            </a:r>
            <a:r>
              <a:rPr lang="en-US" dirty="0" smtClean="0"/>
              <a:t>by others</a:t>
            </a:r>
            <a:r>
              <a:rPr lang="en-US" dirty="0"/>
              <a:t>. If workers are empowered to take decisions autonomously, this </a:t>
            </a:r>
            <a:r>
              <a:rPr lang="en-US" dirty="0" smtClean="0"/>
              <a:t>may render </a:t>
            </a:r>
            <a:r>
              <a:rPr lang="en-US" dirty="0"/>
              <a:t>much of the </a:t>
            </a:r>
            <a:r>
              <a:rPr lang="en-US" dirty="0" smtClean="0"/>
              <a:t>work of </a:t>
            </a:r>
            <a:r>
              <a:rPr lang="en-US" dirty="0"/>
              <a:t>middle managers superfluous, in this way </a:t>
            </a:r>
            <a:r>
              <a:rPr lang="en-US" dirty="0" smtClean="0"/>
              <a:t>reducing </a:t>
            </a:r>
            <a:r>
              <a:rPr lang="nl-NL" dirty="0" err="1" smtClean="0"/>
              <a:t>cost</a:t>
            </a:r>
            <a:r>
              <a:rPr lang="nl-NL" dirty="0" smtClean="0"/>
              <a:t> </a:t>
            </a:r>
            <a:r>
              <a:rPr lang="nl-NL" dirty="0" err="1" smtClean="0"/>
              <a:t>significantly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Heuristics for Cost 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4087246"/>
            <a:ext cx="8026400" cy="139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700883" y="4275665"/>
            <a:ext cx="1888067" cy="10244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13688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heuristics for Quality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Triage</a:t>
            </a:r>
            <a:r>
              <a:rPr lang="en-US" sz="1400" dirty="0"/>
              <a:t>: “Split an activity into alternative versions”. By creating alternative </a:t>
            </a:r>
            <a:r>
              <a:rPr lang="en-US" sz="1400" dirty="0" smtClean="0"/>
              <a:t>versions of </a:t>
            </a:r>
            <a:r>
              <a:rPr lang="en-US" sz="1400" dirty="0"/>
              <a:t>an activity, it is possible to better deal with the variety of cases that need </a:t>
            </a:r>
            <a:r>
              <a:rPr lang="en-US" sz="1400" dirty="0" smtClean="0"/>
              <a:t>to be </a:t>
            </a:r>
            <a:r>
              <a:rPr lang="en-US" sz="1400" dirty="0"/>
              <a:t>processed. An alternative activity essentially pursues the high-level goal </a:t>
            </a:r>
            <a:r>
              <a:rPr lang="en-US" sz="1400" dirty="0" smtClean="0"/>
              <a:t>of the </a:t>
            </a:r>
            <a:r>
              <a:rPr lang="en-US" sz="1400" dirty="0"/>
              <a:t>original activity but is either geared specifically to a sub-category of </a:t>
            </a:r>
            <a:r>
              <a:rPr lang="en-US" sz="1400" dirty="0" smtClean="0"/>
              <a:t>cases that </a:t>
            </a:r>
            <a:r>
              <a:rPr lang="en-US" sz="1400" dirty="0"/>
              <a:t>are being encountered (e.g., orders of special customers vs. all </a:t>
            </a:r>
            <a:r>
              <a:rPr lang="en-US" sz="1400" dirty="0" smtClean="0"/>
              <a:t>customers) or </a:t>
            </a:r>
            <a:r>
              <a:rPr lang="en-US" sz="1400" dirty="0"/>
              <a:t>exploits the characteristics of the resource class that is assigned to it (e.g</a:t>
            </a:r>
            <a:r>
              <a:rPr lang="en-US" sz="1400" dirty="0" smtClean="0"/>
              <a:t>., senior </a:t>
            </a:r>
            <a:r>
              <a:rPr lang="en-US" sz="1400" dirty="0"/>
              <a:t>clerks vs. all clerks). By aligning work more specifically to the </a:t>
            </a:r>
            <a:r>
              <a:rPr lang="en-US" sz="1400" dirty="0" smtClean="0"/>
              <a:t>properties of </a:t>
            </a:r>
            <a:r>
              <a:rPr lang="en-US" sz="1400" dirty="0"/>
              <a:t>particular cases, the quality of work delivered improves.</a:t>
            </a:r>
          </a:p>
          <a:p>
            <a:r>
              <a:rPr lang="en-US" sz="1400" b="1" dirty="0"/>
              <a:t>Case assignment</a:t>
            </a:r>
            <a:r>
              <a:rPr lang="en-US" sz="1400" dirty="0"/>
              <a:t>: “Let participants perform as many steps as possible ”. If </a:t>
            </a:r>
            <a:r>
              <a:rPr lang="en-US" sz="1400" dirty="0" smtClean="0"/>
              <a:t>someone carries </a:t>
            </a:r>
            <a:r>
              <a:rPr lang="en-US" sz="1400" dirty="0"/>
              <a:t>out an activity, then that person becomes acquainted at some </a:t>
            </a:r>
            <a:r>
              <a:rPr lang="en-US" sz="1400" dirty="0" smtClean="0"/>
              <a:t>level with </a:t>
            </a:r>
            <a:r>
              <a:rPr lang="en-US" sz="1400" dirty="0"/>
              <a:t>the case for which the work is done. That knowledge accumulates </a:t>
            </a:r>
            <a:r>
              <a:rPr lang="en-US" sz="1400" dirty="0" smtClean="0"/>
              <a:t>with each </a:t>
            </a:r>
            <a:r>
              <a:rPr lang="en-US" sz="1400" dirty="0"/>
              <a:t>activity that is done for the same case. By making one participant the </a:t>
            </a:r>
            <a:r>
              <a:rPr lang="en-US" sz="1400" dirty="0" smtClean="0"/>
              <a:t>preferred resource </a:t>
            </a:r>
            <a:r>
              <a:rPr lang="en-US" sz="1400" dirty="0"/>
              <a:t>for any work that needs to be carried out for a particular </a:t>
            </a:r>
            <a:r>
              <a:rPr lang="en-US" sz="1400" dirty="0" smtClean="0"/>
              <a:t>case, this </a:t>
            </a:r>
            <a:r>
              <a:rPr lang="en-US" sz="1400" dirty="0"/>
              <a:t>knowledge can be leveraged to deliver a high standard of work.</a:t>
            </a:r>
            <a:endParaRPr lang="nl-NL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4087246"/>
            <a:ext cx="8026400" cy="139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88950" y="4267197"/>
            <a:ext cx="1888067" cy="10244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261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Flexible assignment</a:t>
            </a:r>
            <a:r>
              <a:rPr lang="en-US" sz="1400" dirty="0"/>
              <a:t>: “Keep generic participants free for as long as possible”. </a:t>
            </a:r>
            <a:r>
              <a:rPr lang="en-US" sz="1400" dirty="0" smtClean="0"/>
              <a:t>Suppose that </a:t>
            </a:r>
            <a:r>
              <a:rPr lang="en-US" sz="1400" dirty="0"/>
              <a:t>an activity can be executed by either of two available participants, </a:t>
            </a:r>
            <a:r>
              <a:rPr lang="en-US" sz="1400" dirty="0" smtClean="0"/>
              <a:t>then it </a:t>
            </a:r>
            <a:r>
              <a:rPr lang="en-US" sz="1400" dirty="0"/>
              <a:t>should be assigned to the most specialized person. In this way, the </a:t>
            </a:r>
            <a:r>
              <a:rPr lang="en-US" sz="1400" dirty="0" smtClean="0"/>
              <a:t>likelihood to </a:t>
            </a:r>
            <a:r>
              <a:rPr lang="en-US" sz="1400" dirty="0"/>
              <a:t>commit the free, more general participant to another work package is </a:t>
            </a:r>
            <a:r>
              <a:rPr lang="en-US" sz="1400" dirty="0" smtClean="0"/>
              <a:t>maximal. The </a:t>
            </a:r>
            <a:r>
              <a:rPr lang="en-US" sz="1400" dirty="0"/>
              <a:t>advantage of this heuristic is that an organization stays flexible </a:t>
            </a:r>
            <a:r>
              <a:rPr lang="en-US" sz="1400" dirty="0" smtClean="0"/>
              <a:t>with </a:t>
            </a:r>
            <a:r>
              <a:rPr lang="nl-NL" sz="1400" dirty="0" smtClean="0"/>
              <a:t>respect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assigning</a:t>
            </a:r>
            <a:r>
              <a:rPr lang="nl-NL" sz="1400" dirty="0"/>
              <a:t> </a:t>
            </a:r>
            <a:r>
              <a:rPr lang="nl-NL" sz="1400" dirty="0" err="1"/>
              <a:t>work</a:t>
            </a:r>
            <a:r>
              <a:rPr lang="nl-NL" sz="1400" dirty="0" smtClean="0"/>
              <a:t>.</a:t>
            </a:r>
          </a:p>
          <a:p>
            <a:r>
              <a:rPr lang="en-US" sz="1400" b="1" dirty="0"/>
              <a:t>Centralization</a:t>
            </a:r>
            <a:r>
              <a:rPr lang="en-US" sz="1400" dirty="0"/>
              <a:t>: “Let geographically dispersed resources act as if they are centralized</a:t>
            </a:r>
            <a:r>
              <a:rPr lang="en-US" sz="1400" dirty="0" smtClean="0"/>
              <a:t>”. This </a:t>
            </a:r>
            <a:r>
              <a:rPr lang="en-US" sz="1400" dirty="0"/>
              <a:t>heuristic is explicitly aimed at exploiting the benefits of a </a:t>
            </a:r>
            <a:r>
              <a:rPr lang="en-US" sz="1400" dirty="0" smtClean="0"/>
              <a:t>Business Process </a:t>
            </a:r>
            <a:r>
              <a:rPr lang="en-US" sz="1400" dirty="0"/>
              <a:t>Management System (</a:t>
            </a:r>
            <a:r>
              <a:rPr lang="en-US" sz="1400" dirty="0" smtClean="0"/>
              <a:t>BPMS). After </a:t>
            </a:r>
            <a:r>
              <a:rPr lang="en-US" sz="1400" dirty="0"/>
              <a:t>all, if a </a:t>
            </a:r>
            <a:r>
              <a:rPr lang="en-US" sz="1400" dirty="0" smtClean="0"/>
              <a:t>BPMS takes </a:t>
            </a:r>
            <a:r>
              <a:rPr lang="en-US" sz="1400" dirty="0"/>
              <a:t>care of assigning work to process participants it becomes less </a:t>
            </a:r>
            <a:r>
              <a:rPr lang="en-US" sz="1400" dirty="0" smtClean="0"/>
              <a:t>relevant where </a:t>
            </a:r>
            <a:r>
              <a:rPr lang="en-US" sz="1400" dirty="0"/>
              <a:t>these resources are located geographically. In this way, resources can </a:t>
            </a:r>
            <a:r>
              <a:rPr lang="en-US" sz="1400" dirty="0" smtClean="0"/>
              <a:t>be </a:t>
            </a:r>
            <a:r>
              <a:rPr lang="nl-NL" sz="1400" dirty="0" err="1" smtClean="0"/>
              <a:t>committed</a:t>
            </a:r>
            <a:r>
              <a:rPr lang="nl-NL" sz="1400" dirty="0" smtClean="0"/>
              <a:t> </a:t>
            </a:r>
            <a:r>
              <a:rPr lang="nl-NL" sz="1400" dirty="0"/>
              <a:t>more </a:t>
            </a:r>
            <a:r>
              <a:rPr lang="nl-NL" sz="1400" dirty="0" err="1"/>
              <a:t>flexibly</a:t>
            </a:r>
            <a:r>
              <a:rPr lang="nl-NL" sz="1400" dirty="0"/>
              <a:t>.</a:t>
            </a:r>
            <a:endParaRPr lang="nl-NL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Heuristics for Flexibility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4087246"/>
            <a:ext cx="8026400" cy="139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6460083" y="4267197"/>
            <a:ext cx="1888067" cy="10244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02489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8.9: Negative Effects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recognition of the Devil’s Quadrangle, each heuristic can also </a:t>
            </a:r>
            <a:r>
              <a:rPr lang="en-US" dirty="0" smtClean="0"/>
              <a:t>have negative </a:t>
            </a:r>
            <a:r>
              <a:rPr lang="en-US" dirty="0"/>
              <a:t>side-effects when applied. Can you imagine what negative impact the </a:t>
            </a:r>
            <a:r>
              <a:rPr lang="en-US" i="1" dirty="0" err="1" smtClean="0"/>
              <a:t>Frequenz</a:t>
            </a:r>
            <a:r>
              <a:rPr lang="en-US" dirty="0" smtClean="0"/>
              <a:t> redesign </a:t>
            </a:r>
            <a:r>
              <a:rPr lang="en-US" dirty="0"/>
              <a:t>scenario may have on the performance of the rental car </a:t>
            </a:r>
            <a:r>
              <a:rPr lang="en-US" dirty="0" smtClean="0"/>
              <a:t>collection process </a:t>
            </a:r>
            <a:r>
              <a:rPr lang="en-US" dirty="0"/>
              <a:t>in terms of Cost and Flexibility?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 descr="File:Hertz car rental office Livonia Michig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08" y="2928217"/>
            <a:ext cx="5432425" cy="24989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4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 vert="horz" lIns="0" tIns="45715" rIns="0" bIns="45715" rtlCol="0">
            <a:noAutofit/>
          </a:bodyPr>
          <a:lstStyle/>
          <a:p>
            <a:r>
              <a:rPr lang="en-US" sz="1200" dirty="0"/>
              <a:t>Control </a:t>
            </a:r>
            <a:r>
              <a:rPr lang="en-US" sz="1200" dirty="0"/>
              <a:t>relocation</a:t>
            </a:r>
          </a:p>
          <a:p>
            <a:r>
              <a:rPr lang="en-US" sz="1200" dirty="0"/>
              <a:t>Contact reduction</a:t>
            </a:r>
          </a:p>
          <a:p>
            <a:r>
              <a:rPr lang="en-US" sz="1200" dirty="0"/>
              <a:t>Integration</a:t>
            </a:r>
          </a:p>
          <a:p>
            <a:r>
              <a:rPr lang="en-US" sz="1200" dirty="0"/>
              <a:t>Case types</a:t>
            </a:r>
          </a:p>
          <a:p>
            <a:r>
              <a:rPr lang="en-US" sz="1200" dirty="0"/>
              <a:t>Activity </a:t>
            </a:r>
            <a:r>
              <a:rPr lang="en-US" sz="1200" dirty="0"/>
              <a:t>elimination </a:t>
            </a:r>
            <a:endParaRPr lang="en-US" sz="1200" dirty="0"/>
          </a:p>
          <a:p>
            <a:r>
              <a:rPr lang="en-US" sz="1200" dirty="0"/>
              <a:t>Case-based work</a:t>
            </a:r>
          </a:p>
          <a:p>
            <a:r>
              <a:rPr lang="en-US" sz="1200" dirty="0"/>
              <a:t>Triage</a:t>
            </a:r>
          </a:p>
          <a:p>
            <a:r>
              <a:rPr lang="en-US" sz="1200" dirty="0"/>
              <a:t>Activity </a:t>
            </a:r>
            <a:r>
              <a:rPr lang="en-US" sz="1200" dirty="0"/>
              <a:t>composition </a:t>
            </a:r>
            <a:endParaRPr lang="en-US" sz="1200" dirty="0"/>
          </a:p>
          <a:p>
            <a:r>
              <a:rPr lang="en-US" sz="1200" dirty="0"/>
              <a:t>Resequencing </a:t>
            </a:r>
          </a:p>
          <a:p>
            <a:r>
              <a:rPr lang="en-US" sz="1200" dirty="0"/>
              <a:t>Parallelism</a:t>
            </a:r>
          </a:p>
          <a:p>
            <a:r>
              <a:rPr lang="en-US" sz="1200" dirty="0"/>
              <a:t>Knock-out </a:t>
            </a:r>
          </a:p>
          <a:p>
            <a:r>
              <a:rPr lang="en-US" sz="1200" dirty="0"/>
              <a:t>Exception</a:t>
            </a:r>
          </a:p>
          <a:p>
            <a:r>
              <a:rPr lang="en-US" sz="1200" dirty="0"/>
              <a:t>Case assignment</a:t>
            </a:r>
          </a:p>
          <a:p>
            <a:r>
              <a:rPr lang="en-US" sz="1200" dirty="0"/>
              <a:t>Flexible </a:t>
            </a:r>
            <a:r>
              <a:rPr lang="en-US" sz="1200" dirty="0"/>
              <a:t>assignment </a:t>
            </a:r>
            <a:endParaRPr lang="en-US" sz="1200" dirty="0"/>
          </a:p>
          <a:p>
            <a:r>
              <a:rPr lang="en-US" sz="1200" dirty="0"/>
              <a:t>Centralization</a:t>
            </a:r>
            <a:endParaRPr lang="nl-NL" sz="1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 vert="horz" lIns="0" tIns="45715" rIns="0" bIns="45715" rtlCol="0">
            <a:noAutofit/>
          </a:bodyPr>
          <a:lstStyle/>
          <a:p>
            <a:r>
              <a:rPr lang="en-US" sz="1200" dirty="0"/>
              <a:t>Split responsibilities</a:t>
            </a:r>
          </a:p>
          <a:p>
            <a:r>
              <a:rPr lang="en-US" sz="1200" dirty="0"/>
              <a:t>Customer teams</a:t>
            </a:r>
            <a:endParaRPr lang="nl-NL" sz="1200" dirty="0"/>
          </a:p>
          <a:p>
            <a:r>
              <a:rPr lang="en-US" sz="1200" dirty="0"/>
              <a:t>Numerical involvement</a:t>
            </a:r>
            <a:endParaRPr lang="nl-NL" sz="1200" dirty="0"/>
          </a:p>
          <a:p>
            <a:r>
              <a:rPr lang="en-US" sz="1200" dirty="0"/>
              <a:t>Case manager</a:t>
            </a:r>
            <a:endParaRPr lang="nl-NL" sz="1200" dirty="0"/>
          </a:p>
          <a:p>
            <a:r>
              <a:rPr lang="en-US" sz="1200" dirty="0"/>
              <a:t>Extra resources</a:t>
            </a:r>
            <a:endParaRPr lang="nl-NL" sz="1200" dirty="0"/>
          </a:p>
          <a:p>
            <a:r>
              <a:rPr lang="en-US" sz="1200" dirty="0"/>
              <a:t>Specialist-generalist</a:t>
            </a:r>
            <a:endParaRPr lang="nl-NL" sz="1200" dirty="0"/>
          </a:p>
          <a:p>
            <a:r>
              <a:rPr lang="en-US" sz="1200" dirty="0"/>
              <a:t>Empower</a:t>
            </a:r>
            <a:endParaRPr lang="nl-NL" sz="1200" dirty="0"/>
          </a:p>
          <a:p>
            <a:r>
              <a:rPr lang="en-US" sz="1200" dirty="0"/>
              <a:t>Control addition</a:t>
            </a:r>
            <a:endParaRPr lang="nl-NL" sz="1200" dirty="0"/>
          </a:p>
          <a:p>
            <a:r>
              <a:rPr lang="en-US" sz="1200" dirty="0"/>
              <a:t>Buffering</a:t>
            </a:r>
            <a:endParaRPr lang="nl-NL" sz="1200" dirty="0"/>
          </a:p>
          <a:p>
            <a:r>
              <a:rPr lang="en-US" sz="1200" dirty="0"/>
              <a:t>Activity automation </a:t>
            </a:r>
            <a:endParaRPr lang="nl-NL" sz="1200" dirty="0"/>
          </a:p>
          <a:p>
            <a:r>
              <a:rPr lang="en-US" sz="1200" dirty="0"/>
              <a:t>Integral technology</a:t>
            </a:r>
            <a:endParaRPr lang="nl-NL" sz="1200" dirty="0"/>
          </a:p>
          <a:p>
            <a:r>
              <a:rPr lang="en-US" sz="1200" dirty="0"/>
              <a:t>Trusted party</a:t>
            </a:r>
            <a:endParaRPr lang="nl-NL" sz="1200" dirty="0"/>
          </a:p>
          <a:p>
            <a:r>
              <a:rPr lang="en-US" sz="1200" dirty="0"/>
              <a:t>Outsourcing</a:t>
            </a:r>
            <a:endParaRPr lang="nl-NL" sz="1200" dirty="0"/>
          </a:p>
          <a:p>
            <a:r>
              <a:rPr lang="en-US" sz="1200" dirty="0"/>
              <a:t>Interfacing</a:t>
            </a: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Set of Redesign Heuristics</a:t>
            </a:r>
            <a:endParaRPr lang="nl-NL" dirty="0"/>
          </a:p>
        </p:txBody>
      </p:sp>
      <p:pic>
        <p:nvPicPr>
          <p:cNvPr id="8194" name="Picture 2" descr="File:Eye movements of a chess champion n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6" y="3891114"/>
            <a:ext cx="1994958" cy="151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4064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Essence of Process Redesign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Transactional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Transformational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de-AT" dirty="0"/>
              <a:t>8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Redesign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2061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Redesign Orbit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9" y="1183550"/>
            <a:ext cx="8001000" cy="43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5673632" y="1910054"/>
            <a:ext cx="1543094" cy="14950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empty</a:t>
            </a:r>
            <a:endParaRPr lang="nl-NL" sz="1600" i="1" dirty="0"/>
          </a:p>
        </p:txBody>
      </p:sp>
      <p:sp>
        <p:nvSpPr>
          <p:cNvPr id="10" name="Tekstvak 9"/>
          <p:cNvSpPr txBox="1"/>
          <p:nvPr/>
        </p:nvSpPr>
        <p:spPr>
          <a:xfrm>
            <a:off x="431800" y="5221074"/>
            <a:ext cx="89100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309574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Methods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2066329"/>
            <a:ext cx="7764463" cy="3137495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Design-led </a:t>
            </a:r>
            <a:r>
              <a:rPr lang="nl-NL" b="1" dirty="0" err="1" smtClean="0"/>
              <a:t>Innovation</a:t>
            </a:r>
            <a:r>
              <a:rPr lang="nl-NL" dirty="0" smtClean="0"/>
              <a:t>:</a:t>
            </a:r>
          </a:p>
          <a:p>
            <a:r>
              <a:rPr lang="en-US" dirty="0" smtClean="0"/>
              <a:t>aims </a:t>
            </a:r>
            <a:r>
              <a:rPr lang="en-US" dirty="0"/>
              <a:t>to provide </a:t>
            </a:r>
            <a:r>
              <a:rPr lang="en-US" dirty="0" smtClean="0"/>
              <a:t>organizations with </a:t>
            </a:r>
            <a:r>
              <a:rPr lang="en-US" dirty="0"/>
              <a:t>an understanding of the deep emotional ties that consumers </a:t>
            </a:r>
            <a:r>
              <a:rPr lang="en-US" dirty="0" smtClean="0"/>
              <a:t>develop with </a:t>
            </a:r>
            <a:r>
              <a:rPr lang="en-US" dirty="0"/>
              <a:t>their products.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basic tenet is that people are not only served by the </a:t>
            </a:r>
            <a:r>
              <a:rPr lang="en-US" dirty="0" smtClean="0"/>
              <a:t>form and </a:t>
            </a:r>
            <a:r>
              <a:rPr lang="en-US" dirty="0"/>
              <a:t>function of a product, but also through the experience its usage invokes. </a:t>
            </a:r>
            <a:endParaRPr lang="en-US" dirty="0" smtClean="0"/>
          </a:p>
          <a:p>
            <a:r>
              <a:rPr lang="en-US" dirty="0" smtClean="0"/>
              <a:t>Based on </a:t>
            </a:r>
            <a:r>
              <a:rPr lang="en-US" dirty="0"/>
              <a:t>this understanding, organizations may pursue innovations that customers do </a:t>
            </a:r>
            <a:r>
              <a:rPr lang="en-US" dirty="0" smtClean="0"/>
              <a:t>not expect, but </a:t>
            </a:r>
            <a:r>
              <a:rPr lang="en-US" dirty="0"/>
              <a:t>which they eventually grow passionate </a:t>
            </a:r>
            <a:r>
              <a:rPr lang="en-US" dirty="0" smtClean="0"/>
              <a:t>about.</a:t>
            </a:r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48732" y="1143000"/>
            <a:ext cx="869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Creative</a:t>
            </a:r>
            <a:r>
              <a:rPr lang="en-US" dirty="0"/>
              <a:t>: </a:t>
            </a:r>
            <a:r>
              <a:rPr lang="en-US" dirty="0" smtClean="0"/>
              <a:t>unleashing </a:t>
            </a:r>
            <a:r>
              <a:rPr lang="en-US" dirty="0"/>
              <a:t>the creativity of people</a:t>
            </a:r>
            <a:endParaRPr lang="nl-NL" dirty="0"/>
          </a:p>
          <a:p>
            <a:endParaRPr lang="nl-NL" dirty="0"/>
          </a:p>
        </p:txBody>
      </p:sp>
      <p:pic>
        <p:nvPicPr>
          <p:cNvPr id="9220" name="Picture 4" descr="File:Delta + Alessi (33040822500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7" y="4179465"/>
            <a:ext cx="1969558" cy="14131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860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Essence of Process </a:t>
            </a:r>
            <a:r>
              <a:rPr lang="en-US" sz="1400" dirty="0" smtClean="0"/>
              <a:t>Redesign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Transactional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Transformational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7</a:t>
            </a:r>
            <a:r>
              <a:rPr lang="de-AT" dirty="0" smtClean="0"/>
              <a:t>: Quantitative </a:t>
            </a:r>
            <a:r>
              <a:rPr lang="de-AT" dirty="0" err="1" smtClean="0"/>
              <a:t>Process</a:t>
            </a:r>
            <a:r>
              <a:rPr lang="de-AT" dirty="0" smtClean="0"/>
              <a:t> Analysis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2539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Methods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2066329"/>
            <a:ext cx="7764463" cy="3137495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NESTT: </a:t>
            </a:r>
            <a:r>
              <a:rPr lang="nl-NL" dirty="0" err="1" smtClean="0"/>
              <a:t>Navigate</a:t>
            </a:r>
            <a:r>
              <a:rPr lang="nl-NL" dirty="0" smtClean="0"/>
              <a:t>, </a:t>
            </a:r>
            <a:r>
              <a:rPr lang="en-US" dirty="0" smtClean="0"/>
              <a:t>Expand</a:t>
            </a:r>
            <a:r>
              <a:rPr lang="en-US" dirty="0"/>
              <a:t>, Strengthen, and Tune/Take-off.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defining feature is how participants in </a:t>
            </a:r>
            <a:r>
              <a:rPr lang="en-US" dirty="0" smtClean="0"/>
              <a:t>a workshop </a:t>
            </a:r>
            <a:r>
              <a:rPr lang="en-US" dirty="0"/>
              <a:t>setting use the spatial affordances of a dedicated </a:t>
            </a:r>
            <a:r>
              <a:rPr lang="en-US" dirty="0" smtClean="0"/>
              <a:t>room.</a:t>
            </a:r>
            <a:endParaRPr lang="en-US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48732" y="1143000"/>
            <a:ext cx="869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Creative</a:t>
            </a:r>
            <a:r>
              <a:rPr lang="en-US" dirty="0"/>
              <a:t>: </a:t>
            </a:r>
            <a:r>
              <a:rPr lang="en-US" dirty="0" smtClean="0"/>
              <a:t>unleashing </a:t>
            </a:r>
            <a:r>
              <a:rPr lang="en-US" dirty="0"/>
              <a:t>the creativity of people</a:t>
            </a:r>
            <a:endParaRPr lang="nl-NL" dirty="0"/>
          </a:p>
          <a:p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48" y="2978150"/>
            <a:ext cx="574424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07534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1" y="1390357"/>
            <a:ext cx="7330440" cy="41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083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Methods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2066329"/>
            <a:ext cx="7764463" cy="3137495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 smtClean="0"/>
              <a:t>Process</a:t>
            </a:r>
            <a:r>
              <a:rPr lang="nl-NL" b="1" dirty="0" smtClean="0"/>
              <a:t> Model Canvas</a:t>
            </a:r>
            <a:r>
              <a:rPr lang="nl-NL" dirty="0" smtClean="0"/>
              <a:t>:</a:t>
            </a:r>
          </a:p>
          <a:p>
            <a:r>
              <a:rPr lang="en-US" dirty="0" smtClean="0"/>
              <a:t>allows </a:t>
            </a:r>
            <a:r>
              <a:rPr lang="en-US" dirty="0"/>
              <a:t>firms to reason about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value proposition </a:t>
            </a:r>
            <a:r>
              <a:rPr lang="en-US" dirty="0"/>
              <a:t>behind their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business processes.</a:t>
            </a:r>
            <a:endParaRPr lang="en-US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48732" y="1143000"/>
            <a:ext cx="869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Creative</a:t>
            </a:r>
            <a:r>
              <a:rPr lang="en-US" dirty="0"/>
              <a:t>: </a:t>
            </a:r>
            <a:r>
              <a:rPr lang="en-US" dirty="0" smtClean="0"/>
              <a:t>unleashing </a:t>
            </a:r>
            <a:r>
              <a:rPr lang="en-US" dirty="0"/>
              <a:t>the creativity of people</a:t>
            </a:r>
            <a:endParaRPr lang="nl-NL" dirty="0"/>
          </a:p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74" y="1789331"/>
            <a:ext cx="5336510" cy="375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6517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Redesign Orbit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9" y="1183550"/>
            <a:ext cx="8001000" cy="43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4618555" y="2243667"/>
            <a:ext cx="1172644" cy="1136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empty</a:t>
            </a:r>
            <a:endParaRPr lang="nl-NL" sz="1600" i="1" dirty="0"/>
          </a:p>
        </p:txBody>
      </p:sp>
      <p:sp>
        <p:nvSpPr>
          <p:cNvPr id="10" name="Tekstvak 9"/>
          <p:cNvSpPr txBox="1"/>
          <p:nvPr/>
        </p:nvSpPr>
        <p:spPr>
          <a:xfrm>
            <a:off x="431800" y="5221074"/>
            <a:ext cx="89100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i="1" dirty="0" err="1"/>
              <a:t>true</a:t>
            </a:r>
            <a:r>
              <a:rPr lang="nl-NL" sz="1400" i="1" dirty="0"/>
              <a:t> </a:t>
            </a:r>
            <a:r>
              <a:rPr lang="nl-NL" sz="1400" i="1" dirty="0" err="1" smtClean="0"/>
              <a:t>transformations</a:t>
            </a:r>
            <a:r>
              <a:rPr lang="nl-NL" sz="1400" i="1" dirty="0" smtClean="0"/>
              <a:t> </a:t>
            </a:r>
            <a:r>
              <a:rPr lang="en-US" sz="1400" i="1" dirty="0" smtClean="0"/>
              <a:t>hardly </a:t>
            </a:r>
            <a:r>
              <a:rPr lang="en-US" sz="1400" i="1" dirty="0"/>
              <a:t>emanate from </a:t>
            </a:r>
            <a:r>
              <a:rPr lang="en-US" sz="1400" i="1" dirty="0" smtClean="0"/>
              <a:t>reasoning from </a:t>
            </a:r>
            <a:r>
              <a:rPr lang="en-US" sz="1400" i="1" dirty="0"/>
              <a:t>an internal perspective only</a:t>
            </a:r>
            <a:endParaRPr lang="nl-NL" sz="1400" i="1" dirty="0"/>
          </a:p>
        </p:txBody>
      </p:sp>
      <p:cxnSp>
        <p:nvCxnSpPr>
          <p:cNvPr id="12" name="Rechte verbindingslijn met pijl 11"/>
          <p:cNvCxnSpPr/>
          <p:nvPr/>
        </p:nvCxnSpPr>
        <p:spPr>
          <a:xfrm flipH="1">
            <a:off x="2548467" y="3056467"/>
            <a:ext cx="2338367" cy="21646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03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Redesign Orbit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9" y="1183550"/>
            <a:ext cx="8001000" cy="43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4618555" y="2932984"/>
            <a:ext cx="1289876" cy="1249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1879167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Methods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48732" y="1143000"/>
            <a:ext cx="86952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Business Process Reengineering</a:t>
            </a:r>
          </a:p>
          <a:p>
            <a:endParaRPr lang="en-US" b="1" dirty="0"/>
          </a:p>
          <a:p>
            <a:r>
              <a:rPr lang="en-US" dirty="0" smtClean="0"/>
              <a:t>Michael Hammer collected the following insights: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No </a:t>
            </a:r>
            <a:r>
              <a:rPr lang="en-US" dirty="0"/>
              <a:t>successful organization relies on piecemeal improvement of what </a:t>
            </a:r>
            <a:r>
              <a:rPr lang="en-US" dirty="0" smtClean="0"/>
              <a:t>was already </a:t>
            </a:r>
            <a:r>
              <a:rPr lang="en-US" dirty="0"/>
              <a:t>carried out. Rather, strong ambition leads to huge </a:t>
            </a:r>
            <a:r>
              <a:rPr lang="en-US" dirty="0" smtClean="0"/>
              <a:t>rewards</a:t>
            </a:r>
          </a:p>
          <a:p>
            <a:pPr marL="342900" indent="-342900">
              <a:buAutoNum type="arabicParenR"/>
            </a:pPr>
            <a:r>
              <a:rPr lang="nl-NL" dirty="0" err="1" smtClean="0"/>
              <a:t>While</a:t>
            </a:r>
            <a:r>
              <a:rPr lang="nl-NL" dirty="0" smtClean="0"/>
              <a:t> </a:t>
            </a:r>
            <a:r>
              <a:rPr lang="en-US" dirty="0" smtClean="0"/>
              <a:t>information </a:t>
            </a:r>
            <a:r>
              <a:rPr lang="en-US" dirty="0"/>
              <a:t>technology is a crucial asset in redesigning business processes, it </a:t>
            </a:r>
            <a:r>
              <a:rPr lang="en-US" dirty="0" smtClean="0"/>
              <a:t>is necessary </a:t>
            </a:r>
            <a:r>
              <a:rPr lang="en-US" dirty="0"/>
              <a:t>to go beyond pure automation of what is already being </a:t>
            </a:r>
            <a:r>
              <a:rPr lang="en-US" dirty="0" smtClean="0"/>
              <a:t>done</a:t>
            </a:r>
          </a:p>
          <a:p>
            <a:pPr marL="342900" indent="-342900">
              <a:buAutoNum type="arabicParenR"/>
            </a:pPr>
            <a:r>
              <a:rPr lang="en-US" dirty="0" smtClean="0"/>
              <a:t>Organizations </a:t>
            </a:r>
            <a:r>
              <a:rPr lang="en-US" dirty="0"/>
              <a:t>need to break away from </a:t>
            </a:r>
            <a:r>
              <a:rPr lang="en-US" dirty="0" smtClean="0"/>
              <a:t>a set </a:t>
            </a:r>
            <a:r>
              <a:rPr lang="en-US" dirty="0"/>
              <a:t>of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ingrained patterns </a:t>
            </a:r>
            <a:r>
              <a:rPr lang="en-US" dirty="0"/>
              <a:t>of organizing work that prevent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business </a:t>
            </a:r>
            <a:r>
              <a:rPr lang="en-US" dirty="0"/>
              <a:t>processes </a:t>
            </a:r>
            <a:r>
              <a:rPr lang="en-US" dirty="0" smtClean="0"/>
              <a:t>from being </a:t>
            </a:r>
            <a:r>
              <a:rPr lang="en-US" dirty="0"/>
              <a:t>carried out in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integrated</a:t>
            </a:r>
            <a:r>
              <a:rPr lang="en-US" dirty="0"/>
              <a:t>, cross-functional way</a:t>
            </a:r>
            <a:endParaRPr lang="nl-NL" dirty="0"/>
          </a:p>
          <a:p>
            <a:endParaRPr lang="nl-NL" dirty="0"/>
          </a:p>
        </p:txBody>
      </p:sp>
      <p:pic>
        <p:nvPicPr>
          <p:cNvPr id="13314" name="Picture 2" descr="Michael Martin Hamm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96" y="3885342"/>
            <a:ext cx="1221912" cy="16705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3696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Methods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48732" y="1143000"/>
            <a:ext cx="8695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Business Process Reengineering</a:t>
            </a:r>
          </a:p>
          <a:p>
            <a:endParaRPr lang="en-US" b="1" dirty="0"/>
          </a:p>
          <a:p>
            <a:r>
              <a:rPr lang="en-US" dirty="0" smtClean="0"/>
              <a:t>Properties: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objective is to completely overhaul a process, which puts it in the </a:t>
            </a:r>
            <a:r>
              <a:rPr lang="en-US" b="1" dirty="0"/>
              <a:t>transformative </a:t>
            </a:r>
            <a:r>
              <a:rPr lang="en-US" dirty="0"/>
              <a:t>sphere.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</a:t>
            </a:r>
            <a:r>
              <a:rPr lang="en-US" b="1" dirty="0"/>
              <a:t>analytical</a:t>
            </a:r>
            <a:r>
              <a:rPr lang="en-US" dirty="0"/>
              <a:t> because it relies on such a set of clearly defined principles, in contrast to what a group of people comes up with,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mostly </a:t>
            </a:r>
            <a:r>
              <a:rPr lang="en-US" b="1" dirty="0"/>
              <a:t>inward-looking </a:t>
            </a:r>
            <a:r>
              <a:rPr lang="en-US" dirty="0"/>
              <a:t>since it still operates within the scope and context of the existing process it aims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overhaul</a:t>
            </a:r>
            <a:r>
              <a:rPr lang="nl-N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3483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Methods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48732" y="1143000"/>
            <a:ext cx="86952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Business Process Reengineering</a:t>
            </a:r>
          </a:p>
          <a:p>
            <a:endParaRPr lang="en-US" b="1" dirty="0"/>
          </a:p>
          <a:p>
            <a:r>
              <a:rPr lang="en-US" dirty="0" smtClean="0"/>
              <a:t>Redesign principles: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 </a:t>
            </a:r>
            <a:r>
              <a:rPr lang="en-US" dirty="0"/>
              <a:t>sure that information is captured </a:t>
            </a:r>
            <a:r>
              <a:rPr lang="en-US" dirty="0" smtClean="0"/>
              <a:t>fresh, at </a:t>
            </a:r>
            <a:r>
              <a:rPr lang="en-US" dirty="0"/>
              <a:t>the moment it is produced, and at the source by the stakeholder who is </a:t>
            </a:r>
            <a:r>
              <a:rPr lang="en-US" dirty="0" smtClean="0"/>
              <a:t>producing it..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err="1" smtClean="0"/>
              <a:t>Integrate</a:t>
            </a:r>
            <a:r>
              <a:rPr lang="nl-NL" dirty="0" smtClean="0"/>
              <a:t> information </a:t>
            </a:r>
            <a:r>
              <a:rPr lang="en-US" dirty="0" smtClean="0"/>
              <a:t>processing </a:t>
            </a:r>
            <a:r>
              <a:rPr lang="en-US" dirty="0"/>
              <a:t>work, i.e., work that involves capturing or processing </a:t>
            </a:r>
            <a:r>
              <a:rPr lang="en-US" dirty="0" smtClean="0"/>
              <a:t>infor</a:t>
            </a:r>
            <a:r>
              <a:rPr lang="en-US" dirty="0"/>
              <a:t>mation, </a:t>
            </a:r>
            <a:r>
              <a:rPr lang="en-US" dirty="0" smtClean="0"/>
              <a:t>with </a:t>
            </a:r>
            <a:r>
              <a:rPr lang="en-US" dirty="0"/>
              <a:t>the real work where this information is </a:t>
            </a:r>
            <a:r>
              <a:rPr lang="en-US" dirty="0" smtClean="0"/>
              <a:t>produced.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Let those who </a:t>
            </a:r>
            <a:r>
              <a:rPr lang="en-US" dirty="0"/>
              <a:t>have an interest in the output of a process </a:t>
            </a:r>
            <a:r>
              <a:rPr lang="en-US" dirty="0" smtClean="0"/>
              <a:t>not </a:t>
            </a:r>
            <a:r>
              <a:rPr lang="en-US" dirty="0"/>
              <a:t>only participate in it </a:t>
            </a:r>
            <a:r>
              <a:rPr lang="en-US" dirty="0" smtClean="0"/>
              <a:t>but drive </a:t>
            </a:r>
            <a:r>
              <a:rPr lang="en-US" dirty="0"/>
              <a:t>it all the </a:t>
            </a:r>
            <a:r>
              <a:rPr lang="en-US" dirty="0" smtClean="0"/>
              <a:t>way.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Put </a:t>
            </a:r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decision</a:t>
            </a:r>
            <a:r>
              <a:rPr lang="nl-NL" dirty="0"/>
              <a:t> </a:t>
            </a:r>
            <a:r>
              <a:rPr lang="nl-NL" dirty="0" smtClean="0"/>
              <a:t>point </a:t>
            </a:r>
            <a:r>
              <a:rPr lang="en-US" dirty="0" smtClean="0"/>
              <a:t>in </a:t>
            </a:r>
            <a:r>
              <a:rPr lang="en-US" dirty="0"/>
              <a:t>a process preferably at the place where work is performed.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782169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Redesign Orbit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9" y="1183550"/>
            <a:ext cx="8001000" cy="43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5729903" y="3604622"/>
            <a:ext cx="1289876" cy="1249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3793333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Methods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48732" y="1143000"/>
            <a:ext cx="86952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Product-Based Design</a:t>
            </a:r>
          </a:p>
          <a:p>
            <a:endParaRPr lang="en-US" b="1" dirty="0"/>
          </a:p>
          <a:p>
            <a:r>
              <a:rPr lang="en-US" dirty="0" smtClean="0"/>
              <a:t>Properties: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objective is to completely overhaul a process, which puts it in the </a:t>
            </a:r>
            <a:r>
              <a:rPr lang="en-US" b="1" dirty="0"/>
              <a:t>transformative </a:t>
            </a:r>
            <a:r>
              <a:rPr lang="en-US" dirty="0"/>
              <a:t>sphere.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b="1" dirty="0"/>
              <a:t>analytical </a:t>
            </a:r>
            <a:r>
              <a:rPr lang="en-US" dirty="0"/>
              <a:t>in nature since it relies on </a:t>
            </a:r>
            <a:r>
              <a:rPr lang="en-US" dirty="0" smtClean="0"/>
              <a:t>a formal</a:t>
            </a:r>
            <a:r>
              <a:rPr lang="en-US" dirty="0"/>
              <a:t>, almost purely algorithmic way of developing a new business process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</a:t>
            </a:r>
            <a:r>
              <a:rPr lang="en-US" b="1" dirty="0" smtClean="0"/>
              <a:t>outward-looking </a:t>
            </a:r>
            <a:r>
              <a:rPr lang="en-US" dirty="0" smtClean="0"/>
              <a:t>because of the artifact that takes center stage in this method: It is the product that a business process aims to </a:t>
            </a:r>
            <a:r>
              <a:rPr lang="nl-NL" dirty="0" err="1" smtClean="0"/>
              <a:t>deliver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864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Positive motive: </a:t>
            </a:r>
          </a:p>
          <a:p>
            <a:pPr lvl="1"/>
            <a:r>
              <a:rPr lang="en-US" sz="2800" dirty="0" smtClean="0"/>
              <a:t>The urge of organizations to innovate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Reactive motive: </a:t>
            </a:r>
          </a:p>
          <a:p>
            <a:pPr lvl="1"/>
            <a:r>
              <a:rPr lang="en-US" sz="2800" dirty="0" smtClean="0"/>
              <a:t>Fight organizational entropy</a:t>
            </a:r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Motives for Process Redesign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91348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Transformational Methods</a:t>
            </a:r>
            <a:endParaRPr lang="nl-NL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14658" y="1558985"/>
            <a:ext cx="7848343" cy="1905000"/>
            <a:chOff x="713" y="1456"/>
            <a:chExt cx="6118" cy="1400"/>
          </a:xfrm>
        </p:grpSpPr>
        <p:sp useBgFill="1"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13" y="1456"/>
              <a:ext cx="6118" cy="1400"/>
            </a:xfrm>
            <a:prstGeom prst="rect">
              <a:avLst/>
            </a:prstGeom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110377" tIns="55189" rIns="110377" bIns="55189" anchor="ctr"/>
            <a:lstStyle/>
            <a:p>
              <a:pPr algn="ctr" defTabSz="913984" eaLnBrk="0" hangingPunct="0"/>
              <a:endParaRPr lang="nl-NL" i="1" u="sng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575" y="2028"/>
              <a:ext cx="520" cy="225"/>
            </a:xfrm>
            <a:prstGeom prst="rect">
              <a:avLst/>
            </a:prstGeom>
            <a:solidFill>
              <a:srgbClr val="516F85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>
                <a:solidFill>
                  <a:schemeClr val="accent2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761" y="2028"/>
              <a:ext cx="299" cy="22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170" y="2005"/>
              <a:ext cx="519" cy="305"/>
            </a:xfrm>
            <a:prstGeom prst="leftRightArrow">
              <a:avLst>
                <a:gd name="adj1" fmla="val 50000"/>
                <a:gd name="adj2" fmla="val 34033"/>
              </a:avLst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26" y="1819"/>
              <a:ext cx="2079" cy="5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121" y="2030"/>
              <a:ext cx="324" cy="2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10377" tIns="55189" rIns="110377" bIns="55189">
              <a:spAutoFit/>
            </a:bodyPr>
            <a:lstStyle/>
            <a:p>
              <a:pPr algn="r" defTabSz="913984" eaLnBrk="0" hangingPunct="0"/>
              <a:r>
                <a:rPr lang="nl-NL" i="1" u="sng">
                  <a:latin typeface="Arial" charset="0"/>
                </a:rPr>
                <a:t>1.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694" y="2380"/>
              <a:ext cx="815" cy="280"/>
            </a:xfrm>
            <a:prstGeom prst="rect">
              <a:avLst/>
            </a:prstGeom>
            <a:solidFill>
              <a:srgbClr val="14096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395" y="1678"/>
              <a:ext cx="595" cy="911"/>
            </a:xfrm>
            <a:custGeom>
              <a:avLst/>
              <a:gdLst>
                <a:gd name="T0" fmla="*/ 255 w 21600"/>
                <a:gd name="T1" fmla="*/ 0 h 21600"/>
                <a:gd name="T2" fmla="*/ 84 w 21600"/>
                <a:gd name="T3" fmla="*/ 911 h 21600"/>
                <a:gd name="T4" fmla="*/ 268 w 21600"/>
                <a:gd name="T5" fmla="*/ 350 h 21600"/>
                <a:gd name="T6" fmla="*/ 431 w 21600"/>
                <a:gd name="T7" fmla="*/ 602 h 21600"/>
                <a:gd name="T8" fmla="*/ 595 w 21600"/>
                <a:gd name="T9" fmla="*/ 35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99 h 21600"/>
                <a:gd name="T17" fmla="*/ 6099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174" y="1608"/>
              <a:ext cx="1410" cy="112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5200" y="1749"/>
              <a:ext cx="324" cy="2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10377" tIns="55189" rIns="110377" bIns="55189">
              <a:spAutoFit/>
            </a:bodyPr>
            <a:lstStyle/>
            <a:p>
              <a:pPr algn="r" defTabSz="913984" eaLnBrk="0" hangingPunct="0"/>
              <a:r>
                <a:rPr lang="nl-NL" i="1" u="sng">
                  <a:latin typeface="Arial" charset="0"/>
                </a:rPr>
                <a:t>2.</a:t>
              </a:r>
            </a:p>
          </p:txBody>
        </p:sp>
        <p:sp useBgFill="1"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3505" y="1958"/>
              <a:ext cx="669" cy="281"/>
            </a:xfrm>
            <a:prstGeom prst="rightArrow">
              <a:avLst>
                <a:gd name="adj1" fmla="val 50000"/>
                <a:gd name="adj2" fmla="val 59520"/>
              </a:avLst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5995" y="2464"/>
              <a:ext cx="824" cy="2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10377" tIns="55189" rIns="110377" bIns="55189">
              <a:spAutoFit/>
            </a:bodyPr>
            <a:lstStyle/>
            <a:p>
              <a:pPr algn="r" defTabSz="913984" eaLnBrk="0" hangingPunct="0"/>
              <a:r>
                <a:rPr lang="nl-NL" i="1" u="sng">
                  <a:solidFill>
                    <a:schemeClr val="tx2"/>
                  </a:solidFill>
                  <a:latin typeface="Arial" charset="0"/>
                </a:rPr>
                <a:t>Process</a:t>
              </a:r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413207" y="3692585"/>
            <a:ext cx="813035" cy="14465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1436" tIns="45719" rIns="91436" bIns="45719">
            <a:spAutoFit/>
          </a:bodyPr>
          <a:lstStyle/>
          <a:p>
            <a:pPr algn="r" defTabSz="913984" eaLnBrk="0" hangingPunct="0"/>
            <a:r>
              <a:rPr lang="nl-NL" sz="8800" i="1">
                <a:solidFill>
                  <a:srgbClr val="14096A"/>
                </a:solidFill>
                <a:latin typeface="Arial" charset="0"/>
              </a:rPr>
              <a:t>?</a:t>
            </a:r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914658" y="3006785"/>
            <a:ext cx="7848343" cy="2438400"/>
            <a:chOff x="713" y="2520"/>
            <a:chExt cx="6118" cy="1792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713" y="3077"/>
              <a:ext cx="6118" cy="12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 rot="10800000">
              <a:off x="3505" y="2520"/>
              <a:ext cx="411" cy="804"/>
            </a:xfrm>
            <a:prstGeom prst="downArrow">
              <a:avLst>
                <a:gd name="adj1" fmla="val 50000"/>
                <a:gd name="adj2" fmla="val 48905"/>
              </a:avLst>
            </a:prstGeom>
            <a:solidFill>
              <a:schemeClr val="tx2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208" y="3491"/>
              <a:ext cx="642" cy="302"/>
            </a:xfrm>
            <a:prstGeom prst="rect">
              <a:avLst/>
            </a:prstGeom>
            <a:solidFill>
              <a:srgbClr val="516F85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208" y="3793"/>
              <a:ext cx="1009" cy="380"/>
            </a:xfrm>
            <a:prstGeom prst="rect">
              <a:avLst/>
            </a:prstGeom>
            <a:solidFill>
              <a:srgbClr val="14096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850" y="3491"/>
              <a:ext cx="367" cy="30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6031" y="3976"/>
              <a:ext cx="794" cy="2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10377" tIns="55189" rIns="110377" bIns="55189">
              <a:spAutoFit/>
            </a:bodyPr>
            <a:lstStyle/>
            <a:p>
              <a:pPr algn="r" defTabSz="913984" eaLnBrk="0" hangingPunct="0"/>
              <a:r>
                <a:rPr lang="nl-NL" i="1">
                  <a:solidFill>
                    <a:schemeClr val="tx2"/>
                  </a:solidFill>
                  <a:latin typeface="Arial" charset="0"/>
                </a:rPr>
                <a:t>Product</a:t>
              </a:r>
            </a:p>
          </p:txBody>
        </p:sp>
      </p:grpSp>
      <p:sp>
        <p:nvSpPr>
          <p:cNvPr id="25" name="Tekstvak 24"/>
          <p:cNvSpPr txBox="1"/>
          <p:nvPr/>
        </p:nvSpPr>
        <p:spPr>
          <a:xfrm>
            <a:off x="448732" y="1143000"/>
            <a:ext cx="869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Product-Based Design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92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Transformational Methods</a:t>
            </a:r>
            <a:endParaRPr lang="nl-NL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339692"/>
              </p:ext>
            </p:extLst>
          </p:nvPr>
        </p:nvGraphicFramePr>
        <p:xfrm>
          <a:off x="724716" y="2682979"/>
          <a:ext cx="933899" cy="166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lip" r:id="rId3" imgW="3192120" imgH="3749400" progId="">
                  <p:embed/>
                </p:oleObj>
              </mc:Choice>
              <mc:Fallback>
                <p:oleObj name="Clip" r:id="rId3" imgW="3192120" imgH="374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716" y="2682979"/>
                        <a:ext cx="933899" cy="1660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869292"/>
              </p:ext>
            </p:extLst>
          </p:nvPr>
        </p:nvGraphicFramePr>
        <p:xfrm>
          <a:off x="6243859" y="1845412"/>
          <a:ext cx="2708499" cy="308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5" imgW="6109200" imgH="4600440" progId="Word.Document.8">
                  <p:embed/>
                </p:oleObj>
              </mc:Choice>
              <mc:Fallback>
                <p:oleObj name="Document" r:id="rId5" imgW="6109200" imgH="4600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859" y="1845412"/>
                        <a:ext cx="2708499" cy="3086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2409071" y="5352805"/>
            <a:ext cx="50928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lIns="75749" tIns="37874" rIns="75749" bIns="37874" anchor="ctr"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120292" y="5352805"/>
            <a:ext cx="510566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lIns="75749" tIns="37874" rIns="75749" bIns="37874" anchor="ctr"/>
          <a:lstStyle/>
          <a:p>
            <a:endParaRPr 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45736" y="5129648"/>
            <a:ext cx="1691860" cy="6304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75749" tIns="37874" rIns="75749" bIns="37874">
            <a:spAutoFit/>
          </a:bodyPr>
          <a:lstStyle/>
          <a:p>
            <a:pPr algn="ctr" eaLnBrk="0" hangingPunct="0"/>
            <a:r>
              <a:rPr lang="en-US" b="1">
                <a:latin typeface="Arial" charset="0"/>
              </a:rPr>
              <a:t>Product</a:t>
            </a:r>
          </a:p>
          <a:p>
            <a:pPr algn="ctr" eaLnBrk="0" hangingPunct="0"/>
            <a:r>
              <a:rPr lang="en-US" b="1">
                <a:latin typeface="Arial" charset="0"/>
              </a:rPr>
              <a:t>specifications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639393" y="5091548"/>
            <a:ext cx="1653388" cy="6304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75749" tIns="37874" rIns="75749" bIns="37874">
            <a:spAutoFit/>
          </a:bodyPr>
          <a:lstStyle/>
          <a:p>
            <a:pPr algn="ctr" eaLnBrk="0" hangingPunct="0"/>
            <a:r>
              <a:rPr lang="en-US" b="1" dirty="0" smtClean="0">
                <a:latin typeface="Arial" charset="0"/>
              </a:rPr>
              <a:t>Product Data 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Model</a:t>
            </a:r>
            <a:endParaRPr lang="en-US" b="1" dirty="0"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072780" y="5156862"/>
            <a:ext cx="1050659" cy="3534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75749" tIns="37874" rIns="75749" bIns="37874">
            <a:spAutoFit/>
          </a:bodyPr>
          <a:lstStyle/>
          <a:p>
            <a:pPr algn="ctr" eaLnBrk="0" hangingPunct="0"/>
            <a:r>
              <a:rPr lang="en-US" b="1">
                <a:latin typeface="Arial" charset="0"/>
              </a:rPr>
              <a:t>Process</a:t>
            </a:r>
            <a:endParaRPr lang="en-US">
              <a:latin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48732" y="1143000"/>
            <a:ext cx="869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Product-Based Design</a:t>
            </a:r>
            <a:endParaRPr lang="nl-NL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36" y="1810276"/>
            <a:ext cx="2990043" cy="30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625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Essence of Process Redesign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Transactional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Transformational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42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de-AT" dirty="0"/>
              <a:t>8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Redesign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0457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redesign can be motivated from a positive and a reactive angle</a:t>
            </a:r>
            <a:endParaRPr lang="en-US" u="sng" dirty="0" smtClean="0"/>
          </a:p>
          <a:p>
            <a:r>
              <a:rPr lang="en-US" dirty="0" smtClean="0"/>
              <a:t>Process redesign can be understood by considering the different elements of a process: </a:t>
            </a:r>
          </a:p>
          <a:p>
            <a:pPr lvl="1"/>
            <a:r>
              <a:rPr lang="en-US" dirty="0" smtClean="0"/>
              <a:t>customers</a:t>
            </a:r>
            <a:r>
              <a:rPr lang="en-US" dirty="0"/>
              <a:t>, business process operation, business process behavior, </a:t>
            </a:r>
            <a:r>
              <a:rPr lang="en-US" dirty="0" smtClean="0"/>
              <a:t>organization structure</a:t>
            </a:r>
            <a:r>
              <a:rPr lang="en-US" dirty="0"/>
              <a:t>, organization population, information, technology, and the </a:t>
            </a:r>
            <a:r>
              <a:rPr lang="en-US" dirty="0" smtClean="0"/>
              <a:t>external</a:t>
            </a:r>
          </a:p>
          <a:p>
            <a:r>
              <a:rPr lang="en-US" dirty="0"/>
              <a:t>The Devil’s Quadrangle </a:t>
            </a:r>
            <a:r>
              <a:rPr lang="en-US" dirty="0" smtClean="0"/>
              <a:t>clarifies that </a:t>
            </a:r>
            <a:r>
              <a:rPr lang="en-US" dirty="0"/>
              <a:t>many redesign options have to be discussed from the perspective of </a:t>
            </a:r>
            <a:r>
              <a:rPr lang="en-US" dirty="0" smtClean="0"/>
              <a:t>a trade-off </a:t>
            </a:r>
            <a:r>
              <a:rPr lang="en-US" dirty="0"/>
              <a:t>between time, cost, quality, and </a:t>
            </a:r>
            <a:r>
              <a:rPr lang="en-US" dirty="0" smtClean="0"/>
              <a:t>flexibility</a:t>
            </a:r>
          </a:p>
          <a:p>
            <a:r>
              <a:rPr lang="en-US" dirty="0" smtClean="0"/>
              <a:t>The Redesign Orbit provides </a:t>
            </a:r>
            <a:r>
              <a:rPr lang="en-US" dirty="0" smtClean="0"/>
              <a:t>a spectrum </a:t>
            </a:r>
            <a:r>
              <a:rPr lang="en-US" dirty="0"/>
              <a:t>of redesign </a:t>
            </a:r>
            <a:r>
              <a:rPr lang="en-US" dirty="0" smtClean="0"/>
              <a:t>methods using three axes:</a:t>
            </a:r>
          </a:p>
          <a:p>
            <a:pPr lvl="1"/>
            <a:r>
              <a:rPr lang="en-US" dirty="0" smtClean="0"/>
              <a:t>nature, </a:t>
            </a:r>
            <a:r>
              <a:rPr lang="nl-NL" dirty="0" err="1" smtClean="0"/>
              <a:t>ambition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perspective</a:t>
            </a:r>
            <a:endParaRPr lang="nl-NL" dirty="0"/>
          </a:p>
          <a:p>
            <a:r>
              <a:rPr lang="en-US" dirty="0" smtClean="0"/>
              <a:t>Redesign methods have their own distinctive characteristics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43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284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solidFill>
                  <a:prstClr val="black"/>
                </a:solidFill>
                <a:cs typeface="Arial" charset="0"/>
              </a:rPr>
              <a:t>The </a:t>
            </a:r>
            <a:r>
              <a:rPr lang="nl-NL" altLang="nl-NL" dirty="0" err="1">
                <a:solidFill>
                  <a:prstClr val="black"/>
                </a:solidFill>
                <a:cs typeface="Arial" charset="0"/>
              </a:rPr>
              <a:t>Abernaty-Utterback</a:t>
            </a:r>
            <a:r>
              <a:rPr lang="nl-NL" altLang="nl-NL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nl-NL" altLang="nl-NL" dirty="0" smtClean="0">
                <a:solidFill>
                  <a:prstClr val="black"/>
                </a:solidFill>
                <a:cs typeface="Arial" charset="0"/>
              </a:rPr>
              <a:t>Model</a:t>
            </a: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2" y="1321003"/>
            <a:ext cx="7576457" cy="439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285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2405" y="1344613"/>
            <a:ext cx="3165050" cy="385921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you identify business processes from your own experience </a:t>
            </a:r>
            <a:r>
              <a:rPr lang="en-US" dirty="0" smtClean="0"/>
              <a:t>that were </a:t>
            </a:r>
            <a:r>
              <a:rPr lang="en-US" dirty="0"/>
              <a:t>efficient at some stage, but which have become unnecessarily complex?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8.1: Organizational Entropy</a:t>
            </a:r>
            <a:endParaRPr lang="nl-NL" dirty="0"/>
          </a:p>
        </p:txBody>
      </p:sp>
      <p:pic>
        <p:nvPicPr>
          <p:cNvPr id="6146" name="Picture 2" descr="métal, machine, fenêtre, verre, industrie, construction, aci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08" y="1790710"/>
            <a:ext cx="4792969" cy="31953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91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redesign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internal or external </a:t>
            </a:r>
            <a:r>
              <a:rPr lang="en-US" i="1" dirty="0"/>
              <a:t>customers</a:t>
            </a:r>
            <a:r>
              <a:rPr lang="en-US" dirty="0"/>
              <a:t> of the business process,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i="1" dirty="0"/>
              <a:t>business process operation </a:t>
            </a:r>
            <a:r>
              <a:rPr lang="en-US" dirty="0"/>
              <a:t>view, which relates to how a business </a:t>
            </a:r>
            <a:r>
              <a:rPr lang="en-US" dirty="0" smtClean="0"/>
              <a:t>process is </a:t>
            </a:r>
            <a:r>
              <a:rPr lang="en-US" dirty="0"/>
              <a:t>implemented, specifically the number of activities that are identified in </a:t>
            </a:r>
            <a:r>
              <a:rPr lang="en-US" dirty="0" smtClean="0"/>
              <a:t>the process </a:t>
            </a:r>
            <a:r>
              <a:rPr lang="en-US" dirty="0"/>
              <a:t>and the nature of each,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i="1" dirty="0"/>
              <a:t>business process behavior </a:t>
            </a:r>
            <a:r>
              <a:rPr lang="en-US" dirty="0"/>
              <a:t>view, which relates to the way a business </a:t>
            </a:r>
            <a:r>
              <a:rPr lang="en-US" dirty="0" smtClean="0"/>
              <a:t>process is </a:t>
            </a:r>
            <a:r>
              <a:rPr lang="en-US" dirty="0"/>
              <a:t>executed, specifically the order in which activities are executed and how </a:t>
            </a:r>
            <a:r>
              <a:rPr lang="en-US" dirty="0" smtClean="0"/>
              <a:t>these are </a:t>
            </a:r>
            <a:r>
              <a:rPr lang="en-US" dirty="0"/>
              <a:t>scheduled and assigned for execution,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i="1" dirty="0"/>
              <a:t>organization</a:t>
            </a:r>
            <a:r>
              <a:rPr lang="en-US" dirty="0"/>
              <a:t> and the participants in the business process, captured at </a:t>
            </a:r>
            <a:r>
              <a:rPr lang="en-US" dirty="0" smtClean="0"/>
              <a:t>two levels:</a:t>
            </a:r>
          </a:p>
          <a:p>
            <a:pPr marL="615950" lvl="1" indent="-342900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/>
              <a:t>organization structure (elements: roles, users, groups, </a:t>
            </a:r>
            <a:r>
              <a:rPr lang="en-US" dirty="0" smtClean="0"/>
              <a:t>departments, etc</a:t>
            </a:r>
            <a:r>
              <a:rPr lang="en-US" dirty="0"/>
              <a:t>.), and </a:t>
            </a:r>
            <a:endParaRPr lang="en-US" dirty="0" smtClean="0"/>
          </a:p>
          <a:p>
            <a:pPr marL="615950" lvl="1" indent="-342900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/>
              <a:t>organization population (individuals: agents which can have </a:t>
            </a:r>
            <a:r>
              <a:rPr lang="en-US" dirty="0" smtClean="0"/>
              <a:t>activities assigned </a:t>
            </a:r>
            <a:r>
              <a:rPr lang="en-US" dirty="0"/>
              <a:t>for execution and the relationships between them),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i="1" dirty="0"/>
              <a:t>information</a:t>
            </a:r>
            <a:r>
              <a:rPr lang="en-US" dirty="0"/>
              <a:t> that the business process uses or </a:t>
            </a:r>
            <a:r>
              <a:rPr lang="en-US" dirty="0" smtClean="0"/>
              <a:t>creates,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i="1" dirty="0"/>
              <a:t>technology</a:t>
            </a:r>
            <a:r>
              <a:rPr lang="en-US" dirty="0"/>
              <a:t> the business process uses, </a:t>
            </a:r>
            <a:r>
              <a:rPr lang="en-US" dirty="0" smtClean="0"/>
              <a:t>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i="1" dirty="0"/>
              <a:t>external environment </a:t>
            </a:r>
            <a:r>
              <a:rPr lang="en-US" dirty="0"/>
              <a:t>the process is situated in.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7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Redesign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Is a </a:t>
            </a:r>
            <a:r>
              <a:rPr lang="en-US" sz="2000" i="1" dirty="0"/>
              <a:t>substantial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i="1" dirty="0" smtClean="0"/>
              <a:t>intentional </a:t>
            </a:r>
            <a:r>
              <a:rPr lang="en-US" sz="2000" dirty="0"/>
              <a:t>change of a business </a:t>
            </a:r>
            <a:r>
              <a:rPr lang="en-US" sz="2000" dirty="0" smtClean="0"/>
              <a:t>process, </a:t>
            </a:r>
          </a:p>
          <a:p>
            <a:endParaRPr lang="en-US" sz="2000" dirty="0" smtClean="0"/>
          </a:p>
          <a:p>
            <a:r>
              <a:rPr lang="en-US" sz="2000" dirty="0" smtClean="0"/>
              <a:t>Is primarily </a:t>
            </a:r>
            <a:r>
              <a:rPr lang="en-US" sz="2000" dirty="0"/>
              <a:t>concerned with changing </a:t>
            </a:r>
            <a:r>
              <a:rPr lang="en-US" sz="2000" dirty="0" smtClean="0"/>
              <a:t>the </a:t>
            </a:r>
            <a:r>
              <a:rPr lang="en-US" sz="2000" i="1" dirty="0" smtClean="0"/>
              <a:t>business </a:t>
            </a:r>
            <a:r>
              <a:rPr lang="en-US" sz="2000" i="1" dirty="0"/>
              <a:t>process </a:t>
            </a:r>
            <a:r>
              <a:rPr lang="en-US" sz="2000" dirty="0"/>
              <a:t>itself, covering both its </a:t>
            </a:r>
            <a:r>
              <a:rPr lang="en-US" sz="2000" i="1" dirty="0"/>
              <a:t>operational </a:t>
            </a:r>
            <a:r>
              <a:rPr lang="en-US" sz="2000" dirty="0"/>
              <a:t>and </a:t>
            </a:r>
            <a:r>
              <a:rPr lang="en-US" sz="2000" i="1" dirty="0" smtClean="0"/>
              <a:t>behavioral </a:t>
            </a:r>
            <a:r>
              <a:rPr lang="en-US" sz="2000" dirty="0" smtClean="0"/>
              <a:t>view, </a:t>
            </a:r>
          </a:p>
          <a:p>
            <a:endParaRPr lang="en-US" sz="2000" dirty="0"/>
          </a:p>
          <a:p>
            <a:r>
              <a:rPr lang="en-US" sz="2000" dirty="0" smtClean="0"/>
              <a:t>Extends </a:t>
            </a:r>
            <a:r>
              <a:rPr lang="en-US" sz="2000" dirty="0"/>
              <a:t>to changes that are on the interplay between on the one hand </a:t>
            </a:r>
            <a:r>
              <a:rPr lang="en-US" sz="2000" dirty="0" smtClean="0"/>
              <a:t>the process </a:t>
            </a:r>
            <a:r>
              <a:rPr lang="en-US" sz="2000" dirty="0"/>
              <a:t>and on the other the </a:t>
            </a:r>
            <a:r>
              <a:rPr lang="en-US" sz="2000" i="1" dirty="0"/>
              <a:t>organization </a:t>
            </a:r>
            <a:r>
              <a:rPr lang="en-US" sz="2000" dirty="0"/>
              <a:t>or </a:t>
            </a:r>
            <a:r>
              <a:rPr lang="en-US" sz="2000" dirty="0" smtClean="0"/>
              <a:t>the </a:t>
            </a:r>
            <a:r>
              <a:rPr lang="en-US" sz="2000" i="1" dirty="0"/>
              <a:t>external environment </a:t>
            </a:r>
            <a:r>
              <a:rPr lang="en-US" sz="2000" dirty="0" smtClean="0"/>
              <a:t>that the </a:t>
            </a:r>
            <a:r>
              <a:rPr lang="en-US" sz="2000" dirty="0"/>
              <a:t>process operates in, the </a:t>
            </a:r>
            <a:r>
              <a:rPr lang="en-US" sz="2000" i="1" dirty="0"/>
              <a:t>information </a:t>
            </a:r>
            <a:r>
              <a:rPr lang="en-US" sz="2000" dirty="0"/>
              <a:t>and </a:t>
            </a:r>
            <a:r>
              <a:rPr lang="en-US" sz="2000" i="1" dirty="0"/>
              <a:t>technology </a:t>
            </a:r>
            <a:r>
              <a:rPr lang="en-US" sz="2000" dirty="0"/>
              <a:t>it employs, as well as </a:t>
            </a:r>
            <a:r>
              <a:rPr lang="en-US" sz="2000" dirty="0" smtClean="0"/>
              <a:t>the products </a:t>
            </a:r>
            <a:r>
              <a:rPr lang="en-US" sz="2000" dirty="0"/>
              <a:t>it delivers to its </a:t>
            </a:r>
            <a:r>
              <a:rPr lang="en-US" sz="2000" i="1" dirty="0"/>
              <a:t>customers</a:t>
            </a:r>
            <a:r>
              <a:rPr lang="en-US" sz="2000" dirty="0"/>
              <a:t>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5855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Devil’s Quadrangle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91" y="1264850"/>
            <a:ext cx="4833409" cy="37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11200" y="5007433"/>
            <a:ext cx="7723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“</a:t>
            </a:r>
            <a:r>
              <a:rPr lang="nl-NL" sz="1200" dirty="0" err="1" smtClean="0"/>
              <a:t>improving</a:t>
            </a:r>
            <a:r>
              <a:rPr lang="nl-NL" sz="1200" dirty="0" smtClean="0"/>
              <a:t> a </a:t>
            </a:r>
            <a:r>
              <a:rPr lang="en-US" sz="1200" dirty="0" smtClean="0"/>
              <a:t>process </a:t>
            </a:r>
            <a:r>
              <a:rPr lang="en-US" sz="1200" dirty="0"/>
              <a:t>along one dimension may very well weaken its performance along </a:t>
            </a:r>
            <a:r>
              <a:rPr lang="en-US" sz="1200" dirty="0" smtClean="0"/>
              <a:t>another”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897265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Props1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58DFAF-C9AD-4CE5-A221-45D64FB05328}">
  <ds:schemaRefs>
    <ds:schemaRef ds:uri="http://purl.org/dc/dcmitype/"/>
    <ds:schemaRef ds:uri="http://purl.org/dc/elements/1.1/"/>
    <ds:schemaRef ds:uri="dde413db-0745-4f3a-8dca-564dc7ff6f7d"/>
    <ds:schemaRef ds:uri="http://schemas.microsoft.com/office/2006/metadata/properties"/>
    <ds:schemaRef ds:uri="1a8d9a65-8471-4209-a900-f8e11db75e0a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8b0a3ee-3d2a-451c-9a1a-7e5d5b0c9c7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Musterpr%C3%A4sentation 16x10</Template>
  <TotalTime>0</TotalTime>
  <Words>2148</Words>
  <Application>Microsoft Office PowerPoint</Application>
  <PresentationFormat>Diavoorstelling (16:10)</PresentationFormat>
  <Paragraphs>277</Paragraphs>
  <Slides>43</Slides>
  <Notes>6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43</vt:i4>
      </vt:variant>
    </vt:vector>
  </HeadingPairs>
  <TitlesOfParts>
    <vt:vector size="46" baseType="lpstr">
      <vt:lpstr>WU 16:10</vt:lpstr>
      <vt:lpstr>Clip</vt:lpstr>
      <vt:lpstr>Document</vt:lpstr>
      <vt:lpstr>Chapter 8: Process Redesign</vt:lpstr>
      <vt:lpstr>Process Redesign in the BPM Lifecycle</vt:lpstr>
      <vt:lpstr>Chapter 7: Quantitative Process Analysis</vt:lpstr>
      <vt:lpstr>Motives for Process Redesign</vt:lpstr>
      <vt:lpstr>The Abernaty-Utterback Model</vt:lpstr>
      <vt:lpstr>Exercise 8.1: Organizational Entropy</vt:lpstr>
      <vt:lpstr>Elements of redesign</vt:lpstr>
      <vt:lpstr>Process Redesign</vt:lpstr>
      <vt:lpstr>The Devil’s Quadrangle</vt:lpstr>
      <vt:lpstr>The Redesign Orbit</vt:lpstr>
      <vt:lpstr>Ambition</vt:lpstr>
      <vt:lpstr>Nature</vt:lpstr>
      <vt:lpstr>Perspective</vt:lpstr>
      <vt:lpstr>The Redesign Orbit</vt:lpstr>
      <vt:lpstr>Chapter 8: Process Redesign</vt:lpstr>
      <vt:lpstr>Transactional Methods</vt:lpstr>
      <vt:lpstr>Transactional Methods  </vt:lpstr>
      <vt:lpstr>7FE</vt:lpstr>
      <vt:lpstr>7FE</vt:lpstr>
      <vt:lpstr>Heuristic Process Redesign</vt:lpstr>
      <vt:lpstr>Example Heuristics for Time</vt:lpstr>
      <vt:lpstr>Example Heuristics for Cost </vt:lpstr>
      <vt:lpstr>Example heuristics for Quality</vt:lpstr>
      <vt:lpstr>Example Heuristics for Flexibility</vt:lpstr>
      <vt:lpstr>Exercise 8.9: Negative Effects</vt:lpstr>
      <vt:lpstr>Full Set of Redesign Heuristics</vt:lpstr>
      <vt:lpstr>Chapter 8: Process Redesign</vt:lpstr>
      <vt:lpstr>The Redesign Orbit</vt:lpstr>
      <vt:lpstr>Transformational Methods</vt:lpstr>
      <vt:lpstr>Transformational Methods</vt:lpstr>
      <vt:lpstr>NESTT</vt:lpstr>
      <vt:lpstr>Transformational Methods</vt:lpstr>
      <vt:lpstr>The Redesign Orbit</vt:lpstr>
      <vt:lpstr>The Redesign Orbit</vt:lpstr>
      <vt:lpstr>Transformational Methods</vt:lpstr>
      <vt:lpstr>Transformational Methods</vt:lpstr>
      <vt:lpstr>Transformational Methods</vt:lpstr>
      <vt:lpstr>The Redesign Orbit</vt:lpstr>
      <vt:lpstr>Transformational Methods</vt:lpstr>
      <vt:lpstr>Transformational Methods</vt:lpstr>
      <vt:lpstr>Transformational Methods</vt:lpstr>
      <vt:lpstr>Chapter 8: Process Redesign</vt:lpstr>
      <vt:lpstr>Recap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2018-01-12T14:33:51Z</dcterms:created>
  <dcterms:modified xsi:type="dcterms:W3CDTF">2018-02-13T10:38:20Z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