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4"/>
  </p:sldMasterIdLst>
  <p:notesMasterIdLst>
    <p:notesMasterId r:id="rId48"/>
  </p:notesMasterIdLst>
  <p:handoutMasterIdLst>
    <p:handoutMasterId r:id="rId49"/>
  </p:handoutMasterIdLst>
  <p:sldIdLst>
    <p:sldId id="359" r:id="rId5"/>
    <p:sldId id="433" r:id="rId6"/>
    <p:sldId id="442" r:id="rId7"/>
    <p:sldId id="564" r:id="rId8"/>
    <p:sldId id="565" r:id="rId9"/>
    <p:sldId id="567" r:id="rId10"/>
    <p:sldId id="568" r:id="rId11"/>
    <p:sldId id="569" r:id="rId12"/>
    <p:sldId id="570" r:id="rId13"/>
    <p:sldId id="572" r:id="rId14"/>
    <p:sldId id="574" r:id="rId15"/>
    <p:sldId id="573" r:id="rId16"/>
    <p:sldId id="575" r:id="rId17"/>
    <p:sldId id="571" r:id="rId18"/>
    <p:sldId id="576" r:id="rId19"/>
    <p:sldId id="577" r:id="rId20"/>
    <p:sldId id="578" r:id="rId21"/>
    <p:sldId id="579" r:id="rId22"/>
    <p:sldId id="580" r:id="rId23"/>
    <p:sldId id="581" r:id="rId24"/>
    <p:sldId id="582" r:id="rId25"/>
    <p:sldId id="583" r:id="rId26"/>
    <p:sldId id="584" r:id="rId27"/>
    <p:sldId id="585" r:id="rId28"/>
    <p:sldId id="586" r:id="rId29"/>
    <p:sldId id="587" r:id="rId30"/>
    <p:sldId id="592" r:id="rId31"/>
    <p:sldId id="593" r:id="rId32"/>
    <p:sldId id="588" r:id="rId33"/>
    <p:sldId id="590" r:id="rId34"/>
    <p:sldId id="591" r:id="rId35"/>
    <p:sldId id="594" r:id="rId36"/>
    <p:sldId id="589" r:id="rId37"/>
    <p:sldId id="598" r:id="rId38"/>
    <p:sldId id="595" r:id="rId39"/>
    <p:sldId id="602" r:id="rId40"/>
    <p:sldId id="596" r:id="rId41"/>
    <p:sldId id="599" r:id="rId42"/>
    <p:sldId id="597" r:id="rId43"/>
    <p:sldId id="603" r:id="rId44"/>
    <p:sldId id="604" r:id="rId45"/>
    <p:sldId id="605" r:id="rId46"/>
    <p:sldId id="432" r:id="rId47"/>
  </p:sldIdLst>
  <p:sldSz cx="9144000" cy="5715000" type="screen16x10"/>
  <p:notesSz cx="6858000" cy="9144000"/>
  <p:custDataLst>
    <p:tags r:id="rId50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00">
          <p15:clr>
            <a:srgbClr val="A4A3A4"/>
          </p15:clr>
        </p15:guide>
        <p15:guide id="2" pos="5465">
          <p15:clr>
            <a:srgbClr val="A4A3A4"/>
          </p15:clr>
        </p15:guide>
        <p15:guide id="3" pos="4241">
          <p15:clr>
            <a:srgbClr val="A4A3A4"/>
          </p15:clr>
        </p15:guide>
        <p15:guide id="4" pos="469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2" name="Auteur" initials="A" lastIdx="0" clrIdx="2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4C8AC8"/>
    <a:srgbClr val="CBDDEF"/>
    <a:srgbClr val="E7EFF7"/>
    <a:srgbClr val="0096D3"/>
    <a:srgbClr val="0C94B7"/>
    <a:srgbClr val="41B4CE"/>
    <a:srgbClr val="73BAD1"/>
    <a:srgbClr val="65B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1570" autoAdjust="0"/>
  </p:normalViewPr>
  <p:slideViewPr>
    <p:cSldViewPr snapToGrid="0" showGuides="1">
      <p:cViewPr>
        <p:scale>
          <a:sx n="68" d="100"/>
          <a:sy n="68" d="100"/>
        </p:scale>
        <p:origin x="-2880" y="-1404"/>
      </p:cViewPr>
      <p:guideLst>
        <p:guide orient="horz" pos="1800"/>
        <p:guide pos="5465"/>
        <p:guide pos="4241"/>
        <p:guide pos="46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4" d="100"/>
          <a:sy n="94" d="100"/>
        </p:scale>
        <p:origin x="274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tags" Target="tags/tag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79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commentAuthors" Target="commentAuthors.xml"/><Relationship Id="rId3" Type="http://schemas.openxmlformats.org/officeDocument/2006/relationships/customXml" Target="../customXml/item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817FD-8155-4502-AF78-DBC2EA4B168F}" type="datetimeFigureOut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13.02.2018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F6F62-1C91-45E7-BAED-FBFBF67C82BC}" type="slidenum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‹nr.›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45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0A972FC-F5E0-4F80-B169-F0B5EFC71333}" type="datetimeFigureOut">
              <a:rPr lang="de-AT" smtClean="0"/>
              <a:pPr/>
              <a:t>13.02.2018</a:t>
            </a:fld>
            <a:endParaRPr lang="de-AT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219CC2FD-B32F-4992-A15B-F95E2E35C81B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1513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7081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883" indent="-285725"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2898" indent="-228580"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057" indent="-228580"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217" indent="-228580"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376" indent="-228580" defTabSz="7635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536" indent="-228580" defTabSz="7635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8694" indent="-228580" defTabSz="7635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5854" indent="-228580" defTabSz="7635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82B77F43-60BE-4E2C-9ECA-774DC50CDAB7}" type="slidenum">
              <a:rPr lang="en-US" sz="1000"/>
              <a:pPr/>
              <a:t>2</a:t>
            </a:fld>
            <a:endParaRPr lang="en-US" sz="100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79425" y="768350"/>
            <a:ext cx="6138863" cy="38385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9614" y="4862513"/>
            <a:ext cx="5680075" cy="46037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94225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29459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15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7081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27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7081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42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7081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2019" y="1344613"/>
            <a:ext cx="7759644" cy="3853905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AT" dirty="0"/>
              <a:t>Textmasterformat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F06B7-302C-4F5F-8C6D-425307958B79}" type="datetime1">
              <a:rPr lang="de-AT" smtClean="0"/>
              <a:t>13.02.2018</a:t>
            </a:fld>
            <a:endParaRPr lang="de-AT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217443" cy="258085"/>
          </a:xfrm>
          <a:prstGeom prst="rect">
            <a:avLst/>
          </a:prstGeom>
        </p:spPr>
        <p:txBody>
          <a:bodyPr/>
          <a:lstStyle/>
          <a:p>
            <a:r>
              <a:rPr lang="de-AT" smtClean="0"/>
              <a:t>Fusszeile</a:t>
            </a:r>
            <a:endParaRPr lang="de-AT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Slide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344613"/>
            <a:ext cx="3960000" cy="3859212"/>
          </a:xfrm>
        </p:spPr>
        <p:txBody>
          <a:bodyPr>
            <a:normAutofit/>
          </a:bodyPr>
          <a:lstStyle>
            <a:lvl1pPr>
              <a:buClr>
                <a:schemeClr val="accent2">
                  <a:lumMod val="90000"/>
                  <a:lumOff val="10000"/>
                </a:schemeClr>
              </a:buClr>
              <a:defRPr sz="1600"/>
            </a:lvl1pPr>
            <a:lvl2pPr marL="541312" indent="-285750">
              <a:buClr>
                <a:schemeClr val="accent2">
                  <a:lumMod val="90000"/>
                  <a:lumOff val="10000"/>
                </a:schemeClr>
              </a:buClr>
              <a:buFont typeface="Wingdings" charset="2"/>
              <a:buChar char="§"/>
              <a:defRPr sz="1500"/>
            </a:lvl2pPr>
            <a:lvl3pPr>
              <a:buClr>
                <a:schemeClr val="accent2">
                  <a:lumMod val="90000"/>
                  <a:lumOff val="10000"/>
                </a:schemeClr>
              </a:buCl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344613"/>
            <a:ext cx="3960000" cy="3859212"/>
          </a:xfrm>
        </p:spPr>
        <p:txBody>
          <a:bodyPr>
            <a:normAutofit/>
          </a:bodyPr>
          <a:lstStyle>
            <a:lvl1pPr>
              <a:buClr>
                <a:schemeClr val="accent2">
                  <a:lumMod val="90000"/>
                  <a:lumOff val="10000"/>
                </a:schemeClr>
              </a:buClr>
              <a:defRPr sz="1600"/>
            </a:lvl1pPr>
            <a:lvl2pPr marL="541312" indent="-285750">
              <a:buClr>
                <a:schemeClr val="accent2">
                  <a:lumMod val="90000"/>
                  <a:lumOff val="10000"/>
                </a:schemeClr>
              </a:buClr>
              <a:buFont typeface="Wingdings" charset="2"/>
              <a:buChar char="§"/>
              <a:defRPr sz="1500"/>
            </a:lvl2pPr>
            <a:lvl3pPr>
              <a:buClr>
                <a:schemeClr val="accent2">
                  <a:lumMod val="90000"/>
                  <a:lumOff val="10000"/>
                </a:schemeClr>
              </a:buCl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6494-9322-42D4-89C0-371FCD90BCBB}" type="datetime1">
              <a:rPr lang="de-AT" smtClean="0"/>
              <a:t>13.02.2018</a:t>
            </a:fld>
            <a:endParaRPr lang="de-AT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217443" cy="258085"/>
          </a:xfrm>
          <a:prstGeom prst="rect">
            <a:avLst/>
          </a:prstGeom>
        </p:spPr>
        <p:txBody>
          <a:bodyPr/>
          <a:lstStyle/>
          <a:p>
            <a:r>
              <a:rPr lang="de-AT" smtClean="0"/>
              <a:t>Fusszeile</a:t>
            </a:r>
            <a:endParaRPr lang="de-AT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Slide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 bwMode="gray">
          <a:xfrm>
            <a:off x="468314" y="1344613"/>
            <a:ext cx="3960811" cy="533136"/>
          </a:xfrm>
          <a:solidFill>
            <a:srgbClr val="CBDDEF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tx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D5E96A0-43D8-45AE-ACDA-B0069831F056}" type="datetime1">
              <a:rPr lang="de-AT" smtClean="0"/>
              <a:t>13.02.2018</a:t>
            </a:fld>
            <a:endParaRPr lang="de-AT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>
          <a:xfrm>
            <a:off x="1354561" y="5412059"/>
            <a:ext cx="3217443" cy="258085"/>
          </a:xfrm>
          <a:prstGeom prst="rect">
            <a:avLst/>
          </a:prstGeom>
        </p:spPr>
        <p:txBody>
          <a:bodyPr/>
          <a:lstStyle/>
          <a:p>
            <a:r>
              <a:rPr lang="de-AT" smtClean="0"/>
              <a:t>Fusszeile</a:t>
            </a:r>
            <a:endParaRPr lang="de-AT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 dirty="0" smtClean="0"/>
              <a:t>Slide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4727894" y="1344613"/>
            <a:ext cx="3960811" cy="533136"/>
          </a:xfrm>
          <a:solidFill>
            <a:srgbClr val="CBDDEF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tx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45EA6F-A024-4C66-9C8B-8520E7132562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878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/>
          <p:cNvSpPr/>
          <p:nvPr userDrawn="1"/>
        </p:nvSpPr>
        <p:spPr>
          <a:xfrm>
            <a:off x="294340" y="978955"/>
            <a:ext cx="9137619" cy="2396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E3A7D816-8143-4089-A674-7FBE2F1D70E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711621" y="288569"/>
            <a:ext cx="1170000" cy="61728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344613"/>
            <a:ext cx="7764463" cy="3859212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/>
          <a:p>
            <a:pPr lvl="0"/>
            <a:r>
              <a:rPr lang="de-AT" dirty="0"/>
              <a:t>Textmasterformate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62407" y="5412059"/>
            <a:ext cx="892150" cy="258085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dirty="0" err="1" smtClean="0"/>
              <a:t>Slides</a:t>
            </a:r>
            <a:r>
              <a:rPr lang="de-AT" dirty="0" smtClean="0"/>
              <a:t>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7" name="Datumsplatzhalter 6"/>
          <p:cNvSpPr>
            <a:spLocks noGrp="1"/>
          </p:cNvSpPr>
          <p:nvPr userDrawn="1">
            <p:ph type="dt" sz="half" idx="2"/>
          </p:nvPr>
        </p:nvSpPr>
        <p:spPr>
          <a:xfrm>
            <a:off x="5745181" y="5412059"/>
            <a:ext cx="987407" cy="258085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r">
              <a:defRPr lang="de-DE" sz="8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CC9DEAF-4E2F-4BE8-ACB6-85FF8C703643}" type="datetime1">
              <a:rPr lang="de-AT" smtClean="0"/>
              <a:t>13.02.2018</a:t>
            </a:fld>
            <a:endParaRPr lang="de-AT" dirty="0"/>
          </a:p>
        </p:txBody>
      </p:sp>
      <p:sp>
        <p:nvSpPr>
          <p:cNvPr id="15" name="Titelplatzhalter 14"/>
          <p:cNvSpPr>
            <a:spLocks noGrp="1"/>
          </p:cNvSpPr>
          <p:nvPr userDrawn="1">
            <p:ph type="title"/>
          </p:nvPr>
        </p:nvSpPr>
        <p:spPr bwMode="auto">
          <a:xfrm>
            <a:off x="462408" y="139700"/>
            <a:ext cx="6840000" cy="9038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AT" dirty="0"/>
              <a:t>Titelmasterformat durch </a:t>
            </a:r>
            <a:br>
              <a:rPr lang="de-AT" dirty="0"/>
            </a:br>
            <a:r>
              <a:rPr lang="de-AT" dirty="0"/>
              <a:t>Klicken bearbeiten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229F41FE-2827-48CB-9F30-E0C59775241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1511"/>
            <a:ext cx="1318058" cy="22855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390525" cy="571500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513764" y="31277"/>
            <a:ext cx="1589820" cy="1054889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57200" y="1030828"/>
            <a:ext cx="3954137" cy="55338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483847" y="1030828"/>
            <a:ext cx="3954137" cy="55338"/>
          </a:xfrm>
          <a:prstGeom prst="rect">
            <a:avLst/>
          </a:prstGeom>
        </p:spPr>
      </p:pic>
      <p:sp>
        <p:nvSpPr>
          <p:cNvPr id="22" name="Rechteck 21"/>
          <p:cNvSpPr/>
          <p:nvPr userDrawn="1"/>
        </p:nvSpPr>
        <p:spPr>
          <a:xfrm>
            <a:off x="7355615" y="5087297"/>
            <a:ext cx="1849008" cy="6971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7" r:id="rId2"/>
    <p:sldLayoutId id="2147483668" r:id="rId3"/>
    <p:sldLayoutId id="2147483669" r:id="rId4"/>
  </p:sldLayoutIdLst>
  <p:transition>
    <p:fade/>
  </p:transition>
  <p:hf hdr="0" ftr="0" dt="0"/>
  <p:txStyles>
    <p:titleStyle>
      <a:lvl1pPr algn="l" defTabSz="914306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266700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2">
            <a:lumMod val="90000"/>
            <a:lumOff val="10000"/>
          </a:schemeClr>
        </a:buClr>
        <a:buFont typeface="Wingdings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39750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2">
            <a:lumMod val="90000"/>
            <a:lumOff val="10000"/>
          </a:schemeClr>
        </a:buClr>
        <a:buSzPct val="100000"/>
        <a:buFont typeface="Wingdings" charset="2"/>
        <a:buChar char="§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14388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2">
            <a:lumMod val="90000"/>
            <a:lumOff val="10000"/>
          </a:schemeClr>
        </a:buClr>
        <a:buFont typeface="Wingdings" charset="2"/>
        <a:buChar char="§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74738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2">
            <a:lumMod val="90000"/>
            <a:lumOff val="10000"/>
          </a:schemeClr>
        </a:buClr>
        <a:buFont typeface="Wingdings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41438" indent="-263525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2">
            <a:lumMod val="90000"/>
            <a:lumOff val="10000"/>
          </a:schemeClr>
        </a:buClr>
        <a:buFont typeface="Wingdings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34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6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0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0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2" pos="288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5179" userDrawn="1">
          <p15:clr>
            <a:srgbClr val="F26B43"/>
          </p15:clr>
        </p15:guide>
        <p15:guide id="5" pos="5467" userDrawn="1">
          <p15:clr>
            <a:srgbClr val="F26B43"/>
          </p15:clr>
        </p15:guide>
        <p15:guide id="7" orient="horz" pos="3278" userDrawn="1">
          <p15:clr>
            <a:srgbClr val="F26B43"/>
          </p15:clr>
        </p15:guide>
        <p15:guide id="9" orient="horz" pos="182" userDrawn="1">
          <p15:clr>
            <a:srgbClr val="F26B43"/>
          </p15:clr>
        </p15:guide>
        <p15:guide id="10" orient="horz" pos="847" userDrawn="1">
          <p15:clr>
            <a:srgbClr val="F26B43"/>
          </p15:clr>
        </p15:guide>
        <p15:guide id="11" orient="horz" pos="35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managementbyprocess.com/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commons.wikimedia.org/wiki/File%3AGLAM-WIKI_2015-Sunday-Session_1-Workshop_(3).JP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commons.wikimedia.org/wiki/File:Hertz_car_rental_office_Livonia_Michigan.JPG" TargetMode="Externa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s://en.wikipedia.org/wiki/File:Eye_movements_of_a_chess_champion_nc.jpg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commons.wikimedia.org/wiki/File:Delta_%2B_Alessi_(33040822500).jpg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s://youtu.be/KbMp11IflJg" TargetMode="Externa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s://en.wikipedia.org/wiki/Michael_Martin_Hammer" TargetMode="Externa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3.wmf"/><Relationship Id="rId5" Type="http://schemas.openxmlformats.org/officeDocument/2006/relationships/oleObject" Target="../embeddings/Microsoft_Word_97_-_2003_Document1.doc"/><Relationship Id="rId4" Type="http://schemas.openxmlformats.org/officeDocument/2006/relationships/image" Target="../media/image32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pixnio.com/fr/objets/portes-et-fenetres/metal-machine-fenetre-verre-industrie-construction-acier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The Essence of Process Redesign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Transactional Methods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Transformational Methods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Recap</a:t>
            </a:r>
            <a:endParaRPr lang="de-DE" sz="140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SEITE </a:t>
            </a:r>
            <a:fld id="{BE3DC40E-DBBE-4E2D-9EEC-FBF0DA0E9179}" type="slidenum">
              <a:rPr lang="de-AT" smtClean="0"/>
              <a:t>1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</a:t>
            </a:r>
            <a:r>
              <a:rPr lang="de-AT" dirty="0"/>
              <a:t>8</a:t>
            </a:r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Redesign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92155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Redesign Orbit</a:t>
            </a:r>
            <a:endParaRPr lang="nl-NL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55" y="1212188"/>
            <a:ext cx="7764455" cy="4323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0566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Transactional Methods</a:t>
            </a:r>
          </a:p>
          <a:p>
            <a:pPr lvl="0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Seek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identify problems and resolve them 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incrementally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one step at a time</a:t>
            </a:r>
          </a:p>
          <a:p>
            <a:pPr lvl="0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 not challenge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current process structure</a:t>
            </a:r>
          </a:p>
          <a:p>
            <a:pPr lvl="0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Transformational Methods</a:t>
            </a:r>
          </a:p>
          <a:p>
            <a:pPr lvl="0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Aim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achieve 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breakthrough </a:t>
            </a:r>
            <a:r>
              <a:rPr lang="en-US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innovation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Put into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question the fundamental assumptions and principles of the existing process structure</a:t>
            </a:r>
          </a:p>
          <a:p>
            <a:endParaRPr lang="nl-NL" b="1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Ambition</a:t>
            </a:r>
            <a:endParaRPr lang="nl-NL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571" y="3026979"/>
            <a:ext cx="4565142" cy="2542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58279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b="1" dirty="0"/>
              <a:t>Analytical </a:t>
            </a:r>
            <a:r>
              <a:rPr lang="en-US" b="1" dirty="0" smtClean="0"/>
              <a:t>Methods</a:t>
            </a:r>
          </a:p>
          <a:p>
            <a:pPr lvl="0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Tend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have a strong mathematical and quantitative focus</a:t>
            </a:r>
          </a:p>
          <a:p>
            <a:pPr lvl="0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Embrace 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tools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 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technology</a:t>
            </a:r>
          </a:p>
          <a:p>
            <a:endParaRPr lang="en-US" dirty="0"/>
          </a:p>
          <a:p>
            <a:endParaRPr lang="nl-NL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b="1" dirty="0"/>
              <a:t>Creative </a:t>
            </a:r>
            <a:r>
              <a:rPr lang="en-US" b="1" dirty="0" smtClean="0"/>
              <a:t>Methods</a:t>
            </a:r>
          </a:p>
          <a:p>
            <a:pPr lvl="0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Rely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 human creativity and ingenuity</a:t>
            </a:r>
          </a:p>
          <a:p>
            <a:pPr lvl="0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Embrace 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group dynamics</a:t>
            </a:r>
          </a:p>
          <a:p>
            <a:pPr marL="0" lvl="0" indent="0">
              <a:buNone/>
            </a:pPr>
            <a:endParaRPr lang="en-US" dirty="0"/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Nature</a:t>
            </a:r>
            <a:endParaRPr lang="nl-NL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129" y="3021261"/>
            <a:ext cx="4513044" cy="2513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27156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Inward-looking Methods </a:t>
            </a:r>
          </a:p>
          <a:p>
            <a:pPr lvl="0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Consider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process from the perspective of the 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internal organization</a:t>
            </a:r>
          </a:p>
          <a:p>
            <a:pPr lvl="0"/>
            <a:r>
              <a:rPr lang="nl-NL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Draw </a:t>
            </a:r>
            <a:r>
              <a:rPr lang="nl-NL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from</a:t>
            </a:r>
            <a:r>
              <a:rPr 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l-NL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objectives</a:t>
            </a:r>
            <a:r>
              <a:rPr 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l-NL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performance </a:t>
            </a:r>
            <a:r>
              <a:rPr lang="nl-NL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measurement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l-NL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Outward-looking Methods</a:t>
            </a:r>
          </a:p>
          <a:p>
            <a:pPr lvl="0"/>
            <a:r>
              <a:rPr lang="nl-NL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Consider</a:t>
            </a:r>
            <a:r>
              <a:rPr lang="nl-NL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l-NL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l-NL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process</a:t>
            </a:r>
            <a:r>
              <a:rPr 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l-NL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from</a:t>
            </a:r>
            <a:r>
              <a:rPr 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l-NL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</a:t>
            </a:r>
            <a:r>
              <a:rPr 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l-NL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outsider’s</a:t>
            </a:r>
            <a:r>
              <a:rPr lang="nl-NL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l-NL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perspective</a:t>
            </a:r>
            <a:endParaRPr lang="en-US" u="sng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l-NL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Are </a:t>
            </a:r>
            <a:r>
              <a:rPr lang="nl-NL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driven</a:t>
            </a:r>
            <a:r>
              <a:rPr lang="nl-NL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l-NL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by</a:t>
            </a:r>
            <a:r>
              <a:rPr 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l-NL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external</a:t>
            </a:r>
            <a:r>
              <a:rPr 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l-NL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opportunities</a:t>
            </a:r>
            <a:r>
              <a:rPr 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l-NL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l-NL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developments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l-NL" b="1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Perspective</a:t>
            </a:r>
            <a:endParaRPr lang="nl-NL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5" y="3012099"/>
            <a:ext cx="4565142" cy="2542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56961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Redesign Orbit</a:t>
            </a:r>
            <a:endParaRPr lang="nl-NL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89" y="1183550"/>
            <a:ext cx="8001000" cy="4375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fgeronde rechthoek 5"/>
          <p:cNvSpPr/>
          <p:nvPr/>
        </p:nvSpPr>
        <p:spPr>
          <a:xfrm>
            <a:off x="3155574" y="3371323"/>
            <a:ext cx="1241534" cy="36355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7" name="Afgeronde rechthoek 6"/>
          <p:cNvSpPr/>
          <p:nvPr/>
        </p:nvSpPr>
        <p:spPr>
          <a:xfrm>
            <a:off x="3293522" y="2629263"/>
            <a:ext cx="482819" cy="18249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8" name="Afgeronde rechthoek 7"/>
          <p:cNvSpPr/>
          <p:nvPr/>
        </p:nvSpPr>
        <p:spPr>
          <a:xfrm>
            <a:off x="5805422" y="4087617"/>
            <a:ext cx="1241534" cy="36355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9" name="Afgeronde rechthoek 8"/>
          <p:cNvSpPr/>
          <p:nvPr/>
        </p:nvSpPr>
        <p:spPr>
          <a:xfrm>
            <a:off x="5850433" y="2514399"/>
            <a:ext cx="827690" cy="18249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1724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The Essence of Process Redesign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Transactional Methods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Transformational Methods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Recap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</a:t>
            </a:r>
            <a:r>
              <a:rPr lang="de-AT" dirty="0"/>
              <a:t>8</a:t>
            </a:r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Redesign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41317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2405" y="1920369"/>
            <a:ext cx="3960000" cy="3859212"/>
          </a:xfrm>
        </p:spPr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Inward-looking</a:t>
            </a:r>
            <a:endParaRPr lang="en-US" b="1" dirty="0" smtClean="0"/>
          </a:p>
          <a:p>
            <a:r>
              <a:rPr lang="en-US" dirty="0" smtClean="0"/>
              <a:t>Six Sigma</a:t>
            </a:r>
          </a:p>
          <a:p>
            <a:r>
              <a:rPr lang="en-US" dirty="0" smtClean="0"/>
              <a:t>Theory of Constraints</a:t>
            </a:r>
          </a:p>
          <a:p>
            <a:r>
              <a:rPr lang="en-US" dirty="0" smtClean="0"/>
              <a:t>TRIZ</a:t>
            </a:r>
          </a:p>
          <a:p>
            <a:r>
              <a:rPr lang="en-US" dirty="0" smtClean="0"/>
              <a:t>Positive Deviance</a:t>
            </a:r>
          </a:p>
          <a:p>
            <a:r>
              <a:rPr lang="en-US" dirty="0" smtClean="0"/>
              <a:t>Heuristic Process Redesign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i="1" dirty="0" smtClean="0"/>
              <a:t>strongly </a:t>
            </a:r>
            <a:r>
              <a:rPr lang="en-US" i="1" dirty="0"/>
              <a:t>focus on the existing process in an organization as a </a:t>
            </a:r>
            <a:r>
              <a:rPr lang="en-US" i="1" dirty="0" smtClean="0"/>
              <a:t>starting </a:t>
            </a:r>
            <a:r>
              <a:rPr lang="nl-NL" i="1" dirty="0" smtClean="0"/>
              <a:t>point</a:t>
            </a:r>
            <a:endParaRPr lang="nl-NL" i="1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2"/>
          </p:nvPr>
        </p:nvSpPr>
        <p:spPr>
          <a:xfrm>
            <a:off x="4715688" y="1920369"/>
            <a:ext cx="3960000" cy="3859212"/>
          </a:xfrm>
        </p:spPr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Outward-looking</a:t>
            </a:r>
            <a:endParaRPr lang="en-US" b="1" dirty="0" smtClean="0"/>
          </a:p>
          <a:p>
            <a:r>
              <a:rPr lang="en-US" dirty="0" smtClean="0"/>
              <a:t>Benchmarking</a:t>
            </a:r>
          </a:p>
          <a:p>
            <a:r>
              <a:rPr lang="en-US" dirty="0" smtClean="0"/>
              <a:t>ERP-driven Redesign</a:t>
            </a:r>
          </a:p>
          <a:p>
            <a:r>
              <a:rPr lang="en-US" dirty="0" smtClean="0"/>
              <a:t>Lean</a:t>
            </a:r>
          </a:p>
          <a:p>
            <a:endParaRPr lang="en-US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i="1" dirty="0" err="1" smtClean="0"/>
              <a:t>fundamentally</a:t>
            </a:r>
            <a:r>
              <a:rPr lang="nl-NL" i="1" dirty="0" smtClean="0"/>
              <a:t> </a:t>
            </a:r>
            <a:r>
              <a:rPr lang="nl-NL" i="1" dirty="0" err="1" smtClean="0"/>
              <a:t>outward-looking</a:t>
            </a:r>
            <a:r>
              <a:rPr lang="nl-NL" i="1" dirty="0" smtClean="0"/>
              <a:t> </a:t>
            </a:r>
            <a:r>
              <a:rPr lang="nl-NL" i="1" dirty="0" err="1" smtClean="0"/>
              <a:t>by</a:t>
            </a:r>
            <a:r>
              <a:rPr lang="nl-NL" i="1" dirty="0" smtClean="0"/>
              <a:t> </a:t>
            </a:r>
            <a:r>
              <a:rPr lang="nl-NL" i="1" dirty="0" err="1" smtClean="0"/>
              <a:t>taking</a:t>
            </a:r>
            <a:r>
              <a:rPr lang="nl-NL" i="1" dirty="0" smtClean="0"/>
              <a:t> </a:t>
            </a:r>
            <a:r>
              <a:rPr lang="nl-NL" i="1" dirty="0" err="1" smtClean="0"/>
              <a:t>an</a:t>
            </a:r>
            <a:r>
              <a:rPr lang="nl-NL" i="1" dirty="0" smtClean="0"/>
              <a:t> </a:t>
            </a:r>
            <a:r>
              <a:rPr lang="nl-NL" i="1" dirty="0" err="1" smtClean="0"/>
              <a:t>external</a:t>
            </a:r>
            <a:r>
              <a:rPr lang="nl-NL" i="1" dirty="0" smtClean="0"/>
              <a:t> </a:t>
            </a:r>
            <a:r>
              <a:rPr lang="nl-NL" i="1" dirty="0" err="1" smtClean="0"/>
              <a:t>perspective</a:t>
            </a:r>
            <a:r>
              <a:rPr lang="nl-NL" i="1" dirty="0" smtClean="0"/>
              <a:t> on </a:t>
            </a:r>
            <a:r>
              <a:rPr lang="nl-NL" i="1" dirty="0" err="1" smtClean="0"/>
              <a:t>process</a:t>
            </a:r>
            <a:r>
              <a:rPr lang="nl-NL" i="1" dirty="0" smtClean="0"/>
              <a:t> </a:t>
            </a:r>
            <a:r>
              <a:rPr lang="nl-NL" i="1" dirty="0" err="1" smtClean="0"/>
              <a:t>redesign</a:t>
            </a:r>
            <a:endParaRPr lang="nl-NL" i="1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Transactional </a:t>
            </a:r>
            <a:r>
              <a:rPr lang="en-US" dirty="0" smtClean="0"/>
              <a:t>Methods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48732" y="1143000"/>
            <a:ext cx="8695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Analytical</a:t>
            </a:r>
            <a:r>
              <a:rPr lang="en-US" dirty="0" smtClean="0"/>
              <a:t>: </a:t>
            </a:r>
          </a:p>
          <a:p>
            <a:r>
              <a:rPr lang="en-US" dirty="0" smtClean="0"/>
              <a:t>employ </a:t>
            </a:r>
            <a:r>
              <a:rPr lang="en-US" dirty="0"/>
              <a:t>all kinds of tools, involve statistics, </a:t>
            </a:r>
            <a:r>
              <a:rPr lang="en-US" dirty="0" smtClean="0"/>
              <a:t>and are </a:t>
            </a:r>
            <a:r>
              <a:rPr lang="en-US" dirty="0"/>
              <a:t>strongly rationalized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77353107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462405" y="1920369"/>
            <a:ext cx="3960000" cy="3859212"/>
          </a:xfrm>
        </p:spPr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Inward-looking</a:t>
            </a:r>
            <a:endParaRPr lang="en-US" b="1" dirty="0" smtClean="0"/>
          </a:p>
          <a:p>
            <a:r>
              <a:rPr lang="en-US" dirty="0" smtClean="0"/>
              <a:t>7FE</a:t>
            </a:r>
          </a:p>
          <a:p>
            <a:r>
              <a:rPr lang="en-US" dirty="0" err="1" smtClean="0"/>
              <a:t>BPTrends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nl-NL" i="1" dirty="0" err="1"/>
              <a:t>emphasis</a:t>
            </a:r>
            <a:r>
              <a:rPr lang="nl-NL" i="1" dirty="0"/>
              <a:t> </a:t>
            </a:r>
            <a:r>
              <a:rPr lang="nl-NL" i="1" dirty="0" smtClean="0"/>
              <a:t>on </a:t>
            </a:r>
            <a:r>
              <a:rPr lang="en-US" i="1" dirty="0" smtClean="0"/>
              <a:t>engaging </a:t>
            </a:r>
            <a:r>
              <a:rPr lang="en-US" i="1" dirty="0"/>
              <a:t>professionals that already play a role within a targeted business </a:t>
            </a:r>
            <a:r>
              <a:rPr lang="en-US" i="1" dirty="0" smtClean="0"/>
              <a:t>process</a:t>
            </a:r>
            <a:endParaRPr lang="nl-NL" i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4715688" y="1920369"/>
            <a:ext cx="3960000" cy="3859212"/>
          </a:xfrm>
        </p:spPr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Outward-looking</a:t>
            </a:r>
            <a:endParaRPr lang="en-US" b="1" dirty="0" smtClean="0"/>
          </a:p>
          <a:p>
            <a:r>
              <a:rPr lang="en-US" dirty="0" smtClean="0"/>
              <a:t>Crowdsourcing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tapping </a:t>
            </a:r>
            <a:r>
              <a:rPr lang="en-US" i="1" dirty="0"/>
              <a:t>into the skills and </a:t>
            </a:r>
            <a:r>
              <a:rPr lang="en-US" i="1" dirty="0" smtClean="0"/>
              <a:t>knowledge of </a:t>
            </a:r>
            <a:r>
              <a:rPr lang="en-US" i="1" dirty="0"/>
              <a:t>people outside their organizational borders</a:t>
            </a:r>
            <a:endParaRPr lang="nl-NL" i="1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Transactional </a:t>
            </a:r>
            <a:r>
              <a:rPr lang="en-US" dirty="0" smtClean="0"/>
              <a:t>Methods  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448732" y="1143000"/>
            <a:ext cx="8695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Creative</a:t>
            </a:r>
            <a:r>
              <a:rPr lang="en-US" dirty="0" smtClean="0"/>
              <a:t>: </a:t>
            </a:r>
          </a:p>
          <a:p>
            <a:r>
              <a:rPr lang="en-US" dirty="0" smtClean="0"/>
              <a:t>unleashing </a:t>
            </a:r>
            <a:r>
              <a:rPr lang="en-US" dirty="0"/>
              <a:t>the creativity of </a:t>
            </a:r>
            <a:r>
              <a:rPr lang="en-US" dirty="0" smtClean="0"/>
              <a:t>people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2271262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7FE</a:t>
            </a:r>
            <a:endParaRPr lang="nl-NL" dirty="0"/>
          </a:p>
        </p:txBody>
      </p:sp>
      <p:pic>
        <p:nvPicPr>
          <p:cNvPr id="5" name="Picture 4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21" y="1344613"/>
            <a:ext cx="6860821" cy="38592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2015060" y="5301734"/>
            <a:ext cx="5174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hlinkClick r:id="rId2"/>
              </a:rPr>
              <a:t>https://www.managementbyprocess.com</a:t>
            </a:r>
            <a:r>
              <a:rPr lang="nl-NL" dirty="0" smtClean="0">
                <a:hlinkClick r:id="rId2"/>
              </a:rPr>
              <a:t>/</a:t>
            </a: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3357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Facilitators: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Need to ask </a:t>
            </a:r>
            <a:r>
              <a:rPr lang="en-US" dirty="0"/>
              <a:t>lots of “what if” and “why this” questions,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Should not </a:t>
            </a:r>
            <a:r>
              <a:rPr lang="en-US" dirty="0"/>
              <a:t>accept what he is or she is told (the first time),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Must look </a:t>
            </a:r>
            <a:r>
              <a:rPr lang="en-US" dirty="0"/>
              <a:t>for the second ‘right’ answer,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Will </a:t>
            </a:r>
            <a:r>
              <a:rPr lang="en-US" dirty="0"/>
              <a:t>r</a:t>
            </a:r>
            <a:r>
              <a:rPr lang="en-US" dirty="0" smtClean="0"/>
              <a:t>egularly </a:t>
            </a:r>
            <a:r>
              <a:rPr lang="en-US" dirty="0"/>
              <a:t>change the question and come it at from a different direction,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Shall challenge </a:t>
            </a:r>
            <a:r>
              <a:rPr lang="en-US" dirty="0"/>
              <a:t>the rules of the process,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 smtClean="0"/>
              <a:t>Need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rely</a:t>
            </a:r>
            <a:r>
              <a:rPr lang="nl-NL" dirty="0" smtClean="0"/>
              <a:t> </a:t>
            </a:r>
            <a:r>
              <a:rPr lang="nl-NL" dirty="0"/>
              <a:t>on </a:t>
            </a:r>
            <a:r>
              <a:rPr lang="nl-NL" dirty="0" err="1"/>
              <a:t>intuition</a:t>
            </a:r>
            <a:r>
              <a:rPr lang="nl-NL" dirty="0"/>
              <a:t>.</a:t>
            </a:r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7FE</a:t>
            </a:r>
            <a:endParaRPr lang="nl-NL" dirty="0"/>
          </a:p>
        </p:txBody>
      </p:sp>
      <p:pic>
        <p:nvPicPr>
          <p:cNvPr id="1028" name="Picture 4" descr="https://upload.wikimedia.org/wikipedia/commons/thumb/c/c4/GLAM-WIKI_2015-Sunday-Session_1-Workshop_%283%29.JPG/450px-GLAM-WIKI_2015-Sunday-Session_1-Workshop_%283%29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75" y="3159476"/>
            <a:ext cx="1808692" cy="241158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23986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279" y="1254559"/>
            <a:ext cx="4381909" cy="4073545"/>
          </a:xfrm>
          <a:prstGeom prst="rect">
            <a:avLst/>
          </a:prstGeom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75375" y="33069"/>
            <a:ext cx="6600336" cy="879231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Process Redesign in the BPM Lifecycle</a:t>
            </a:r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7222726" y="1515663"/>
            <a:ext cx="554404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AU" sz="1692"/>
          </a:p>
        </p:txBody>
      </p:sp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1686015" y="2402221"/>
            <a:ext cx="109904" cy="554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AU" sz="1692"/>
          </a:p>
        </p:txBody>
      </p:sp>
      <p:pic>
        <p:nvPicPr>
          <p:cNvPr id="18" name="Picture 4" descr="\\psf\Home\Desktop\pics\ch3_PurchaseOrder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74" y="4356406"/>
            <a:ext cx="1252175" cy="72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\\psf\Home\Desktop\pics\ch3_PurchaseOrder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157053" y="2506672"/>
            <a:ext cx="1329378" cy="15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\\psf\Home\Desktop\pics\ch6_cause_effect_rejected_equipmen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046" y="3796142"/>
            <a:ext cx="1306356" cy="923217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2" descr="\\psf\Home\Desktop\pics\ch10_fina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531" y="5313235"/>
            <a:ext cx="1413403" cy="35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ounded Rectangle 24"/>
          <p:cNvSpPr/>
          <p:nvPr/>
        </p:nvSpPr>
        <p:spPr bwMode="auto">
          <a:xfrm>
            <a:off x="4656273" y="4595061"/>
            <a:ext cx="1083315" cy="563274"/>
          </a:xfrm>
          <a:prstGeom prst="roundRect">
            <a:avLst/>
          </a:prstGeom>
          <a:noFill/>
          <a:ln w="57150" cap="flat" cmpd="sng" algn="ctr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70338" tIns="35169" rIns="70338" bIns="35169" numCol="1" rtlCol="0" anchor="t" anchorCtr="0" compatLnSpc="1">
            <a:prstTxWarp prst="textNoShape">
              <a:avLst/>
            </a:prstTxWarp>
          </a:bodyPr>
          <a:lstStyle/>
          <a:p>
            <a:pPr defTabSz="703374"/>
            <a:endParaRPr lang="en-AU" sz="1846">
              <a:latin typeface="Times New Roman" pitchFamily="-106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3814519" y="4865423"/>
            <a:ext cx="745773" cy="433776"/>
          </a:xfrm>
          <a:prstGeom prst="roundRect">
            <a:avLst/>
          </a:prstGeom>
          <a:noFill/>
          <a:ln w="57150" cap="flat" cmpd="sng" algn="ctr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70338" tIns="35169" rIns="70338" bIns="35169" numCol="1" rtlCol="0" anchor="t" anchorCtr="0" compatLnSpc="1">
            <a:prstTxWarp prst="textNoShape">
              <a:avLst/>
            </a:prstTxWarp>
          </a:bodyPr>
          <a:lstStyle/>
          <a:p>
            <a:pPr defTabSz="703374"/>
            <a:endParaRPr lang="en-AU" sz="1846">
              <a:latin typeface="Times New Roman" pitchFamily="-106" charset="0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631194" y="3989339"/>
            <a:ext cx="873670" cy="605722"/>
          </a:xfrm>
          <a:prstGeom prst="roundRect">
            <a:avLst/>
          </a:prstGeom>
          <a:noFill/>
          <a:ln w="57150" cap="flat" cmpd="sng" algn="ctr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70338" tIns="35169" rIns="70338" bIns="35169" numCol="1" rtlCol="0" anchor="t" anchorCtr="0" compatLnSpc="1">
            <a:prstTxWarp prst="textNoShape">
              <a:avLst/>
            </a:prstTxWarp>
          </a:bodyPr>
          <a:lstStyle/>
          <a:p>
            <a:pPr defTabSz="703374"/>
            <a:endParaRPr lang="en-AU" sz="1846">
              <a:latin typeface="Times New Roman" pitchFamily="-106" charset="0"/>
            </a:endParaRPr>
          </a:p>
        </p:txBody>
      </p:sp>
      <p:pic>
        <p:nvPicPr>
          <p:cNvPr id="15" name="Inhaltsplatzhalter 7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5635620" y="1373072"/>
            <a:ext cx="1450014" cy="76787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01" y="1863105"/>
            <a:ext cx="2019196" cy="66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6041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3" grpId="0" animBg="1"/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Heuristic Process Redesign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Uses</a:t>
            </a:r>
            <a:r>
              <a:rPr lang="en-US" dirty="0"/>
              <a:t> </a:t>
            </a:r>
            <a:r>
              <a:rPr lang="en-US" dirty="0" smtClean="0"/>
              <a:t>a </a:t>
            </a:r>
            <a:r>
              <a:rPr lang="en-US" dirty="0"/>
              <a:t>fixed list of redesign heuristics to determine potential improvement </a:t>
            </a:r>
            <a:r>
              <a:rPr lang="en-US" dirty="0" smtClean="0"/>
              <a:t>actions on an existing </a:t>
            </a:r>
            <a:r>
              <a:rPr lang="en-US" dirty="0"/>
              <a:t>process. </a:t>
            </a:r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each of the </a:t>
            </a:r>
            <a:r>
              <a:rPr lang="en-US" dirty="0" smtClean="0"/>
              <a:t>set performance </a:t>
            </a:r>
            <a:r>
              <a:rPr lang="en-US" dirty="0"/>
              <a:t>goals, </a:t>
            </a:r>
            <a:r>
              <a:rPr lang="en-US" dirty="0" smtClean="0"/>
              <a:t>redesign team reflects on </a:t>
            </a:r>
            <a:r>
              <a:rPr lang="en-US" dirty="0"/>
              <a:t>relevant heuristics that may be </a:t>
            </a:r>
            <a:r>
              <a:rPr lang="en-US" dirty="0" smtClean="0"/>
              <a:t>applied: A redesign heuristic </a:t>
            </a:r>
            <a:r>
              <a:rPr lang="en-US" dirty="0"/>
              <a:t>is desirable to apply if it helps to attain the desired </a:t>
            </a:r>
            <a:r>
              <a:rPr lang="en-US" dirty="0" smtClean="0"/>
              <a:t>performance improvement </a:t>
            </a:r>
            <a:r>
              <a:rPr lang="en-US" dirty="0"/>
              <a:t>of the process under consideration. </a:t>
            </a:r>
            <a:endParaRPr lang="en-US" dirty="0" smtClean="0"/>
          </a:p>
          <a:p>
            <a:r>
              <a:rPr lang="en-US" dirty="0" smtClean="0"/>
              <a:t>Applicable and desirable redesign </a:t>
            </a:r>
            <a:r>
              <a:rPr lang="en-US" dirty="0"/>
              <a:t>heuristics </a:t>
            </a:r>
            <a:r>
              <a:rPr lang="en-US" dirty="0" smtClean="0"/>
              <a:t>are clustered </a:t>
            </a:r>
          </a:p>
          <a:p>
            <a:r>
              <a:rPr lang="en-US" dirty="0" smtClean="0"/>
              <a:t>On </a:t>
            </a:r>
            <a:r>
              <a:rPr lang="en-US" dirty="0"/>
              <a:t>basis of </a:t>
            </a:r>
            <a:r>
              <a:rPr lang="en-US" dirty="0" smtClean="0"/>
              <a:t>these clusters</a:t>
            </a:r>
            <a:r>
              <a:rPr lang="en-US" dirty="0"/>
              <a:t>, a set of </a:t>
            </a:r>
            <a:r>
              <a:rPr lang="en-US" dirty="0" smtClean="0"/>
              <a:t>scenarios can </a:t>
            </a:r>
            <a:r>
              <a:rPr lang="en-US" dirty="0"/>
              <a:t>be generated, each of which describes which redesign heuristics are </a:t>
            </a:r>
            <a:r>
              <a:rPr lang="en-US" dirty="0" smtClean="0"/>
              <a:t>applied in </a:t>
            </a:r>
            <a:r>
              <a:rPr lang="en-US" dirty="0"/>
              <a:t>this scenario and, importantly, how this is done. </a:t>
            </a:r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1" y="4087246"/>
            <a:ext cx="8026400" cy="1399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61504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Heuristics for Time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b="1" dirty="0"/>
              <a:t>Parallelism</a:t>
            </a:r>
            <a:r>
              <a:rPr lang="en-US" sz="1400" dirty="0"/>
              <a:t>: “Put activities in parallel”. Activities in a business process are </a:t>
            </a:r>
            <a:r>
              <a:rPr lang="en-US" sz="1400" dirty="0" smtClean="0"/>
              <a:t>often ordered </a:t>
            </a:r>
            <a:r>
              <a:rPr lang="en-US" sz="1400" dirty="0"/>
              <a:t>in a strictly sequential way even though there is no good reason </a:t>
            </a:r>
            <a:r>
              <a:rPr lang="en-US" sz="1400" dirty="0" smtClean="0"/>
              <a:t>for doing </a:t>
            </a:r>
            <a:r>
              <a:rPr lang="en-US" sz="1400" dirty="0"/>
              <a:t>so. Some activities may well be carried out in an arbitrary order or </a:t>
            </a:r>
            <a:r>
              <a:rPr lang="en-US" sz="1400" dirty="0" smtClean="0"/>
              <a:t>even simultaneously</a:t>
            </a:r>
            <a:r>
              <a:rPr lang="en-US" sz="1400" dirty="0"/>
              <a:t>. By allowing a less restrictive choice on the order in which </a:t>
            </a:r>
            <a:r>
              <a:rPr lang="en-US" sz="1400" dirty="0" smtClean="0"/>
              <a:t>activities are </a:t>
            </a:r>
            <a:r>
              <a:rPr lang="en-US" sz="1400" dirty="0"/>
              <a:t>executed, a business process can be carried out faster.</a:t>
            </a:r>
          </a:p>
          <a:p>
            <a:r>
              <a:rPr lang="en-US" sz="1400" b="1" dirty="0"/>
              <a:t>Case-based work</a:t>
            </a:r>
            <a:r>
              <a:rPr lang="en-US" sz="1400" dirty="0"/>
              <a:t>: “Remove batch-processing and periodic activities”. </a:t>
            </a:r>
            <a:r>
              <a:rPr lang="en-US" sz="1400" dirty="0" smtClean="0"/>
              <a:t>Notable sources </a:t>
            </a:r>
            <a:r>
              <a:rPr lang="en-US" sz="1400" dirty="0"/>
              <a:t>of delays in business processes exist where individual </a:t>
            </a:r>
            <a:r>
              <a:rPr lang="en-US" sz="1400" dirty="0" smtClean="0"/>
              <a:t>cases:</a:t>
            </a:r>
          </a:p>
          <a:p>
            <a:pPr lvl="1"/>
            <a:r>
              <a:rPr lang="en-US" sz="1400" dirty="0" smtClean="0"/>
              <a:t>get piled </a:t>
            </a:r>
            <a:r>
              <a:rPr lang="en-US" sz="1400" dirty="0"/>
              <a:t>up in a batch that is only processed once all its items are </a:t>
            </a:r>
            <a:r>
              <a:rPr lang="en-US" sz="1400" dirty="0" smtClean="0"/>
              <a:t>available, </a:t>
            </a:r>
            <a:r>
              <a:rPr lang="en-US" sz="1400" dirty="0"/>
              <a:t>or </a:t>
            </a:r>
            <a:endParaRPr lang="en-US" sz="1400" dirty="0" smtClean="0"/>
          </a:p>
          <a:p>
            <a:pPr lvl="1"/>
            <a:r>
              <a:rPr lang="en-US" sz="1400" dirty="0" smtClean="0"/>
              <a:t>are </a:t>
            </a:r>
            <a:r>
              <a:rPr lang="en-US" sz="1400" dirty="0"/>
              <a:t>slowed down by periodic triggers, e.g., a computer system is only </a:t>
            </a:r>
            <a:r>
              <a:rPr lang="en-US" sz="1400" dirty="0" smtClean="0"/>
              <a:t>available at </a:t>
            </a:r>
            <a:r>
              <a:rPr lang="en-US" sz="1400" dirty="0"/>
              <a:t>one specific slot during the day. </a:t>
            </a:r>
            <a:endParaRPr lang="en-US" sz="1400" dirty="0" smtClean="0"/>
          </a:p>
          <a:p>
            <a:pPr marL="266700" lvl="1" indent="0">
              <a:buNone/>
            </a:pPr>
            <a:r>
              <a:rPr lang="en-US" sz="1400" dirty="0" smtClean="0"/>
              <a:t>Getting </a:t>
            </a:r>
            <a:r>
              <a:rPr lang="en-US" sz="1400" dirty="0"/>
              <a:t>rid of such constraints is in </a:t>
            </a:r>
            <a:r>
              <a:rPr lang="en-US" sz="1400" dirty="0" smtClean="0"/>
              <a:t>general a </a:t>
            </a:r>
            <a:r>
              <a:rPr lang="en-US" sz="1400" dirty="0"/>
              <a:t>good way to significantly speed up a process.</a:t>
            </a:r>
            <a:endParaRPr lang="nl-NL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1" y="4087246"/>
            <a:ext cx="8026400" cy="1399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/>
        </p:nvSpPr>
        <p:spPr>
          <a:xfrm>
            <a:off x="821265" y="4267199"/>
            <a:ext cx="1888067" cy="102446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2213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Activity elimination</a:t>
            </a:r>
            <a:r>
              <a:rPr lang="en-US" dirty="0"/>
              <a:t>: “Eliminate unnecessary activities”. Over time, processes </a:t>
            </a:r>
            <a:r>
              <a:rPr lang="en-US" dirty="0" smtClean="0"/>
              <a:t>get clogged </a:t>
            </a:r>
            <a:r>
              <a:rPr lang="en-US" dirty="0"/>
              <a:t>up with activities that were useful at some point but have lost </a:t>
            </a:r>
            <a:r>
              <a:rPr lang="en-US" dirty="0" smtClean="0"/>
              <a:t>their purpose </a:t>
            </a:r>
            <a:r>
              <a:rPr lang="en-US" dirty="0"/>
              <a:t>or rationale. Control activities, i.e., activities that are incorporated </a:t>
            </a:r>
            <a:r>
              <a:rPr lang="en-US" dirty="0" smtClean="0"/>
              <a:t>in a </a:t>
            </a:r>
            <a:r>
              <a:rPr lang="en-US" dirty="0"/>
              <a:t>process to fix problems, are prime examples of non-value adding </a:t>
            </a:r>
            <a:r>
              <a:rPr lang="en-US" dirty="0" smtClean="0"/>
              <a:t>activities. Getting </a:t>
            </a:r>
            <a:r>
              <a:rPr lang="en-US" dirty="0"/>
              <a:t>rid of unnecessary activities is an effective way to reduce the cost </a:t>
            </a:r>
            <a:r>
              <a:rPr lang="en-US" dirty="0" smtClean="0"/>
              <a:t>of </a:t>
            </a:r>
            <a:r>
              <a:rPr lang="nl-NL" dirty="0" smtClean="0"/>
              <a:t>handling </a:t>
            </a:r>
            <a:r>
              <a:rPr lang="nl-NL" dirty="0"/>
              <a:t>a case.</a:t>
            </a:r>
          </a:p>
          <a:p>
            <a:r>
              <a:rPr lang="en-US" b="1" dirty="0"/>
              <a:t>Empower</a:t>
            </a:r>
            <a:r>
              <a:rPr lang="en-US" dirty="0"/>
              <a:t>: “Give workers decision-making authority”. In traditional settings, </a:t>
            </a:r>
            <a:r>
              <a:rPr lang="en-US" dirty="0" smtClean="0"/>
              <a:t>people have </a:t>
            </a:r>
            <a:r>
              <a:rPr lang="en-US" dirty="0"/>
              <a:t>to authorize the outcomes of activities that have been performed </a:t>
            </a:r>
            <a:r>
              <a:rPr lang="en-US" dirty="0" smtClean="0"/>
              <a:t>by others</a:t>
            </a:r>
            <a:r>
              <a:rPr lang="en-US" dirty="0"/>
              <a:t>. If workers are empowered to take decisions autonomously, this </a:t>
            </a:r>
            <a:r>
              <a:rPr lang="en-US" dirty="0" smtClean="0"/>
              <a:t>may render </a:t>
            </a:r>
            <a:r>
              <a:rPr lang="en-US" dirty="0"/>
              <a:t>much of the </a:t>
            </a:r>
            <a:r>
              <a:rPr lang="en-US" dirty="0" smtClean="0"/>
              <a:t>work of </a:t>
            </a:r>
            <a:r>
              <a:rPr lang="en-US" dirty="0"/>
              <a:t>middle managers superfluous, in this way </a:t>
            </a:r>
            <a:r>
              <a:rPr lang="en-US" dirty="0" smtClean="0"/>
              <a:t>reducing </a:t>
            </a:r>
            <a:r>
              <a:rPr lang="nl-NL" dirty="0" err="1" smtClean="0"/>
              <a:t>cost</a:t>
            </a:r>
            <a:r>
              <a:rPr lang="nl-NL" dirty="0" smtClean="0"/>
              <a:t> </a:t>
            </a:r>
            <a:r>
              <a:rPr lang="nl-NL" dirty="0" err="1" smtClean="0"/>
              <a:t>significantly</a:t>
            </a:r>
            <a:r>
              <a:rPr lang="nl-NL" dirty="0" smtClean="0"/>
              <a:t>.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Heuristics for Cost </a:t>
            </a:r>
            <a:endParaRPr lang="nl-N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1" y="4087246"/>
            <a:ext cx="8026400" cy="1399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/>
          <p:cNvSpPr/>
          <p:nvPr/>
        </p:nvSpPr>
        <p:spPr>
          <a:xfrm>
            <a:off x="2700883" y="4275665"/>
            <a:ext cx="1888067" cy="102446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0136884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heuristics for Quality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b="1" dirty="0"/>
              <a:t>Triage</a:t>
            </a:r>
            <a:r>
              <a:rPr lang="en-US" sz="1400" dirty="0"/>
              <a:t>: “Split an activity into alternative versions”. By creating alternative </a:t>
            </a:r>
            <a:r>
              <a:rPr lang="en-US" sz="1400" dirty="0" smtClean="0"/>
              <a:t>versions of </a:t>
            </a:r>
            <a:r>
              <a:rPr lang="en-US" sz="1400" dirty="0"/>
              <a:t>an activity, it is possible to better deal with the variety of cases that need </a:t>
            </a:r>
            <a:r>
              <a:rPr lang="en-US" sz="1400" dirty="0" smtClean="0"/>
              <a:t>to be </a:t>
            </a:r>
            <a:r>
              <a:rPr lang="en-US" sz="1400" dirty="0"/>
              <a:t>processed. An alternative activity essentially pursues the high-level goal </a:t>
            </a:r>
            <a:r>
              <a:rPr lang="en-US" sz="1400" dirty="0" smtClean="0"/>
              <a:t>of the </a:t>
            </a:r>
            <a:r>
              <a:rPr lang="en-US" sz="1400" dirty="0"/>
              <a:t>original activity but is either geared specifically to a sub-category of </a:t>
            </a:r>
            <a:r>
              <a:rPr lang="en-US" sz="1400" dirty="0" smtClean="0"/>
              <a:t>cases that </a:t>
            </a:r>
            <a:r>
              <a:rPr lang="en-US" sz="1400" dirty="0"/>
              <a:t>are being encountered (e.g., orders of special customers vs. all </a:t>
            </a:r>
            <a:r>
              <a:rPr lang="en-US" sz="1400" dirty="0" smtClean="0"/>
              <a:t>customers) or </a:t>
            </a:r>
            <a:r>
              <a:rPr lang="en-US" sz="1400" dirty="0"/>
              <a:t>exploits the characteristics of the resource class that is assigned to it (e.g</a:t>
            </a:r>
            <a:r>
              <a:rPr lang="en-US" sz="1400" dirty="0" smtClean="0"/>
              <a:t>., senior </a:t>
            </a:r>
            <a:r>
              <a:rPr lang="en-US" sz="1400" dirty="0"/>
              <a:t>clerks vs. all clerks). By aligning work more specifically to the </a:t>
            </a:r>
            <a:r>
              <a:rPr lang="en-US" sz="1400" dirty="0" smtClean="0"/>
              <a:t>properties of </a:t>
            </a:r>
            <a:r>
              <a:rPr lang="en-US" sz="1400" dirty="0"/>
              <a:t>particular cases, the quality of work delivered improves.</a:t>
            </a:r>
          </a:p>
          <a:p>
            <a:r>
              <a:rPr lang="en-US" sz="1400" b="1" dirty="0"/>
              <a:t>Case assignment</a:t>
            </a:r>
            <a:r>
              <a:rPr lang="en-US" sz="1400" dirty="0"/>
              <a:t>: “Let participants perform as many steps as possible ”. If </a:t>
            </a:r>
            <a:r>
              <a:rPr lang="en-US" sz="1400" dirty="0" smtClean="0"/>
              <a:t>someone carries </a:t>
            </a:r>
            <a:r>
              <a:rPr lang="en-US" sz="1400" dirty="0"/>
              <a:t>out an activity, then that person becomes acquainted at some </a:t>
            </a:r>
            <a:r>
              <a:rPr lang="en-US" sz="1400" dirty="0" smtClean="0"/>
              <a:t>level with </a:t>
            </a:r>
            <a:r>
              <a:rPr lang="en-US" sz="1400" dirty="0"/>
              <a:t>the case for which the work is done. That knowledge accumulates </a:t>
            </a:r>
            <a:r>
              <a:rPr lang="en-US" sz="1400" dirty="0" smtClean="0"/>
              <a:t>with each </a:t>
            </a:r>
            <a:r>
              <a:rPr lang="en-US" sz="1400" dirty="0"/>
              <a:t>activity that is done for the same case. By making one participant the </a:t>
            </a:r>
            <a:r>
              <a:rPr lang="en-US" sz="1400" dirty="0" smtClean="0"/>
              <a:t>preferred resource </a:t>
            </a:r>
            <a:r>
              <a:rPr lang="en-US" sz="1400" dirty="0"/>
              <a:t>for any work that needs to be carried out for a particular </a:t>
            </a:r>
            <a:r>
              <a:rPr lang="en-US" sz="1400" dirty="0" smtClean="0"/>
              <a:t>case, this </a:t>
            </a:r>
            <a:r>
              <a:rPr lang="en-US" sz="1400" dirty="0"/>
              <a:t>knowledge can be leveraged to deliver a high standard of work.</a:t>
            </a:r>
            <a:endParaRPr lang="nl-NL" sz="14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5EA6F-A024-4C66-9C8B-8520E7132562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1" y="4087246"/>
            <a:ext cx="8026400" cy="1399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/>
        </p:nvSpPr>
        <p:spPr>
          <a:xfrm>
            <a:off x="4588950" y="4267197"/>
            <a:ext cx="1888067" cy="102446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92613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b="1" dirty="0"/>
              <a:t>Flexible assignment</a:t>
            </a:r>
            <a:r>
              <a:rPr lang="en-US" sz="1400" dirty="0"/>
              <a:t>: “Keep generic participants free for as long as possible”. </a:t>
            </a:r>
            <a:r>
              <a:rPr lang="en-US" sz="1400" dirty="0" smtClean="0"/>
              <a:t>Suppose that </a:t>
            </a:r>
            <a:r>
              <a:rPr lang="en-US" sz="1400" dirty="0"/>
              <a:t>an activity can be executed by either of two available participants, </a:t>
            </a:r>
            <a:r>
              <a:rPr lang="en-US" sz="1400" dirty="0" smtClean="0"/>
              <a:t>then it </a:t>
            </a:r>
            <a:r>
              <a:rPr lang="en-US" sz="1400" dirty="0"/>
              <a:t>should be assigned to the most specialized person. In this way, the </a:t>
            </a:r>
            <a:r>
              <a:rPr lang="en-US" sz="1400" dirty="0" smtClean="0"/>
              <a:t>likelihood to </a:t>
            </a:r>
            <a:r>
              <a:rPr lang="en-US" sz="1400" dirty="0"/>
              <a:t>commit the free, more general participant to another work package is </a:t>
            </a:r>
            <a:r>
              <a:rPr lang="en-US" sz="1400" dirty="0" smtClean="0"/>
              <a:t>maximal. The </a:t>
            </a:r>
            <a:r>
              <a:rPr lang="en-US" sz="1400" dirty="0"/>
              <a:t>advantage of this heuristic is that an organization stays flexible </a:t>
            </a:r>
            <a:r>
              <a:rPr lang="en-US" sz="1400" dirty="0" smtClean="0"/>
              <a:t>with </a:t>
            </a:r>
            <a:r>
              <a:rPr lang="nl-NL" sz="1400" dirty="0" smtClean="0"/>
              <a:t>respect </a:t>
            </a:r>
            <a:r>
              <a:rPr lang="nl-NL" sz="1400" dirty="0" err="1"/>
              <a:t>to</a:t>
            </a:r>
            <a:r>
              <a:rPr lang="nl-NL" sz="1400" dirty="0"/>
              <a:t> </a:t>
            </a:r>
            <a:r>
              <a:rPr lang="nl-NL" sz="1400" dirty="0" err="1"/>
              <a:t>assigning</a:t>
            </a:r>
            <a:r>
              <a:rPr lang="nl-NL" sz="1400" dirty="0"/>
              <a:t> </a:t>
            </a:r>
            <a:r>
              <a:rPr lang="nl-NL" sz="1400" dirty="0" err="1"/>
              <a:t>work</a:t>
            </a:r>
            <a:r>
              <a:rPr lang="nl-NL" sz="1400" dirty="0" smtClean="0"/>
              <a:t>.</a:t>
            </a:r>
          </a:p>
          <a:p>
            <a:r>
              <a:rPr lang="en-US" sz="1400" b="1" dirty="0"/>
              <a:t>Centralization</a:t>
            </a:r>
            <a:r>
              <a:rPr lang="en-US" sz="1400" dirty="0"/>
              <a:t>: “Let geographically dispersed resources act as if they are centralized</a:t>
            </a:r>
            <a:r>
              <a:rPr lang="en-US" sz="1400" dirty="0" smtClean="0"/>
              <a:t>”. This </a:t>
            </a:r>
            <a:r>
              <a:rPr lang="en-US" sz="1400" dirty="0"/>
              <a:t>heuristic is explicitly aimed at exploiting the benefits of a </a:t>
            </a:r>
            <a:r>
              <a:rPr lang="en-US" sz="1400" dirty="0" smtClean="0"/>
              <a:t>Business Process </a:t>
            </a:r>
            <a:r>
              <a:rPr lang="en-US" sz="1400" dirty="0"/>
              <a:t>Management System (</a:t>
            </a:r>
            <a:r>
              <a:rPr lang="en-US" sz="1400" dirty="0" smtClean="0"/>
              <a:t>BPMS). After </a:t>
            </a:r>
            <a:r>
              <a:rPr lang="en-US" sz="1400" dirty="0"/>
              <a:t>all, if a </a:t>
            </a:r>
            <a:r>
              <a:rPr lang="en-US" sz="1400" dirty="0" smtClean="0"/>
              <a:t>BPMS takes </a:t>
            </a:r>
            <a:r>
              <a:rPr lang="en-US" sz="1400" dirty="0"/>
              <a:t>care of assigning work to process participants it becomes less </a:t>
            </a:r>
            <a:r>
              <a:rPr lang="en-US" sz="1400" dirty="0" smtClean="0"/>
              <a:t>relevant where </a:t>
            </a:r>
            <a:r>
              <a:rPr lang="en-US" sz="1400" dirty="0"/>
              <a:t>these resources are located geographically. In this way, resources can </a:t>
            </a:r>
            <a:r>
              <a:rPr lang="en-US" sz="1400" dirty="0" smtClean="0"/>
              <a:t>be </a:t>
            </a:r>
            <a:r>
              <a:rPr lang="nl-NL" sz="1400" dirty="0" err="1" smtClean="0"/>
              <a:t>committed</a:t>
            </a:r>
            <a:r>
              <a:rPr lang="nl-NL" sz="1400" dirty="0" smtClean="0"/>
              <a:t> </a:t>
            </a:r>
            <a:r>
              <a:rPr lang="nl-NL" sz="1400" dirty="0"/>
              <a:t>more </a:t>
            </a:r>
            <a:r>
              <a:rPr lang="nl-NL" sz="1400" dirty="0" err="1"/>
              <a:t>flexibly</a:t>
            </a:r>
            <a:r>
              <a:rPr lang="nl-NL" sz="1400" dirty="0"/>
              <a:t>.</a:t>
            </a:r>
            <a:endParaRPr lang="nl-NL" sz="14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Heuristics for Flexibility</a:t>
            </a:r>
            <a:endParaRPr lang="nl-N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1" y="4087246"/>
            <a:ext cx="8026400" cy="1399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/>
          <p:cNvSpPr/>
          <p:nvPr/>
        </p:nvSpPr>
        <p:spPr>
          <a:xfrm>
            <a:off x="6460083" y="4267197"/>
            <a:ext cx="1888067" cy="102446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6024895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</a:t>
            </a:r>
            <a:r>
              <a:rPr lang="en-US" dirty="0" smtClean="0"/>
              <a:t>8.9: Negative Effects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recognition of the Devil’s Quadrangle, each heuristic can also </a:t>
            </a:r>
            <a:r>
              <a:rPr lang="en-US" dirty="0" smtClean="0"/>
              <a:t>have negative </a:t>
            </a:r>
            <a:r>
              <a:rPr lang="en-US" dirty="0"/>
              <a:t>side-effects when applied. Can you imagine what negative impact the </a:t>
            </a:r>
            <a:r>
              <a:rPr lang="en-US" i="1" dirty="0" err="1" smtClean="0"/>
              <a:t>Frequenz</a:t>
            </a:r>
            <a:r>
              <a:rPr lang="en-US" dirty="0" smtClean="0"/>
              <a:t> redesign </a:t>
            </a:r>
            <a:r>
              <a:rPr lang="en-US" dirty="0"/>
              <a:t>scenario may have on the performance of the rental car </a:t>
            </a:r>
            <a:r>
              <a:rPr lang="en-US" dirty="0" smtClean="0"/>
              <a:t>collection process </a:t>
            </a:r>
            <a:r>
              <a:rPr lang="en-US" dirty="0"/>
              <a:t>in terms of Cost and Flexibility?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5EA6F-A024-4C66-9C8B-8520E7132562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3074" name="Picture 2" descr="File:Hertz car rental office Livonia Michigan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508" y="2928217"/>
            <a:ext cx="5432425" cy="249891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6417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/>
        <p:txBody>
          <a:bodyPr vert="horz" lIns="0" tIns="45715" rIns="0" bIns="45715" rtlCol="0">
            <a:noAutofit/>
          </a:bodyPr>
          <a:lstStyle/>
          <a:p>
            <a:r>
              <a:rPr lang="en-US" sz="1200" dirty="0"/>
              <a:t>Control </a:t>
            </a:r>
            <a:r>
              <a:rPr lang="en-US" sz="1200" dirty="0"/>
              <a:t>relocation</a:t>
            </a:r>
          </a:p>
          <a:p>
            <a:r>
              <a:rPr lang="en-US" sz="1200" dirty="0"/>
              <a:t>Contact reduction</a:t>
            </a:r>
          </a:p>
          <a:p>
            <a:r>
              <a:rPr lang="en-US" sz="1200" dirty="0"/>
              <a:t>Integration</a:t>
            </a:r>
          </a:p>
          <a:p>
            <a:r>
              <a:rPr lang="en-US" sz="1200" dirty="0"/>
              <a:t>Case types</a:t>
            </a:r>
          </a:p>
          <a:p>
            <a:r>
              <a:rPr lang="en-US" sz="1200" dirty="0"/>
              <a:t>Activity </a:t>
            </a:r>
            <a:r>
              <a:rPr lang="en-US" sz="1200" dirty="0"/>
              <a:t>elimination </a:t>
            </a:r>
            <a:endParaRPr lang="en-US" sz="1200" dirty="0"/>
          </a:p>
          <a:p>
            <a:r>
              <a:rPr lang="en-US" sz="1200" dirty="0"/>
              <a:t>Case-based work</a:t>
            </a:r>
          </a:p>
          <a:p>
            <a:r>
              <a:rPr lang="en-US" sz="1200" dirty="0"/>
              <a:t>Triage</a:t>
            </a:r>
          </a:p>
          <a:p>
            <a:r>
              <a:rPr lang="en-US" sz="1200" dirty="0"/>
              <a:t>Activity </a:t>
            </a:r>
            <a:r>
              <a:rPr lang="en-US" sz="1200" dirty="0"/>
              <a:t>composition </a:t>
            </a:r>
            <a:endParaRPr lang="en-US" sz="1200" dirty="0"/>
          </a:p>
          <a:p>
            <a:r>
              <a:rPr lang="en-US" sz="1200" dirty="0"/>
              <a:t>Resequencing </a:t>
            </a:r>
          </a:p>
          <a:p>
            <a:r>
              <a:rPr lang="en-US" sz="1200" dirty="0"/>
              <a:t>Parallelism</a:t>
            </a:r>
          </a:p>
          <a:p>
            <a:r>
              <a:rPr lang="en-US" sz="1200" dirty="0"/>
              <a:t>Knock-out </a:t>
            </a:r>
          </a:p>
          <a:p>
            <a:r>
              <a:rPr lang="en-US" sz="1200" dirty="0"/>
              <a:t>Exception</a:t>
            </a:r>
          </a:p>
          <a:p>
            <a:r>
              <a:rPr lang="en-US" sz="1200" dirty="0"/>
              <a:t>Case assignment</a:t>
            </a:r>
          </a:p>
          <a:p>
            <a:r>
              <a:rPr lang="en-US" sz="1200" dirty="0"/>
              <a:t>Flexible </a:t>
            </a:r>
            <a:r>
              <a:rPr lang="en-US" sz="1200" dirty="0"/>
              <a:t>assignment </a:t>
            </a:r>
            <a:endParaRPr lang="en-US" sz="1200" dirty="0"/>
          </a:p>
          <a:p>
            <a:r>
              <a:rPr lang="en-US" sz="1200" dirty="0"/>
              <a:t>Centralization</a:t>
            </a:r>
            <a:endParaRPr lang="nl-NL" sz="1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/>
        <p:txBody>
          <a:bodyPr vert="horz" lIns="0" tIns="45715" rIns="0" bIns="45715" rtlCol="0">
            <a:noAutofit/>
          </a:bodyPr>
          <a:lstStyle/>
          <a:p>
            <a:r>
              <a:rPr lang="en-US" sz="1200" dirty="0"/>
              <a:t>Split responsibilities</a:t>
            </a:r>
          </a:p>
          <a:p>
            <a:r>
              <a:rPr lang="en-US" sz="1200" dirty="0"/>
              <a:t>Customer teams</a:t>
            </a:r>
            <a:endParaRPr lang="nl-NL" sz="1200" dirty="0"/>
          </a:p>
          <a:p>
            <a:r>
              <a:rPr lang="en-US" sz="1200" dirty="0"/>
              <a:t>Numerical involvement</a:t>
            </a:r>
            <a:endParaRPr lang="nl-NL" sz="1200" dirty="0"/>
          </a:p>
          <a:p>
            <a:r>
              <a:rPr lang="en-US" sz="1200" dirty="0"/>
              <a:t>Case manager</a:t>
            </a:r>
            <a:endParaRPr lang="nl-NL" sz="1200" dirty="0"/>
          </a:p>
          <a:p>
            <a:r>
              <a:rPr lang="en-US" sz="1200" dirty="0"/>
              <a:t>Extra resources</a:t>
            </a:r>
            <a:endParaRPr lang="nl-NL" sz="1200" dirty="0"/>
          </a:p>
          <a:p>
            <a:r>
              <a:rPr lang="en-US" sz="1200" dirty="0"/>
              <a:t>Specialist-generalist</a:t>
            </a:r>
            <a:endParaRPr lang="nl-NL" sz="1200" dirty="0"/>
          </a:p>
          <a:p>
            <a:r>
              <a:rPr lang="en-US" sz="1200" dirty="0"/>
              <a:t>Empower</a:t>
            </a:r>
            <a:endParaRPr lang="nl-NL" sz="1200" dirty="0"/>
          </a:p>
          <a:p>
            <a:r>
              <a:rPr lang="en-US" sz="1200" dirty="0"/>
              <a:t>Control addition</a:t>
            </a:r>
            <a:endParaRPr lang="nl-NL" sz="1200" dirty="0"/>
          </a:p>
          <a:p>
            <a:r>
              <a:rPr lang="en-US" sz="1200" dirty="0"/>
              <a:t>Buffering</a:t>
            </a:r>
            <a:endParaRPr lang="nl-NL" sz="1200" dirty="0"/>
          </a:p>
          <a:p>
            <a:r>
              <a:rPr lang="en-US" sz="1200" dirty="0"/>
              <a:t>Activity automation </a:t>
            </a:r>
            <a:endParaRPr lang="nl-NL" sz="1200" dirty="0"/>
          </a:p>
          <a:p>
            <a:r>
              <a:rPr lang="en-US" sz="1200" dirty="0"/>
              <a:t>Integral technology</a:t>
            </a:r>
            <a:endParaRPr lang="nl-NL" sz="1200" dirty="0"/>
          </a:p>
          <a:p>
            <a:r>
              <a:rPr lang="en-US" sz="1200" dirty="0"/>
              <a:t>Trusted party</a:t>
            </a:r>
            <a:endParaRPr lang="nl-NL" sz="1200" dirty="0"/>
          </a:p>
          <a:p>
            <a:r>
              <a:rPr lang="en-US" sz="1200" dirty="0"/>
              <a:t>Outsourcing</a:t>
            </a:r>
            <a:endParaRPr lang="nl-NL" sz="1200" dirty="0"/>
          </a:p>
          <a:p>
            <a:r>
              <a:rPr lang="en-US" sz="1200" dirty="0"/>
              <a:t>Interfacing</a:t>
            </a:r>
            <a:endParaRPr lang="nl-NL" sz="12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26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Set of Redesign Heuristics</a:t>
            </a:r>
            <a:endParaRPr lang="nl-NL" dirty="0"/>
          </a:p>
        </p:txBody>
      </p:sp>
      <p:pic>
        <p:nvPicPr>
          <p:cNvPr id="8194" name="Picture 2" descr="File:Eye movements of a chess champion nc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976" y="3891114"/>
            <a:ext cx="1994958" cy="151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340649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The Essence of Process Redesign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Transactional Methods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Transformational Methods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Recap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</a:t>
            </a:r>
            <a:r>
              <a:rPr lang="de-AT" dirty="0"/>
              <a:t>8</a:t>
            </a:r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Redesign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520611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Redesign Orbit</a:t>
            </a:r>
            <a:endParaRPr lang="nl-NL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89" y="1183550"/>
            <a:ext cx="8001000" cy="4375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al 3"/>
          <p:cNvSpPr/>
          <p:nvPr/>
        </p:nvSpPr>
        <p:spPr>
          <a:xfrm>
            <a:off x="5673632" y="1910054"/>
            <a:ext cx="1543094" cy="149503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 smtClean="0"/>
              <a:t>empty</a:t>
            </a:r>
            <a:endParaRPr lang="nl-NL" sz="1600" i="1" dirty="0"/>
          </a:p>
        </p:txBody>
      </p:sp>
      <p:sp>
        <p:nvSpPr>
          <p:cNvPr id="10" name="Tekstvak 9"/>
          <p:cNvSpPr txBox="1"/>
          <p:nvPr/>
        </p:nvSpPr>
        <p:spPr>
          <a:xfrm>
            <a:off x="431800" y="5221074"/>
            <a:ext cx="891006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nl-NL" sz="1400" i="1" dirty="0"/>
          </a:p>
        </p:txBody>
      </p:sp>
    </p:spTree>
    <p:extLst>
      <p:ext uri="{BB962C8B-B14F-4D97-AF65-F5344CB8AC3E}">
        <p14:creationId xmlns:p14="http://schemas.microsoft.com/office/powerpoint/2010/main" val="3095743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Transformational Methods</a:t>
            </a:r>
            <a:endParaRPr lang="nl-NL" dirty="0"/>
          </a:p>
        </p:txBody>
      </p:sp>
      <p:sp>
        <p:nvSpPr>
          <p:cNvPr id="8" name="Tijdelijke aanduiding voor inhoud 7"/>
          <p:cNvSpPr>
            <a:spLocks noGrp="1"/>
          </p:cNvSpPr>
          <p:nvPr>
            <p:ph idx="1"/>
          </p:nvPr>
        </p:nvSpPr>
        <p:spPr>
          <a:xfrm>
            <a:off x="457200" y="2066329"/>
            <a:ext cx="7764463" cy="3137495"/>
          </a:xfrm>
        </p:spPr>
        <p:txBody>
          <a:bodyPr/>
          <a:lstStyle/>
          <a:p>
            <a:pPr marL="0" indent="0">
              <a:buNone/>
            </a:pPr>
            <a:r>
              <a:rPr lang="nl-NL" b="1" dirty="0"/>
              <a:t>Design-led </a:t>
            </a:r>
            <a:r>
              <a:rPr lang="nl-NL" b="1" dirty="0" err="1" smtClean="0"/>
              <a:t>Innovation</a:t>
            </a:r>
            <a:r>
              <a:rPr lang="nl-NL" dirty="0" smtClean="0"/>
              <a:t>:</a:t>
            </a:r>
          </a:p>
          <a:p>
            <a:r>
              <a:rPr lang="en-US" dirty="0" smtClean="0"/>
              <a:t>aims </a:t>
            </a:r>
            <a:r>
              <a:rPr lang="en-US" dirty="0"/>
              <a:t>to provide </a:t>
            </a:r>
            <a:r>
              <a:rPr lang="en-US" dirty="0" smtClean="0"/>
              <a:t>organizations with </a:t>
            </a:r>
            <a:r>
              <a:rPr lang="en-US" dirty="0"/>
              <a:t>an understanding of the deep emotional ties that consumers </a:t>
            </a:r>
            <a:r>
              <a:rPr lang="en-US" dirty="0" smtClean="0"/>
              <a:t>develop with </a:t>
            </a:r>
            <a:r>
              <a:rPr lang="en-US" dirty="0"/>
              <a:t>their products. </a:t>
            </a:r>
            <a:endParaRPr lang="en-US" dirty="0" smtClean="0"/>
          </a:p>
          <a:p>
            <a:r>
              <a:rPr lang="en-US" dirty="0" smtClean="0"/>
              <a:t>Its </a:t>
            </a:r>
            <a:r>
              <a:rPr lang="en-US" dirty="0"/>
              <a:t>basic tenet is that people are not only served by the </a:t>
            </a:r>
            <a:r>
              <a:rPr lang="en-US" dirty="0" smtClean="0"/>
              <a:t>form and </a:t>
            </a:r>
            <a:r>
              <a:rPr lang="en-US" dirty="0"/>
              <a:t>function of a product, but also through the experience its usage invokes. </a:t>
            </a:r>
            <a:endParaRPr lang="en-US" dirty="0" smtClean="0"/>
          </a:p>
          <a:p>
            <a:r>
              <a:rPr lang="en-US" dirty="0" smtClean="0"/>
              <a:t>Based on </a:t>
            </a:r>
            <a:r>
              <a:rPr lang="en-US" dirty="0"/>
              <a:t>this understanding, organizations may pursue innovations that customers do </a:t>
            </a:r>
            <a:r>
              <a:rPr lang="en-US" dirty="0" smtClean="0"/>
              <a:t>not expect, but </a:t>
            </a:r>
            <a:r>
              <a:rPr lang="en-US" dirty="0"/>
              <a:t>which they eventually grow passionate </a:t>
            </a:r>
            <a:r>
              <a:rPr lang="en-US" dirty="0" smtClean="0"/>
              <a:t>about.</a:t>
            </a:r>
          </a:p>
          <a:p>
            <a:pPr marL="0" indent="0">
              <a:buNone/>
            </a:pPr>
            <a:endParaRPr lang="en-US" dirty="0"/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48732" y="1143000"/>
            <a:ext cx="8695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Creative</a:t>
            </a:r>
            <a:r>
              <a:rPr lang="en-US" dirty="0"/>
              <a:t>: </a:t>
            </a:r>
            <a:r>
              <a:rPr lang="en-US" dirty="0" smtClean="0"/>
              <a:t>unleashing </a:t>
            </a:r>
            <a:r>
              <a:rPr lang="en-US" dirty="0"/>
              <a:t>the creativity of people</a:t>
            </a:r>
            <a:endParaRPr lang="nl-NL" dirty="0"/>
          </a:p>
          <a:p>
            <a:endParaRPr lang="nl-NL" dirty="0"/>
          </a:p>
        </p:txBody>
      </p:sp>
      <p:pic>
        <p:nvPicPr>
          <p:cNvPr id="9220" name="Picture 4" descr="File:Delta + Alessi (33040822500)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977" y="4179465"/>
            <a:ext cx="1969558" cy="141315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786069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The Essence of Process </a:t>
            </a:r>
            <a:r>
              <a:rPr lang="en-US" sz="1400" dirty="0" smtClean="0"/>
              <a:t>Redesign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</a:rPr>
              <a:t>Transactional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Methods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Transformational Methods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Recap</a:t>
            </a:r>
            <a:endParaRPr lang="de-DE" sz="1400" dirty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de-DE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SEITE </a:t>
            </a:r>
            <a:fld id="{BE3DC40E-DBBE-4E2D-9EEC-FBF0DA0E9179}" type="slidenum">
              <a:rPr lang="de-AT" smtClean="0"/>
              <a:t>3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7</a:t>
            </a:r>
            <a:r>
              <a:rPr lang="de-AT" dirty="0" smtClean="0"/>
              <a:t>: Quantitative </a:t>
            </a:r>
            <a:r>
              <a:rPr lang="de-AT" dirty="0" err="1" smtClean="0"/>
              <a:t>Process</a:t>
            </a:r>
            <a:r>
              <a:rPr lang="de-AT" dirty="0" smtClean="0"/>
              <a:t> Analysis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025399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Transformational Methods</a:t>
            </a:r>
            <a:endParaRPr lang="nl-NL" dirty="0"/>
          </a:p>
        </p:txBody>
      </p:sp>
      <p:sp>
        <p:nvSpPr>
          <p:cNvPr id="8" name="Tijdelijke aanduiding voor inhoud 7"/>
          <p:cNvSpPr>
            <a:spLocks noGrp="1"/>
          </p:cNvSpPr>
          <p:nvPr>
            <p:ph idx="1"/>
          </p:nvPr>
        </p:nvSpPr>
        <p:spPr>
          <a:xfrm>
            <a:off x="457200" y="2066329"/>
            <a:ext cx="7764463" cy="3137495"/>
          </a:xfrm>
        </p:spPr>
        <p:txBody>
          <a:bodyPr/>
          <a:lstStyle/>
          <a:p>
            <a:pPr marL="0" indent="0">
              <a:buNone/>
            </a:pPr>
            <a:r>
              <a:rPr lang="nl-NL" b="1" dirty="0" smtClean="0"/>
              <a:t>NESTT: </a:t>
            </a:r>
            <a:r>
              <a:rPr lang="nl-NL" dirty="0" err="1" smtClean="0"/>
              <a:t>Navigate</a:t>
            </a:r>
            <a:r>
              <a:rPr lang="nl-NL" dirty="0" smtClean="0"/>
              <a:t>, </a:t>
            </a:r>
            <a:r>
              <a:rPr lang="en-US" dirty="0" smtClean="0"/>
              <a:t>Expand</a:t>
            </a:r>
            <a:r>
              <a:rPr lang="en-US" dirty="0"/>
              <a:t>, Strengthen, and Tune/Take-off. </a:t>
            </a:r>
            <a:endParaRPr lang="en-US" dirty="0" smtClean="0"/>
          </a:p>
          <a:p>
            <a:r>
              <a:rPr lang="en-US" dirty="0" smtClean="0"/>
              <a:t>Its </a:t>
            </a:r>
            <a:r>
              <a:rPr lang="en-US" dirty="0"/>
              <a:t>defining feature is how participants in </a:t>
            </a:r>
            <a:r>
              <a:rPr lang="en-US" dirty="0" smtClean="0"/>
              <a:t>a workshop </a:t>
            </a:r>
            <a:r>
              <a:rPr lang="en-US" dirty="0"/>
              <a:t>setting use the spatial affordances of a dedicated </a:t>
            </a:r>
            <a:r>
              <a:rPr lang="en-US" dirty="0" smtClean="0"/>
              <a:t>room.</a:t>
            </a:r>
            <a:endParaRPr lang="en-US" dirty="0"/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48732" y="1143000"/>
            <a:ext cx="8695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Creative</a:t>
            </a:r>
            <a:r>
              <a:rPr lang="en-US" dirty="0"/>
              <a:t>: </a:t>
            </a:r>
            <a:r>
              <a:rPr lang="en-US" dirty="0" smtClean="0"/>
              <a:t>unleashing </a:t>
            </a:r>
            <a:r>
              <a:rPr lang="en-US" dirty="0"/>
              <a:t>the creativity of people</a:t>
            </a:r>
            <a:endParaRPr lang="nl-NL" dirty="0"/>
          </a:p>
          <a:p>
            <a:endParaRPr lang="nl-NL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748" y="2978150"/>
            <a:ext cx="5744248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7075341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5EA6F-A024-4C66-9C8B-8520E7132562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5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1" y="1390357"/>
            <a:ext cx="7330440" cy="412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30836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Transformational Methods</a:t>
            </a:r>
            <a:endParaRPr lang="nl-NL" dirty="0"/>
          </a:p>
        </p:txBody>
      </p:sp>
      <p:sp>
        <p:nvSpPr>
          <p:cNvPr id="8" name="Tijdelijke aanduiding voor inhoud 7"/>
          <p:cNvSpPr>
            <a:spLocks noGrp="1"/>
          </p:cNvSpPr>
          <p:nvPr>
            <p:ph idx="1"/>
          </p:nvPr>
        </p:nvSpPr>
        <p:spPr>
          <a:xfrm>
            <a:off x="457200" y="2066329"/>
            <a:ext cx="7764463" cy="3137495"/>
          </a:xfrm>
        </p:spPr>
        <p:txBody>
          <a:bodyPr/>
          <a:lstStyle/>
          <a:p>
            <a:pPr marL="0" indent="0">
              <a:buNone/>
            </a:pPr>
            <a:r>
              <a:rPr lang="nl-NL" b="1" dirty="0" err="1" smtClean="0"/>
              <a:t>Process</a:t>
            </a:r>
            <a:r>
              <a:rPr lang="nl-NL" b="1" dirty="0" smtClean="0"/>
              <a:t> Model Canvas</a:t>
            </a:r>
            <a:r>
              <a:rPr lang="nl-NL" dirty="0" smtClean="0"/>
              <a:t>:</a:t>
            </a:r>
          </a:p>
          <a:p>
            <a:r>
              <a:rPr lang="en-US" dirty="0" smtClean="0"/>
              <a:t>allows </a:t>
            </a:r>
            <a:r>
              <a:rPr lang="en-US" dirty="0"/>
              <a:t>firms to reason about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value proposition </a:t>
            </a:r>
            <a:r>
              <a:rPr lang="en-US" dirty="0"/>
              <a:t>behind their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business processes.</a:t>
            </a:r>
            <a:endParaRPr lang="en-US" dirty="0"/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48732" y="1143000"/>
            <a:ext cx="8695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Creative</a:t>
            </a:r>
            <a:r>
              <a:rPr lang="en-US" dirty="0"/>
              <a:t>: </a:t>
            </a:r>
            <a:r>
              <a:rPr lang="en-US" dirty="0" smtClean="0"/>
              <a:t>unleashing </a:t>
            </a:r>
            <a:r>
              <a:rPr lang="en-US" dirty="0"/>
              <a:t>the creativity of people</a:t>
            </a:r>
            <a:endParaRPr lang="nl-NL" dirty="0"/>
          </a:p>
          <a:p>
            <a:endParaRPr lang="nl-NL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074" y="1789331"/>
            <a:ext cx="5336510" cy="3755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0265175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Redesign Orbit</a:t>
            </a:r>
            <a:endParaRPr lang="nl-NL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89" y="1183550"/>
            <a:ext cx="8001000" cy="4375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al 3"/>
          <p:cNvSpPr/>
          <p:nvPr/>
        </p:nvSpPr>
        <p:spPr>
          <a:xfrm>
            <a:off x="4618555" y="2243667"/>
            <a:ext cx="1172644" cy="11361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 smtClean="0"/>
              <a:t>empty</a:t>
            </a:r>
            <a:endParaRPr lang="nl-NL" sz="1600" i="1" dirty="0"/>
          </a:p>
        </p:txBody>
      </p:sp>
      <p:sp>
        <p:nvSpPr>
          <p:cNvPr id="10" name="Tekstvak 9"/>
          <p:cNvSpPr txBox="1"/>
          <p:nvPr/>
        </p:nvSpPr>
        <p:spPr>
          <a:xfrm>
            <a:off x="431800" y="5221074"/>
            <a:ext cx="891006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1400" i="1" dirty="0" err="1"/>
              <a:t>true</a:t>
            </a:r>
            <a:r>
              <a:rPr lang="nl-NL" sz="1400" i="1" dirty="0"/>
              <a:t> </a:t>
            </a:r>
            <a:r>
              <a:rPr lang="nl-NL" sz="1400" i="1" dirty="0" err="1" smtClean="0"/>
              <a:t>transformations</a:t>
            </a:r>
            <a:r>
              <a:rPr lang="nl-NL" sz="1400" i="1" dirty="0" smtClean="0"/>
              <a:t> </a:t>
            </a:r>
            <a:r>
              <a:rPr lang="en-US" sz="1400" i="1" dirty="0" smtClean="0"/>
              <a:t>hardly </a:t>
            </a:r>
            <a:r>
              <a:rPr lang="en-US" sz="1400" i="1" dirty="0"/>
              <a:t>emanate from </a:t>
            </a:r>
            <a:r>
              <a:rPr lang="en-US" sz="1400" i="1" dirty="0" smtClean="0"/>
              <a:t>reasoning from </a:t>
            </a:r>
            <a:r>
              <a:rPr lang="en-US" sz="1400" i="1" dirty="0"/>
              <a:t>an internal perspective only</a:t>
            </a:r>
            <a:endParaRPr lang="nl-NL" sz="1400" i="1" dirty="0"/>
          </a:p>
        </p:txBody>
      </p:sp>
      <p:cxnSp>
        <p:nvCxnSpPr>
          <p:cNvPr id="12" name="Rechte verbindingslijn met pijl 11"/>
          <p:cNvCxnSpPr/>
          <p:nvPr/>
        </p:nvCxnSpPr>
        <p:spPr>
          <a:xfrm flipH="1">
            <a:off x="2548467" y="3056467"/>
            <a:ext cx="2338367" cy="216460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56037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Redesign Orbit</a:t>
            </a:r>
            <a:endParaRPr lang="nl-NL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89" y="1183550"/>
            <a:ext cx="8001000" cy="4375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al 3"/>
          <p:cNvSpPr/>
          <p:nvPr/>
        </p:nvSpPr>
        <p:spPr>
          <a:xfrm>
            <a:off x="4618555" y="2932984"/>
            <a:ext cx="1289876" cy="12497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i="1" dirty="0"/>
          </a:p>
        </p:txBody>
      </p:sp>
    </p:spTree>
    <p:extLst>
      <p:ext uri="{BB962C8B-B14F-4D97-AF65-F5344CB8AC3E}">
        <p14:creationId xmlns:p14="http://schemas.microsoft.com/office/powerpoint/2010/main" val="18791676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Transformational Methods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48732" y="1143000"/>
            <a:ext cx="869526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Business Process Reengineering</a:t>
            </a:r>
          </a:p>
          <a:p>
            <a:endParaRPr lang="en-US" b="1" dirty="0"/>
          </a:p>
          <a:p>
            <a:r>
              <a:rPr lang="en-US" dirty="0" smtClean="0"/>
              <a:t>Michael Hammer collected the following insights:</a:t>
            </a:r>
          </a:p>
          <a:p>
            <a:endParaRPr lang="en-US" dirty="0" smtClean="0"/>
          </a:p>
          <a:p>
            <a:pPr marL="342900" indent="-342900">
              <a:buAutoNum type="arabicParenR"/>
            </a:pPr>
            <a:r>
              <a:rPr lang="en-US" dirty="0" smtClean="0"/>
              <a:t>No </a:t>
            </a:r>
            <a:r>
              <a:rPr lang="en-US" dirty="0"/>
              <a:t>successful organization relies on piecemeal improvement of what </a:t>
            </a:r>
            <a:r>
              <a:rPr lang="en-US" dirty="0" smtClean="0"/>
              <a:t>was already </a:t>
            </a:r>
            <a:r>
              <a:rPr lang="en-US" dirty="0"/>
              <a:t>carried out. Rather, strong ambition leads to huge </a:t>
            </a:r>
            <a:r>
              <a:rPr lang="en-US" dirty="0" smtClean="0"/>
              <a:t>rewards</a:t>
            </a:r>
          </a:p>
          <a:p>
            <a:pPr marL="342900" indent="-342900">
              <a:buAutoNum type="arabicParenR"/>
            </a:pPr>
            <a:r>
              <a:rPr lang="nl-NL" dirty="0" err="1" smtClean="0"/>
              <a:t>While</a:t>
            </a:r>
            <a:r>
              <a:rPr lang="nl-NL" dirty="0" smtClean="0"/>
              <a:t> </a:t>
            </a:r>
            <a:r>
              <a:rPr lang="en-US" dirty="0" smtClean="0"/>
              <a:t>information </a:t>
            </a:r>
            <a:r>
              <a:rPr lang="en-US" dirty="0"/>
              <a:t>technology is a crucial asset in redesigning business processes, it </a:t>
            </a:r>
            <a:r>
              <a:rPr lang="en-US" dirty="0" smtClean="0"/>
              <a:t>is necessary </a:t>
            </a:r>
            <a:r>
              <a:rPr lang="en-US" dirty="0"/>
              <a:t>to go beyond pure automation of what is already being </a:t>
            </a:r>
            <a:r>
              <a:rPr lang="en-US" dirty="0" smtClean="0"/>
              <a:t>done</a:t>
            </a:r>
          </a:p>
          <a:p>
            <a:pPr marL="342900" indent="-342900">
              <a:buAutoNum type="arabicParenR"/>
            </a:pPr>
            <a:r>
              <a:rPr lang="en-US" dirty="0" smtClean="0"/>
              <a:t>Organizations </a:t>
            </a:r>
            <a:r>
              <a:rPr lang="en-US" dirty="0"/>
              <a:t>need to break away from </a:t>
            </a:r>
            <a:r>
              <a:rPr lang="en-US" dirty="0" smtClean="0"/>
              <a:t>a set </a:t>
            </a:r>
            <a:r>
              <a:rPr lang="en-US" dirty="0"/>
              <a:t>of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ingrained patterns </a:t>
            </a:r>
            <a:r>
              <a:rPr lang="en-US" dirty="0"/>
              <a:t>of organizing work that prevent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business </a:t>
            </a:r>
            <a:r>
              <a:rPr lang="en-US" dirty="0"/>
              <a:t>processes </a:t>
            </a:r>
            <a:r>
              <a:rPr lang="en-US" dirty="0" smtClean="0"/>
              <a:t>from being </a:t>
            </a:r>
            <a:r>
              <a:rPr lang="en-US" dirty="0"/>
              <a:t>carried out in an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integrated</a:t>
            </a:r>
            <a:r>
              <a:rPr lang="en-US" dirty="0"/>
              <a:t>, cross-functional way</a:t>
            </a:r>
            <a:endParaRPr lang="nl-NL" dirty="0"/>
          </a:p>
          <a:p>
            <a:endParaRPr lang="nl-NL" dirty="0"/>
          </a:p>
        </p:txBody>
      </p:sp>
      <p:pic>
        <p:nvPicPr>
          <p:cNvPr id="13314" name="Picture 2" descr="Michael Martin Hammer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396" y="3885342"/>
            <a:ext cx="1221912" cy="167053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736966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Transformational Methods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48732" y="1143000"/>
            <a:ext cx="86952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Business Process Reengineering</a:t>
            </a:r>
          </a:p>
          <a:p>
            <a:endParaRPr lang="en-US" b="1" dirty="0"/>
          </a:p>
          <a:p>
            <a:r>
              <a:rPr lang="en-US" dirty="0" smtClean="0"/>
              <a:t>Properties: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objective is to completely overhaul a process, which puts it in the </a:t>
            </a:r>
            <a:r>
              <a:rPr lang="en-US" b="1" dirty="0"/>
              <a:t>transformative </a:t>
            </a:r>
            <a:r>
              <a:rPr lang="en-US" dirty="0"/>
              <a:t>sphere.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is </a:t>
            </a:r>
            <a:r>
              <a:rPr lang="en-US" b="1" dirty="0"/>
              <a:t>analytical</a:t>
            </a:r>
            <a:r>
              <a:rPr lang="en-US" dirty="0"/>
              <a:t> because it relies on such a set of clearly defined principles, in contrast to what a group of people comes up with,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is mostly </a:t>
            </a:r>
            <a:r>
              <a:rPr lang="en-US" b="1" dirty="0"/>
              <a:t>inward-looking </a:t>
            </a:r>
            <a:r>
              <a:rPr lang="en-US" dirty="0"/>
              <a:t>since it still operates within the scope and context of the existing process it aims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overhaul</a:t>
            </a:r>
            <a:r>
              <a:rPr lang="nl-NL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534832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Transformational Methods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48732" y="1143000"/>
            <a:ext cx="869526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Business Process Reengineering</a:t>
            </a:r>
          </a:p>
          <a:p>
            <a:endParaRPr lang="en-US" b="1" dirty="0"/>
          </a:p>
          <a:p>
            <a:r>
              <a:rPr lang="en-US" dirty="0" smtClean="0"/>
              <a:t>Redesign principles:</a:t>
            </a:r>
          </a:p>
          <a:p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Make </a:t>
            </a:r>
            <a:r>
              <a:rPr lang="en-US" dirty="0"/>
              <a:t>sure that information is captured </a:t>
            </a:r>
            <a:r>
              <a:rPr lang="en-US" dirty="0" smtClean="0"/>
              <a:t>fresh, at </a:t>
            </a:r>
            <a:r>
              <a:rPr lang="en-US" dirty="0"/>
              <a:t>the moment it is produced, and at the source by the stakeholder who is </a:t>
            </a:r>
            <a:r>
              <a:rPr lang="en-US" dirty="0" smtClean="0"/>
              <a:t>producing it..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 err="1" smtClean="0"/>
              <a:t>Integrate</a:t>
            </a:r>
            <a:r>
              <a:rPr lang="nl-NL" dirty="0" smtClean="0"/>
              <a:t> information </a:t>
            </a:r>
            <a:r>
              <a:rPr lang="en-US" dirty="0" smtClean="0"/>
              <a:t>processing </a:t>
            </a:r>
            <a:r>
              <a:rPr lang="en-US" dirty="0"/>
              <a:t>work, i.e., work that involves capturing or processing </a:t>
            </a:r>
            <a:r>
              <a:rPr lang="en-US" dirty="0" smtClean="0"/>
              <a:t>infor</a:t>
            </a:r>
            <a:r>
              <a:rPr lang="en-US" dirty="0"/>
              <a:t>mation, </a:t>
            </a:r>
            <a:r>
              <a:rPr lang="en-US" dirty="0" smtClean="0"/>
              <a:t>with </a:t>
            </a:r>
            <a:r>
              <a:rPr lang="en-US" dirty="0"/>
              <a:t>the real work where this information is </a:t>
            </a:r>
            <a:r>
              <a:rPr lang="en-US" dirty="0" smtClean="0"/>
              <a:t>produced.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Let those who </a:t>
            </a:r>
            <a:r>
              <a:rPr lang="en-US" dirty="0"/>
              <a:t>have an interest in the output of a process </a:t>
            </a:r>
            <a:r>
              <a:rPr lang="en-US" dirty="0" smtClean="0"/>
              <a:t>not </a:t>
            </a:r>
            <a:r>
              <a:rPr lang="en-US" dirty="0"/>
              <a:t>only participate in it </a:t>
            </a:r>
            <a:r>
              <a:rPr lang="en-US" dirty="0" smtClean="0"/>
              <a:t>but drive </a:t>
            </a:r>
            <a:r>
              <a:rPr lang="en-US" dirty="0"/>
              <a:t>it all the </a:t>
            </a:r>
            <a:r>
              <a:rPr lang="en-US" dirty="0" smtClean="0"/>
              <a:t>way.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 smtClean="0"/>
              <a:t>Put </a:t>
            </a:r>
            <a:r>
              <a:rPr lang="nl-NL" dirty="0" err="1"/>
              <a:t>every</a:t>
            </a:r>
            <a:r>
              <a:rPr lang="nl-NL" dirty="0"/>
              <a:t> </a:t>
            </a:r>
            <a:r>
              <a:rPr lang="nl-NL" dirty="0" err="1"/>
              <a:t>decision</a:t>
            </a:r>
            <a:r>
              <a:rPr lang="nl-NL" dirty="0"/>
              <a:t> </a:t>
            </a:r>
            <a:r>
              <a:rPr lang="nl-NL" dirty="0" smtClean="0"/>
              <a:t>point </a:t>
            </a:r>
            <a:r>
              <a:rPr lang="en-US" dirty="0" smtClean="0"/>
              <a:t>in </a:t>
            </a:r>
            <a:r>
              <a:rPr lang="en-US" dirty="0"/>
              <a:t>a process preferably at the place where work is performed.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7821691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Redesign Orbit</a:t>
            </a:r>
            <a:endParaRPr lang="nl-NL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89" y="1183550"/>
            <a:ext cx="8001000" cy="4375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al 3"/>
          <p:cNvSpPr/>
          <p:nvPr/>
        </p:nvSpPr>
        <p:spPr>
          <a:xfrm>
            <a:off x="5729903" y="3604622"/>
            <a:ext cx="1289876" cy="12497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i="1" dirty="0"/>
          </a:p>
        </p:txBody>
      </p:sp>
    </p:spTree>
    <p:extLst>
      <p:ext uri="{BB962C8B-B14F-4D97-AF65-F5344CB8AC3E}">
        <p14:creationId xmlns:p14="http://schemas.microsoft.com/office/powerpoint/2010/main" val="37933338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Transformational Methods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48732" y="1143000"/>
            <a:ext cx="869526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Product-Based Design</a:t>
            </a:r>
          </a:p>
          <a:p>
            <a:endParaRPr lang="en-US" b="1" dirty="0"/>
          </a:p>
          <a:p>
            <a:r>
              <a:rPr lang="en-US" dirty="0" smtClean="0"/>
              <a:t>Properties: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objective is to completely overhaul a process, which puts it in the </a:t>
            </a:r>
            <a:r>
              <a:rPr lang="en-US" b="1" dirty="0"/>
              <a:t>transformative </a:t>
            </a:r>
            <a:r>
              <a:rPr lang="en-US" dirty="0"/>
              <a:t>sphere.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It </a:t>
            </a:r>
            <a:r>
              <a:rPr lang="en-US" dirty="0"/>
              <a:t>is </a:t>
            </a:r>
            <a:r>
              <a:rPr lang="en-US" b="1" dirty="0"/>
              <a:t>analytical </a:t>
            </a:r>
            <a:r>
              <a:rPr lang="en-US" dirty="0"/>
              <a:t>in nature since it relies on </a:t>
            </a:r>
            <a:r>
              <a:rPr lang="en-US" dirty="0" smtClean="0"/>
              <a:t>a formal</a:t>
            </a:r>
            <a:r>
              <a:rPr lang="en-US" dirty="0"/>
              <a:t>, almost purely algorithmic way of developing a new business process</a:t>
            </a:r>
            <a:r>
              <a:rPr lang="en-US" dirty="0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It is </a:t>
            </a:r>
            <a:r>
              <a:rPr lang="en-US" b="1" dirty="0" smtClean="0"/>
              <a:t>outward-looking </a:t>
            </a:r>
            <a:r>
              <a:rPr lang="en-US" dirty="0" smtClean="0"/>
              <a:t>because of the artifact that takes center stage in this method: It is the product that a business process aims to </a:t>
            </a:r>
            <a:r>
              <a:rPr lang="nl-NL" dirty="0" err="1" smtClean="0"/>
              <a:t>deliver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86411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Positive motive: </a:t>
            </a:r>
          </a:p>
          <a:p>
            <a:pPr lvl="1"/>
            <a:r>
              <a:rPr lang="en-US" sz="2800" dirty="0" smtClean="0"/>
              <a:t>The urge of organizations to innovate</a:t>
            </a:r>
            <a:br>
              <a:rPr lang="en-US" sz="2800" dirty="0" smtClean="0"/>
            </a:b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Reactive motive: </a:t>
            </a:r>
          </a:p>
          <a:p>
            <a:pPr lvl="1"/>
            <a:r>
              <a:rPr lang="en-US" sz="2800" dirty="0" smtClean="0"/>
              <a:t>Fight organizational entropy</a:t>
            </a:r>
            <a:endParaRPr lang="nl-NL" sz="28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Motives for Process Redesign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55913486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Transformational Methods</a:t>
            </a:r>
            <a:endParaRPr lang="nl-NL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914658" y="1558985"/>
            <a:ext cx="7848343" cy="1905000"/>
            <a:chOff x="713" y="1456"/>
            <a:chExt cx="6118" cy="1400"/>
          </a:xfrm>
        </p:grpSpPr>
        <p:sp useBgFill="1"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713" y="1456"/>
              <a:ext cx="6118" cy="1400"/>
            </a:xfrm>
            <a:prstGeom prst="rect">
              <a:avLst/>
            </a:prstGeom>
            <a:ln w="2857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lIns="110377" tIns="55189" rIns="110377" bIns="55189" anchor="ctr"/>
            <a:lstStyle/>
            <a:p>
              <a:pPr algn="ctr" defTabSz="913984" eaLnBrk="0" hangingPunct="0"/>
              <a:endParaRPr lang="nl-NL" i="1" u="sng">
                <a:latin typeface="Arial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575" y="2028"/>
              <a:ext cx="520" cy="225"/>
            </a:xfrm>
            <a:prstGeom prst="rect">
              <a:avLst/>
            </a:prstGeom>
            <a:solidFill>
              <a:srgbClr val="516F85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nl-NL">
                <a:solidFill>
                  <a:schemeClr val="accent2"/>
                </a:solidFill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2761" y="2028"/>
              <a:ext cx="299" cy="225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 useBgFill="1">
          <p:nvSpPr>
            <p:cNvPr id="8" name="AutoShape 6"/>
            <p:cNvSpPr>
              <a:spLocks noChangeArrowheads="1"/>
            </p:cNvSpPr>
            <p:nvPr/>
          </p:nvSpPr>
          <p:spPr bwMode="auto">
            <a:xfrm>
              <a:off x="2170" y="2005"/>
              <a:ext cx="519" cy="305"/>
            </a:xfrm>
            <a:prstGeom prst="leftRightArrow">
              <a:avLst>
                <a:gd name="adj1" fmla="val 50000"/>
                <a:gd name="adj2" fmla="val 34033"/>
              </a:avLst>
            </a:prstGeom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426" y="1819"/>
              <a:ext cx="2079" cy="56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3121" y="2030"/>
              <a:ext cx="324" cy="28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110377" tIns="55189" rIns="110377" bIns="55189">
              <a:spAutoFit/>
            </a:bodyPr>
            <a:lstStyle/>
            <a:p>
              <a:pPr algn="r" defTabSz="913984" eaLnBrk="0" hangingPunct="0"/>
              <a:r>
                <a:rPr lang="nl-NL" i="1" u="sng">
                  <a:latin typeface="Arial" charset="0"/>
                </a:rPr>
                <a:t>1.</a:t>
              </a: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4694" y="2380"/>
              <a:ext cx="815" cy="280"/>
            </a:xfrm>
            <a:prstGeom prst="rect">
              <a:avLst/>
            </a:prstGeom>
            <a:solidFill>
              <a:srgbClr val="14096A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 useBgFill="1">
          <p:nvSpPr>
            <p:cNvPr id="12" name="AutoShape 10"/>
            <p:cNvSpPr>
              <a:spLocks noChangeArrowheads="1"/>
            </p:cNvSpPr>
            <p:nvPr/>
          </p:nvSpPr>
          <p:spPr bwMode="auto">
            <a:xfrm>
              <a:off x="4395" y="1678"/>
              <a:ext cx="595" cy="911"/>
            </a:xfrm>
            <a:custGeom>
              <a:avLst/>
              <a:gdLst>
                <a:gd name="T0" fmla="*/ 255 w 21600"/>
                <a:gd name="T1" fmla="*/ 0 h 21600"/>
                <a:gd name="T2" fmla="*/ 84 w 21600"/>
                <a:gd name="T3" fmla="*/ 911 h 21600"/>
                <a:gd name="T4" fmla="*/ 268 w 21600"/>
                <a:gd name="T5" fmla="*/ 350 h 21600"/>
                <a:gd name="T6" fmla="*/ 431 w 21600"/>
                <a:gd name="T7" fmla="*/ 602 h 21600"/>
                <a:gd name="T8" fmla="*/ 595 w 21600"/>
                <a:gd name="T9" fmla="*/ 350 h 21600"/>
                <a:gd name="T10" fmla="*/ 17694720 60000 65536"/>
                <a:gd name="T11" fmla="*/ 5898240 60000 65536"/>
                <a:gd name="T12" fmla="*/ 5898240 60000 65536"/>
                <a:gd name="T13" fmla="*/ 5898240 60000 65536"/>
                <a:gd name="T14" fmla="*/ 0 60000 65536"/>
                <a:gd name="T15" fmla="*/ 0 w 21600"/>
                <a:gd name="T16" fmla="*/ 8299 h 21600"/>
                <a:gd name="T17" fmla="*/ 6099 w 21600"/>
                <a:gd name="T18" fmla="*/ 21600 h 216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600" h="21600">
                  <a:moveTo>
                    <a:pt x="15662" y="14285"/>
                  </a:moveTo>
                  <a:lnTo>
                    <a:pt x="21600" y="8310"/>
                  </a:lnTo>
                  <a:lnTo>
                    <a:pt x="18630" y="8310"/>
                  </a:lnTo>
                  <a:cubicBezTo>
                    <a:pt x="18630" y="3721"/>
                    <a:pt x="14430" y="0"/>
                    <a:pt x="9250" y="0"/>
                  </a:cubicBezTo>
                  <a:cubicBezTo>
                    <a:pt x="4141" y="0"/>
                    <a:pt x="0" y="3799"/>
                    <a:pt x="0" y="8485"/>
                  </a:cubicBezTo>
                  <a:lnTo>
                    <a:pt x="0" y="21600"/>
                  </a:lnTo>
                  <a:lnTo>
                    <a:pt x="6110" y="21600"/>
                  </a:lnTo>
                  <a:lnTo>
                    <a:pt x="6110" y="8310"/>
                  </a:lnTo>
                  <a:cubicBezTo>
                    <a:pt x="6110" y="6947"/>
                    <a:pt x="7362" y="5842"/>
                    <a:pt x="8907" y="5842"/>
                  </a:cubicBezTo>
                  <a:lnTo>
                    <a:pt x="9725" y="5842"/>
                  </a:lnTo>
                  <a:cubicBezTo>
                    <a:pt x="11269" y="5842"/>
                    <a:pt x="12520" y="6947"/>
                    <a:pt x="12520" y="8310"/>
                  </a:cubicBezTo>
                  <a:lnTo>
                    <a:pt x="9725" y="8310"/>
                  </a:lnTo>
                  <a:close/>
                </a:path>
              </a:pathLst>
            </a:custGeom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4174" y="1608"/>
              <a:ext cx="1410" cy="112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5200" y="1749"/>
              <a:ext cx="324" cy="28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110377" tIns="55189" rIns="110377" bIns="55189">
              <a:spAutoFit/>
            </a:bodyPr>
            <a:lstStyle/>
            <a:p>
              <a:pPr algn="r" defTabSz="913984" eaLnBrk="0" hangingPunct="0"/>
              <a:r>
                <a:rPr lang="nl-NL" i="1" u="sng">
                  <a:latin typeface="Arial" charset="0"/>
                </a:rPr>
                <a:t>2.</a:t>
              </a:r>
            </a:p>
          </p:txBody>
        </p:sp>
        <p:sp useBgFill="1">
          <p:nvSpPr>
            <p:cNvPr id="15" name="AutoShape 13"/>
            <p:cNvSpPr>
              <a:spLocks noChangeArrowheads="1"/>
            </p:cNvSpPr>
            <p:nvPr/>
          </p:nvSpPr>
          <p:spPr bwMode="auto">
            <a:xfrm>
              <a:off x="3505" y="1958"/>
              <a:ext cx="669" cy="281"/>
            </a:xfrm>
            <a:prstGeom prst="rightArrow">
              <a:avLst>
                <a:gd name="adj1" fmla="val 50000"/>
                <a:gd name="adj2" fmla="val 59520"/>
              </a:avLst>
            </a:prstGeom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5995" y="2464"/>
              <a:ext cx="824" cy="28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110377" tIns="55189" rIns="110377" bIns="55189">
              <a:spAutoFit/>
            </a:bodyPr>
            <a:lstStyle/>
            <a:p>
              <a:pPr algn="r" defTabSz="913984" eaLnBrk="0" hangingPunct="0"/>
              <a:r>
                <a:rPr lang="nl-NL" i="1" u="sng">
                  <a:solidFill>
                    <a:schemeClr val="tx2"/>
                  </a:solidFill>
                  <a:latin typeface="Arial" charset="0"/>
                </a:rPr>
                <a:t>Process</a:t>
              </a:r>
            </a:p>
          </p:txBody>
        </p:sp>
      </p:grp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413207" y="3692585"/>
            <a:ext cx="813035" cy="144654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91436" tIns="45719" rIns="91436" bIns="45719">
            <a:spAutoFit/>
          </a:bodyPr>
          <a:lstStyle/>
          <a:p>
            <a:pPr algn="r" defTabSz="913984" eaLnBrk="0" hangingPunct="0"/>
            <a:r>
              <a:rPr lang="nl-NL" sz="8800" i="1">
                <a:solidFill>
                  <a:srgbClr val="14096A"/>
                </a:solidFill>
                <a:latin typeface="Arial" charset="0"/>
              </a:rPr>
              <a:t>?</a:t>
            </a:r>
          </a:p>
        </p:txBody>
      </p:sp>
      <p:grpSp>
        <p:nvGrpSpPr>
          <p:cNvPr id="18" name="Group 16"/>
          <p:cNvGrpSpPr>
            <a:grpSpLocks/>
          </p:cNvGrpSpPr>
          <p:nvPr/>
        </p:nvGrpSpPr>
        <p:grpSpPr bwMode="auto">
          <a:xfrm>
            <a:off x="914658" y="3006785"/>
            <a:ext cx="7848343" cy="2438400"/>
            <a:chOff x="713" y="2520"/>
            <a:chExt cx="6118" cy="1792"/>
          </a:xfrm>
        </p:grpSpPr>
        <p:sp>
          <p:nvSpPr>
            <p:cNvPr id="19" name="Rectangle 17"/>
            <p:cNvSpPr>
              <a:spLocks noChangeArrowheads="1"/>
            </p:cNvSpPr>
            <p:nvPr/>
          </p:nvSpPr>
          <p:spPr bwMode="auto">
            <a:xfrm>
              <a:off x="713" y="3077"/>
              <a:ext cx="6118" cy="123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AutoShape 18"/>
            <p:cNvSpPr>
              <a:spLocks noChangeArrowheads="1"/>
            </p:cNvSpPr>
            <p:nvPr/>
          </p:nvSpPr>
          <p:spPr bwMode="auto">
            <a:xfrm rot="10800000">
              <a:off x="3505" y="2520"/>
              <a:ext cx="411" cy="804"/>
            </a:xfrm>
            <a:prstGeom prst="downArrow">
              <a:avLst>
                <a:gd name="adj1" fmla="val 50000"/>
                <a:gd name="adj2" fmla="val 48905"/>
              </a:avLst>
            </a:prstGeom>
            <a:solidFill>
              <a:schemeClr val="tx2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auto">
            <a:xfrm>
              <a:off x="3208" y="3491"/>
              <a:ext cx="642" cy="302"/>
            </a:xfrm>
            <a:prstGeom prst="rect">
              <a:avLst/>
            </a:prstGeom>
            <a:solidFill>
              <a:srgbClr val="516F85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Rectangle 20"/>
            <p:cNvSpPr>
              <a:spLocks noChangeArrowheads="1"/>
            </p:cNvSpPr>
            <p:nvPr/>
          </p:nvSpPr>
          <p:spPr bwMode="auto">
            <a:xfrm>
              <a:off x="3208" y="3793"/>
              <a:ext cx="1009" cy="380"/>
            </a:xfrm>
            <a:prstGeom prst="rect">
              <a:avLst/>
            </a:prstGeom>
            <a:solidFill>
              <a:srgbClr val="14096A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Rectangle 21"/>
            <p:cNvSpPr>
              <a:spLocks noChangeArrowheads="1"/>
            </p:cNvSpPr>
            <p:nvPr/>
          </p:nvSpPr>
          <p:spPr bwMode="auto">
            <a:xfrm>
              <a:off x="3850" y="3491"/>
              <a:ext cx="367" cy="30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Text Box 22"/>
            <p:cNvSpPr txBox="1">
              <a:spLocks noChangeArrowheads="1"/>
            </p:cNvSpPr>
            <p:nvPr/>
          </p:nvSpPr>
          <p:spPr bwMode="auto">
            <a:xfrm>
              <a:off x="6031" y="3976"/>
              <a:ext cx="794" cy="28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110377" tIns="55189" rIns="110377" bIns="55189">
              <a:spAutoFit/>
            </a:bodyPr>
            <a:lstStyle/>
            <a:p>
              <a:pPr algn="r" defTabSz="913984" eaLnBrk="0" hangingPunct="0"/>
              <a:r>
                <a:rPr lang="nl-NL" i="1">
                  <a:solidFill>
                    <a:schemeClr val="tx2"/>
                  </a:solidFill>
                  <a:latin typeface="Arial" charset="0"/>
                </a:rPr>
                <a:t>Product</a:t>
              </a:r>
            </a:p>
          </p:txBody>
        </p:sp>
      </p:grpSp>
      <p:sp>
        <p:nvSpPr>
          <p:cNvPr id="25" name="Tekstvak 24"/>
          <p:cNvSpPr txBox="1"/>
          <p:nvPr/>
        </p:nvSpPr>
        <p:spPr>
          <a:xfrm>
            <a:off x="448732" y="1143000"/>
            <a:ext cx="8695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Product-Based Design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396921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Transformational Methods</a:t>
            </a:r>
            <a:endParaRPr lang="nl-NL" dirty="0"/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2339692"/>
              </p:ext>
            </p:extLst>
          </p:nvPr>
        </p:nvGraphicFramePr>
        <p:xfrm>
          <a:off x="724716" y="2682979"/>
          <a:ext cx="933899" cy="16600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Clip" r:id="rId3" imgW="3192120" imgH="3749400" progId="">
                  <p:embed/>
                </p:oleObj>
              </mc:Choice>
              <mc:Fallback>
                <p:oleObj name="Clip" r:id="rId3" imgW="3192120" imgH="37494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716" y="2682979"/>
                        <a:ext cx="933899" cy="16600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0869292"/>
              </p:ext>
            </p:extLst>
          </p:nvPr>
        </p:nvGraphicFramePr>
        <p:xfrm>
          <a:off x="6243859" y="1845412"/>
          <a:ext cx="2708499" cy="30869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Document" r:id="rId5" imgW="6109200" imgH="4600440" progId="Word.Document.8">
                  <p:embed/>
                </p:oleObj>
              </mc:Choice>
              <mc:Fallback>
                <p:oleObj name="Document" r:id="rId5" imgW="6109200" imgH="460044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3859" y="1845412"/>
                        <a:ext cx="2708499" cy="30869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Line 6"/>
          <p:cNvSpPr>
            <a:spLocks noChangeShapeType="1"/>
          </p:cNvSpPr>
          <p:nvPr/>
        </p:nvSpPr>
        <p:spPr bwMode="auto">
          <a:xfrm>
            <a:off x="2409071" y="5352805"/>
            <a:ext cx="509282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lIns="75749" tIns="37874" rIns="75749" bIns="37874" anchor="ctr"/>
          <a:lstStyle/>
          <a:p>
            <a:endParaRPr lang="en-US"/>
          </a:p>
        </p:txBody>
      </p:sp>
      <p:sp>
        <p:nvSpPr>
          <p:cNvPr id="17" name="Line 7"/>
          <p:cNvSpPr>
            <a:spLocks noChangeShapeType="1"/>
          </p:cNvSpPr>
          <p:nvPr/>
        </p:nvSpPr>
        <p:spPr bwMode="auto">
          <a:xfrm>
            <a:off x="6120292" y="5352805"/>
            <a:ext cx="510566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lIns="75749" tIns="37874" rIns="75749" bIns="37874" anchor="ctr"/>
          <a:lstStyle/>
          <a:p>
            <a:endParaRPr lang="en-US"/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345736" y="5129648"/>
            <a:ext cx="1691860" cy="630486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none" lIns="75749" tIns="37874" rIns="75749" bIns="37874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Product</a:t>
            </a:r>
          </a:p>
          <a:p>
            <a:pPr algn="ctr" eaLnBrk="0" hangingPunct="0"/>
            <a:r>
              <a:rPr lang="en-US" b="1">
                <a:latin typeface="Arial" charset="0"/>
              </a:rPr>
              <a:t>specifications</a:t>
            </a: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3639393" y="5091548"/>
            <a:ext cx="1653388" cy="630486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none" lIns="75749" tIns="37874" rIns="75749" bIns="37874">
            <a:spAutoFit/>
          </a:bodyPr>
          <a:lstStyle/>
          <a:p>
            <a:pPr algn="ctr" eaLnBrk="0" hangingPunct="0"/>
            <a:r>
              <a:rPr lang="en-US" b="1" dirty="0" smtClean="0">
                <a:latin typeface="Arial" charset="0"/>
              </a:rPr>
              <a:t>Product Data </a:t>
            </a:r>
            <a:br>
              <a:rPr lang="en-US" b="1" dirty="0" smtClean="0">
                <a:latin typeface="Arial" charset="0"/>
              </a:rPr>
            </a:br>
            <a:r>
              <a:rPr lang="en-US" b="1" dirty="0" smtClean="0">
                <a:latin typeface="Arial" charset="0"/>
              </a:rPr>
              <a:t>Model</a:t>
            </a:r>
            <a:endParaRPr lang="en-US" b="1" dirty="0">
              <a:latin typeface="Arial" charset="0"/>
            </a:endParaRPr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7072780" y="5156862"/>
            <a:ext cx="1050659" cy="353487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none" lIns="75749" tIns="37874" rIns="75749" bIns="37874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Process</a:t>
            </a:r>
            <a:endParaRPr lang="en-US">
              <a:latin typeface="Arial" charset="0"/>
            </a:endParaRPr>
          </a:p>
        </p:txBody>
      </p:sp>
      <p:sp>
        <p:nvSpPr>
          <p:cNvPr id="21" name="Tekstvak 20"/>
          <p:cNvSpPr txBox="1"/>
          <p:nvPr/>
        </p:nvSpPr>
        <p:spPr>
          <a:xfrm>
            <a:off x="448732" y="1143000"/>
            <a:ext cx="8695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Product-Based Design</a:t>
            </a:r>
            <a:endParaRPr lang="nl-NL" dirty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036" y="1810276"/>
            <a:ext cx="2990043" cy="308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6259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The Essence of Process Redesign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Transactional Methods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Transformational Methods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Recap</a:t>
            </a:r>
            <a:endParaRPr lang="de-DE" sz="140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SEITE </a:t>
            </a:r>
            <a:fld id="{BE3DC40E-DBBE-4E2D-9EEC-FBF0DA0E9179}" type="slidenum">
              <a:rPr lang="de-AT" smtClean="0"/>
              <a:t>42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</a:t>
            </a:r>
            <a:r>
              <a:rPr lang="de-AT" dirty="0"/>
              <a:t>8</a:t>
            </a:r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Redesign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20457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Process redesign can be motivated from a positive and a reactive angle</a:t>
            </a:r>
            <a:endParaRPr lang="en-US" u="sng" dirty="0" smtClean="0"/>
          </a:p>
          <a:p>
            <a:r>
              <a:rPr lang="en-US" dirty="0" smtClean="0"/>
              <a:t>Process redesign can be understood by considering the different elements of a process: </a:t>
            </a:r>
          </a:p>
          <a:p>
            <a:pPr lvl="1"/>
            <a:r>
              <a:rPr lang="en-US" dirty="0" smtClean="0"/>
              <a:t>customers</a:t>
            </a:r>
            <a:r>
              <a:rPr lang="en-US" dirty="0"/>
              <a:t>, business process operation, business process behavior, </a:t>
            </a:r>
            <a:r>
              <a:rPr lang="en-US" dirty="0" smtClean="0"/>
              <a:t>organization structure</a:t>
            </a:r>
            <a:r>
              <a:rPr lang="en-US" dirty="0"/>
              <a:t>, organization population, information, technology, and the </a:t>
            </a:r>
            <a:r>
              <a:rPr lang="en-US" dirty="0" smtClean="0"/>
              <a:t>external</a:t>
            </a:r>
          </a:p>
          <a:p>
            <a:r>
              <a:rPr lang="en-US" dirty="0"/>
              <a:t>The Devil’s Quadrangle </a:t>
            </a:r>
            <a:r>
              <a:rPr lang="en-US" dirty="0" smtClean="0"/>
              <a:t>clarifies that </a:t>
            </a:r>
            <a:r>
              <a:rPr lang="en-US" dirty="0"/>
              <a:t>many redesign options have to be discussed from the perspective of </a:t>
            </a:r>
            <a:r>
              <a:rPr lang="en-US" dirty="0" smtClean="0"/>
              <a:t>a trade-off </a:t>
            </a:r>
            <a:r>
              <a:rPr lang="en-US" dirty="0"/>
              <a:t>between time, cost, quality, and </a:t>
            </a:r>
            <a:r>
              <a:rPr lang="en-US" dirty="0" smtClean="0"/>
              <a:t>flexibility</a:t>
            </a:r>
          </a:p>
          <a:p>
            <a:r>
              <a:rPr lang="en-US" dirty="0" smtClean="0"/>
              <a:t>The Redesign Orbit provides </a:t>
            </a:r>
            <a:r>
              <a:rPr lang="en-US" dirty="0" smtClean="0"/>
              <a:t>a spectrum </a:t>
            </a:r>
            <a:r>
              <a:rPr lang="en-US" dirty="0"/>
              <a:t>of redesign </a:t>
            </a:r>
            <a:r>
              <a:rPr lang="en-US" dirty="0" smtClean="0"/>
              <a:t>methods using three axes:</a:t>
            </a:r>
          </a:p>
          <a:p>
            <a:pPr lvl="1"/>
            <a:r>
              <a:rPr lang="en-US" dirty="0" smtClean="0"/>
              <a:t>nature, </a:t>
            </a:r>
            <a:r>
              <a:rPr lang="nl-NL" dirty="0" err="1" smtClean="0"/>
              <a:t>ambition</a:t>
            </a:r>
            <a:r>
              <a:rPr lang="nl-NL" dirty="0"/>
              <a:t>,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 smtClean="0"/>
              <a:t>perspective</a:t>
            </a:r>
            <a:endParaRPr lang="nl-NL" dirty="0"/>
          </a:p>
          <a:p>
            <a:r>
              <a:rPr lang="en-US" dirty="0" smtClean="0"/>
              <a:t>Redesign methods have their own distinctive characteristics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43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Recap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32849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>
                <a:solidFill>
                  <a:prstClr val="black"/>
                </a:solidFill>
                <a:cs typeface="Arial" charset="0"/>
              </a:rPr>
              <a:t>The </a:t>
            </a:r>
            <a:r>
              <a:rPr lang="nl-NL" altLang="nl-NL" dirty="0" err="1">
                <a:solidFill>
                  <a:prstClr val="black"/>
                </a:solidFill>
                <a:cs typeface="Arial" charset="0"/>
              </a:rPr>
              <a:t>Abernaty-Utterback</a:t>
            </a:r>
            <a:r>
              <a:rPr lang="nl-NL" altLang="nl-NL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nl-NL" altLang="nl-NL" dirty="0" smtClean="0">
                <a:solidFill>
                  <a:prstClr val="black"/>
                </a:solidFill>
                <a:cs typeface="Arial" charset="0"/>
              </a:rPr>
              <a:t>Model</a:t>
            </a:r>
            <a:endParaRPr lang="nl-NL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52" y="1321003"/>
            <a:ext cx="7576457" cy="4393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62859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2405" y="1344613"/>
            <a:ext cx="3165050" cy="3859212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Can </a:t>
            </a:r>
            <a:r>
              <a:rPr lang="en-US" dirty="0"/>
              <a:t>you identify business processes from your own experience </a:t>
            </a:r>
            <a:r>
              <a:rPr lang="en-US" dirty="0" smtClean="0"/>
              <a:t>that were </a:t>
            </a:r>
            <a:r>
              <a:rPr lang="en-US" dirty="0"/>
              <a:t>efficient at some stage, but which have become unnecessarily complex?</a:t>
            </a:r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5EA6F-A024-4C66-9C8B-8520E713256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</a:t>
            </a:r>
            <a:r>
              <a:rPr lang="en-US" dirty="0" smtClean="0"/>
              <a:t>8.1: Organizational Entropy</a:t>
            </a:r>
            <a:endParaRPr lang="nl-NL" dirty="0"/>
          </a:p>
        </p:txBody>
      </p:sp>
      <p:pic>
        <p:nvPicPr>
          <p:cNvPr id="6146" name="Picture 2" descr="métal, machine, fenêtre, verre, industrie, construction, aci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008" y="1790710"/>
            <a:ext cx="4792969" cy="319531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5916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redesign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internal or external </a:t>
            </a:r>
            <a:r>
              <a:rPr lang="en-US" i="1" dirty="0"/>
              <a:t>customers</a:t>
            </a:r>
            <a:r>
              <a:rPr lang="en-US" dirty="0"/>
              <a:t> of the business process,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i="1" dirty="0"/>
              <a:t>business process operation </a:t>
            </a:r>
            <a:r>
              <a:rPr lang="en-US" dirty="0"/>
              <a:t>view, which relates to how a business </a:t>
            </a:r>
            <a:r>
              <a:rPr lang="en-US" dirty="0" smtClean="0"/>
              <a:t>process is </a:t>
            </a:r>
            <a:r>
              <a:rPr lang="en-US" dirty="0"/>
              <a:t>implemented, specifically the number of activities that are identified in </a:t>
            </a:r>
            <a:r>
              <a:rPr lang="en-US" dirty="0" smtClean="0"/>
              <a:t>the process </a:t>
            </a:r>
            <a:r>
              <a:rPr lang="en-US" dirty="0"/>
              <a:t>and the nature of each, and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i="1" dirty="0"/>
              <a:t>business process behavior </a:t>
            </a:r>
            <a:r>
              <a:rPr lang="en-US" dirty="0"/>
              <a:t>view, which relates to the way a business </a:t>
            </a:r>
            <a:r>
              <a:rPr lang="en-US" dirty="0" smtClean="0"/>
              <a:t>process is </a:t>
            </a:r>
            <a:r>
              <a:rPr lang="en-US" dirty="0"/>
              <a:t>executed, specifically the order in which activities are executed and how </a:t>
            </a:r>
            <a:r>
              <a:rPr lang="en-US" dirty="0" smtClean="0"/>
              <a:t>these are </a:t>
            </a:r>
            <a:r>
              <a:rPr lang="en-US" dirty="0"/>
              <a:t>scheduled and assigned for execution,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i="1" dirty="0"/>
              <a:t>organization</a:t>
            </a:r>
            <a:r>
              <a:rPr lang="en-US" dirty="0"/>
              <a:t> and the participants in the business process, captured at </a:t>
            </a:r>
            <a:r>
              <a:rPr lang="en-US" dirty="0" smtClean="0"/>
              <a:t>two levels:</a:t>
            </a:r>
          </a:p>
          <a:p>
            <a:pPr marL="615950" lvl="1" indent="-342900">
              <a:buFont typeface="+mj-lt"/>
              <a:buAutoNum type="alphaLcParenR"/>
            </a:pPr>
            <a:r>
              <a:rPr lang="en-US" dirty="0" smtClean="0"/>
              <a:t>the </a:t>
            </a:r>
            <a:r>
              <a:rPr lang="en-US" dirty="0"/>
              <a:t>organization structure (elements: roles, users, groups, </a:t>
            </a:r>
            <a:r>
              <a:rPr lang="en-US" dirty="0" smtClean="0"/>
              <a:t>departments, etc</a:t>
            </a:r>
            <a:r>
              <a:rPr lang="en-US" dirty="0"/>
              <a:t>.), and </a:t>
            </a:r>
            <a:endParaRPr lang="en-US" dirty="0" smtClean="0"/>
          </a:p>
          <a:p>
            <a:pPr marL="615950" lvl="1" indent="-342900">
              <a:buFont typeface="+mj-lt"/>
              <a:buAutoNum type="alphaLcParenR"/>
            </a:pPr>
            <a:r>
              <a:rPr lang="en-US" dirty="0" smtClean="0"/>
              <a:t>the </a:t>
            </a:r>
            <a:r>
              <a:rPr lang="en-US" dirty="0"/>
              <a:t>organization population (individuals: agents which can have </a:t>
            </a:r>
            <a:r>
              <a:rPr lang="en-US" dirty="0" smtClean="0"/>
              <a:t>activities assigned </a:t>
            </a:r>
            <a:r>
              <a:rPr lang="en-US" dirty="0"/>
              <a:t>for execution and the relationships between them),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i="1" dirty="0"/>
              <a:t>information</a:t>
            </a:r>
            <a:r>
              <a:rPr lang="en-US" dirty="0"/>
              <a:t> that the business process uses or </a:t>
            </a:r>
            <a:r>
              <a:rPr lang="en-US" dirty="0" smtClean="0"/>
              <a:t>creates,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i="1" dirty="0"/>
              <a:t>technology</a:t>
            </a:r>
            <a:r>
              <a:rPr lang="en-US" dirty="0"/>
              <a:t> the business process uses, </a:t>
            </a:r>
            <a:r>
              <a:rPr lang="en-US" dirty="0" smtClean="0"/>
              <a:t>and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i="1" dirty="0"/>
              <a:t>external environment </a:t>
            </a:r>
            <a:r>
              <a:rPr lang="en-US" dirty="0"/>
              <a:t>the process is situated in.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5EA6F-A024-4C66-9C8B-8520E713256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75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Redesign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Is a </a:t>
            </a:r>
            <a:r>
              <a:rPr lang="en-US" sz="2000" i="1" dirty="0"/>
              <a:t>substantial</a:t>
            </a:r>
            <a:r>
              <a:rPr lang="en-US" sz="2000" dirty="0"/>
              <a:t> </a:t>
            </a:r>
            <a:r>
              <a:rPr lang="en-US" sz="2000" dirty="0" smtClean="0"/>
              <a:t>and </a:t>
            </a:r>
            <a:r>
              <a:rPr lang="en-US" sz="2000" i="1" dirty="0" smtClean="0"/>
              <a:t>intentional </a:t>
            </a:r>
            <a:r>
              <a:rPr lang="en-US" sz="2000" dirty="0"/>
              <a:t>change of a business </a:t>
            </a:r>
            <a:r>
              <a:rPr lang="en-US" sz="2000" dirty="0" smtClean="0"/>
              <a:t>process, </a:t>
            </a:r>
          </a:p>
          <a:p>
            <a:endParaRPr lang="en-US" sz="2000" dirty="0" smtClean="0"/>
          </a:p>
          <a:p>
            <a:r>
              <a:rPr lang="en-US" sz="2000" dirty="0" smtClean="0"/>
              <a:t>Is primarily </a:t>
            </a:r>
            <a:r>
              <a:rPr lang="en-US" sz="2000" dirty="0"/>
              <a:t>concerned with changing </a:t>
            </a:r>
            <a:r>
              <a:rPr lang="en-US" sz="2000" dirty="0" smtClean="0"/>
              <a:t>the </a:t>
            </a:r>
            <a:r>
              <a:rPr lang="en-US" sz="2000" i="1" dirty="0" smtClean="0"/>
              <a:t>business </a:t>
            </a:r>
            <a:r>
              <a:rPr lang="en-US" sz="2000" i="1" dirty="0"/>
              <a:t>process </a:t>
            </a:r>
            <a:r>
              <a:rPr lang="en-US" sz="2000" dirty="0"/>
              <a:t>itself, covering both its </a:t>
            </a:r>
            <a:r>
              <a:rPr lang="en-US" sz="2000" i="1" dirty="0"/>
              <a:t>operational </a:t>
            </a:r>
            <a:r>
              <a:rPr lang="en-US" sz="2000" dirty="0"/>
              <a:t>and </a:t>
            </a:r>
            <a:r>
              <a:rPr lang="en-US" sz="2000" i="1" dirty="0" smtClean="0"/>
              <a:t>behavioral </a:t>
            </a:r>
            <a:r>
              <a:rPr lang="en-US" sz="2000" dirty="0" smtClean="0"/>
              <a:t>view, </a:t>
            </a:r>
          </a:p>
          <a:p>
            <a:endParaRPr lang="en-US" sz="2000" dirty="0"/>
          </a:p>
          <a:p>
            <a:r>
              <a:rPr lang="en-US" sz="2000" dirty="0" smtClean="0"/>
              <a:t>Extends </a:t>
            </a:r>
            <a:r>
              <a:rPr lang="en-US" sz="2000" dirty="0"/>
              <a:t>to changes that are on the interplay between on the one hand </a:t>
            </a:r>
            <a:r>
              <a:rPr lang="en-US" sz="2000" dirty="0" smtClean="0"/>
              <a:t>the process </a:t>
            </a:r>
            <a:r>
              <a:rPr lang="en-US" sz="2000" dirty="0"/>
              <a:t>and on the other the </a:t>
            </a:r>
            <a:r>
              <a:rPr lang="en-US" sz="2000" i="1" dirty="0"/>
              <a:t>organization </a:t>
            </a:r>
            <a:r>
              <a:rPr lang="en-US" sz="2000" dirty="0"/>
              <a:t>or </a:t>
            </a:r>
            <a:r>
              <a:rPr lang="en-US" sz="2000" dirty="0" smtClean="0"/>
              <a:t>the </a:t>
            </a:r>
            <a:r>
              <a:rPr lang="en-US" sz="2000" i="1" dirty="0"/>
              <a:t>external environment </a:t>
            </a:r>
            <a:r>
              <a:rPr lang="en-US" sz="2000" dirty="0" smtClean="0"/>
              <a:t>that the </a:t>
            </a:r>
            <a:r>
              <a:rPr lang="en-US" sz="2000" dirty="0"/>
              <a:t>process operates in, the </a:t>
            </a:r>
            <a:r>
              <a:rPr lang="en-US" sz="2000" i="1" dirty="0"/>
              <a:t>information </a:t>
            </a:r>
            <a:r>
              <a:rPr lang="en-US" sz="2000" dirty="0"/>
              <a:t>and </a:t>
            </a:r>
            <a:r>
              <a:rPr lang="en-US" sz="2000" i="1" dirty="0"/>
              <a:t>technology </a:t>
            </a:r>
            <a:r>
              <a:rPr lang="en-US" sz="2000" dirty="0"/>
              <a:t>it employs, as well as </a:t>
            </a:r>
            <a:r>
              <a:rPr lang="en-US" sz="2000" dirty="0" smtClean="0"/>
              <a:t>the products </a:t>
            </a:r>
            <a:r>
              <a:rPr lang="en-US" sz="2000" dirty="0"/>
              <a:t>it delivers to its </a:t>
            </a:r>
            <a:r>
              <a:rPr lang="en-US" sz="2000" i="1" dirty="0"/>
              <a:t>customers</a:t>
            </a:r>
            <a:r>
              <a:rPr lang="en-US" sz="2000" dirty="0"/>
              <a:t>.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1158550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Devil’s Quadrangle</a:t>
            </a:r>
            <a:endParaRPr lang="nl-NL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391" y="1264850"/>
            <a:ext cx="4833409" cy="3761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711200" y="5007433"/>
            <a:ext cx="77238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“</a:t>
            </a:r>
            <a:r>
              <a:rPr lang="nl-NL" sz="1200" dirty="0" err="1" smtClean="0"/>
              <a:t>improving</a:t>
            </a:r>
            <a:r>
              <a:rPr lang="nl-NL" sz="1200" dirty="0" smtClean="0"/>
              <a:t> a </a:t>
            </a:r>
            <a:r>
              <a:rPr lang="en-US" sz="1200" dirty="0" smtClean="0"/>
              <a:t>process </a:t>
            </a:r>
            <a:r>
              <a:rPr lang="en-US" sz="1200" dirty="0"/>
              <a:t>along one dimension may very well weaken its performance along </a:t>
            </a:r>
            <a:r>
              <a:rPr lang="en-US" sz="1200" dirty="0" smtClean="0"/>
              <a:t>another”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8972652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LANGUAGE" val="German Austria"/>
</p:tagLst>
</file>

<file path=ppt/theme/theme1.xml><?xml version="1.0" encoding="utf-8"?>
<a:theme xmlns:a="http://schemas.openxmlformats.org/drawingml/2006/main" name="WU 16:10">
  <a:themeElements>
    <a:clrScheme name="WU">
      <a:dk1>
        <a:srgbClr val="000000"/>
      </a:dk1>
      <a:lt1>
        <a:srgbClr val="FFFFFF"/>
      </a:lt1>
      <a:dk2>
        <a:srgbClr val="002350"/>
      </a:dk2>
      <a:lt2>
        <a:srgbClr val="E5F5FA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405A7C"/>
      </a:hlink>
      <a:folHlink>
        <a:srgbClr val="0082AA"/>
      </a:folHlink>
    </a:clrScheme>
    <a:fontScheme name="WU neu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U Farbschema neu">
        <a:dk1>
          <a:srgbClr val="000000"/>
        </a:dk1>
        <a:lt1>
          <a:sysClr val="window" lastClr="FFFFFF"/>
        </a:lt1>
        <a:dk2>
          <a:srgbClr val="002E60"/>
        </a:dk2>
        <a:lt2>
          <a:srgbClr val="E5F5FA"/>
        </a:lt2>
        <a:accent1>
          <a:srgbClr val="0096D3"/>
        </a:accent1>
        <a:accent2>
          <a:srgbClr val="002E60"/>
        </a:accent2>
        <a:accent3>
          <a:srgbClr val="532481"/>
        </a:accent3>
        <a:accent4>
          <a:srgbClr val="457AA0"/>
        </a:accent4>
        <a:accent5>
          <a:srgbClr val="A991C0"/>
        </a:accent5>
        <a:accent6>
          <a:srgbClr val="7FCAE9"/>
        </a:accent6>
        <a:hlink>
          <a:srgbClr val="406288"/>
        </a:hlink>
        <a:folHlink>
          <a:srgbClr val="008F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WU Musterpräsentation 16x10 V1.1.potx" id="{50821DC6-1170-4F69-BC0F-BF2469366875}" vid="{788B52EF-C0A8-4B8C-8AD4-D720815E0A05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CF651A35DF3154DB01328AF51148DAE" ma:contentTypeVersion="1" ma:contentTypeDescription="Ein neues Dokument erstellen." ma:contentTypeScope="" ma:versionID="458c1b80f8d593bdc96b60ff34dd40b4">
  <xsd:schema xmlns:xsd="http://www.w3.org/2001/XMLSchema" xmlns:xs="http://www.w3.org/2001/XMLSchema" xmlns:p="http://schemas.microsoft.com/office/2006/metadata/properties" xmlns:ns2="1a8d9a65-8471-4209-a900-f8e11db75e0a" xmlns:ns3="08b0a3ee-3d2a-451c-9a1a-7e5d5b0c9c77" xmlns:ns4="dde413db-0745-4f3a-8dca-564dc7ff6f7d" targetNamespace="http://schemas.microsoft.com/office/2006/metadata/properties" ma:root="true" ma:fieldsID="2d31116d1a6b5af1b4a8b1ba7152d57a" ns2:_="" ns3:_="" ns4:_="">
    <xsd:import namespace="1a8d9a65-8471-4209-a900-f8e11db75e0a"/>
    <xsd:import namespace="08b0a3ee-3d2a-451c-9a1a-7e5d5b0c9c77"/>
    <xsd:import namespace="dde413db-0745-4f3a-8dca-564dc7ff6f7d"/>
    <xsd:element name="properties">
      <xsd:complexType>
        <xsd:sequence>
          <xsd:element name="documentManagement">
            <xsd:complexType>
              <xsd:all>
                <xsd:element ref="ns2:WU_x0020_ThemaTaxHTField0" minOccurs="0"/>
                <xsd:element ref="ns3:TaxCatchAll" minOccurs="0"/>
                <xsd:element ref="ns2:DokumentenartTaxHTField0" minOccurs="0"/>
                <xsd:element ref="ns4:Beschreibung" minOccurs="0"/>
                <xsd:element ref="ns4:Format" minOccurs="0"/>
                <xsd:element ref="ns4:Kategorie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8d9a65-8471-4209-a900-f8e11db75e0a" elementFormDefault="qualified">
    <xsd:import namespace="http://schemas.microsoft.com/office/2006/documentManagement/types"/>
    <xsd:import namespace="http://schemas.microsoft.com/office/infopath/2007/PartnerControls"/>
    <xsd:element name="WU_x0020_ThemaTaxHTField0" ma:index="9" nillable="true" ma:taxonomy="true" ma:internalName="WU_x0020_ThemaTaxHTField0" ma:taxonomyFieldName="WU_x0020_Thema" ma:displayName="Schlagwort" ma:default="" ma:fieldId="{a2eb3201-e251-4055-97e9-466604fc777f}" ma:taxonomyMulti="true" ma:sspId="59da4ae5-1217-4de6-bd64-b7a740f353bb" ma:termSetId="c1edca97-812b-4584-b6b5-1e5cade81cae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okumentenartTaxHTField0" ma:index="12" nillable="true" ma:taxonomy="true" ma:internalName="DokumentenartTaxHTField0" ma:taxonomyFieldName="Dokumentenart" ma:displayName="Dokumentenart" ma:default="" ma:fieldId="{0f2e647f-32b7-4850-b6be-ae358ed71e70}" ma:taxonomyMulti="true" ma:sspId="59da4ae5-1217-4de6-bd64-b7a740f353bb" ma:termSetId="325756d7-e24e-4b6f-ba71-3f779d34c1e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0a3ee-3d2a-451c-9a1a-7e5d5b0c9c7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6a103bb8-3913-4e3b-a229-080a76572464}" ma:internalName="TaxCatchAll" ma:showField="CatchAllData" ma:web="08b0a3ee-3d2a-451c-9a1a-7e5d5b0c9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413db-0745-4f3a-8dca-564dc7ff6f7d" elementFormDefault="qualified">
    <xsd:import namespace="http://schemas.microsoft.com/office/2006/documentManagement/types"/>
    <xsd:import namespace="http://schemas.microsoft.com/office/infopath/2007/PartnerControls"/>
    <xsd:element name="Beschreibung" ma:index="13" nillable="true" ma:displayName="Beschreibung" ma:internalName="Beschreibung">
      <xsd:simpleType>
        <xsd:restriction base="dms:Note">
          <xsd:maxLength value="255"/>
        </xsd:restriction>
      </xsd:simpleType>
    </xsd:element>
    <xsd:element name="Format" ma:index="14" nillable="true" ma:displayName="Format" ma:format="Dropdown" ma:internalName="Format">
      <xsd:simpleType>
        <xsd:union memberTypes="dms:Text">
          <xsd:simpleType>
            <xsd:restriction base="dms:Choice">
              <xsd:enumeration value="LaTeX"/>
              <xsd:enumeration value="Microsoft Office 2003"/>
              <xsd:enumeration value="Microsoft Office 2007-2013"/>
              <xsd:enumeration value="Microsoft Office 2013/2016"/>
              <xsd:enumeration value="OpenOffice 3.0"/>
            </xsd:restriction>
          </xsd:simpleType>
        </xsd:union>
      </xsd:simpleType>
    </xsd:element>
    <xsd:element name="Kategorie" ma:index="15" nillable="true" ma:displayName="Kategorie" ma:default="Anleitungen" ma:format="Dropdown" ma:internalName="Kategorie">
      <xsd:simpleType>
        <xsd:union memberTypes="dms:Text">
          <xsd:simpleType>
            <xsd:restriction base="dms:Choice">
              <xsd:enumeration value="Anleitungen"/>
              <xsd:enumeration value="Aushänge für Lift und Tür"/>
              <xsd:enumeration value="Basisvorlagen"/>
              <xsd:enumeration value="Brief-/Faxvorlagen"/>
              <xsd:enumeration value="Einladungen"/>
              <xsd:enumeration value="Etiketten"/>
              <xsd:enumeration value="Musterdateien"/>
              <xsd:enumeration value="Namensschilder"/>
              <xsd:enumeration value="Präsentationen"/>
              <xsd:enumeration value="Skripten-Cover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ategorie xmlns="dde413db-0745-4f3a-8dca-564dc7ff6f7d">Präsentationen</Kategorie>
    <Beschreibung xmlns="dde413db-0745-4f3a-8dca-564dc7ff6f7d">Musterpräsentation im Format 16:10 (= WU Standard)</Beschreibung>
    <TaxCatchAll xmlns="08b0a3ee-3d2a-451c-9a1a-7e5d5b0c9c77">
      <Value>266</Value>
      <Value>403</Value>
    </TaxCatchAll>
    <Dokumentenart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Vorlagen</TermName>
          <TermId xmlns="http://schemas.microsoft.com/office/infopath/2007/PartnerControls">17fc50ed-8ad1-47be-ab12-04243fd74ddb</TermId>
        </TermInfo>
      </Terms>
    </DokumentenartTaxHTField0>
    <WU_x0020_Thema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Design</TermName>
          <TermId xmlns="http://schemas.microsoft.com/office/infopath/2007/PartnerControls">19895bcd-b158-45ae-ab7b-f5ca217dfcec</TermId>
        </TermInfo>
      </Terms>
    </WU_x0020_ThemaTaxHTField0>
    <Format xmlns="dde413db-0745-4f3a-8dca-564dc7ff6f7d">Microsoft Office 2013/2016</Format>
  </documentManagement>
</p:properties>
</file>

<file path=customXml/itemProps1.xml><?xml version="1.0" encoding="utf-8"?>
<ds:datastoreItem xmlns:ds="http://schemas.openxmlformats.org/officeDocument/2006/customXml" ds:itemID="{E1B19F04-C1AE-47E9-9133-474D1173C9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8d9a65-8471-4209-a900-f8e11db75e0a"/>
    <ds:schemaRef ds:uri="08b0a3ee-3d2a-451c-9a1a-7e5d5b0c9c77"/>
    <ds:schemaRef ds:uri="dde413db-0745-4f3a-8dca-564dc7ff6f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46B3ED-06B1-4DE8-9648-0F78B5B453B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58DFAF-C9AD-4CE5-A221-45D64FB05328}">
  <ds:schemaRefs>
    <ds:schemaRef ds:uri="http://purl.org/dc/dcmitype/"/>
    <ds:schemaRef ds:uri="http://purl.org/dc/elements/1.1/"/>
    <ds:schemaRef ds:uri="dde413db-0745-4f3a-8dca-564dc7ff6f7d"/>
    <ds:schemaRef ds:uri="http://schemas.microsoft.com/office/2006/metadata/properties"/>
    <ds:schemaRef ds:uri="1a8d9a65-8471-4209-a900-f8e11db75e0a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08b0a3ee-3d2a-451c-9a1a-7e5d5b0c9c77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WU Musterpr%C3%A4sentation 16x10</Template>
  <TotalTime>0</TotalTime>
  <Words>2148</Words>
  <Application>Microsoft Office PowerPoint</Application>
  <PresentationFormat>Diavoorstelling (16:10)</PresentationFormat>
  <Paragraphs>277</Paragraphs>
  <Slides>43</Slides>
  <Notes>6</Notes>
  <HiddenSlides>0</HiddenSlides>
  <MMClips>0</MMClips>
  <ScaleCrop>false</ScaleCrop>
  <HeadingPairs>
    <vt:vector size="6" baseType="variant">
      <vt:variant>
        <vt:lpstr>Thema</vt:lpstr>
      </vt:variant>
      <vt:variant>
        <vt:i4>1</vt:i4>
      </vt:variant>
      <vt:variant>
        <vt:lpstr>Ingesloten OLE-bronprogramma's</vt:lpstr>
      </vt:variant>
      <vt:variant>
        <vt:i4>2</vt:i4>
      </vt:variant>
      <vt:variant>
        <vt:lpstr>Diatitels</vt:lpstr>
      </vt:variant>
      <vt:variant>
        <vt:i4>43</vt:i4>
      </vt:variant>
    </vt:vector>
  </HeadingPairs>
  <TitlesOfParts>
    <vt:vector size="46" baseType="lpstr">
      <vt:lpstr>WU 16:10</vt:lpstr>
      <vt:lpstr>Clip</vt:lpstr>
      <vt:lpstr>Document</vt:lpstr>
      <vt:lpstr>Chapter 8: Process Redesign</vt:lpstr>
      <vt:lpstr>Process Redesign in the BPM Lifecycle</vt:lpstr>
      <vt:lpstr>Chapter 7: Quantitative Process Analysis</vt:lpstr>
      <vt:lpstr>Motives for Process Redesign</vt:lpstr>
      <vt:lpstr>The Abernaty-Utterback Model</vt:lpstr>
      <vt:lpstr>Exercise 8.1: Organizational Entropy</vt:lpstr>
      <vt:lpstr>Elements of redesign</vt:lpstr>
      <vt:lpstr>Process Redesign</vt:lpstr>
      <vt:lpstr>The Devil’s Quadrangle</vt:lpstr>
      <vt:lpstr>The Redesign Orbit</vt:lpstr>
      <vt:lpstr>Ambition</vt:lpstr>
      <vt:lpstr>Nature</vt:lpstr>
      <vt:lpstr>Perspective</vt:lpstr>
      <vt:lpstr>The Redesign Orbit</vt:lpstr>
      <vt:lpstr>Chapter 8: Process Redesign</vt:lpstr>
      <vt:lpstr>Transactional Methods</vt:lpstr>
      <vt:lpstr>Transactional Methods  </vt:lpstr>
      <vt:lpstr>7FE</vt:lpstr>
      <vt:lpstr>7FE</vt:lpstr>
      <vt:lpstr>Heuristic Process Redesign</vt:lpstr>
      <vt:lpstr>Example Heuristics for Time</vt:lpstr>
      <vt:lpstr>Example Heuristics for Cost </vt:lpstr>
      <vt:lpstr>Example heuristics for Quality</vt:lpstr>
      <vt:lpstr>Example Heuristics for Flexibility</vt:lpstr>
      <vt:lpstr>Exercise 8.9: Negative Effects</vt:lpstr>
      <vt:lpstr>Full Set of Redesign Heuristics</vt:lpstr>
      <vt:lpstr>Chapter 8: Process Redesign</vt:lpstr>
      <vt:lpstr>The Redesign Orbit</vt:lpstr>
      <vt:lpstr>Transformational Methods</vt:lpstr>
      <vt:lpstr>Transformational Methods</vt:lpstr>
      <vt:lpstr>NESTT</vt:lpstr>
      <vt:lpstr>Transformational Methods</vt:lpstr>
      <vt:lpstr>The Redesign Orbit</vt:lpstr>
      <vt:lpstr>The Redesign Orbit</vt:lpstr>
      <vt:lpstr>Transformational Methods</vt:lpstr>
      <vt:lpstr>Transformational Methods</vt:lpstr>
      <vt:lpstr>Transformational Methods</vt:lpstr>
      <vt:lpstr>The Redesign Orbit</vt:lpstr>
      <vt:lpstr>Transformational Methods</vt:lpstr>
      <vt:lpstr>Transformational Methods</vt:lpstr>
      <vt:lpstr>Transformational Methods</vt:lpstr>
      <vt:lpstr>Chapter 8: Process Redesign</vt:lpstr>
      <vt:lpstr>Recap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2018-01-12T14:33:51Z</dcterms:created>
  <dcterms:modified xsi:type="dcterms:W3CDTF">2018-02-13T10:38:20Z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U Thema">
    <vt:lpwstr>403;#Corporate Design|19895bcd-b158-45ae-ab7b-f5ca217dfcec</vt:lpwstr>
  </property>
  <property fmtid="{D5CDD505-2E9C-101B-9397-08002B2CF9AE}" pid="3" name="Dokumentenart">
    <vt:lpwstr>266;#Vorlagen|17fc50ed-8ad1-47be-ab12-04243fd74ddb</vt:lpwstr>
  </property>
  <property fmtid="{D5CDD505-2E9C-101B-9397-08002B2CF9AE}" pid="4" name="ContentTypeId">
    <vt:lpwstr>0x010100BCF651A35DF3154DB01328AF51148DAE</vt:lpwstr>
  </property>
</Properties>
</file>