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theme/themeOverride1.xml" ContentType="application/vnd.openxmlformats-officedocument.themeOverride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layout1.xml" ContentType="application/vnd.openxmlformats-officedocument.drawingml.diagramLayout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72" r:id="rId1"/>
  </p:sldMasterIdLst>
  <p:notesMasterIdLst>
    <p:notesMasterId r:id="rId31"/>
  </p:notesMasterIdLst>
  <p:handoutMasterIdLst>
    <p:handoutMasterId r:id="rId32"/>
  </p:handoutMasterIdLst>
  <p:sldIdLst>
    <p:sldId id="458" r:id="rId2"/>
    <p:sldId id="322" r:id="rId3"/>
    <p:sldId id="407" r:id="rId4"/>
    <p:sldId id="432" r:id="rId5"/>
    <p:sldId id="433" r:id="rId6"/>
    <p:sldId id="435" r:id="rId7"/>
    <p:sldId id="434" r:id="rId8"/>
    <p:sldId id="436" r:id="rId9"/>
    <p:sldId id="437" r:id="rId10"/>
    <p:sldId id="438" r:id="rId11"/>
    <p:sldId id="439" r:id="rId12"/>
    <p:sldId id="440" r:id="rId13"/>
    <p:sldId id="441" r:id="rId14"/>
    <p:sldId id="442" r:id="rId15"/>
    <p:sldId id="443" r:id="rId16"/>
    <p:sldId id="444" r:id="rId17"/>
    <p:sldId id="445" r:id="rId18"/>
    <p:sldId id="446" r:id="rId19"/>
    <p:sldId id="447" r:id="rId20"/>
    <p:sldId id="449" r:id="rId21"/>
    <p:sldId id="450" r:id="rId22"/>
    <p:sldId id="452" r:id="rId23"/>
    <p:sldId id="451" r:id="rId24"/>
    <p:sldId id="453" r:id="rId25"/>
    <p:sldId id="454" r:id="rId26"/>
    <p:sldId id="455" r:id="rId27"/>
    <p:sldId id="456" r:id="rId28"/>
    <p:sldId id="457" r:id="rId29"/>
    <p:sldId id="388" r:id="rId30"/>
  </p:sldIdLst>
  <p:sldSz cx="9906000" cy="6858000" type="A4"/>
  <p:notesSz cx="6815138" cy="9931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3129">
          <p15:clr>
            <a:srgbClr val="A4A3A4"/>
          </p15:clr>
        </p15:guide>
        <p15:guide id="2" pos="2147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38B1855-1B75-4FBE-930C-398BA8C253C6}" styleName="Themed Style 2 - Accent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8" autoAdjust="0"/>
    <p:restoredTop sz="91203" autoAdjust="0"/>
  </p:normalViewPr>
  <p:slideViewPr>
    <p:cSldViewPr>
      <p:cViewPr>
        <p:scale>
          <a:sx n="50" d="100"/>
          <a:sy n="50" d="100"/>
        </p:scale>
        <p:origin x="-618" y="-312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10" y="-102"/>
      </p:cViewPr>
      <p:guideLst>
        <p:guide orient="horz" pos="3129"/>
        <p:guide pos="2147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15D9791-E2D7-46EF-B372-674B1646F36F}" type="doc">
      <dgm:prSet loTypeId="urn:microsoft.com/office/officeart/2005/8/layout/process1" loCatId="process" qsTypeId="urn:microsoft.com/office/officeart/2005/8/quickstyle/simple1" qsCatId="simple" csTypeId="urn:microsoft.com/office/officeart/2005/8/colors/accent1_2" csCatId="accent1" phldr="1"/>
      <dgm:spPr/>
    </dgm:pt>
    <dgm:pt modelId="{BF5EF3A5-C128-42BF-80D5-9A0C24D0FBBE}">
      <dgm:prSet phldrT="[Text]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err="1" smtClean="0"/>
            <a:t>Semua</a:t>
          </a:r>
          <a:r>
            <a:rPr lang="en-US" dirty="0" smtClean="0"/>
            <a:t> </a:t>
          </a:r>
          <a:r>
            <a:rPr lang="en-US" dirty="0" err="1" smtClean="0"/>
            <a:t>transaksi</a:t>
          </a:r>
          <a:r>
            <a:rPr lang="en-US" dirty="0" smtClean="0"/>
            <a:t> </a:t>
          </a:r>
          <a:r>
            <a:rPr lang="en-US" dirty="0" err="1" smtClean="0"/>
            <a:t>pembelian</a:t>
          </a:r>
          <a:r>
            <a:rPr lang="en-US" dirty="0" smtClean="0"/>
            <a:t> </a:t>
          </a:r>
          <a:r>
            <a:rPr lang="en-US" dirty="0" err="1" smtClean="0"/>
            <a:t>barang</a:t>
          </a:r>
          <a:r>
            <a:rPr lang="en-US" dirty="0" smtClean="0"/>
            <a:t>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jasa</a:t>
          </a:r>
          <a:r>
            <a:rPr lang="en-US" dirty="0" smtClean="0"/>
            <a:t> </a:t>
          </a:r>
          <a:r>
            <a:rPr lang="en-US" dirty="0" err="1" smtClean="0"/>
            <a:t>dibuatkan</a:t>
          </a:r>
          <a:r>
            <a:rPr lang="en-US" dirty="0" smtClean="0"/>
            <a:t> voucher</a:t>
          </a:r>
          <a:endParaRPr lang="en-US" dirty="0"/>
        </a:p>
      </dgm:t>
    </dgm:pt>
    <dgm:pt modelId="{DC419AE1-8183-4C53-B873-289D4924919E}" type="parTrans" cxnId="{7FEF0A3D-DAD9-4520-98A5-2C6E131FECA9}">
      <dgm:prSet/>
      <dgm:spPr/>
      <dgm:t>
        <a:bodyPr/>
        <a:lstStyle/>
        <a:p>
          <a:endParaRPr lang="en-US"/>
        </a:p>
      </dgm:t>
    </dgm:pt>
    <dgm:pt modelId="{DE6B8E5D-AF1B-44FF-BA86-7D22584746BC}" type="sibTrans" cxnId="{7FEF0A3D-DAD9-4520-98A5-2C6E131FECA9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5FAC0552-7464-4B75-BE35-C341B653040E}">
      <dgm:prSet phldrT="[Text]">
        <dgm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Voucher </a:t>
          </a:r>
          <a:r>
            <a:rPr lang="en-US" dirty="0" err="1" smtClean="0"/>
            <a:t>dicatat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buku</a:t>
          </a:r>
          <a:r>
            <a:rPr lang="en-US" dirty="0" smtClean="0"/>
            <a:t> voucher</a:t>
          </a:r>
          <a:endParaRPr lang="en-US" dirty="0"/>
        </a:p>
      </dgm:t>
    </dgm:pt>
    <dgm:pt modelId="{C0C1E0B0-CD6B-4945-8BF8-ED5375CCEAFD}" type="parTrans" cxnId="{A870E794-6E70-4EEB-9689-14B3FEF87668}">
      <dgm:prSet/>
      <dgm:spPr/>
      <dgm:t>
        <a:bodyPr/>
        <a:lstStyle/>
        <a:p>
          <a:endParaRPr lang="en-US"/>
        </a:p>
      </dgm:t>
    </dgm:pt>
    <dgm:pt modelId="{8D557474-A07F-439A-85DF-D8E5CBEC385A}" type="sibTrans" cxnId="{A870E794-6E70-4EEB-9689-14B3FEF87668}">
      <dgm:prSet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endParaRPr lang="en-US"/>
        </a:p>
      </dgm:t>
    </dgm:pt>
    <dgm:pt modelId="{84BCA507-D7BA-4EE4-A83D-111A394E9FEB}">
      <dgm:prSet phldrT="[Text]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dirty="0" smtClean="0"/>
            <a:t>Voucher </a:t>
          </a:r>
          <a:r>
            <a:rPr lang="en-US" dirty="0" err="1" smtClean="0"/>
            <a:t>disimpan</a:t>
          </a:r>
          <a:r>
            <a:rPr lang="en-US" dirty="0" smtClean="0"/>
            <a:t> </a:t>
          </a:r>
          <a:r>
            <a:rPr lang="en-US" dirty="0" err="1" smtClean="0"/>
            <a:t>dalam</a:t>
          </a:r>
          <a:r>
            <a:rPr lang="en-US" dirty="0" smtClean="0"/>
            <a:t> </a:t>
          </a:r>
          <a:r>
            <a:rPr lang="en-US" dirty="0" err="1" smtClean="0"/>
            <a:t>arsip</a:t>
          </a:r>
          <a:r>
            <a:rPr lang="en-US" dirty="0" smtClean="0"/>
            <a:t> voucher yang </a:t>
          </a:r>
          <a:r>
            <a:rPr lang="en-US" dirty="0" err="1" smtClean="0"/>
            <a:t>belum</a:t>
          </a:r>
          <a:r>
            <a:rPr lang="en-US" dirty="0" smtClean="0"/>
            <a:t> </a:t>
          </a:r>
          <a:r>
            <a:rPr lang="en-US" dirty="0" err="1" smtClean="0"/>
            <a:t>dibayar</a:t>
          </a:r>
          <a:endParaRPr lang="en-US" dirty="0"/>
        </a:p>
      </dgm:t>
    </dgm:pt>
    <dgm:pt modelId="{B1604C11-DB86-47CE-AF5B-18CFEFA78470}" type="parTrans" cxnId="{AAF0816F-65E6-4FDF-BDAB-B17F1294F3C2}">
      <dgm:prSet/>
      <dgm:spPr/>
      <dgm:t>
        <a:bodyPr/>
        <a:lstStyle/>
        <a:p>
          <a:endParaRPr lang="en-US"/>
        </a:p>
      </dgm:t>
    </dgm:pt>
    <dgm:pt modelId="{5829879A-11BF-4E5A-915C-F3DE5A0DFAA7}" type="sibTrans" cxnId="{AAF0816F-65E6-4FDF-BDAB-B17F1294F3C2}">
      <dgm:prSet/>
      <dgm:spPr/>
      <dgm:t>
        <a:bodyPr/>
        <a:lstStyle/>
        <a:p>
          <a:endParaRPr lang="en-US"/>
        </a:p>
      </dgm:t>
    </dgm:pt>
    <dgm:pt modelId="{A3CAB1F5-0DB3-4F6B-8588-D56214D5B973}" type="pres">
      <dgm:prSet presAssocID="{015D9791-E2D7-46EF-B372-674B1646F36F}" presName="Name0" presStyleCnt="0">
        <dgm:presLayoutVars>
          <dgm:dir/>
          <dgm:resizeHandles val="exact"/>
        </dgm:presLayoutVars>
      </dgm:prSet>
      <dgm:spPr/>
    </dgm:pt>
    <dgm:pt modelId="{4EA4F371-2B57-4E7C-B8FA-08034A63900E}" type="pres">
      <dgm:prSet presAssocID="{BF5EF3A5-C128-42BF-80D5-9A0C24D0FBBE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53167ED-6EE3-4D5E-99DA-66AA833172AD}" type="pres">
      <dgm:prSet presAssocID="{DE6B8E5D-AF1B-44FF-BA86-7D22584746BC}" presName="sibTrans" presStyleLbl="sibTrans2D1" presStyleIdx="0" presStyleCnt="2"/>
      <dgm:spPr/>
      <dgm:t>
        <a:bodyPr/>
        <a:lstStyle/>
        <a:p>
          <a:endParaRPr lang="en-US"/>
        </a:p>
      </dgm:t>
    </dgm:pt>
    <dgm:pt modelId="{474F7264-FBBF-403C-B438-C21A1C3CAA41}" type="pres">
      <dgm:prSet presAssocID="{DE6B8E5D-AF1B-44FF-BA86-7D22584746BC}" presName="connectorText" presStyleLbl="sibTrans2D1" presStyleIdx="0" presStyleCnt="2"/>
      <dgm:spPr/>
      <dgm:t>
        <a:bodyPr/>
        <a:lstStyle/>
        <a:p>
          <a:endParaRPr lang="en-US"/>
        </a:p>
      </dgm:t>
    </dgm:pt>
    <dgm:pt modelId="{9CD47B20-D5D4-4245-89DD-08A0BACBE8DD}" type="pres">
      <dgm:prSet presAssocID="{5FAC0552-7464-4B75-BE35-C341B653040E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710BFF-DEA1-4B00-A570-A72091A3F066}" type="pres">
      <dgm:prSet presAssocID="{8D557474-A07F-439A-85DF-D8E5CBEC385A}" presName="sibTrans" presStyleLbl="sibTrans2D1" presStyleIdx="1" presStyleCnt="2"/>
      <dgm:spPr/>
      <dgm:t>
        <a:bodyPr/>
        <a:lstStyle/>
        <a:p>
          <a:endParaRPr lang="en-US"/>
        </a:p>
      </dgm:t>
    </dgm:pt>
    <dgm:pt modelId="{6BDF5148-3A37-4844-9F24-034CCA17EF4F}" type="pres">
      <dgm:prSet presAssocID="{8D557474-A07F-439A-85DF-D8E5CBEC385A}" presName="connectorText" presStyleLbl="sibTrans2D1" presStyleIdx="1" presStyleCnt="2"/>
      <dgm:spPr/>
      <dgm:t>
        <a:bodyPr/>
        <a:lstStyle/>
        <a:p>
          <a:endParaRPr lang="en-US"/>
        </a:p>
      </dgm:t>
    </dgm:pt>
    <dgm:pt modelId="{9306A278-347C-4469-A731-34D57B22845C}" type="pres">
      <dgm:prSet presAssocID="{84BCA507-D7BA-4EE4-A83D-111A394E9FEB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AF0816F-65E6-4FDF-BDAB-B17F1294F3C2}" srcId="{015D9791-E2D7-46EF-B372-674B1646F36F}" destId="{84BCA507-D7BA-4EE4-A83D-111A394E9FEB}" srcOrd="2" destOrd="0" parTransId="{B1604C11-DB86-47CE-AF5B-18CFEFA78470}" sibTransId="{5829879A-11BF-4E5A-915C-F3DE5A0DFAA7}"/>
    <dgm:cxn modelId="{87CBED36-0370-44DD-AAC9-71A671ED705B}" type="presOf" srcId="{84BCA507-D7BA-4EE4-A83D-111A394E9FEB}" destId="{9306A278-347C-4469-A731-34D57B22845C}" srcOrd="0" destOrd="0" presId="urn:microsoft.com/office/officeart/2005/8/layout/process1"/>
    <dgm:cxn modelId="{4A411C93-7755-4ADA-95B5-00244BD925B1}" type="presOf" srcId="{BF5EF3A5-C128-42BF-80D5-9A0C24D0FBBE}" destId="{4EA4F371-2B57-4E7C-B8FA-08034A63900E}" srcOrd="0" destOrd="0" presId="urn:microsoft.com/office/officeart/2005/8/layout/process1"/>
    <dgm:cxn modelId="{1117AFC5-B5A7-49A7-B7AE-EFFAE09DEB4B}" type="presOf" srcId="{DE6B8E5D-AF1B-44FF-BA86-7D22584746BC}" destId="{474F7264-FBBF-403C-B438-C21A1C3CAA41}" srcOrd="1" destOrd="0" presId="urn:microsoft.com/office/officeart/2005/8/layout/process1"/>
    <dgm:cxn modelId="{291E4CAF-C447-4A24-9430-E4BCAD3D07FE}" type="presOf" srcId="{DE6B8E5D-AF1B-44FF-BA86-7D22584746BC}" destId="{A53167ED-6EE3-4D5E-99DA-66AA833172AD}" srcOrd="0" destOrd="0" presId="urn:microsoft.com/office/officeart/2005/8/layout/process1"/>
    <dgm:cxn modelId="{7FEF0A3D-DAD9-4520-98A5-2C6E131FECA9}" srcId="{015D9791-E2D7-46EF-B372-674B1646F36F}" destId="{BF5EF3A5-C128-42BF-80D5-9A0C24D0FBBE}" srcOrd="0" destOrd="0" parTransId="{DC419AE1-8183-4C53-B873-289D4924919E}" sibTransId="{DE6B8E5D-AF1B-44FF-BA86-7D22584746BC}"/>
    <dgm:cxn modelId="{A870E794-6E70-4EEB-9689-14B3FEF87668}" srcId="{015D9791-E2D7-46EF-B372-674B1646F36F}" destId="{5FAC0552-7464-4B75-BE35-C341B653040E}" srcOrd="1" destOrd="0" parTransId="{C0C1E0B0-CD6B-4945-8BF8-ED5375CCEAFD}" sibTransId="{8D557474-A07F-439A-85DF-D8E5CBEC385A}"/>
    <dgm:cxn modelId="{FEDD8A72-EB74-4786-AFA3-C5FC92F261D9}" type="presOf" srcId="{8D557474-A07F-439A-85DF-D8E5CBEC385A}" destId="{6BDF5148-3A37-4844-9F24-034CCA17EF4F}" srcOrd="1" destOrd="0" presId="urn:microsoft.com/office/officeart/2005/8/layout/process1"/>
    <dgm:cxn modelId="{EFBF5226-65A1-4731-9645-C65E612FA981}" type="presOf" srcId="{8D557474-A07F-439A-85DF-D8E5CBEC385A}" destId="{D5710BFF-DEA1-4B00-A570-A72091A3F066}" srcOrd="0" destOrd="0" presId="urn:microsoft.com/office/officeart/2005/8/layout/process1"/>
    <dgm:cxn modelId="{8966F5BA-FA07-428B-8E7C-836F4E8A2D36}" type="presOf" srcId="{5FAC0552-7464-4B75-BE35-C341B653040E}" destId="{9CD47B20-D5D4-4245-89DD-08A0BACBE8DD}" srcOrd="0" destOrd="0" presId="urn:microsoft.com/office/officeart/2005/8/layout/process1"/>
    <dgm:cxn modelId="{FFC29AC4-878E-48C2-9914-F86031E828E0}" type="presOf" srcId="{015D9791-E2D7-46EF-B372-674B1646F36F}" destId="{A3CAB1F5-0DB3-4F6B-8588-D56214D5B973}" srcOrd="0" destOrd="0" presId="urn:microsoft.com/office/officeart/2005/8/layout/process1"/>
    <dgm:cxn modelId="{4C811049-DD18-42A8-9257-0268CE5E98AD}" type="presParOf" srcId="{A3CAB1F5-0DB3-4F6B-8588-D56214D5B973}" destId="{4EA4F371-2B57-4E7C-B8FA-08034A63900E}" srcOrd="0" destOrd="0" presId="urn:microsoft.com/office/officeart/2005/8/layout/process1"/>
    <dgm:cxn modelId="{9EC42F94-6313-4EDD-8428-F49CF494A189}" type="presParOf" srcId="{A3CAB1F5-0DB3-4F6B-8588-D56214D5B973}" destId="{A53167ED-6EE3-4D5E-99DA-66AA833172AD}" srcOrd="1" destOrd="0" presId="urn:microsoft.com/office/officeart/2005/8/layout/process1"/>
    <dgm:cxn modelId="{5EFC6C6E-2D71-43D8-B3B8-8DCEE691E3F9}" type="presParOf" srcId="{A53167ED-6EE3-4D5E-99DA-66AA833172AD}" destId="{474F7264-FBBF-403C-B438-C21A1C3CAA41}" srcOrd="0" destOrd="0" presId="urn:microsoft.com/office/officeart/2005/8/layout/process1"/>
    <dgm:cxn modelId="{3FBE351D-60DE-46D5-ADBC-E4BE5B0BE16E}" type="presParOf" srcId="{A3CAB1F5-0DB3-4F6B-8588-D56214D5B973}" destId="{9CD47B20-D5D4-4245-89DD-08A0BACBE8DD}" srcOrd="2" destOrd="0" presId="urn:microsoft.com/office/officeart/2005/8/layout/process1"/>
    <dgm:cxn modelId="{99BF3FB3-1C00-4430-83FE-1A0CC35A3619}" type="presParOf" srcId="{A3CAB1F5-0DB3-4F6B-8588-D56214D5B973}" destId="{D5710BFF-DEA1-4B00-A570-A72091A3F066}" srcOrd="3" destOrd="0" presId="urn:microsoft.com/office/officeart/2005/8/layout/process1"/>
    <dgm:cxn modelId="{E2578CED-3E51-4F48-B453-073DE1DA2140}" type="presParOf" srcId="{D5710BFF-DEA1-4B00-A570-A72091A3F066}" destId="{6BDF5148-3A37-4844-9F24-034CCA17EF4F}" srcOrd="0" destOrd="0" presId="urn:microsoft.com/office/officeart/2005/8/layout/process1"/>
    <dgm:cxn modelId="{70196545-509B-4852-8513-6936A67C1DBE}" type="presParOf" srcId="{A3CAB1F5-0DB3-4F6B-8588-D56214D5B973}" destId="{9306A278-347C-4469-A731-34D57B22845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EA4F371-2B57-4E7C-B8FA-08034A63900E}">
      <dsp:nvSpPr>
        <dsp:cNvPr id="0" name=""/>
        <dsp:cNvSpPr/>
      </dsp:nvSpPr>
      <dsp:spPr>
        <a:xfrm>
          <a:off x="8271" y="401355"/>
          <a:ext cx="2472146" cy="148328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5">
                <a:tint val="50000"/>
                <a:satMod val="300000"/>
              </a:schemeClr>
            </a:gs>
            <a:gs pos="35000">
              <a:schemeClr val="accent5">
                <a:tint val="37000"/>
                <a:satMod val="300000"/>
              </a:schemeClr>
            </a:gs>
            <a:gs pos="100000">
              <a:schemeClr val="accent5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5"/>
        </a:lnRef>
        <a:fillRef idx="2">
          <a:schemeClr val="accent5"/>
        </a:fillRef>
        <a:effectRef idx="1">
          <a:schemeClr val="accent5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Semua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transaksi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pembelian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barang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jasa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dibuatkan</a:t>
          </a:r>
          <a:r>
            <a:rPr lang="en-US" sz="2200" kern="1200" dirty="0" smtClean="0"/>
            <a:t> voucher</a:t>
          </a:r>
          <a:endParaRPr lang="en-US" sz="2200" kern="1200" dirty="0"/>
        </a:p>
      </dsp:txBody>
      <dsp:txXfrm>
        <a:off x="8271" y="401355"/>
        <a:ext cx="2472146" cy="1483288"/>
      </dsp:txXfrm>
    </dsp:sp>
    <dsp:sp modelId="{A53167ED-6EE3-4D5E-99DA-66AA833172AD}">
      <dsp:nvSpPr>
        <dsp:cNvPr id="0" name=""/>
        <dsp:cNvSpPr/>
      </dsp:nvSpPr>
      <dsp:spPr>
        <a:xfrm>
          <a:off x="2727632" y="836453"/>
          <a:ext cx="524095" cy="6130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2727632" y="836453"/>
        <a:ext cx="524095" cy="613092"/>
      </dsp:txXfrm>
    </dsp:sp>
    <dsp:sp modelId="{9CD47B20-D5D4-4245-89DD-08A0BACBE8DD}">
      <dsp:nvSpPr>
        <dsp:cNvPr id="0" name=""/>
        <dsp:cNvSpPr/>
      </dsp:nvSpPr>
      <dsp:spPr>
        <a:xfrm>
          <a:off x="3469276" y="401355"/>
          <a:ext cx="2472146" cy="148328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6">
                <a:tint val="50000"/>
                <a:satMod val="300000"/>
              </a:schemeClr>
            </a:gs>
            <a:gs pos="35000">
              <a:schemeClr val="accent6">
                <a:tint val="37000"/>
                <a:satMod val="300000"/>
              </a:schemeClr>
            </a:gs>
            <a:gs pos="100000">
              <a:schemeClr val="accent6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6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6"/>
        </a:lnRef>
        <a:fillRef idx="2">
          <a:schemeClr val="accent6"/>
        </a:fillRef>
        <a:effectRef idx="1">
          <a:schemeClr val="accent6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Voucher </a:t>
          </a:r>
          <a:r>
            <a:rPr lang="en-US" sz="2200" kern="1200" dirty="0" err="1" smtClean="0"/>
            <a:t>dicatat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dalam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buku</a:t>
          </a:r>
          <a:r>
            <a:rPr lang="en-US" sz="2200" kern="1200" dirty="0" smtClean="0"/>
            <a:t> voucher</a:t>
          </a:r>
          <a:endParaRPr lang="en-US" sz="2200" kern="1200" dirty="0"/>
        </a:p>
      </dsp:txBody>
      <dsp:txXfrm>
        <a:off x="3469276" y="401355"/>
        <a:ext cx="2472146" cy="1483288"/>
      </dsp:txXfrm>
    </dsp:sp>
    <dsp:sp modelId="{D5710BFF-DEA1-4B00-A570-A72091A3F066}">
      <dsp:nvSpPr>
        <dsp:cNvPr id="0" name=""/>
        <dsp:cNvSpPr/>
      </dsp:nvSpPr>
      <dsp:spPr>
        <a:xfrm>
          <a:off x="6188638" y="836453"/>
          <a:ext cx="524095" cy="613092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/>
        </a:solidFill>
        <a:ln w="25400" cap="flat" cmpd="sng" algn="ctr">
          <a:solidFill>
            <a:schemeClr val="accent2">
              <a:shade val="50000"/>
            </a:schemeClr>
          </a:solidFill>
          <a:prstDash val="solid"/>
        </a:ln>
        <a:effectLst/>
      </dsp:spPr>
      <dsp:style>
        <a:lnRef idx="2">
          <a:schemeClr val="accent2">
            <a:shade val="50000"/>
          </a:schemeClr>
        </a:lnRef>
        <a:fillRef idx="1">
          <a:schemeClr val="accent2"/>
        </a:fillRef>
        <a:effectRef idx="0">
          <a:schemeClr val="accent2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1800" kern="1200"/>
        </a:p>
      </dsp:txBody>
      <dsp:txXfrm>
        <a:off x="6188638" y="836453"/>
        <a:ext cx="524095" cy="613092"/>
      </dsp:txXfrm>
    </dsp:sp>
    <dsp:sp modelId="{9306A278-347C-4469-A731-34D57B22845C}">
      <dsp:nvSpPr>
        <dsp:cNvPr id="0" name=""/>
        <dsp:cNvSpPr/>
      </dsp:nvSpPr>
      <dsp:spPr>
        <a:xfrm>
          <a:off x="6930282" y="401355"/>
          <a:ext cx="2472146" cy="1483288"/>
        </a:xfrm>
        <a:prstGeom prst="roundRect">
          <a:avLst>
            <a:gd name="adj" fmla="val 10000"/>
          </a:avLst>
        </a:prstGeom>
        <a:gradFill rotWithShape="1">
          <a:gsLst>
            <a:gs pos="0">
              <a:schemeClr val="accent1">
                <a:tint val="50000"/>
                <a:satMod val="300000"/>
              </a:schemeClr>
            </a:gs>
            <a:gs pos="35000">
              <a:schemeClr val="accent1">
                <a:tint val="37000"/>
                <a:satMod val="300000"/>
              </a:schemeClr>
            </a:gs>
            <a:gs pos="100000">
              <a:schemeClr val="accent1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1"/>
        </a:lnRef>
        <a:fillRef idx="2">
          <a:schemeClr val="accent1"/>
        </a:fillRef>
        <a:effectRef idx="1">
          <a:schemeClr val="accent1"/>
        </a:effectRef>
        <a:fontRef idx="minor">
          <a:schemeClr val="dk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Voucher </a:t>
          </a:r>
          <a:r>
            <a:rPr lang="en-US" sz="2200" kern="1200" dirty="0" err="1" smtClean="0"/>
            <a:t>disimpan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dalam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arsip</a:t>
          </a:r>
          <a:r>
            <a:rPr lang="en-US" sz="2200" kern="1200" dirty="0" smtClean="0"/>
            <a:t> voucher yang </a:t>
          </a:r>
          <a:r>
            <a:rPr lang="en-US" sz="2200" kern="1200" dirty="0" err="1" smtClean="0"/>
            <a:t>belum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dibayar</a:t>
          </a:r>
          <a:endParaRPr lang="en-US" sz="2200" kern="1200" dirty="0"/>
        </a:p>
      </dsp:txBody>
      <dsp:txXfrm>
        <a:off x="6930282" y="401355"/>
        <a:ext cx="2472146" cy="148328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44C0D68-A9C5-449C-9EB0-E8DD5C029CA3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2812" tIns="46406" rIns="92812" bIns="46406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428671D3-6F89-435B-AE9B-3504FD016C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5223905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9660" y="0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4414336A-2358-47A6-8311-67E7592921C8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742950"/>
            <a:ext cx="5381625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660" tIns="45830" rIns="91660" bIns="4583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2158" y="4718101"/>
            <a:ext cx="5450823" cy="4468081"/>
          </a:xfrm>
          <a:prstGeom prst="rect">
            <a:avLst/>
          </a:prstGeom>
        </p:spPr>
        <p:txBody>
          <a:bodyPr vert="horz" lIns="91660" tIns="45830" rIns="91660" bIns="4583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9660" y="9432975"/>
            <a:ext cx="2953870" cy="496812"/>
          </a:xfrm>
          <a:prstGeom prst="rect">
            <a:avLst/>
          </a:prstGeom>
        </p:spPr>
        <p:txBody>
          <a:bodyPr vert="horz" lIns="91660" tIns="45830" rIns="91660" bIns="4583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latin typeface="+mn-lt"/>
              </a:defRPr>
            </a:lvl1pPr>
          </a:lstStyle>
          <a:p>
            <a:pPr>
              <a:defRPr/>
            </a:pPr>
            <a:fld id="{3087451F-FC30-4F6F-B3B7-5A65CF548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0796899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3087451F-FC30-4F6F-B3B7-5A65CF548AC9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8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07FC89-E693-4B57-97A4-B1774D25701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AF9CE0F-F959-41A4-97AA-AACE914972AA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41"/>
            <a:ext cx="241458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6" y="274641"/>
            <a:ext cx="70786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BCA619-9484-41BA-8D15-6C2544585C3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E7485D-D795-4AE1-8794-91FCE9AD9B6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Rectangle 4"/>
          <p:cNvSpPr/>
          <p:nvPr userDrawn="1"/>
        </p:nvSpPr>
        <p:spPr>
          <a:xfrm>
            <a:off x="5943600" y="0"/>
            <a:ext cx="396240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ctangle 4"/>
          <p:cNvSpPr>
            <a:spLocks noChangeArrowheads="1"/>
          </p:cNvSpPr>
          <p:nvPr userDrawn="1"/>
        </p:nvSpPr>
        <p:spPr bwMode="auto">
          <a:xfrm>
            <a:off x="6781800" y="5638800"/>
            <a:ext cx="2743200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Akuntansi</a:t>
            </a:r>
            <a:r>
              <a:rPr lang="en-US" sz="2800" b="1" dirty="0" smtClean="0">
                <a:latin typeface="Agency FB" pitchFamily="34" charset="0"/>
              </a:rPr>
              <a:t> </a:t>
            </a:r>
          </a:p>
          <a:p>
            <a:pPr algn="ctr">
              <a:defRPr/>
            </a:pPr>
            <a:r>
              <a:rPr lang="en-US" sz="2800" b="1" dirty="0" err="1" smtClean="0">
                <a:latin typeface="Agency FB" pitchFamily="34" charset="0"/>
              </a:rPr>
              <a:t>Suatu</a:t>
            </a:r>
            <a:r>
              <a:rPr lang="en-US" sz="2800" b="1" baseline="0" dirty="0" smtClean="0">
                <a:latin typeface="Agency FB" pitchFamily="34" charset="0"/>
              </a:rPr>
              <a:t> </a:t>
            </a:r>
            <a:r>
              <a:rPr lang="en-US" sz="2800" b="1" baseline="0" dirty="0" err="1" smtClean="0">
                <a:latin typeface="Agency FB" pitchFamily="34" charset="0"/>
              </a:rPr>
              <a:t>Pengantar</a:t>
            </a:r>
            <a:endParaRPr lang="en-US" sz="2800" b="1" dirty="0">
              <a:latin typeface="Agency FB" pitchFamily="34" charset="0"/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381000" y="5227528"/>
            <a:ext cx="4457700" cy="155427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PENERBIT</a:t>
            </a:r>
            <a:r>
              <a:rPr lang="en-US" sz="1900" b="1" baseline="0" dirty="0" smtClean="0">
                <a:latin typeface="Agency FB" pitchFamily="34" charset="0"/>
              </a:rPr>
              <a:t> SALEMBA EMPAT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1900" b="1" dirty="0" smtClean="0">
              <a:latin typeface="Agency FB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PUSAT PENGEMBANGAN AKUNTANSI (PPA)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900" b="1" dirty="0" smtClean="0">
                <a:latin typeface="Agency FB" pitchFamily="34" charset="0"/>
              </a:rPr>
              <a:t>FAKULTAS EKONOMI BISNIS– UNIVERSITAS INDONESIA</a:t>
            </a:r>
            <a:endParaRPr lang="en-US" sz="1900" b="1" dirty="0">
              <a:latin typeface="Agency FB" pitchFamily="34" charset="0"/>
            </a:endParaRPr>
          </a:p>
        </p:txBody>
      </p:sp>
      <p:sp>
        <p:nvSpPr>
          <p:cNvPr id="9" name="Subtitle 2"/>
          <p:cNvSpPr>
            <a:spLocks noGrp="1"/>
          </p:cNvSpPr>
          <p:nvPr>
            <p:ph type="subTitle" idx="1"/>
          </p:nvPr>
        </p:nvSpPr>
        <p:spPr>
          <a:xfrm>
            <a:off x="457200" y="2590800"/>
            <a:ext cx="3384550" cy="1143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Agency FB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12750" y="6172200"/>
            <a:ext cx="949325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0" y="6172200"/>
            <a:ext cx="495300" cy="533400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5" name="Straight Connector 4"/>
          <p:cNvCxnSpPr/>
          <p:nvPr/>
        </p:nvCxnSpPr>
        <p:spPr>
          <a:xfrm>
            <a:off x="0" y="6019800"/>
            <a:ext cx="9906000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Picture 9" descr="wh.png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2750" y="3027364"/>
            <a:ext cx="3136900" cy="28400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714750" y="3505200"/>
            <a:ext cx="5861050" cy="1676400"/>
          </a:xfrm>
        </p:spPr>
        <p:txBody>
          <a:bodyPr/>
          <a:lstStyle>
            <a:lvl1pPr>
              <a:defRPr cap="all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Date Placeholder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CCEBA8-FEAD-44FC-81BF-A36E4BEE64A0}" type="datetimeFigureOut">
              <a:rPr lang="en-US"/>
              <a:pPr>
                <a:defRPr/>
              </a:pPr>
              <a:t>9/9/2016</a:t>
            </a:fld>
            <a:endParaRPr lang="en-US"/>
          </a:p>
        </p:txBody>
      </p:sp>
      <p:sp>
        <p:nvSpPr>
          <p:cNvPr id="9" name="Footer Placeholder 1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9/9/2016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733550" cy="685800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8" name="Picture 7" descr="Logo PPA.gif"/>
          <p:cNvPicPr>
            <a:picLocks noChangeAspect="1" noChangeArrowheads="1"/>
          </p:cNvPicPr>
          <p:nvPr userDrawn="1"/>
        </p:nvPicPr>
        <p:blipFill>
          <a:blip r:embed="rId2" cstate="print"/>
          <a:srcRect r="78760"/>
          <a:stretch>
            <a:fillRect/>
          </a:stretch>
        </p:blipFill>
        <p:spPr bwMode="auto">
          <a:xfrm>
            <a:off x="9245600" y="76200"/>
            <a:ext cx="57785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Straight Connector 8"/>
          <p:cNvCxnSpPr/>
          <p:nvPr userDrawn="1"/>
        </p:nvCxnSpPr>
        <p:spPr>
          <a:xfrm>
            <a:off x="247650" y="6324600"/>
            <a:ext cx="9410700" cy="1588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Picture 9" descr="Logo PPA.gif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6403975"/>
            <a:ext cx="1882775" cy="37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3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4FAF343-FC9B-45BD-B060-181AF72C607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3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7882C31-89D8-4EBC-9E8C-31974DFAD17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2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2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A09DE86-CCFB-4373-8BB1-A27199CEAA60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DA0E4DA-40FC-4FBA-8A9D-EADAEA4F7124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E07FC89-E693-4B57-97A4-B1774D25701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2" y="273053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3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C797677-63E3-419C-A167-0DCCC7EF595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D0E8030-BF64-48BE-9C07-E18BE9CAB11C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E07FC89-E693-4B57-97A4-B1774D257017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73" r:id="rId1"/>
    <p:sldLayoutId id="2147484074" r:id="rId2"/>
    <p:sldLayoutId id="2147484075" r:id="rId3"/>
    <p:sldLayoutId id="2147484076" r:id="rId4"/>
    <p:sldLayoutId id="2147484077" r:id="rId5"/>
    <p:sldLayoutId id="2147484078" r:id="rId6"/>
    <p:sldLayoutId id="2147484079" r:id="rId7"/>
    <p:sldLayoutId id="2147484080" r:id="rId8"/>
    <p:sldLayoutId id="2147484081" r:id="rId9"/>
    <p:sldLayoutId id="2147484082" r:id="rId10"/>
    <p:sldLayoutId id="2147484083" r:id="rId11"/>
    <p:sldLayoutId id="2147484085" r:id="rId12"/>
    <p:sldLayoutId id="2147484086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8750" y="3505200"/>
            <a:ext cx="5861050" cy="1676400"/>
          </a:xfrm>
        </p:spPr>
        <p:txBody>
          <a:bodyPr rtlCol="0">
            <a:normAutofit fontScale="90000"/>
          </a:bodyPr>
          <a:lstStyle/>
          <a:p>
            <a:pPr>
              <a:defRPr/>
            </a:pP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Pembelian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Pengeluaran</a:t>
            </a:r>
            <a:r>
              <a:rPr lang="en-US" b="1" dirty="0" smtClean="0"/>
              <a:t> </a:t>
            </a:r>
            <a:r>
              <a:rPr lang="en-US" b="1" dirty="0" err="1" smtClean="0"/>
              <a:t>Kas</a:t>
            </a: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b="1" dirty="0" smtClean="0">
                <a:latin typeface="Agency FB" pitchFamily="34" charset="0"/>
              </a:rPr>
              <a:t/>
            </a:r>
            <a:br>
              <a:rPr lang="en-US" b="1" dirty="0" smtClean="0">
                <a:latin typeface="Agency FB" pitchFamily="34" charset="0"/>
              </a:rPr>
            </a:br>
            <a:r>
              <a:rPr lang="en-US" sz="2400" cap="none" dirty="0" err="1" smtClean="0"/>
              <a:t>Bab</a:t>
            </a:r>
            <a:r>
              <a:rPr lang="en-US" sz="2400" cap="none" dirty="0" smtClean="0"/>
              <a:t> </a:t>
            </a:r>
            <a:r>
              <a:rPr lang="en-US" sz="2400" cap="none" dirty="0" smtClean="0"/>
              <a:t> 7</a:t>
            </a:r>
            <a:endParaRPr lang="en-US" sz="24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Pengiriman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b="1" dirty="0" err="1" smtClean="0"/>
              <a:t>Jenis</a:t>
            </a:r>
            <a:r>
              <a:rPr lang="en-US" b="1" dirty="0" smtClean="0"/>
              <a:t> </a:t>
            </a:r>
            <a:r>
              <a:rPr lang="en-US" b="1" dirty="0" err="1" smtClean="0"/>
              <a:t>Perjanjian</a:t>
            </a:r>
            <a:r>
              <a:rPr lang="en-US" b="1" dirty="0" smtClean="0"/>
              <a:t> </a:t>
            </a:r>
            <a:r>
              <a:rPr lang="en-US" b="1" dirty="0" err="1" smtClean="0"/>
              <a:t>Pengiriman</a:t>
            </a:r>
            <a:r>
              <a:rPr lang="en-US" b="1" dirty="0" smtClean="0"/>
              <a:t> </a:t>
            </a:r>
            <a:r>
              <a:rPr lang="en-US" b="1" dirty="0" err="1" smtClean="0"/>
              <a:t>Barang</a:t>
            </a:r>
            <a:endParaRPr lang="en-US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10</a:t>
            </a:fld>
            <a:endParaRPr lang="en-US" dirty="0"/>
          </a:p>
        </p:txBody>
      </p:sp>
      <p:graphicFrame>
        <p:nvGraphicFramePr>
          <p:cNvPr id="10" name="Table 9"/>
          <p:cNvGraphicFramePr>
            <a:graphicFrameLocks noGrp="1"/>
          </p:cNvGraphicFramePr>
          <p:nvPr/>
        </p:nvGraphicFramePr>
        <p:xfrm>
          <a:off x="457200" y="1600200"/>
          <a:ext cx="8686800" cy="2514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895600"/>
                <a:gridCol w="2895600"/>
                <a:gridCol w="2895600"/>
              </a:tblGrid>
              <a:tr h="838200">
                <a:tc>
                  <a:txBody>
                    <a:bodyPr/>
                    <a:lstStyle/>
                    <a:p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Jenis</a:t>
                      </a:r>
                      <a:r>
                        <a:rPr lang="en-US" sz="1800" b="1" kern="1200" baseline="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1800" b="1" kern="1200" baseline="0" dirty="0" err="1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Perjanjian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Penanggungan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Biaya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Pengiriman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Masa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Pembelian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Dicatat</a:t>
                      </a:r>
                      <a:endParaRPr lang="en-US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dirty="0" smtClean="0"/>
                        <a:t>FOB </a:t>
                      </a:r>
                      <a:r>
                        <a:rPr lang="en-US" sz="18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Shipping Point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Pembeli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Apabila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barang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sudah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dikirim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oleh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penjual</a:t>
                      </a:r>
                      <a:endParaRPr lang="en-US" dirty="0"/>
                    </a:p>
                  </a:txBody>
                  <a:tcPr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FOB </a:t>
                      </a:r>
                      <a:r>
                        <a:rPr lang="en-US" sz="1800" i="1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Destination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Penjual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Apabila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barang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sudah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diterima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oleh</a:t>
                      </a:r>
                      <a:r>
                        <a:rPr lang="en-US" dirty="0" smtClean="0"/>
                        <a:t> </a:t>
                      </a:r>
                      <a:r>
                        <a:rPr lang="en-US" dirty="0" err="1" smtClean="0"/>
                        <a:t>pembeli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1" name="Rectangle 10"/>
          <p:cNvSpPr/>
          <p:nvPr/>
        </p:nvSpPr>
        <p:spPr>
          <a:xfrm>
            <a:off x="762000" y="4495800"/>
            <a:ext cx="80772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err="1" smtClean="0">
                <a:latin typeface="+mn-lt"/>
              </a:rPr>
              <a:t>Biaya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pengiriman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tidak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diperhitungkan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dalam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menghitung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jumlah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potongan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pembelian</a:t>
            </a:r>
            <a:r>
              <a:rPr lang="en-US" sz="2400" dirty="0" smtClean="0">
                <a:latin typeface="+mn-lt"/>
              </a:rPr>
              <a:t> yang </a:t>
            </a:r>
            <a:r>
              <a:rPr lang="en-US" sz="2400" dirty="0" err="1" smtClean="0">
                <a:latin typeface="+mn-lt"/>
              </a:rPr>
              <a:t>diperoleh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karena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membayar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dalam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periode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potongan</a:t>
            </a:r>
            <a:r>
              <a:rPr lang="en-US" sz="2400" dirty="0" smtClean="0">
                <a:latin typeface="+mn-lt"/>
              </a:rPr>
              <a:t> </a:t>
            </a:r>
            <a:r>
              <a:rPr lang="en-US" sz="2400" dirty="0" err="1" smtClean="0">
                <a:latin typeface="+mn-lt"/>
              </a:rPr>
              <a:t>harga</a:t>
            </a:r>
            <a:r>
              <a:rPr lang="en-US" sz="2400" dirty="0" smtClean="0">
                <a:latin typeface="+mn-lt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Pengiriman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b="1" dirty="0" err="1" smtClean="0"/>
              <a:t>Transaksi</a:t>
            </a:r>
            <a:r>
              <a:rPr lang="en-US" sz="2800" b="1" dirty="0" smtClean="0"/>
              <a:t> 5: </a:t>
            </a:r>
            <a:r>
              <a:rPr lang="en-US" sz="2400" dirty="0" smtClean="0"/>
              <a:t>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membeli</a:t>
            </a:r>
            <a:r>
              <a:rPr lang="en-US" sz="2400" dirty="0" smtClean="0"/>
              <a:t> 400 </a:t>
            </a:r>
            <a:r>
              <a:rPr lang="en-US" sz="2400" dirty="0" err="1" smtClean="0"/>
              <a:t>botol</a:t>
            </a:r>
            <a:r>
              <a:rPr lang="en-US" sz="2400" dirty="0" smtClean="0"/>
              <a:t> </a:t>
            </a:r>
            <a:r>
              <a:rPr lang="en-US" sz="2400" dirty="0" err="1" smtClean="0"/>
              <a:t>kecap</a:t>
            </a:r>
            <a:r>
              <a:rPr lang="en-US" sz="2400" dirty="0" smtClean="0"/>
              <a:t> @ Rp7.500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PT </a:t>
            </a:r>
            <a:r>
              <a:rPr lang="en-US" sz="2400" dirty="0" err="1" smtClean="0"/>
              <a:t>Kecap</a:t>
            </a:r>
            <a:r>
              <a:rPr lang="en-US" sz="2400" dirty="0" smtClean="0"/>
              <a:t> </a:t>
            </a:r>
            <a:r>
              <a:rPr lang="en-US" sz="2400" dirty="0" err="1" smtClean="0"/>
              <a:t>Kedelai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syarat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penjualan</a:t>
            </a:r>
            <a:r>
              <a:rPr lang="en-US" sz="2400" dirty="0" smtClean="0"/>
              <a:t> 3/10, n/30, FOB Shipping Point </a:t>
            </a:r>
            <a:r>
              <a:rPr lang="en-US" sz="2400" dirty="0" err="1" smtClean="0"/>
              <a:t>pada</a:t>
            </a:r>
            <a:r>
              <a:rPr lang="en-US" sz="2400" dirty="0" smtClean="0"/>
              <a:t> 12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2013. </a:t>
            </a:r>
            <a:r>
              <a:rPr lang="en-US" sz="2400" dirty="0" err="1" smtClean="0"/>
              <a:t>Biaya</a:t>
            </a:r>
            <a:r>
              <a:rPr lang="en-US" sz="2400" dirty="0" smtClean="0"/>
              <a:t> </a:t>
            </a:r>
            <a:r>
              <a:rPr lang="en-US" sz="2400" dirty="0" err="1" smtClean="0"/>
              <a:t>pengiriman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dibebankan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Rp50.000.</a:t>
            </a:r>
          </a:p>
          <a:p>
            <a:pPr>
              <a:buNone/>
            </a:pPr>
            <a:endParaRPr lang="en-US" sz="2400" b="1" dirty="0" smtClean="0"/>
          </a:p>
          <a:p>
            <a:pPr>
              <a:buNone/>
            </a:pPr>
            <a:r>
              <a:rPr lang="en-US" sz="2400" b="1" dirty="0" err="1" smtClean="0"/>
              <a:t>Maka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Penghitungan</a:t>
            </a:r>
            <a:r>
              <a:rPr lang="en-US" sz="2400" b="1" dirty="0" smtClean="0"/>
              <a:t> Arum </a:t>
            </a:r>
            <a:r>
              <a:rPr lang="en-US" sz="2400" b="1" dirty="0" err="1" smtClean="0"/>
              <a:t>Grosir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untuk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melunasi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utang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dagangnya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pada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periode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potongan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pembelian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adalah</a:t>
            </a:r>
            <a:r>
              <a:rPr lang="en-US" sz="2400" b="1" dirty="0" smtClean="0"/>
              <a:t>:</a:t>
            </a:r>
          </a:p>
          <a:p>
            <a:pPr>
              <a:buNone/>
            </a:pPr>
            <a:r>
              <a:rPr lang="fi-FI" sz="2400" dirty="0" smtClean="0"/>
              <a:t>Nilai pembelian + Ongkos kirim 			   Rp3.050.000</a:t>
            </a:r>
          </a:p>
          <a:p>
            <a:pPr>
              <a:buNone/>
            </a:pPr>
            <a:r>
              <a:rPr lang="fi-FI" sz="2400" dirty="0" smtClean="0"/>
              <a:t>Dikurangi: Potongan Pembelian (3% × Rp3.000.000) 	90.000</a:t>
            </a:r>
          </a:p>
          <a:p>
            <a:pPr>
              <a:buNone/>
            </a:pPr>
            <a:r>
              <a:rPr lang="en-US" sz="2400" dirty="0" err="1" smtClean="0"/>
              <a:t>Uang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dikeluarkan</a:t>
            </a:r>
            <a:r>
              <a:rPr lang="en-US" sz="2400" dirty="0" smtClean="0"/>
              <a:t> 				   Rp2.960.000</a:t>
            </a:r>
            <a:endParaRPr lang="en-US" sz="2400" b="1" dirty="0" smtClean="0"/>
          </a:p>
          <a:p>
            <a:pPr>
              <a:buNone/>
            </a:pPr>
            <a:endParaRPr lang="en-US" sz="24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11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>
            <a:off x="6934200" y="5334000"/>
            <a:ext cx="1752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6934200" y="5791200"/>
            <a:ext cx="1752600" cy="0"/>
          </a:xfrm>
          <a:prstGeom prst="line">
            <a:avLst/>
          </a:prstGeom>
          <a:ln w="50800" cmpd="thinThick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905000"/>
            <a:ext cx="8915400" cy="4221166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en-US" sz="2800" b="1" dirty="0" err="1" smtClean="0"/>
              <a:t>Jurnal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Pembelian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Buku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Besar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Pembantu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Utang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Dagang</a:t>
            </a:r>
            <a:endParaRPr lang="en-US" sz="2800" b="1" dirty="0" smtClean="0"/>
          </a:p>
          <a:p>
            <a:pPr>
              <a:buNone/>
            </a:pPr>
            <a:endParaRPr lang="en-US" sz="2800" b="1" dirty="0" smtClean="0"/>
          </a:p>
          <a:p>
            <a:pPr marL="514350" indent="-514350"/>
            <a:r>
              <a:rPr lang="sv-SE" sz="2800" dirty="0" smtClean="0"/>
              <a:t>1 Mar Arum Grosir membeli beras 1 ton seharga Rp7.000.000 dengan syarat pembayaran 2/10, n/30; loko gudang penjual </a:t>
            </a:r>
            <a:r>
              <a:rPr lang="en-US" sz="2800" dirty="0" err="1" smtClean="0"/>
              <a:t>dari</a:t>
            </a:r>
            <a:r>
              <a:rPr lang="en-US" sz="2800" dirty="0" smtClean="0"/>
              <a:t> PT </a:t>
            </a:r>
            <a:r>
              <a:rPr lang="en-US" sz="2800" dirty="0" err="1" smtClean="0"/>
              <a:t>Swasembada</a:t>
            </a:r>
            <a:r>
              <a:rPr lang="en-US" sz="2800" dirty="0" smtClean="0"/>
              <a:t> </a:t>
            </a:r>
            <a:r>
              <a:rPr lang="en-US" sz="2800" dirty="0" err="1" smtClean="0"/>
              <a:t>Internasional</a:t>
            </a:r>
            <a:r>
              <a:rPr lang="en-US" sz="2800" dirty="0" smtClean="0"/>
              <a:t>. </a:t>
            </a:r>
            <a:r>
              <a:rPr lang="en-US" sz="2800" dirty="0" err="1" smtClean="0"/>
              <a:t>Nomor</a:t>
            </a:r>
            <a:r>
              <a:rPr lang="en-US" sz="2800" dirty="0" smtClean="0"/>
              <a:t> Invoice 001.</a:t>
            </a:r>
          </a:p>
          <a:p>
            <a:pPr marL="514350" indent="-514350"/>
            <a:r>
              <a:rPr lang="en-US" sz="2800" dirty="0" smtClean="0"/>
              <a:t>4 Mar Arum </a:t>
            </a:r>
            <a:r>
              <a:rPr lang="en-US" sz="2800" dirty="0" err="1" smtClean="0"/>
              <a:t>Grosir</a:t>
            </a:r>
            <a:r>
              <a:rPr lang="en-US" sz="2800" dirty="0" smtClean="0"/>
              <a:t> </a:t>
            </a:r>
            <a:r>
              <a:rPr lang="en-US" sz="2800" dirty="0" err="1" smtClean="0"/>
              <a:t>mengembalikan</a:t>
            </a:r>
            <a:r>
              <a:rPr lang="en-US" sz="2800" dirty="0" smtClean="0"/>
              <a:t> 100 kg </a:t>
            </a:r>
            <a:r>
              <a:rPr lang="en-US" sz="2800" dirty="0" err="1" smtClean="0"/>
              <a:t>beras</a:t>
            </a:r>
            <a:r>
              <a:rPr lang="en-US" sz="2800" dirty="0" smtClean="0"/>
              <a:t> </a:t>
            </a:r>
            <a:r>
              <a:rPr lang="en-US" sz="2800" dirty="0" err="1" smtClean="0"/>
              <a:t>senilai</a:t>
            </a:r>
            <a:r>
              <a:rPr lang="en-US" sz="2800" dirty="0" smtClean="0"/>
              <a:t> Rp700.000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PT </a:t>
            </a:r>
            <a:r>
              <a:rPr lang="en-US" sz="2800" dirty="0" err="1" smtClean="0"/>
              <a:t>Swasembada</a:t>
            </a:r>
            <a:r>
              <a:rPr lang="en-US" sz="2800" dirty="0" smtClean="0"/>
              <a:t> </a:t>
            </a:r>
            <a:r>
              <a:rPr lang="en-US" sz="2800" dirty="0" err="1" smtClean="0"/>
              <a:t>Internasional</a:t>
            </a:r>
            <a:r>
              <a:rPr lang="en-US" sz="2800" dirty="0" smtClean="0"/>
              <a:t> yang </a:t>
            </a:r>
            <a:r>
              <a:rPr lang="en-US" sz="2800" dirty="0" err="1" smtClean="0"/>
              <a:t>kualitasnya</a:t>
            </a:r>
            <a:r>
              <a:rPr lang="en-US" sz="2800" dirty="0" smtClean="0"/>
              <a:t> </a:t>
            </a:r>
            <a:r>
              <a:rPr lang="en-US" sz="2800" dirty="0" err="1" smtClean="0"/>
              <a:t>tidak</a:t>
            </a:r>
            <a:r>
              <a:rPr lang="en-US" sz="2800" dirty="0" smtClean="0"/>
              <a:t> </a:t>
            </a:r>
            <a:r>
              <a:rPr lang="en-US" sz="2800" dirty="0" err="1" smtClean="0"/>
              <a:t>sesuai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kesepakatan</a:t>
            </a:r>
            <a:r>
              <a:rPr lang="en-US" sz="2800" dirty="0" smtClean="0"/>
              <a:t>.</a:t>
            </a:r>
          </a:p>
          <a:p>
            <a:pPr marL="514350" indent="-514350"/>
            <a:r>
              <a:rPr lang="en-US" sz="2800" dirty="0" smtClean="0"/>
              <a:t>12 Mar Arum </a:t>
            </a:r>
            <a:r>
              <a:rPr lang="en-US" sz="2800" dirty="0" err="1" smtClean="0"/>
              <a:t>Grosir</a:t>
            </a:r>
            <a:r>
              <a:rPr lang="en-US" sz="2800" dirty="0" smtClean="0"/>
              <a:t> </a:t>
            </a:r>
            <a:r>
              <a:rPr lang="en-US" sz="2800" dirty="0" err="1" smtClean="0"/>
              <a:t>membeli</a:t>
            </a:r>
            <a:r>
              <a:rPr lang="en-US" sz="2800" dirty="0" smtClean="0"/>
              <a:t> 400 </a:t>
            </a:r>
            <a:r>
              <a:rPr lang="en-US" sz="2800" dirty="0" err="1" smtClean="0"/>
              <a:t>botol</a:t>
            </a:r>
            <a:r>
              <a:rPr lang="en-US" sz="2800" dirty="0" smtClean="0"/>
              <a:t> </a:t>
            </a:r>
            <a:r>
              <a:rPr lang="en-US" sz="2800" dirty="0" err="1" smtClean="0"/>
              <a:t>kecap</a:t>
            </a:r>
            <a:r>
              <a:rPr lang="en-US" sz="2800" dirty="0" smtClean="0"/>
              <a:t> @ Rp7.500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PT </a:t>
            </a:r>
            <a:r>
              <a:rPr lang="en-US" sz="2800" dirty="0" err="1" smtClean="0"/>
              <a:t>Kecap</a:t>
            </a:r>
            <a:r>
              <a:rPr lang="en-US" sz="2800" dirty="0" smtClean="0"/>
              <a:t> </a:t>
            </a:r>
            <a:r>
              <a:rPr lang="en-US" sz="2800" dirty="0" err="1" smtClean="0"/>
              <a:t>Kedelai</a:t>
            </a:r>
            <a:r>
              <a:rPr lang="en-US" sz="2800" dirty="0" smtClean="0"/>
              <a:t> </a:t>
            </a:r>
            <a:r>
              <a:rPr lang="en-US" sz="2800" dirty="0" err="1" smtClean="0"/>
              <a:t>dengan</a:t>
            </a:r>
            <a:r>
              <a:rPr lang="en-US" sz="2800" dirty="0" smtClean="0"/>
              <a:t> </a:t>
            </a:r>
            <a:r>
              <a:rPr lang="en-US" sz="2800" dirty="0" err="1" smtClean="0"/>
              <a:t>syarat</a:t>
            </a:r>
            <a:r>
              <a:rPr lang="en-US" sz="2800" dirty="0" smtClean="0"/>
              <a:t> </a:t>
            </a:r>
            <a:r>
              <a:rPr lang="en-US" sz="2800" dirty="0" err="1" smtClean="0"/>
              <a:t>penjualan</a:t>
            </a:r>
            <a:r>
              <a:rPr lang="en-US" sz="2800" dirty="0" smtClean="0"/>
              <a:t> 3/10, n/30, FOB Shipping Point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tanggal</a:t>
            </a:r>
            <a:r>
              <a:rPr lang="en-US" sz="2800" dirty="0" smtClean="0"/>
              <a:t> 12 </a:t>
            </a:r>
            <a:r>
              <a:rPr lang="en-US" sz="2800" dirty="0" err="1" smtClean="0"/>
              <a:t>Maret</a:t>
            </a:r>
            <a:r>
              <a:rPr lang="en-US" sz="2800" dirty="0" smtClean="0"/>
              <a:t> 2013. </a:t>
            </a:r>
            <a:r>
              <a:rPr lang="en-US" sz="2800" dirty="0" err="1" smtClean="0"/>
              <a:t>Biaya</a:t>
            </a:r>
            <a:r>
              <a:rPr lang="en-US" sz="2800" dirty="0" smtClean="0"/>
              <a:t> </a:t>
            </a:r>
            <a:r>
              <a:rPr lang="en-US" sz="2800" dirty="0" err="1" smtClean="0"/>
              <a:t>pengiriman</a:t>
            </a:r>
            <a:r>
              <a:rPr lang="en-US" sz="2800" dirty="0" smtClean="0"/>
              <a:t> yang </a:t>
            </a:r>
            <a:r>
              <a:rPr lang="en-US" sz="2800" dirty="0" err="1" smtClean="0"/>
              <a:t>dibebankan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dirty="0" err="1" smtClean="0"/>
              <a:t>pembeli</a:t>
            </a:r>
            <a:r>
              <a:rPr lang="en-US" sz="2800" dirty="0" smtClean="0"/>
              <a:t> </a:t>
            </a:r>
            <a:r>
              <a:rPr lang="en-US" sz="2800" dirty="0" err="1" smtClean="0"/>
              <a:t>sebesar</a:t>
            </a:r>
            <a:r>
              <a:rPr lang="en-US" sz="2800" dirty="0" smtClean="0"/>
              <a:t> Rp50.000</a:t>
            </a:r>
            <a:r>
              <a:rPr lang="en-US" sz="2800" dirty="0" smtClean="0"/>
              <a:t>. </a:t>
            </a:r>
            <a:r>
              <a:rPr lang="en-US" sz="2800" dirty="0" err="1" smtClean="0"/>
              <a:t>Nomor</a:t>
            </a:r>
            <a:r>
              <a:rPr lang="en-US" sz="2800" dirty="0" smtClean="0"/>
              <a:t> Invoice 002.</a:t>
            </a:r>
            <a:endParaRPr lang="en-US" sz="2800" b="1" dirty="0" smtClean="0"/>
          </a:p>
          <a:p>
            <a:pPr>
              <a:buNone/>
            </a:pPr>
            <a:endParaRPr lang="en-US" sz="2400" b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12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pic>
        <p:nvPicPr>
          <p:cNvPr id="5" name="Content Placeholder 4" descr="Akuntansi Suatu Pengantar new_Page_1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1723" t="43099" r="11723" b="38733"/>
          <a:stretch>
            <a:fillRect/>
          </a:stretch>
        </p:blipFill>
        <p:spPr>
          <a:xfrm>
            <a:off x="728578" y="1981200"/>
            <a:ext cx="8341895" cy="36576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13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pic>
        <p:nvPicPr>
          <p:cNvPr id="5" name="Content Placeholder 4" descr="Akuntansi Suatu Pengantar new_Page_1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36626" t="61610" r="35704" b="25024"/>
          <a:stretch>
            <a:fillRect/>
          </a:stretch>
        </p:blipFill>
        <p:spPr>
          <a:xfrm>
            <a:off x="2743200" y="1600200"/>
            <a:ext cx="4572000" cy="4236396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14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Pembantu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pic>
        <p:nvPicPr>
          <p:cNvPr id="5" name="Content Placeholder 4" descr="Akuntansi Suatu Pengantar new_Page_1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9671" t="74873" r="47832" b="9087"/>
          <a:stretch>
            <a:fillRect/>
          </a:stretch>
        </p:blipFill>
        <p:spPr>
          <a:xfrm>
            <a:off x="2286000" y="1752600"/>
            <a:ext cx="5572369" cy="47244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15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411162"/>
          </a:xfrm>
        </p:spPr>
        <p:txBody>
          <a:bodyPr>
            <a:normAutofit fontScale="90000"/>
          </a:bodyPr>
          <a:lstStyle/>
          <a:p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endParaRPr lang="en-US" sz="2400" dirty="0"/>
          </a:p>
        </p:txBody>
      </p:sp>
      <p:pic>
        <p:nvPicPr>
          <p:cNvPr id="5" name="Content Placeholder 4" descr="Akuntansi Suatu Pengantar new_Page_14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rcRect l="12960" t="42944" r="10782" b="9085"/>
          <a:stretch>
            <a:fillRect/>
          </a:stretch>
        </p:blipFill>
        <p:spPr>
          <a:xfrm>
            <a:off x="533400" y="762000"/>
            <a:ext cx="8839200" cy="60960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4873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Memo Debit (Debit Memorandum)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95300" y="1066800"/>
            <a:ext cx="8915400" cy="5059367"/>
          </a:xfrm>
        </p:spPr>
        <p:txBody>
          <a:bodyPr/>
          <a:lstStyle/>
          <a:p>
            <a:pPr>
              <a:buNone/>
            </a:pPr>
            <a:r>
              <a:rPr lang="en-US" sz="2400" dirty="0" smtClean="0"/>
              <a:t>	</a:t>
            </a:r>
            <a:r>
              <a:rPr lang="en-US" sz="2400" dirty="0" err="1" smtClean="0"/>
              <a:t>Dokumen</a:t>
            </a:r>
            <a:r>
              <a:rPr lang="en-US" sz="2400" dirty="0" smtClean="0"/>
              <a:t> </a:t>
            </a:r>
            <a:r>
              <a:rPr lang="en-US" sz="2400" dirty="0" smtClean="0"/>
              <a:t>yang </a:t>
            </a:r>
            <a:r>
              <a:rPr lang="en-US" sz="2400" dirty="0" err="1" smtClean="0"/>
              <a:t>dikeluarkan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</a:t>
            </a:r>
            <a:r>
              <a:rPr lang="en-US" sz="2400" dirty="0" smtClean="0"/>
              <a:t> </a:t>
            </a:r>
            <a:r>
              <a:rPr lang="en-US" sz="2400" dirty="0" err="1" smtClean="0"/>
              <a:t>karena</a:t>
            </a:r>
            <a:r>
              <a:rPr lang="en-US" sz="2400" dirty="0" smtClean="0"/>
              <a:t> </a:t>
            </a:r>
            <a:r>
              <a:rPr lang="en-US" sz="2400" dirty="0" err="1" smtClean="0"/>
              <a:t>adanya</a:t>
            </a:r>
            <a:r>
              <a:rPr lang="en-US" sz="2400" dirty="0" smtClean="0"/>
              <a:t> </a:t>
            </a:r>
            <a:r>
              <a:rPr lang="en-US" sz="2400" dirty="0" err="1" smtClean="0"/>
              <a:t>pengembalian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rusak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ditujukan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</a:t>
            </a:r>
            <a:r>
              <a:rPr lang="en-US" sz="2400" dirty="0" err="1" smtClean="0"/>
              <a:t>penjual</a:t>
            </a:r>
            <a:r>
              <a:rPr lang="en-US" sz="2400" dirty="0" smtClean="0"/>
              <a:t>. </a:t>
            </a:r>
            <a:r>
              <a:rPr lang="en-US" sz="2400" dirty="0" err="1" smtClean="0"/>
              <a:t>Pengembalian</a:t>
            </a:r>
            <a:r>
              <a:rPr lang="en-US" sz="2400" dirty="0" smtClean="0"/>
              <a:t> </a:t>
            </a:r>
            <a:r>
              <a:rPr lang="en-US" sz="2400" dirty="0" err="1" smtClean="0"/>
              <a:t>barang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nn-NO" sz="2400" dirty="0" smtClean="0"/>
              <a:t>pengembalian barang dagang yang rusak pembeli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mendebit</a:t>
            </a:r>
            <a:r>
              <a:rPr lang="en-US" sz="2400" dirty="0" smtClean="0"/>
              <a:t> </a:t>
            </a:r>
            <a:r>
              <a:rPr lang="en-US" sz="2400" dirty="0" err="1" smtClean="0"/>
              <a:t>akun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mengkredit</a:t>
            </a:r>
            <a:r>
              <a:rPr lang="en-US" sz="2400" dirty="0" smtClean="0"/>
              <a:t> </a:t>
            </a:r>
            <a:r>
              <a:rPr lang="en-US" sz="2400" dirty="0" err="1" smtClean="0"/>
              <a:t>akun</a:t>
            </a:r>
            <a:r>
              <a:rPr lang="en-US" sz="2400" dirty="0" smtClean="0"/>
              <a:t> </a:t>
            </a:r>
            <a:r>
              <a:rPr lang="en-US" sz="2400" dirty="0" err="1" smtClean="0"/>
              <a:t>Retur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r>
              <a:rPr lang="en-US" sz="2400" dirty="0" smtClean="0"/>
              <a:t>.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17</a:t>
            </a:fld>
            <a:endParaRPr lang="en-US" dirty="0"/>
          </a:p>
        </p:txBody>
      </p:sp>
      <p:pic>
        <p:nvPicPr>
          <p:cNvPr id="8" name="Picture 7" descr="Akuntansi Suatu Pengantar new_Page_146.jpg"/>
          <p:cNvPicPr>
            <a:picLocks noChangeAspect="1"/>
          </p:cNvPicPr>
          <p:nvPr/>
        </p:nvPicPr>
        <p:blipFill>
          <a:blip r:embed="rId3" cstate="print"/>
          <a:srcRect l="18366" t="21111" r="18366" b="62249"/>
          <a:stretch>
            <a:fillRect/>
          </a:stretch>
        </p:blipFill>
        <p:spPr>
          <a:xfrm>
            <a:off x="1219200" y="3276600"/>
            <a:ext cx="7467600" cy="2819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err="1" smtClean="0"/>
              <a:t>Jurnal</a:t>
            </a:r>
            <a:r>
              <a:rPr lang="en-US" b="1" dirty="0" smtClean="0"/>
              <a:t> </a:t>
            </a:r>
            <a:r>
              <a:rPr lang="en-US" b="1" dirty="0" err="1" smtClean="0"/>
              <a:t>Khusus</a:t>
            </a:r>
            <a:r>
              <a:rPr lang="en-US" b="1" dirty="0" smtClean="0"/>
              <a:t> </a:t>
            </a:r>
            <a:r>
              <a:rPr lang="en-US" b="1" dirty="0" err="1" smtClean="0"/>
              <a:t>Pengeluaran</a:t>
            </a:r>
            <a:r>
              <a:rPr lang="en-US" b="1" dirty="0" smtClean="0"/>
              <a:t> </a:t>
            </a:r>
            <a:r>
              <a:rPr lang="en-US" b="1" dirty="0" err="1" smtClean="0"/>
              <a:t>Kas</a:t>
            </a:r>
            <a:endParaRPr lang="en-US" b="1" dirty="0" smtClean="0"/>
          </a:p>
          <a:p>
            <a:pPr>
              <a:buNone/>
            </a:pP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mencatat</a:t>
            </a:r>
            <a:r>
              <a:rPr lang="en-US" sz="2400" dirty="0" smtClean="0"/>
              <a:t> </a:t>
            </a:r>
            <a:r>
              <a:rPr lang="en-US" sz="2400" dirty="0" err="1" smtClean="0"/>
              <a:t>semua</a:t>
            </a:r>
            <a:r>
              <a:rPr lang="en-US" sz="2400" dirty="0" smtClean="0"/>
              <a:t> </a:t>
            </a:r>
            <a:r>
              <a:rPr lang="en-US" sz="2400" dirty="0" err="1" smtClean="0"/>
              <a:t>pembayaran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</a:t>
            </a:r>
            <a:r>
              <a:rPr lang="en-US" sz="2400" dirty="0" err="1" smtClean="0"/>
              <a:t>menggunakan</a:t>
            </a:r>
            <a:r>
              <a:rPr lang="en-US" sz="2400" dirty="0" smtClean="0"/>
              <a:t> </a:t>
            </a:r>
            <a:r>
              <a:rPr lang="en-US" sz="2400" dirty="0" err="1" smtClean="0"/>
              <a:t>uang</a:t>
            </a:r>
            <a:r>
              <a:rPr lang="en-US" sz="2400" dirty="0" smtClean="0"/>
              <a:t> </a:t>
            </a:r>
            <a:r>
              <a:rPr lang="en-US" sz="2400" dirty="0" err="1" smtClean="0"/>
              <a:t>tunai</a:t>
            </a:r>
            <a:r>
              <a:rPr lang="en-US" sz="2400" dirty="0" smtClean="0"/>
              <a:t> </a:t>
            </a:r>
            <a:r>
              <a:rPr lang="en-US" sz="2400" dirty="0" err="1" smtClean="0"/>
              <a:t>atau</a:t>
            </a:r>
            <a:r>
              <a:rPr lang="en-US" sz="2400" dirty="0" smtClean="0"/>
              <a:t> </a:t>
            </a:r>
            <a:r>
              <a:rPr lang="en-US" sz="2400" dirty="0" err="1" smtClean="0"/>
              <a:t>cek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fi-FI" sz="2400" dirty="0" smtClean="0"/>
              <a:t>Berikut ini tra nsaksi kas Arum Grosir selama Maret 2013.</a:t>
            </a:r>
            <a:endParaRPr lang="en-US" sz="2400" dirty="0" smtClean="0"/>
          </a:p>
          <a:p>
            <a:pPr>
              <a:buNone/>
            </a:pPr>
            <a:r>
              <a:rPr lang="en-US" sz="1800" i="1" dirty="0" smtClean="0"/>
              <a:t>1 Mar </a:t>
            </a:r>
            <a:r>
              <a:rPr lang="en-US" sz="1800" i="1" dirty="0" err="1" smtClean="0"/>
              <a:t>Membayar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sewa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toko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sebesar</a:t>
            </a:r>
            <a:r>
              <a:rPr lang="en-US" sz="1800" i="1" dirty="0" smtClean="0"/>
              <a:t> Rp12.000.000 </a:t>
            </a:r>
            <a:r>
              <a:rPr lang="en-US" sz="1800" i="1" dirty="0" err="1" smtClean="0"/>
              <a:t>untuk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masa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sewa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selama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satu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tahun</a:t>
            </a:r>
            <a:r>
              <a:rPr lang="en-US" sz="1800" i="1" dirty="0" smtClean="0"/>
              <a:t>. </a:t>
            </a:r>
            <a:r>
              <a:rPr lang="en-US" sz="1800" i="1" dirty="0" err="1" smtClean="0"/>
              <a:t>Nomor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Cek</a:t>
            </a:r>
            <a:r>
              <a:rPr lang="en-US" sz="1800" i="1" dirty="0" smtClean="0"/>
              <a:t> BBD.BA.001</a:t>
            </a:r>
          </a:p>
          <a:p>
            <a:pPr>
              <a:buNone/>
            </a:pPr>
            <a:r>
              <a:rPr lang="en-US" sz="1800" i="1" dirty="0" smtClean="0"/>
              <a:t>2 Mar </a:t>
            </a:r>
            <a:r>
              <a:rPr lang="en-US" sz="1800" i="1" dirty="0" err="1" smtClean="0"/>
              <a:t>Membeli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alat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tulis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kantor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seharga</a:t>
            </a:r>
            <a:r>
              <a:rPr lang="en-US" sz="1800" i="1" dirty="0" smtClean="0"/>
              <a:t> Rp500.000 </a:t>
            </a:r>
            <a:r>
              <a:rPr lang="en-US" sz="1800" i="1" dirty="0" err="1" smtClean="0"/>
              <a:t>secara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tunai</a:t>
            </a:r>
            <a:r>
              <a:rPr lang="en-US" sz="1800" i="1" dirty="0" smtClean="0"/>
              <a:t>.</a:t>
            </a:r>
          </a:p>
          <a:p>
            <a:pPr>
              <a:buNone/>
            </a:pPr>
            <a:r>
              <a:rPr lang="sv-SE" sz="1800" i="1" dirty="0" smtClean="0"/>
              <a:t>11 Mar Melunasi utang dagang kepada PT Swasembada Internasional atas pembelian 1 Maret. Nomor Cek BBD.BA.002</a:t>
            </a:r>
          </a:p>
          <a:p>
            <a:pPr>
              <a:buNone/>
            </a:pPr>
            <a:r>
              <a:rPr lang="en-US" sz="1800" i="1" dirty="0" smtClean="0"/>
              <a:t>22 Mar </a:t>
            </a:r>
            <a:r>
              <a:rPr lang="en-US" sz="1800" i="1" dirty="0" err="1" smtClean="0"/>
              <a:t>Melunasi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utang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dagang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kepada</a:t>
            </a:r>
            <a:r>
              <a:rPr lang="en-US" sz="1800" i="1" dirty="0" smtClean="0"/>
              <a:t> PT </a:t>
            </a:r>
            <a:r>
              <a:rPr lang="en-US" sz="1800" i="1" dirty="0" err="1" smtClean="0"/>
              <a:t>Kecap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Kedelai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atas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pembelian</a:t>
            </a:r>
            <a:r>
              <a:rPr lang="en-US" sz="1800" i="1" dirty="0" smtClean="0"/>
              <a:t> 2 </a:t>
            </a:r>
            <a:r>
              <a:rPr lang="en-US" sz="1800" i="1" dirty="0" err="1" smtClean="0"/>
              <a:t>Maret</a:t>
            </a:r>
            <a:r>
              <a:rPr lang="en-US" sz="1800" i="1" dirty="0" smtClean="0"/>
              <a:t>. </a:t>
            </a:r>
            <a:r>
              <a:rPr lang="en-US" sz="1800" i="1" dirty="0" err="1" smtClean="0"/>
              <a:t>Nomor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Cek</a:t>
            </a:r>
            <a:r>
              <a:rPr lang="en-US" sz="1800" i="1" dirty="0" smtClean="0"/>
              <a:t> BBD.BA.003</a:t>
            </a:r>
          </a:p>
          <a:p>
            <a:pPr>
              <a:buNone/>
            </a:pPr>
            <a:r>
              <a:rPr lang="en-US" sz="1800" i="1" dirty="0" smtClean="0"/>
              <a:t>22 Mar </a:t>
            </a:r>
            <a:r>
              <a:rPr lang="en-US" sz="1800" i="1" dirty="0" err="1" smtClean="0"/>
              <a:t>Membayar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gaji</a:t>
            </a:r>
            <a:r>
              <a:rPr lang="en-US" sz="1800" i="1" dirty="0" smtClean="0"/>
              <a:t> 3 </a:t>
            </a:r>
            <a:r>
              <a:rPr lang="en-US" sz="1800" i="1" dirty="0" err="1" smtClean="0"/>
              <a:t>orang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karyawan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untuk</a:t>
            </a:r>
            <a:r>
              <a:rPr lang="en-US" sz="1800" i="1" dirty="0" smtClean="0"/>
              <a:t> 3 </a:t>
            </a:r>
            <a:r>
              <a:rPr lang="en-US" sz="1800" i="1" dirty="0" err="1" smtClean="0"/>
              <a:t>minggu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pertama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di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Maret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sebesar</a:t>
            </a:r>
            <a:r>
              <a:rPr lang="en-US" sz="1800" i="1" dirty="0" smtClean="0"/>
              <a:t> Rp3.600.000</a:t>
            </a:r>
          </a:p>
          <a:p>
            <a:pPr>
              <a:buNone/>
            </a:pPr>
            <a:r>
              <a:rPr lang="en-US" sz="1800" i="1" dirty="0" smtClean="0"/>
              <a:t>25 Mar </a:t>
            </a:r>
            <a:r>
              <a:rPr lang="en-US" sz="1800" i="1" dirty="0" err="1" smtClean="0"/>
              <a:t>Membayar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iuran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kebersihan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dan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keamanan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Maret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sebesar</a:t>
            </a:r>
            <a:r>
              <a:rPr lang="en-US" sz="1800" i="1" dirty="0" smtClean="0"/>
              <a:t> Rp200.000</a:t>
            </a:r>
          </a:p>
          <a:p>
            <a:pPr>
              <a:buNone/>
            </a:pPr>
            <a:r>
              <a:rPr lang="en-US" sz="1800" i="1" dirty="0" smtClean="0"/>
              <a:t>31 Mar </a:t>
            </a:r>
            <a:r>
              <a:rPr lang="en-US" sz="1800" i="1" dirty="0" err="1" smtClean="0"/>
              <a:t>Ibu</a:t>
            </a:r>
            <a:r>
              <a:rPr lang="en-US" sz="1800" i="1" dirty="0" smtClean="0"/>
              <a:t> Arum </a:t>
            </a:r>
            <a:r>
              <a:rPr lang="en-US" sz="1800" i="1" dirty="0" err="1" smtClean="0"/>
              <a:t>mengambil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uang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perusahaan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sebesar</a:t>
            </a:r>
            <a:r>
              <a:rPr lang="en-US" sz="1800" i="1" dirty="0" smtClean="0"/>
              <a:t> Rp250.000 </a:t>
            </a:r>
            <a:r>
              <a:rPr lang="en-US" sz="1800" i="1" dirty="0" err="1" smtClean="0"/>
              <a:t>untuk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kepentingan</a:t>
            </a:r>
            <a:r>
              <a:rPr lang="en-US" sz="1800" i="1" dirty="0" smtClean="0"/>
              <a:t> </a:t>
            </a:r>
            <a:r>
              <a:rPr lang="en-US" sz="1800" i="1" dirty="0" err="1" smtClean="0"/>
              <a:t>pribadinya</a:t>
            </a:r>
            <a:r>
              <a:rPr lang="en-US" sz="1800" i="1" dirty="0" smtClean="0"/>
              <a:t>.</a:t>
            </a:r>
            <a:endParaRPr lang="en-US" sz="1800" dirty="0" smtClean="0"/>
          </a:p>
          <a:p>
            <a:pPr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18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4111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n-US" sz="1800" dirty="0" smtClean="0"/>
          </a:p>
          <a:p>
            <a:pPr>
              <a:buNone/>
            </a:pPr>
            <a:endParaRPr lang="en-US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19</a:t>
            </a:fld>
            <a:endParaRPr lang="en-US" dirty="0"/>
          </a:p>
        </p:txBody>
      </p:sp>
      <p:pic>
        <p:nvPicPr>
          <p:cNvPr id="7" name="Picture 6" descr="Akuntansi Suatu Pengantar new_Page_147.jpg"/>
          <p:cNvPicPr>
            <a:picLocks noChangeAspect="1"/>
          </p:cNvPicPr>
          <p:nvPr/>
        </p:nvPicPr>
        <p:blipFill>
          <a:blip r:embed="rId3" cstate="print"/>
          <a:srcRect l="24118" t="11111" r="24118" b="46667"/>
          <a:stretch>
            <a:fillRect/>
          </a:stretch>
        </p:blipFill>
        <p:spPr>
          <a:xfrm>
            <a:off x="1447800" y="609601"/>
            <a:ext cx="6858000" cy="610446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0"/>
            <a:ext cx="8915400" cy="838200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Tujuan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43200" y="990600"/>
            <a:ext cx="6477000" cy="45720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err="1" smtClean="0"/>
              <a:t>Setelah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mempelajari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bab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ini</a:t>
            </a:r>
            <a:r>
              <a:rPr lang="en-US" sz="2400" b="1" dirty="0" smtClean="0"/>
              <a:t>, </a:t>
            </a:r>
            <a:r>
              <a:rPr lang="en-US" sz="2400" b="1" dirty="0" err="1" smtClean="0"/>
              <a:t>peserta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diharapkan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mampu</a:t>
            </a:r>
            <a:r>
              <a:rPr lang="en-US" sz="2400" b="1" dirty="0" smtClean="0"/>
              <a:t>:</a:t>
            </a:r>
          </a:p>
          <a:p>
            <a:pPr>
              <a:buNone/>
            </a:pPr>
            <a:r>
              <a:rPr lang="en-US" sz="2400" dirty="0" smtClean="0"/>
              <a:t>1. </a:t>
            </a:r>
            <a:r>
              <a:rPr lang="en-US" sz="2400" dirty="0" err="1" smtClean="0"/>
              <a:t>Membedakan</a:t>
            </a:r>
            <a:r>
              <a:rPr lang="en-US" sz="2400" dirty="0" smtClean="0"/>
              <a:t> </a:t>
            </a:r>
            <a:r>
              <a:rPr lang="en-US" sz="2400" dirty="0" err="1" smtClean="0"/>
              <a:t>aktivitas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laporan</a:t>
            </a:r>
            <a:r>
              <a:rPr lang="en-US" sz="2400" dirty="0" smtClean="0"/>
              <a:t> </a:t>
            </a:r>
            <a:r>
              <a:rPr lang="en-US" sz="2400" dirty="0" err="1" smtClean="0"/>
              <a:t>keuangan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jasa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smtClean="0"/>
              <a:t>2. </a:t>
            </a:r>
            <a:r>
              <a:rPr lang="en-US" sz="2400" dirty="0" err="1" smtClean="0"/>
              <a:t>Menyiapkan</a:t>
            </a:r>
            <a:r>
              <a:rPr lang="en-US" sz="2400" dirty="0" smtClean="0"/>
              <a:t> </a:t>
            </a: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pengeluaran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smtClean="0"/>
              <a:t>3. </a:t>
            </a:r>
            <a:r>
              <a:rPr lang="en-US" sz="2400" dirty="0" err="1" smtClean="0"/>
              <a:t>Menyiapkan</a:t>
            </a:r>
            <a:r>
              <a:rPr lang="en-US" sz="2400" dirty="0" smtClean="0"/>
              <a:t> </a:t>
            </a: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mencatat</a:t>
            </a:r>
            <a:r>
              <a:rPr lang="en-US" sz="2400" dirty="0" smtClean="0"/>
              <a:t> </a:t>
            </a:r>
            <a:r>
              <a:rPr lang="en-US" sz="2400" dirty="0" err="1" smtClean="0"/>
              <a:t>potongan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retur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pengeluaran</a:t>
            </a:r>
            <a:r>
              <a:rPr lang="en-US" sz="2400" dirty="0" smtClean="0"/>
              <a:t> </a:t>
            </a:r>
            <a:r>
              <a:rPr lang="en-US" sz="2400" dirty="0" err="1" smtClean="0"/>
              <a:t>kas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fi-FI" sz="2400" dirty="0" smtClean="0"/>
              <a:t>4. Menyiapkan laporan keuangan perusahaan dagang.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pic>
        <p:nvPicPr>
          <p:cNvPr id="5" name="Picture 4" descr="inde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4343400"/>
            <a:ext cx="2466975" cy="18478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Voucher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err="1" smtClean="0"/>
              <a:t>Sistem</a:t>
            </a:r>
            <a:r>
              <a:rPr lang="en-US" b="1" dirty="0" smtClean="0"/>
              <a:t> voucher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salah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prosedur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mengendalikan</a:t>
            </a:r>
            <a:r>
              <a:rPr lang="en-US" dirty="0" smtClean="0"/>
              <a:t> </a:t>
            </a:r>
            <a:r>
              <a:rPr lang="en-US" dirty="0" err="1" smtClean="0"/>
              <a:t>pengeluaran</a:t>
            </a:r>
            <a:r>
              <a:rPr lang="en-US" dirty="0" smtClean="0"/>
              <a:t> </a:t>
            </a:r>
            <a:r>
              <a:rPr lang="en-US" dirty="0" err="1" smtClean="0"/>
              <a:t>kas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ini</a:t>
            </a:r>
            <a:r>
              <a:rPr lang="en-US" dirty="0" smtClean="0"/>
              <a:t> </a:t>
            </a:r>
            <a:r>
              <a:rPr lang="en-US" dirty="0" err="1" smtClean="0"/>
              <a:t>memerlukan</a:t>
            </a:r>
            <a:r>
              <a:rPr lang="en-US" dirty="0" smtClean="0"/>
              <a:t> </a:t>
            </a:r>
            <a:r>
              <a:rPr lang="en-US" dirty="0" err="1" smtClean="0"/>
              <a:t>sebuah</a:t>
            </a:r>
            <a:r>
              <a:rPr lang="en-US" dirty="0" smtClean="0"/>
              <a:t> </a:t>
            </a:r>
            <a:r>
              <a:rPr lang="en-US" dirty="0" err="1" smtClean="0"/>
              <a:t>dokumen</a:t>
            </a:r>
            <a:r>
              <a:rPr lang="en-US" dirty="0" smtClean="0"/>
              <a:t> internal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i="1" dirty="0" smtClean="0"/>
              <a:t>voucher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jurnal</a:t>
            </a:r>
            <a:r>
              <a:rPr lang="en-US" dirty="0" smtClean="0"/>
              <a:t> </a:t>
            </a:r>
            <a:r>
              <a:rPr lang="en-US" dirty="0" err="1" smtClean="0"/>
              <a:t>khusus</a:t>
            </a:r>
            <a:r>
              <a:rPr lang="en-US" dirty="0" smtClean="0"/>
              <a:t> yang </a:t>
            </a:r>
            <a:r>
              <a:rPr lang="en-US" dirty="0" err="1" smtClean="0"/>
              <a:t>disebut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voucher (voucher register)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buku</a:t>
            </a:r>
            <a:r>
              <a:rPr lang="en-US" dirty="0" smtClean="0"/>
              <a:t> </a:t>
            </a:r>
            <a:r>
              <a:rPr lang="en-US" dirty="0" err="1" smtClean="0"/>
              <a:t>cek</a:t>
            </a:r>
            <a:r>
              <a:rPr lang="en-US" dirty="0" smtClean="0"/>
              <a:t> </a:t>
            </a:r>
            <a:r>
              <a:rPr lang="en-US" dirty="0" err="1" smtClean="0"/>
              <a:t>keluar</a:t>
            </a:r>
            <a:r>
              <a:rPr lang="en-US" dirty="0" smtClean="0"/>
              <a:t> ( </a:t>
            </a:r>
            <a:r>
              <a:rPr lang="en-US" dirty="0" err="1" smtClean="0"/>
              <a:t>cek</a:t>
            </a:r>
            <a:r>
              <a:rPr lang="en-US" dirty="0" smtClean="0"/>
              <a:t> register).</a:t>
            </a:r>
          </a:p>
          <a:p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20</a:t>
            </a:fld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Voucher</a:t>
            </a:r>
            <a:endParaRPr lang="en-US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</p:nvPr>
        </p:nvGraphicFramePr>
        <p:xfrm>
          <a:off x="247650" y="1219200"/>
          <a:ext cx="9410700" cy="2286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21</a:t>
            </a:fld>
            <a:endParaRPr lang="en-US" dirty="0"/>
          </a:p>
        </p:txBody>
      </p:sp>
      <p:grpSp>
        <p:nvGrpSpPr>
          <p:cNvPr id="9" name="Group 8"/>
          <p:cNvGrpSpPr/>
          <p:nvPr/>
        </p:nvGrpSpPr>
        <p:grpSpPr>
          <a:xfrm rot="16200000" flipH="1">
            <a:off x="8115300" y="3390900"/>
            <a:ext cx="685800" cy="762000"/>
            <a:chOff x="6188638" y="836453"/>
            <a:chExt cx="524095" cy="613092"/>
          </a:xfrm>
        </p:grpSpPr>
        <p:sp>
          <p:nvSpPr>
            <p:cNvPr id="10" name="Right Arrow 9"/>
            <p:cNvSpPr/>
            <p:nvPr/>
          </p:nvSpPr>
          <p:spPr>
            <a:xfrm>
              <a:off x="6188638" y="836453"/>
              <a:ext cx="524095" cy="61309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tint val="60000"/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tint val="6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Right Arrow 4"/>
            <p:cNvSpPr/>
            <p:nvPr/>
          </p:nvSpPr>
          <p:spPr>
            <a:xfrm>
              <a:off x="6188638" y="959071"/>
              <a:ext cx="366867" cy="367856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11557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2600" kern="1200"/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7086600" y="4191000"/>
            <a:ext cx="2472146" cy="1483288"/>
            <a:chOff x="6930282" y="401355"/>
            <a:chExt cx="2472146" cy="1483288"/>
          </a:xfrm>
        </p:grpSpPr>
        <p:sp>
          <p:nvSpPr>
            <p:cNvPr id="14" name="Rounded Rectangle 13"/>
            <p:cNvSpPr/>
            <p:nvPr/>
          </p:nvSpPr>
          <p:spPr>
            <a:xfrm>
              <a:off x="6930282" y="401355"/>
              <a:ext cx="2472146" cy="1483288"/>
            </a:xfrm>
            <a:prstGeom prst="roundRect">
              <a:avLst>
                <a:gd name="adj" fmla="val 10000"/>
              </a:avLst>
            </a:pr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1">
                <a:hueOff val="0"/>
                <a:satOff val="0"/>
                <a:lumOff val="0"/>
                <a:alphaOff val="0"/>
              </a:schemeClr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Rounded Rectangle 4"/>
            <p:cNvSpPr/>
            <p:nvPr/>
          </p:nvSpPr>
          <p:spPr>
            <a:xfrm>
              <a:off x="6973726" y="444799"/>
              <a:ext cx="2385258" cy="1396400"/>
            </a:xfrm>
            <a:prstGeom prst="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algn="ctr"/>
              <a:r>
                <a:rPr lang="en-US" sz="2400" dirty="0" err="1" smtClean="0"/>
                <a:t>Saat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mau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dibayar</a:t>
              </a:r>
              <a:r>
                <a:rPr lang="en-US" sz="2400" dirty="0" smtClean="0"/>
                <a:t>, </a:t>
              </a:r>
              <a:r>
                <a:rPr lang="en-US" sz="2400" dirty="0" err="1" smtClean="0"/>
                <a:t>maka</a:t>
              </a:r>
              <a:r>
                <a:rPr lang="en-US" sz="2400" dirty="0" smtClean="0"/>
                <a:t> voucher </a:t>
              </a:r>
              <a:r>
                <a:rPr lang="en-US" sz="2400" dirty="0" err="1" smtClean="0"/>
                <a:t>dibuatkan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cek</a:t>
              </a:r>
              <a:endParaRPr lang="en-US" sz="2200" kern="1200" dirty="0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3810000" y="4114800"/>
            <a:ext cx="2472146" cy="1940488"/>
            <a:chOff x="6930282" y="401355"/>
            <a:chExt cx="2472146" cy="1483288"/>
          </a:xfrm>
        </p:grpSpPr>
        <p:sp>
          <p:nvSpPr>
            <p:cNvPr id="17" name="Rounded Rectangle 16"/>
            <p:cNvSpPr/>
            <p:nvPr/>
          </p:nvSpPr>
          <p:spPr>
            <a:xfrm>
              <a:off x="6930282" y="401355"/>
              <a:ext cx="2472146" cy="1483288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</p:sp>
        <p:sp>
          <p:nvSpPr>
            <p:cNvPr id="18" name="Rounded Rectangle 4"/>
            <p:cNvSpPr/>
            <p:nvPr/>
          </p:nvSpPr>
          <p:spPr>
            <a:xfrm>
              <a:off x="6973726" y="459601"/>
              <a:ext cx="2385258" cy="1381596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algn="ctr"/>
              <a:r>
                <a:rPr lang="en-US" sz="2400" dirty="0" err="1" smtClean="0"/>
                <a:t>Pengeluaran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cek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dicatat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dalam</a:t>
              </a:r>
              <a:endParaRPr lang="en-US" sz="2400" dirty="0" smtClean="0"/>
            </a:p>
            <a:p>
              <a:pPr algn="ctr"/>
              <a:r>
                <a:rPr lang="en-US" sz="2400" dirty="0" err="1" smtClean="0"/>
                <a:t>buku</a:t>
              </a:r>
              <a:r>
                <a:rPr lang="en-US" sz="2400" dirty="0" smtClean="0"/>
                <a:t> voucher </a:t>
              </a:r>
              <a:r>
                <a:rPr lang="en-US" sz="2400" dirty="0" err="1" smtClean="0"/>
                <a:t>dan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buku</a:t>
              </a:r>
              <a:r>
                <a:rPr lang="en-US" sz="2400" dirty="0" smtClean="0"/>
                <a:t> </a:t>
              </a:r>
              <a:r>
                <a:rPr lang="en-US" sz="2400" dirty="0" err="1" smtClean="0"/>
                <a:t>cek</a:t>
              </a:r>
              <a:endParaRPr lang="en-US" sz="2400" dirty="0" smtClean="0"/>
            </a:p>
            <a:p>
              <a:pPr algn="ctr"/>
              <a:r>
                <a:rPr lang="en-US" sz="2400" dirty="0" err="1" smtClean="0"/>
                <a:t>keluar</a:t>
              </a:r>
              <a:endParaRPr lang="en-US" sz="2200" kern="1200" dirty="0"/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0" y="4267200"/>
            <a:ext cx="2472146" cy="1483288"/>
            <a:chOff x="6930282" y="401355"/>
            <a:chExt cx="2472146" cy="1483288"/>
          </a:xfrm>
        </p:grpSpPr>
        <p:sp>
          <p:nvSpPr>
            <p:cNvPr id="20" name="Rounded Rectangle 19"/>
            <p:cNvSpPr/>
            <p:nvPr/>
          </p:nvSpPr>
          <p:spPr>
            <a:xfrm>
              <a:off x="6930282" y="401355"/>
              <a:ext cx="2472146" cy="1483288"/>
            </a:xfrm>
            <a:prstGeom prst="roundRect">
              <a:avLst>
                <a:gd name="adj" fmla="val 10000"/>
              </a:avLst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</p:sp>
        <p:sp>
          <p:nvSpPr>
            <p:cNvPr id="21" name="Rounded Rectangle 4"/>
            <p:cNvSpPr/>
            <p:nvPr/>
          </p:nvSpPr>
          <p:spPr>
            <a:xfrm>
              <a:off x="6973726" y="444799"/>
              <a:ext cx="2385258" cy="1396400"/>
            </a:xfrm>
            <a:prstGeom prst="rect">
              <a:avLst/>
            </a:prstGeom>
            <a:noFill/>
            <a:ln>
              <a:noFill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spcFirstLastPara="0" vert="horz" wrap="square" lIns="83820" tIns="83820" rIns="83820" bIns="83820" numCol="1" spcCol="1270" anchor="ctr" anchorCtr="0">
              <a:noAutofit/>
            </a:bodyPr>
            <a:lstStyle/>
            <a:p>
              <a:pPr lvl="0" algn="ctr" defTabSz="9779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200" kern="1200" dirty="0" smtClean="0"/>
                <a:t>Voucher </a:t>
              </a:r>
              <a:r>
                <a:rPr lang="en-US" sz="2200" kern="1200" dirty="0" err="1" smtClean="0"/>
                <a:t>disimpan</a:t>
              </a:r>
              <a:r>
                <a:rPr lang="en-US" sz="2200" kern="1200" dirty="0" smtClean="0"/>
                <a:t> </a:t>
              </a:r>
              <a:r>
                <a:rPr lang="en-US" sz="2200" kern="1200" dirty="0" err="1" smtClean="0"/>
                <a:t>dalam</a:t>
              </a:r>
              <a:r>
                <a:rPr lang="en-US" sz="2200" kern="1200" dirty="0" smtClean="0"/>
                <a:t> </a:t>
              </a:r>
              <a:r>
                <a:rPr lang="en-US" sz="2200" kern="1200" dirty="0" err="1" smtClean="0"/>
                <a:t>arsip</a:t>
              </a:r>
              <a:r>
                <a:rPr lang="en-US" sz="2200" kern="1200" dirty="0" smtClean="0"/>
                <a:t> voucher yang </a:t>
              </a:r>
              <a:r>
                <a:rPr lang="en-US" sz="2200" kern="1200" dirty="0" err="1" smtClean="0"/>
                <a:t>belum</a:t>
              </a:r>
              <a:r>
                <a:rPr lang="en-US" sz="2200" kern="1200" dirty="0" smtClean="0"/>
                <a:t> </a:t>
              </a:r>
              <a:r>
                <a:rPr lang="en-US" sz="2200" kern="1200" dirty="0" err="1" smtClean="0"/>
                <a:t>dibayar</a:t>
              </a:r>
              <a:endParaRPr lang="en-US" sz="2200" kern="1200" dirty="0"/>
            </a:p>
          </p:txBody>
        </p:sp>
      </p:grpSp>
      <p:grpSp>
        <p:nvGrpSpPr>
          <p:cNvPr id="22" name="Group 21"/>
          <p:cNvGrpSpPr/>
          <p:nvPr/>
        </p:nvGrpSpPr>
        <p:grpSpPr>
          <a:xfrm rot="10800000">
            <a:off x="6400800" y="4724400"/>
            <a:ext cx="524095" cy="613092"/>
            <a:chOff x="6188638" y="836453"/>
            <a:chExt cx="524095" cy="613092"/>
          </a:xfrm>
        </p:grpSpPr>
        <p:sp>
          <p:nvSpPr>
            <p:cNvPr id="23" name="Right Arrow 22"/>
            <p:cNvSpPr/>
            <p:nvPr/>
          </p:nvSpPr>
          <p:spPr>
            <a:xfrm>
              <a:off x="6188638" y="836453"/>
              <a:ext cx="524095" cy="61309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24" name="Right Arrow 4"/>
            <p:cNvSpPr/>
            <p:nvPr/>
          </p:nvSpPr>
          <p:spPr>
            <a:xfrm>
              <a:off x="6188638" y="959071"/>
              <a:ext cx="366867" cy="36785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kern="1200"/>
            </a:p>
          </p:txBody>
        </p:sp>
      </p:grpSp>
      <p:grpSp>
        <p:nvGrpSpPr>
          <p:cNvPr id="25" name="Group 24"/>
          <p:cNvGrpSpPr/>
          <p:nvPr/>
        </p:nvGrpSpPr>
        <p:grpSpPr>
          <a:xfrm rot="10800000">
            <a:off x="2819400" y="4800600"/>
            <a:ext cx="524095" cy="613092"/>
            <a:chOff x="6188638" y="836453"/>
            <a:chExt cx="524095" cy="613092"/>
          </a:xfrm>
        </p:grpSpPr>
        <p:sp>
          <p:nvSpPr>
            <p:cNvPr id="26" name="Right Arrow 25"/>
            <p:cNvSpPr/>
            <p:nvPr/>
          </p:nvSpPr>
          <p:spPr>
            <a:xfrm>
              <a:off x="6188638" y="836453"/>
              <a:ext cx="524095" cy="613092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</p:sp>
        <p:sp>
          <p:nvSpPr>
            <p:cNvPr id="27" name="Right Arrow 4"/>
            <p:cNvSpPr/>
            <p:nvPr/>
          </p:nvSpPr>
          <p:spPr>
            <a:xfrm>
              <a:off x="6188638" y="959071"/>
              <a:ext cx="366867" cy="367856"/>
            </a:xfrm>
            <a:prstGeom prst="rect">
              <a:avLst/>
            </a:prstGeom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1800" kern="120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Voucher</a:t>
            </a:r>
            <a:endParaRPr lang="en-US" dirty="0"/>
          </a:p>
        </p:txBody>
      </p:sp>
      <p:sp>
        <p:nvSpPr>
          <p:cNvPr id="31" name="Rounded Rectangle 30"/>
          <p:cNvSpPr/>
          <p:nvPr/>
        </p:nvSpPr>
        <p:spPr>
          <a:xfrm>
            <a:off x="1066800" y="685800"/>
            <a:ext cx="7315200" cy="5105400"/>
          </a:xfrm>
          <a:prstGeom prst="roundRect">
            <a:avLst/>
          </a:prstGeom>
          <a:solidFill>
            <a:schemeClr val="accent3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b="1" dirty="0" err="1" smtClean="0"/>
              <a:t>Transaksi</a:t>
            </a:r>
            <a:r>
              <a:rPr lang="en-US" sz="3200" b="1" dirty="0" smtClean="0"/>
              <a:t> 6</a:t>
            </a:r>
          </a:p>
          <a:p>
            <a:r>
              <a:rPr lang="en-US" sz="3200" dirty="0" smtClean="0"/>
              <a:t>1 </a:t>
            </a:r>
            <a:r>
              <a:rPr lang="en-US" sz="3200" dirty="0" err="1" smtClean="0"/>
              <a:t>Februari</a:t>
            </a:r>
            <a:r>
              <a:rPr lang="en-US" sz="3200" dirty="0" smtClean="0"/>
              <a:t> 2013 PT XYZ </a:t>
            </a:r>
            <a:r>
              <a:rPr lang="en-US" sz="3200" dirty="0" err="1" smtClean="0"/>
              <a:t>melakukan</a:t>
            </a:r>
            <a:r>
              <a:rPr lang="en-US" sz="3200" dirty="0" smtClean="0"/>
              <a:t> </a:t>
            </a:r>
            <a:r>
              <a:rPr lang="en-US" sz="3200" dirty="0" err="1" smtClean="0"/>
              <a:t>pembayaran</a:t>
            </a:r>
            <a:r>
              <a:rPr lang="en-US" sz="3200" dirty="0" smtClean="0"/>
              <a:t> </a:t>
            </a:r>
            <a:r>
              <a:rPr lang="en-US" sz="3200" dirty="0" err="1" smtClean="0"/>
              <a:t>kepada</a:t>
            </a:r>
            <a:r>
              <a:rPr lang="en-US" sz="3200" dirty="0" smtClean="0"/>
              <a:t> PT Metro </a:t>
            </a:r>
            <a:r>
              <a:rPr lang="en-US" sz="3200" dirty="0" err="1" smtClean="0"/>
              <a:t>atas</a:t>
            </a:r>
            <a:r>
              <a:rPr lang="en-US" sz="3200" dirty="0" smtClean="0"/>
              <a:t> </a:t>
            </a:r>
            <a:r>
              <a:rPr lang="en-US" sz="3200" dirty="0" err="1" smtClean="0"/>
              <a:t>pembelian</a:t>
            </a:r>
            <a:r>
              <a:rPr lang="en-US" sz="3200" dirty="0" smtClean="0"/>
              <a:t> </a:t>
            </a:r>
            <a:r>
              <a:rPr lang="en-US" sz="3200" dirty="0" err="1" smtClean="0"/>
              <a:t>barang</a:t>
            </a:r>
            <a:r>
              <a:rPr lang="en-US" sz="3200" dirty="0" smtClean="0"/>
              <a:t> </a:t>
            </a:r>
            <a:r>
              <a:rPr lang="en-US" sz="3200" dirty="0" err="1" smtClean="0"/>
              <a:t>dagang</a:t>
            </a:r>
            <a:r>
              <a:rPr lang="en-US" sz="3200" dirty="0" smtClean="0"/>
              <a:t> </a:t>
            </a:r>
            <a:r>
              <a:rPr lang="en-US" sz="3200" dirty="0" err="1" smtClean="0"/>
              <a:t>secara</a:t>
            </a:r>
            <a:r>
              <a:rPr lang="en-US" sz="3200" dirty="0" smtClean="0"/>
              <a:t> </a:t>
            </a:r>
            <a:r>
              <a:rPr lang="en-US" sz="3200" dirty="0" err="1" smtClean="0"/>
              <a:t>tunai</a:t>
            </a:r>
            <a:r>
              <a:rPr lang="en-US" sz="3200" dirty="0" smtClean="0"/>
              <a:t> </a:t>
            </a:r>
            <a:r>
              <a:rPr lang="en-US" sz="3200" dirty="0" err="1" smtClean="0"/>
              <a:t>senilai</a:t>
            </a:r>
            <a:r>
              <a:rPr lang="en-US" sz="3200" dirty="0" smtClean="0"/>
              <a:t> Rp2.000.000. PT XYZ </a:t>
            </a:r>
            <a:r>
              <a:rPr lang="en-US" sz="3200" dirty="0" err="1" smtClean="0"/>
              <a:t>mengunakan</a:t>
            </a:r>
            <a:r>
              <a:rPr lang="en-US" sz="3200" dirty="0" smtClean="0"/>
              <a:t> </a:t>
            </a:r>
            <a:r>
              <a:rPr lang="en-US" sz="3200" dirty="0" err="1" smtClean="0"/>
              <a:t>sistem</a:t>
            </a:r>
            <a:r>
              <a:rPr lang="en-US" sz="3200" dirty="0" smtClean="0"/>
              <a:t> voucher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pengeluaran</a:t>
            </a:r>
            <a:r>
              <a:rPr lang="en-US" sz="3200" dirty="0" smtClean="0"/>
              <a:t> </a:t>
            </a:r>
            <a:r>
              <a:rPr lang="en-US" sz="3200" dirty="0" err="1" smtClean="0"/>
              <a:t>kas</a:t>
            </a:r>
            <a:r>
              <a:rPr lang="en-US" sz="3200" dirty="0" smtClean="0"/>
              <a:t>.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0"/>
            <a:ext cx="7848600" cy="1219200"/>
          </a:xfrm>
        </p:spPr>
        <p:txBody>
          <a:bodyPr>
            <a:noAutofit/>
          </a:bodyPr>
          <a:lstStyle/>
          <a:p>
            <a:r>
              <a:rPr lang="en-US" sz="3600" dirty="0" err="1" smtClean="0"/>
              <a:t>Langkah-Langkah</a:t>
            </a:r>
            <a:r>
              <a:rPr lang="en-US" sz="3600" dirty="0" smtClean="0"/>
              <a:t> </a:t>
            </a:r>
            <a:r>
              <a:rPr lang="en-US" sz="3600" dirty="0" err="1" smtClean="0"/>
              <a:t>dalam</a:t>
            </a:r>
            <a:r>
              <a:rPr lang="en-US" sz="3600" dirty="0" smtClean="0"/>
              <a:t> </a:t>
            </a:r>
            <a:r>
              <a:rPr lang="en-US" sz="3600" dirty="0" err="1" smtClean="0"/>
              <a:t>Melakukan</a:t>
            </a:r>
            <a:r>
              <a:rPr lang="en-US" sz="3600" dirty="0" smtClean="0"/>
              <a:t> </a:t>
            </a:r>
            <a:r>
              <a:rPr lang="en-US" sz="3600" dirty="0" err="1" smtClean="0"/>
              <a:t>Sistem</a:t>
            </a:r>
            <a:r>
              <a:rPr lang="en-US" sz="3600" dirty="0" smtClean="0"/>
              <a:t> Voucher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247650" y="1295400"/>
            <a:ext cx="9658350" cy="4876800"/>
          </a:xfrm>
        </p:spPr>
        <p:txBody>
          <a:bodyPr/>
          <a:lstStyle/>
          <a:p>
            <a:pPr>
              <a:buNone/>
            </a:pPr>
            <a:r>
              <a:rPr lang="en-US" sz="2400" b="1" dirty="0" err="1" smtClean="0"/>
              <a:t>Langkah</a:t>
            </a:r>
            <a:r>
              <a:rPr lang="en-US" sz="2400" b="1" dirty="0" smtClean="0"/>
              <a:t> 1: </a:t>
            </a:r>
            <a:r>
              <a:rPr lang="en-US" sz="2400" b="1" dirty="0" err="1" smtClean="0"/>
              <a:t>Pembuatan</a:t>
            </a:r>
            <a:r>
              <a:rPr lang="en-US" sz="2400" b="1" dirty="0" smtClean="0"/>
              <a:t> Voucher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23</a:t>
            </a:fld>
            <a:endParaRPr lang="en-US" dirty="0"/>
          </a:p>
        </p:txBody>
      </p:sp>
      <p:pic>
        <p:nvPicPr>
          <p:cNvPr id="28" name="Picture 27" descr="Akuntansi Suatu Pengantar new_Page_148.jpg"/>
          <p:cNvPicPr>
            <a:picLocks noChangeAspect="1"/>
          </p:cNvPicPr>
          <p:nvPr/>
        </p:nvPicPr>
        <p:blipFill>
          <a:blip r:embed="rId3" cstate="print"/>
          <a:srcRect l="15490" t="43333" r="16928" b="22222"/>
          <a:stretch>
            <a:fillRect/>
          </a:stretch>
        </p:blipFill>
        <p:spPr>
          <a:xfrm>
            <a:off x="609600" y="1843404"/>
            <a:ext cx="8534400" cy="501459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Voucher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247650" y="1828800"/>
            <a:ext cx="9658350" cy="4724400"/>
          </a:xfrm>
        </p:spPr>
        <p:txBody>
          <a:bodyPr/>
          <a:lstStyle/>
          <a:p>
            <a:pPr>
              <a:buNone/>
            </a:pPr>
            <a:r>
              <a:rPr lang="en-US" sz="2400" b="1" dirty="0" err="1" smtClean="0"/>
              <a:t>Langkah</a:t>
            </a:r>
            <a:r>
              <a:rPr lang="en-US" sz="2400" b="1" dirty="0" smtClean="0"/>
              <a:t> 2: </a:t>
            </a:r>
            <a:r>
              <a:rPr lang="en-US" sz="2400" b="1" dirty="0" err="1" smtClean="0"/>
              <a:t>Pembuatan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Buku</a:t>
            </a:r>
            <a:r>
              <a:rPr lang="en-US" sz="2400" b="1" dirty="0" smtClean="0"/>
              <a:t> Voucher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24</a:t>
            </a:fld>
            <a:endParaRPr lang="en-US" dirty="0"/>
          </a:p>
        </p:txBody>
      </p:sp>
      <p:pic>
        <p:nvPicPr>
          <p:cNvPr id="28" name="Picture 27" descr="Akuntansi Suatu Pengantar new_Page_148.jpg"/>
          <p:cNvPicPr>
            <a:picLocks noChangeAspect="1"/>
          </p:cNvPicPr>
          <p:nvPr/>
        </p:nvPicPr>
        <p:blipFill>
          <a:blip r:embed="rId3" cstate="print"/>
          <a:srcRect l="19212" t="17953" r="13836" b="70046"/>
          <a:stretch>
            <a:fillRect/>
          </a:stretch>
        </p:blipFill>
        <p:spPr>
          <a:xfrm>
            <a:off x="457200" y="2514600"/>
            <a:ext cx="8346141" cy="2895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Voucher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247650" y="2971800"/>
            <a:ext cx="9658350" cy="3200400"/>
          </a:xfrm>
        </p:spPr>
        <p:txBody>
          <a:bodyPr/>
          <a:lstStyle/>
          <a:p>
            <a:pPr>
              <a:buNone/>
            </a:pPr>
            <a:r>
              <a:rPr lang="en-US" sz="2400" b="1" dirty="0" err="1" smtClean="0"/>
              <a:t>Langkah</a:t>
            </a:r>
            <a:r>
              <a:rPr lang="en-US" sz="2400" b="1" dirty="0" smtClean="0"/>
              <a:t> 3: </a:t>
            </a:r>
            <a:r>
              <a:rPr lang="en-US" sz="2400" b="1" dirty="0" err="1" smtClean="0"/>
              <a:t>Pembuatan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Buku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Cek</a:t>
            </a:r>
            <a:r>
              <a:rPr lang="en-US" sz="2400" b="1" dirty="0" smtClean="0"/>
              <a:t> </a:t>
            </a:r>
            <a:r>
              <a:rPr lang="en-US" sz="2400" b="1" dirty="0" err="1" smtClean="0"/>
              <a:t>Keluar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25</a:t>
            </a:fld>
            <a:endParaRPr lang="en-US" dirty="0"/>
          </a:p>
        </p:txBody>
      </p:sp>
      <p:pic>
        <p:nvPicPr>
          <p:cNvPr id="28" name="Picture 27" descr="Akuntansi Suatu Pengantar new_Page_148.jpg"/>
          <p:cNvPicPr>
            <a:picLocks noChangeAspect="1"/>
          </p:cNvPicPr>
          <p:nvPr/>
        </p:nvPicPr>
        <p:blipFill>
          <a:blip r:embed="rId3" cstate="print"/>
          <a:srcRect l="17403" t="35494" r="13263" b="58505"/>
          <a:stretch>
            <a:fillRect/>
          </a:stretch>
        </p:blipFill>
        <p:spPr>
          <a:xfrm>
            <a:off x="609600" y="3810000"/>
            <a:ext cx="8686800" cy="18512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/>
              <a:t>Langkah-Langkah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Sistem</a:t>
            </a:r>
            <a:r>
              <a:rPr lang="en-US" dirty="0" smtClean="0"/>
              <a:t> Voucher</a:t>
            </a:r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247650" y="1752600"/>
            <a:ext cx="9658350" cy="4419600"/>
          </a:xfrm>
        </p:spPr>
        <p:txBody>
          <a:bodyPr/>
          <a:lstStyle/>
          <a:p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akhir</a:t>
            </a:r>
            <a:r>
              <a:rPr lang="en-US" sz="2400" dirty="0" smtClean="0"/>
              <a:t> </a:t>
            </a:r>
            <a:r>
              <a:rPr lang="en-US" sz="2400" dirty="0" err="1" smtClean="0"/>
              <a:t>periode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kembali</a:t>
            </a:r>
            <a:r>
              <a:rPr lang="en-US" sz="2400" dirty="0" smtClean="0"/>
              <a:t> </a:t>
            </a:r>
            <a:r>
              <a:rPr lang="en-US" sz="2400" dirty="0" err="1" smtClean="0"/>
              <a:t>direkap</a:t>
            </a:r>
            <a:r>
              <a:rPr lang="en-US" sz="2400" dirty="0" smtClean="0"/>
              <a:t> </a:t>
            </a:r>
            <a:r>
              <a:rPr lang="en-US" sz="2400" dirty="0" err="1" smtClean="0"/>
              <a:t>ke</a:t>
            </a:r>
            <a:r>
              <a:rPr lang="en-US" sz="2400" dirty="0" smtClean="0"/>
              <a:t> </a:t>
            </a:r>
            <a:r>
              <a:rPr lang="en-US" sz="2400" dirty="0" err="1" smtClean="0"/>
              <a:t>dalam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cek</a:t>
            </a:r>
            <a:r>
              <a:rPr lang="en-US" sz="2400" dirty="0" smtClean="0"/>
              <a:t> </a:t>
            </a:r>
            <a:r>
              <a:rPr lang="en-US" sz="2400" dirty="0" err="1" smtClean="0"/>
              <a:t>keluar</a:t>
            </a:r>
            <a:r>
              <a:rPr lang="en-US" sz="2400" dirty="0" smtClean="0"/>
              <a:t>.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cek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akan</a:t>
            </a:r>
            <a:r>
              <a:rPr lang="en-US" sz="2400" dirty="0" smtClean="0"/>
              <a:t> </a:t>
            </a:r>
            <a:r>
              <a:rPr lang="en-US" sz="2400" dirty="0" err="1" smtClean="0"/>
              <a:t>berguna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 smtClean="0"/>
              <a:t>melihat</a:t>
            </a:r>
            <a:r>
              <a:rPr lang="en-US" sz="2400" dirty="0" smtClean="0"/>
              <a:t> </a:t>
            </a:r>
            <a:r>
              <a:rPr lang="en-US" sz="2400" dirty="0" err="1" smtClean="0"/>
              <a:t>kedaaan</a:t>
            </a:r>
            <a:r>
              <a:rPr lang="en-US" sz="2400" dirty="0" smtClean="0"/>
              <a:t> </a:t>
            </a:r>
            <a:r>
              <a:rPr lang="en-US" sz="2400" dirty="0" err="1" smtClean="0"/>
              <a:t>jumlah</a:t>
            </a:r>
            <a:r>
              <a:rPr lang="en-US" sz="2400" dirty="0" smtClean="0"/>
              <a:t> debit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kredit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telah</a:t>
            </a:r>
            <a:r>
              <a:rPr lang="en-US" sz="2400" dirty="0" smtClean="0"/>
              <a:t> </a:t>
            </a:r>
            <a:r>
              <a:rPr lang="en-US" sz="2400" dirty="0" err="1" smtClean="0"/>
              <a:t>dibuat</a:t>
            </a:r>
            <a:r>
              <a:rPr lang="en-US" sz="2400" dirty="0" smtClean="0"/>
              <a:t>.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 </a:t>
            </a:r>
            <a:r>
              <a:rPr lang="en-US" sz="2400" dirty="0" err="1" smtClean="0"/>
              <a:t>adalah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cek</a:t>
            </a:r>
            <a:r>
              <a:rPr lang="en-US" sz="2400" dirty="0" smtClean="0"/>
              <a:t> </a:t>
            </a:r>
            <a:r>
              <a:rPr lang="en-US" sz="2400" dirty="0" err="1" smtClean="0"/>
              <a:t>keluar</a:t>
            </a:r>
            <a:r>
              <a:rPr lang="en-US" sz="2400" dirty="0" smtClean="0"/>
              <a:t> yang </a:t>
            </a:r>
            <a:r>
              <a:rPr lang="en-US" sz="2400" dirty="0" err="1" smtClean="0"/>
              <a:t>dibuat</a:t>
            </a:r>
            <a:r>
              <a:rPr lang="en-US" sz="2400" dirty="0" smtClean="0"/>
              <a:t> </a:t>
            </a:r>
            <a:r>
              <a:rPr lang="en-US" sz="2400" dirty="0" err="1" smtClean="0"/>
              <a:t>oleh</a:t>
            </a:r>
            <a:r>
              <a:rPr lang="en-US" sz="2400" dirty="0" smtClean="0"/>
              <a:t> PT XYZ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 smtClean="0"/>
              <a:t>Februari</a:t>
            </a:r>
            <a:r>
              <a:rPr lang="en-US" sz="2400" dirty="0" smtClean="0"/>
              <a:t> 2013.</a:t>
            </a: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28" name="Picture 27" descr="Akuntansi Suatu Pengantar new_Page_148.jpg"/>
          <p:cNvPicPr>
            <a:picLocks noChangeAspect="1"/>
          </p:cNvPicPr>
          <p:nvPr/>
        </p:nvPicPr>
        <p:blipFill>
          <a:blip r:embed="rId3" cstate="print"/>
          <a:srcRect l="15982" t="48085" r="10848" b="37034"/>
          <a:stretch>
            <a:fillRect/>
          </a:stretch>
        </p:blipFill>
        <p:spPr>
          <a:xfrm>
            <a:off x="609600" y="3581400"/>
            <a:ext cx="8200571" cy="304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4873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Daftar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endParaRPr lang="en-US" dirty="0" smtClean="0"/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247650" y="1447800"/>
            <a:ext cx="9658350" cy="4724400"/>
          </a:xfrm>
        </p:spPr>
        <p:txBody>
          <a:bodyPr/>
          <a:lstStyle/>
          <a:p>
            <a:r>
              <a:rPr lang="en-US" sz="2400" dirty="0" err="1" smtClean="0"/>
              <a:t>Daftar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disusun</a:t>
            </a:r>
            <a:r>
              <a:rPr lang="en-US" sz="2400" dirty="0" smtClean="0"/>
              <a:t> </a:t>
            </a:r>
            <a:r>
              <a:rPr lang="en-US" sz="2400" dirty="0" err="1" smtClean="0"/>
              <a:t>berdasarkan</a:t>
            </a:r>
            <a:r>
              <a:rPr lang="en-US" sz="2400" dirty="0" smtClean="0"/>
              <a:t> </a:t>
            </a:r>
            <a:r>
              <a:rPr lang="en-US" sz="2400" dirty="0" err="1" smtClean="0"/>
              <a:t>saldo</a:t>
            </a:r>
            <a:r>
              <a:rPr lang="en-US" sz="2400" dirty="0" smtClean="0"/>
              <a:t> </a:t>
            </a:r>
            <a:r>
              <a:rPr lang="en-US" sz="2400" dirty="0" err="1" smtClean="0"/>
              <a:t>akhir</a:t>
            </a:r>
            <a:r>
              <a:rPr lang="en-US" sz="2400" dirty="0" smtClean="0"/>
              <a:t> </a:t>
            </a:r>
            <a:r>
              <a:rPr lang="en-US" sz="2400" dirty="0" err="1" smtClean="0"/>
              <a:t>seluruh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perusahaan</a:t>
            </a:r>
            <a:r>
              <a:rPr lang="en-US" sz="2400" dirty="0" smtClean="0"/>
              <a:t>.</a:t>
            </a:r>
          </a:p>
          <a:p>
            <a:r>
              <a:rPr lang="en-US" sz="2400" dirty="0" smtClean="0"/>
              <a:t>Total </a:t>
            </a:r>
            <a:r>
              <a:rPr lang="en-US" sz="2400" dirty="0" err="1" smtClean="0"/>
              <a:t>akun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harus</a:t>
            </a:r>
            <a:r>
              <a:rPr lang="en-US" sz="2400" dirty="0" smtClean="0"/>
              <a:t> </a:t>
            </a:r>
            <a:r>
              <a:rPr lang="en-US" sz="2400" dirty="0" err="1" smtClean="0"/>
              <a:t>sama</a:t>
            </a:r>
            <a:r>
              <a:rPr lang="en-US" sz="2400" dirty="0" smtClean="0"/>
              <a:t> </a:t>
            </a:r>
            <a:r>
              <a:rPr lang="en-US" sz="2400" dirty="0" err="1" smtClean="0"/>
              <a:t>dengan</a:t>
            </a:r>
            <a:r>
              <a:rPr lang="en-US" sz="2400" dirty="0" smtClean="0"/>
              <a:t> total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saldo</a:t>
            </a:r>
            <a:r>
              <a:rPr lang="en-US" sz="2400" dirty="0" smtClean="0"/>
              <a:t> </a:t>
            </a:r>
            <a:r>
              <a:rPr lang="en-US" sz="2400" dirty="0" err="1" smtClean="0"/>
              <a:t>akhir</a:t>
            </a:r>
            <a:r>
              <a:rPr lang="en-US" sz="2400" dirty="0" smtClean="0"/>
              <a:t> </a:t>
            </a:r>
            <a:r>
              <a:rPr lang="en-US" sz="2400" dirty="0" err="1" smtClean="0"/>
              <a:t>tiap-tiap</a:t>
            </a:r>
            <a:r>
              <a:rPr lang="en-US" sz="2400" dirty="0" smtClean="0"/>
              <a:t> </a:t>
            </a:r>
            <a:r>
              <a:rPr lang="en-US" sz="2400" dirty="0" err="1" smtClean="0"/>
              <a:t>buku</a:t>
            </a:r>
            <a:r>
              <a:rPr lang="en-US" sz="2400" dirty="0" smtClean="0"/>
              <a:t> </a:t>
            </a:r>
            <a:r>
              <a:rPr lang="en-US" sz="2400" dirty="0" err="1" smtClean="0"/>
              <a:t>besar</a:t>
            </a:r>
            <a:r>
              <a:rPr lang="en-US" sz="2400" dirty="0" smtClean="0"/>
              <a:t> </a:t>
            </a:r>
            <a:r>
              <a:rPr lang="en-US" sz="2400" dirty="0" err="1" smtClean="0"/>
              <a:t>pembantu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yang </a:t>
            </a:r>
            <a:r>
              <a:rPr lang="en-US" sz="2400" dirty="0" err="1" smtClean="0"/>
              <a:t>terdapat</a:t>
            </a:r>
            <a:r>
              <a:rPr lang="en-US" sz="2400" dirty="0" smtClean="0"/>
              <a:t> </a:t>
            </a:r>
            <a:r>
              <a:rPr lang="en-US" sz="2400" dirty="0" err="1" smtClean="0"/>
              <a:t>di</a:t>
            </a:r>
            <a:r>
              <a:rPr lang="en-US" sz="2400" dirty="0" smtClean="0"/>
              <a:t> </a:t>
            </a:r>
            <a:r>
              <a:rPr lang="en-US" sz="2400" dirty="0" err="1" smtClean="0"/>
              <a:t>daftar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.</a:t>
            </a:r>
          </a:p>
          <a:p>
            <a:pPr>
              <a:buNone/>
            </a:pPr>
            <a:endParaRPr lang="en-US" sz="1000" dirty="0" smtClean="0"/>
          </a:p>
          <a:p>
            <a:pPr>
              <a:buNone/>
            </a:pPr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daftar</a:t>
            </a:r>
            <a:r>
              <a:rPr lang="en-US" sz="2400" dirty="0" smtClean="0"/>
              <a:t> </a:t>
            </a: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per 31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2013.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pic>
        <p:nvPicPr>
          <p:cNvPr id="6" name="Picture 5" descr="Akuntansi Suatu Pengantar new_Page_148.jpg"/>
          <p:cNvPicPr>
            <a:picLocks noChangeAspect="1"/>
          </p:cNvPicPr>
          <p:nvPr/>
        </p:nvPicPr>
        <p:blipFill>
          <a:blip r:embed="rId3" cstate="print"/>
          <a:srcRect l="25695" t="76296" r="24446" b="12544"/>
          <a:stretch>
            <a:fillRect/>
          </a:stretch>
        </p:blipFill>
        <p:spPr>
          <a:xfrm>
            <a:off x="1905000" y="4114800"/>
            <a:ext cx="5410200" cy="23869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563562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Neraca</a:t>
            </a:r>
            <a:r>
              <a:rPr lang="en-US" dirty="0" smtClean="0"/>
              <a:t> </a:t>
            </a:r>
            <a:r>
              <a:rPr lang="en-US" dirty="0" err="1" smtClean="0"/>
              <a:t>Saldo</a:t>
            </a:r>
            <a:endParaRPr lang="en-US" dirty="0" smtClean="0"/>
          </a:p>
        </p:txBody>
      </p:sp>
      <p:sp>
        <p:nvSpPr>
          <p:cNvPr id="25" name="Content Placeholder 24"/>
          <p:cNvSpPr>
            <a:spLocks noGrp="1"/>
          </p:cNvSpPr>
          <p:nvPr>
            <p:ph idx="1"/>
          </p:nvPr>
        </p:nvSpPr>
        <p:spPr>
          <a:xfrm>
            <a:off x="247650" y="1371600"/>
            <a:ext cx="9658350" cy="4800600"/>
          </a:xfrm>
        </p:spPr>
        <p:txBody>
          <a:bodyPr/>
          <a:lstStyle/>
          <a:p>
            <a:pPr>
              <a:buNone/>
            </a:pPr>
            <a:r>
              <a:rPr lang="en-US" sz="2400" dirty="0" err="1" smtClean="0"/>
              <a:t>Contoh</a:t>
            </a:r>
            <a:r>
              <a:rPr lang="en-US" sz="2400" dirty="0" smtClean="0"/>
              <a:t> </a:t>
            </a:r>
            <a:r>
              <a:rPr lang="en-US" sz="2400" dirty="0" err="1" smtClean="0"/>
              <a:t>berikut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 </a:t>
            </a:r>
            <a:r>
              <a:rPr lang="en-US" sz="2400" dirty="0" err="1" smtClean="0"/>
              <a:t>merupakan</a:t>
            </a:r>
            <a:r>
              <a:rPr lang="en-US" sz="2400" dirty="0" smtClean="0"/>
              <a:t> </a:t>
            </a:r>
            <a:r>
              <a:rPr lang="en-US" sz="2400" dirty="0" err="1" smtClean="0"/>
              <a:t>neraca</a:t>
            </a:r>
            <a:r>
              <a:rPr lang="en-US" sz="2400" dirty="0" smtClean="0"/>
              <a:t>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per 31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2013.</a:t>
            </a:r>
          </a:p>
          <a:p>
            <a:pPr>
              <a:buNone/>
            </a:pPr>
            <a:endParaRPr lang="en-US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28</a:t>
            </a:fld>
            <a:endParaRPr lang="en-US" dirty="0"/>
          </a:p>
        </p:txBody>
      </p:sp>
      <p:pic>
        <p:nvPicPr>
          <p:cNvPr id="7" name="Picture 6" descr="Akuntansi Suatu Pengantar new_Page_150.jpg"/>
          <p:cNvPicPr>
            <a:picLocks noChangeAspect="1"/>
          </p:cNvPicPr>
          <p:nvPr/>
        </p:nvPicPr>
        <p:blipFill>
          <a:blip r:embed="rId3" cstate="print"/>
          <a:srcRect l="18366" t="19633" r="19804" b="43333"/>
          <a:stretch>
            <a:fillRect/>
          </a:stretch>
        </p:blipFill>
        <p:spPr>
          <a:xfrm>
            <a:off x="1447800" y="2057400"/>
            <a:ext cx="6248400" cy="46840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1219200" y="2438400"/>
            <a:ext cx="338455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z="4400" b="1" dirty="0" smtClean="0">
                <a:solidFill>
                  <a:schemeClr val="accent1">
                    <a:lumMod val="75000"/>
                  </a:schemeClr>
                </a:solidFill>
              </a:rPr>
              <a:t> TERIMA KASIH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err="1" smtClean="0"/>
              <a:t>Kegiatan</a:t>
            </a:r>
            <a:r>
              <a:rPr lang="en-US" sz="2800" dirty="0" smtClean="0"/>
              <a:t> </a:t>
            </a:r>
            <a:r>
              <a:rPr lang="en-US" sz="2800" dirty="0" err="1" smtClean="0"/>
              <a:t>pembelian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dagang</a:t>
            </a:r>
            <a:r>
              <a:rPr lang="en-US" sz="2800" dirty="0" smtClean="0"/>
              <a:t> </a:t>
            </a:r>
            <a:r>
              <a:rPr lang="en-US" sz="2800" dirty="0" err="1" smtClean="0"/>
              <a:t>dimulai</a:t>
            </a:r>
            <a:r>
              <a:rPr lang="en-US" sz="2800" dirty="0" smtClean="0"/>
              <a:t> </a:t>
            </a:r>
            <a:r>
              <a:rPr lang="en-US" sz="2800" dirty="0" err="1" smtClean="0"/>
              <a:t>ketika</a:t>
            </a:r>
            <a:r>
              <a:rPr lang="en-US" sz="2800" dirty="0" smtClean="0"/>
              <a:t> </a:t>
            </a:r>
            <a:r>
              <a:rPr lang="en-US" sz="2800" dirty="0" err="1" smtClean="0"/>
              <a:t>barang</a:t>
            </a:r>
            <a:r>
              <a:rPr lang="en-US" sz="2800" dirty="0" smtClean="0"/>
              <a:t> </a:t>
            </a:r>
            <a:r>
              <a:rPr lang="en-US" sz="2800" dirty="0" err="1" smtClean="0"/>
              <a:t>dagang</a:t>
            </a:r>
            <a:r>
              <a:rPr lang="en-US" sz="2800" dirty="0" smtClean="0"/>
              <a:t> yang </a:t>
            </a:r>
            <a:r>
              <a:rPr lang="en-US" sz="2800" dirty="0" err="1" smtClean="0"/>
              <a:t>ada</a:t>
            </a:r>
            <a:r>
              <a:rPr lang="en-US" sz="2800" dirty="0" smtClean="0"/>
              <a:t> </a:t>
            </a:r>
            <a:r>
              <a:rPr lang="en-US" sz="2800" dirty="0" err="1" smtClean="0"/>
              <a:t>di</a:t>
            </a:r>
            <a:r>
              <a:rPr lang="en-US" sz="2800" dirty="0" smtClean="0"/>
              <a:t> </a:t>
            </a:r>
            <a:r>
              <a:rPr lang="en-US" sz="2800" dirty="0" err="1" smtClean="0"/>
              <a:t>perusahaan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segera</a:t>
            </a:r>
            <a:r>
              <a:rPr lang="en-US" sz="2800" dirty="0" smtClean="0"/>
              <a:t> </a:t>
            </a:r>
            <a:r>
              <a:rPr lang="en-US" sz="2800" dirty="0" err="1" smtClean="0"/>
              <a:t>habis</a:t>
            </a:r>
            <a:r>
              <a:rPr lang="en-US" sz="2800" dirty="0" smtClean="0"/>
              <a:t>. Perusahaan </a:t>
            </a:r>
            <a:r>
              <a:rPr lang="en-US" sz="2800" dirty="0" err="1" smtClean="0"/>
              <a:t>kemudian</a:t>
            </a:r>
            <a:r>
              <a:rPr lang="en-US" sz="2800" dirty="0" smtClean="0"/>
              <a:t> </a:t>
            </a:r>
            <a:r>
              <a:rPr lang="en-US" sz="2800" dirty="0" err="1" smtClean="0"/>
              <a:t>membuat</a:t>
            </a:r>
            <a:r>
              <a:rPr lang="en-US" sz="2800" dirty="0" smtClean="0"/>
              <a:t> order </a:t>
            </a:r>
            <a:r>
              <a:rPr lang="en-US" sz="2800" dirty="0" err="1" smtClean="0"/>
              <a:t>pembelian</a:t>
            </a:r>
            <a:r>
              <a:rPr lang="en-US" sz="2800" dirty="0" smtClean="0"/>
              <a:t> (OP) </a:t>
            </a:r>
            <a:r>
              <a:rPr lang="en-US" sz="2800" dirty="0" err="1" smtClean="0"/>
              <a:t>dan</a:t>
            </a:r>
            <a:r>
              <a:rPr lang="en-US" sz="2800" dirty="0" smtClean="0"/>
              <a:t> </a:t>
            </a:r>
            <a:r>
              <a:rPr lang="en-US" sz="2800" dirty="0" err="1" smtClean="0"/>
              <a:t>diberikan</a:t>
            </a:r>
            <a:r>
              <a:rPr lang="en-US" sz="2800" dirty="0" smtClean="0"/>
              <a:t> </a:t>
            </a:r>
            <a:r>
              <a:rPr lang="en-US" sz="2800" dirty="0" err="1" smtClean="0"/>
              <a:t>kepada</a:t>
            </a:r>
            <a:r>
              <a:rPr lang="en-US" sz="2800" dirty="0" smtClean="0"/>
              <a:t> </a:t>
            </a:r>
            <a:r>
              <a:rPr lang="en-US" sz="2800" dirty="0" err="1" smtClean="0"/>
              <a:t>pemasok</a:t>
            </a:r>
            <a:r>
              <a:rPr lang="en-US" sz="2800" dirty="0" smtClean="0"/>
              <a:t>.</a:t>
            </a:r>
          </a:p>
          <a:p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868362"/>
          </a:xfrm>
        </p:spPr>
        <p:txBody>
          <a:bodyPr/>
          <a:lstStyle/>
          <a:p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000" b="1" dirty="0" err="1" smtClean="0"/>
              <a:t>Transaksi</a:t>
            </a:r>
            <a:r>
              <a:rPr lang="en-US" sz="2000" b="1" dirty="0" smtClean="0"/>
              <a:t> </a:t>
            </a:r>
            <a:r>
              <a:rPr lang="en-US" sz="2000" b="1" dirty="0" smtClean="0"/>
              <a:t>1: </a:t>
            </a:r>
            <a:r>
              <a:rPr lang="en-US" sz="2000" dirty="0" smtClean="0"/>
              <a:t>1 </a:t>
            </a:r>
            <a:r>
              <a:rPr lang="en-US" sz="2000" dirty="0" err="1" smtClean="0"/>
              <a:t>Maret</a:t>
            </a:r>
            <a:r>
              <a:rPr lang="en-US" sz="2000" dirty="0" smtClean="0"/>
              <a:t> 2013 Arum </a:t>
            </a:r>
            <a:r>
              <a:rPr lang="en-US" sz="2000" dirty="0" err="1" smtClean="0"/>
              <a:t>Grosir</a:t>
            </a:r>
            <a:r>
              <a:rPr lang="en-US" sz="2000" dirty="0" smtClean="0"/>
              <a:t> </a:t>
            </a:r>
            <a:r>
              <a:rPr lang="en-US" sz="2000" dirty="0" err="1" smtClean="0"/>
              <a:t>membeli</a:t>
            </a:r>
            <a:r>
              <a:rPr lang="en-US" sz="2000" dirty="0" smtClean="0"/>
              <a:t> </a:t>
            </a:r>
            <a:r>
              <a:rPr lang="en-US" sz="2000" dirty="0" err="1" smtClean="0"/>
              <a:t>beras</a:t>
            </a:r>
            <a:r>
              <a:rPr lang="en-US" sz="2000" dirty="0" smtClean="0"/>
              <a:t> 1 ton </a:t>
            </a:r>
            <a:r>
              <a:rPr lang="en-US" sz="2000" dirty="0" err="1" smtClean="0"/>
              <a:t>seharga</a:t>
            </a:r>
            <a:r>
              <a:rPr lang="en-US" sz="2000" dirty="0" smtClean="0"/>
              <a:t> Rp7.000.000 </a:t>
            </a:r>
            <a:r>
              <a:rPr lang="en-US" sz="2000" dirty="0" err="1" smtClean="0"/>
              <a:t>dengan</a:t>
            </a:r>
            <a:r>
              <a:rPr lang="en-US" sz="2000" dirty="0" smtClean="0"/>
              <a:t> </a:t>
            </a:r>
            <a:r>
              <a:rPr lang="en-US" sz="2000" dirty="0" err="1" smtClean="0"/>
              <a:t>syarat</a:t>
            </a:r>
            <a:r>
              <a:rPr lang="en-US" sz="2000" dirty="0" smtClean="0"/>
              <a:t> </a:t>
            </a:r>
            <a:r>
              <a:rPr lang="en-US" sz="2000" dirty="0" err="1" smtClean="0"/>
              <a:t>pembayaran</a:t>
            </a:r>
            <a:r>
              <a:rPr lang="en-US" sz="2000" dirty="0" smtClean="0"/>
              <a:t> 2/10, n/30; </a:t>
            </a:r>
            <a:r>
              <a:rPr lang="en-US" sz="2000" dirty="0" err="1" smtClean="0"/>
              <a:t>loko</a:t>
            </a:r>
            <a:r>
              <a:rPr lang="en-US" sz="2000" dirty="0" smtClean="0"/>
              <a:t> </a:t>
            </a:r>
            <a:r>
              <a:rPr lang="en-US" sz="2000" dirty="0" err="1" smtClean="0"/>
              <a:t>gudangpenjual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PT </a:t>
            </a:r>
            <a:r>
              <a:rPr lang="en-US" sz="2000" dirty="0" err="1" smtClean="0"/>
              <a:t>Swasembada</a:t>
            </a:r>
            <a:r>
              <a:rPr lang="en-US" sz="2000" dirty="0" smtClean="0"/>
              <a:t> </a:t>
            </a:r>
            <a:r>
              <a:rPr lang="en-US" sz="2000" dirty="0" err="1" smtClean="0"/>
              <a:t>Internasional</a:t>
            </a:r>
            <a:r>
              <a:rPr lang="en-US" sz="2000" dirty="0" smtClean="0"/>
              <a:t>.</a:t>
            </a:r>
          </a:p>
          <a:p>
            <a:pPr>
              <a:buNone/>
            </a:pPr>
            <a:r>
              <a:rPr lang="en-US" sz="2000" dirty="0" err="1" smtClean="0"/>
              <a:t>Analisis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</a:t>
            </a:r>
            <a:r>
              <a:rPr lang="en-US" sz="2000" dirty="0" smtClean="0"/>
              <a:t>: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err="1" smtClean="0"/>
              <a:t>Ayat</a:t>
            </a:r>
            <a:r>
              <a:rPr lang="en-US" sz="2000" dirty="0" smtClean="0"/>
              <a:t> </a:t>
            </a:r>
            <a:r>
              <a:rPr lang="en-US" sz="2000" dirty="0" err="1" smtClean="0"/>
              <a:t>jurnal</a:t>
            </a:r>
            <a:r>
              <a:rPr lang="en-US" sz="2000" dirty="0" smtClean="0"/>
              <a:t> </a:t>
            </a:r>
            <a:r>
              <a:rPr lang="en-US" sz="2000" dirty="0" err="1" smtClean="0"/>
              <a:t>dari</a:t>
            </a:r>
            <a:r>
              <a:rPr lang="en-US" sz="2000" dirty="0" smtClean="0"/>
              <a:t> </a:t>
            </a:r>
            <a:r>
              <a:rPr lang="en-US" sz="2000" dirty="0" err="1" smtClean="0"/>
              <a:t>transaksi</a:t>
            </a:r>
            <a:r>
              <a:rPr lang="en-US" sz="20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pic>
        <p:nvPicPr>
          <p:cNvPr id="5" name="Picture 4" descr="Akuntansi Suatu Pengantar new_Page_142.jpg"/>
          <p:cNvPicPr>
            <a:picLocks noChangeAspect="1"/>
          </p:cNvPicPr>
          <p:nvPr/>
        </p:nvPicPr>
        <p:blipFill>
          <a:blip r:embed="rId2" cstate="print"/>
          <a:srcRect l="12614" t="39660" r="13436" b="52870"/>
          <a:stretch>
            <a:fillRect/>
          </a:stretch>
        </p:blipFill>
        <p:spPr>
          <a:xfrm>
            <a:off x="457200" y="2971800"/>
            <a:ext cx="9144000" cy="1676400"/>
          </a:xfrm>
          <a:prstGeom prst="rect">
            <a:avLst/>
          </a:prstGeom>
        </p:spPr>
      </p:pic>
      <p:pic>
        <p:nvPicPr>
          <p:cNvPr id="6" name="Picture 5" descr="Akuntansi Suatu Pengantar new_Page_142.jpg"/>
          <p:cNvPicPr>
            <a:picLocks noChangeAspect="1"/>
          </p:cNvPicPr>
          <p:nvPr/>
        </p:nvPicPr>
        <p:blipFill>
          <a:blip r:embed="rId2" cstate="print"/>
          <a:srcRect l="12614" t="47469" r="13658" b="48117"/>
          <a:stretch>
            <a:fillRect/>
          </a:stretch>
        </p:blipFill>
        <p:spPr>
          <a:xfrm>
            <a:off x="304800" y="5181600"/>
            <a:ext cx="9220200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066799"/>
            <a:ext cx="8915400" cy="5059367"/>
          </a:xfrm>
        </p:spPr>
        <p:txBody>
          <a:bodyPr/>
          <a:lstStyle/>
          <a:p>
            <a:pPr>
              <a:buNone/>
            </a:pPr>
            <a:r>
              <a:rPr lang="en-US" sz="2800" b="1" dirty="0" err="1" smtClean="0"/>
              <a:t>Pembelian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Selain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Barang</a:t>
            </a:r>
            <a:r>
              <a:rPr lang="en-US" sz="2800" b="1" dirty="0" smtClean="0"/>
              <a:t> </a:t>
            </a:r>
            <a:r>
              <a:rPr lang="en-US" sz="2800" b="1" dirty="0" err="1" smtClean="0"/>
              <a:t>Dagang</a:t>
            </a:r>
            <a:r>
              <a:rPr lang="en-US" sz="2800" b="1" dirty="0" smtClean="0"/>
              <a:t> </a:t>
            </a:r>
          </a:p>
          <a:p>
            <a:pPr>
              <a:buNone/>
            </a:pPr>
            <a:r>
              <a:rPr lang="en-US" sz="2400" b="1" dirty="0" err="1" smtClean="0"/>
              <a:t>Transaksi</a:t>
            </a:r>
            <a:r>
              <a:rPr lang="en-US" sz="2400" b="1" dirty="0" smtClean="0"/>
              <a:t>  2: </a:t>
            </a:r>
            <a:r>
              <a:rPr lang="en-US" sz="2400" dirty="0" smtClean="0"/>
              <a:t>2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membeli</a:t>
            </a:r>
            <a:r>
              <a:rPr lang="en-US" sz="2400" dirty="0" smtClean="0"/>
              <a:t> </a:t>
            </a:r>
            <a:r>
              <a:rPr lang="en-US" sz="2400" dirty="0" err="1" smtClean="0"/>
              <a:t>alat</a:t>
            </a:r>
            <a:r>
              <a:rPr lang="en-US" sz="2400" dirty="0" smtClean="0"/>
              <a:t> </a:t>
            </a:r>
            <a:r>
              <a:rPr lang="en-US" sz="2400" dirty="0" err="1" smtClean="0"/>
              <a:t>tulis</a:t>
            </a:r>
            <a:r>
              <a:rPr lang="en-US" sz="2400" dirty="0" smtClean="0"/>
              <a:t> </a:t>
            </a:r>
            <a:r>
              <a:rPr lang="en-US" sz="2400" dirty="0" err="1" smtClean="0"/>
              <a:t>kantor</a:t>
            </a:r>
            <a:r>
              <a:rPr lang="en-US" sz="2400" dirty="0" smtClean="0"/>
              <a:t> </a:t>
            </a:r>
            <a:r>
              <a:rPr lang="en-US" sz="2400" dirty="0" err="1" smtClean="0"/>
              <a:t>seharga</a:t>
            </a:r>
            <a:r>
              <a:rPr lang="en-US" sz="2400" dirty="0" smtClean="0"/>
              <a:t> Rp500.000 </a:t>
            </a:r>
            <a:r>
              <a:rPr lang="en-US" sz="2400" dirty="0" err="1" smtClean="0"/>
              <a:t>secara</a:t>
            </a:r>
            <a:r>
              <a:rPr lang="en-US" sz="2400" dirty="0" smtClean="0"/>
              <a:t> </a:t>
            </a:r>
            <a:r>
              <a:rPr lang="en-US" sz="2400" dirty="0" err="1" smtClean="0"/>
              <a:t>tunai</a:t>
            </a:r>
            <a:r>
              <a:rPr lang="en-US" sz="2400" dirty="0" smtClean="0"/>
              <a:t>.</a:t>
            </a:r>
          </a:p>
          <a:p>
            <a:pPr>
              <a:buNone/>
            </a:pP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pic>
        <p:nvPicPr>
          <p:cNvPr id="5" name="Picture 4" descr="Akuntansi Suatu Pengantar new_Page_142.jpg"/>
          <p:cNvPicPr>
            <a:picLocks noChangeAspect="1"/>
          </p:cNvPicPr>
          <p:nvPr/>
        </p:nvPicPr>
        <p:blipFill>
          <a:blip r:embed="rId2" cstate="print"/>
          <a:srcRect l="12614" t="82783" r="13436" b="9407"/>
          <a:stretch>
            <a:fillRect/>
          </a:stretch>
        </p:blipFill>
        <p:spPr>
          <a:xfrm>
            <a:off x="304800" y="2971800"/>
            <a:ext cx="9144000" cy="1752600"/>
          </a:xfrm>
          <a:prstGeom prst="rect">
            <a:avLst/>
          </a:prstGeom>
        </p:spPr>
      </p:pic>
      <p:pic>
        <p:nvPicPr>
          <p:cNvPr id="7" name="Picture 6" descr="Akuntansi Suatu Pengantar new_Page_143.jpg"/>
          <p:cNvPicPr>
            <a:picLocks noChangeAspect="1"/>
          </p:cNvPicPr>
          <p:nvPr/>
        </p:nvPicPr>
        <p:blipFill>
          <a:blip r:embed="rId3" cstate="print"/>
          <a:srcRect l="12794" t="12026" r="12614" b="81568"/>
          <a:stretch>
            <a:fillRect/>
          </a:stretch>
        </p:blipFill>
        <p:spPr>
          <a:xfrm>
            <a:off x="457200" y="5638800"/>
            <a:ext cx="9035143" cy="12192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Retur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b="1" dirty="0" err="1" smtClean="0"/>
              <a:t>Retur</a:t>
            </a:r>
            <a:r>
              <a:rPr lang="en-US" b="1" dirty="0" smtClean="0"/>
              <a:t> </a:t>
            </a:r>
            <a:r>
              <a:rPr lang="en-US" b="1" dirty="0" err="1" smtClean="0"/>
              <a:t>Pembelian</a:t>
            </a:r>
            <a:r>
              <a:rPr lang="en-US" b="1" dirty="0" smtClean="0"/>
              <a:t>: </a:t>
            </a:r>
            <a:r>
              <a:rPr lang="en-US" dirty="0" err="1" smtClean="0"/>
              <a:t>pengembalian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 yang </a:t>
            </a:r>
            <a:r>
              <a:rPr lang="en-US" dirty="0" err="1" smtClean="0"/>
              <a:t>dibeli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pemasok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alasan</a:t>
            </a:r>
            <a:r>
              <a:rPr lang="en-US" dirty="0" smtClean="0"/>
              <a:t>.</a:t>
            </a:r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Perusahaan </a:t>
            </a:r>
            <a:r>
              <a:rPr lang="en-US" dirty="0" err="1" smtClean="0"/>
              <a:t>menerbitkan</a:t>
            </a:r>
            <a:r>
              <a:rPr lang="en-US" dirty="0" smtClean="0"/>
              <a:t> </a:t>
            </a:r>
            <a:r>
              <a:rPr lang="en-US" b="1" dirty="0" smtClean="0"/>
              <a:t>memo debit </a:t>
            </a:r>
            <a:r>
              <a:rPr lang="en-US" dirty="0" smtClean="0"/>
              <a:t>(</a:t>
            </a:r>
            <a:r>
              <a:rPr lang="en-US" i="1" dirty="0" smtClean="0"/>
              <a:t>debit memorandum</a:t>
            </a:r>
            <a:r>
              <a:rPr lang="en-US" dirty="0" smtClean="0"/>
              <a:t>) </a:t>
            </a:r>
            <a:r>
              <a:rPr lang="en-US" dirty="0" err="1" smtClean="0"/>
              <a:t>kepada</a:t>
            </a:r>
            <a:r>
              <a:rPr lang="en-US" dirty="0" smtClean="0"/>
              <a:t> </a:t>
            </a:r>
            <a:r>
              <a:rPr lang="en-US" dirty="0" err="1" smtClean="0"/>
              <a:t>pemasoknya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pengembalian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dagangnya</a:t>
            </a:r>
            <a:endParaRPr lang="en-US" dirty="0" smtClean="0"/>
          </a:p>
          <a:p>
            <a:pPr>
              <a:buNone/>
            </a:pPr>
            <a:endParaRPr lang="en-US" dirty="0" smtClean="0"/>
          </a:p>
          <a:p>
            <a:r>
              <a:rPr lang="en-US" dirty="0" smtClean="0"/>
              <a:t>Memo debit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mengurangi</a:t>
            </a:r>
            <a:r>
              <a:rPr lang="en-US" dirty="0" smtClean="0"/>
              <a:t> </a:t>
            </a:r>
            <a:r>
              <a:rPr lang="en-US" dirty="0" err="1" smtClean="0"/>
              <a:t>utang</a:t>
            </a:r>
            <a:r>
              <a:rPr lang="en-US" dirty="0" smtClean="0"/>
              <a:t> </a:t>
            </a:r>
            <a:r>
              <a:rPr lang="en-US" dirty="0" err="1" smtClean="0"/>
              <a:t>dagang</a:t>
            </a:r>
            <a:r>
              <a:rPr lang="en-US" dirty="0" smtClean="0"/>
              <a:t> Arum </a:t>
            </a:r>
            <a:r>
              <a:rPr lang="en-US" dirty="0" err="1" smtClean="0"/>
              <a:t>Grosir</a:t>
            </a:r>
            <a:r>
              <a:rPr lang="en-US" dirty="0" smtClean="0"/>
              <a:t> </a:t>
            </a:r>
            <a:r>
              <a:rPr lang="en-US" dirty="0" err="1" smtClean="0"/>
              <a:t>sebesar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yang </a:t>
            </a:r>
            <a:r>
              <a:rPr lang="en-US" dirty="0" err="1" smtClean="0"/>
              <a:t>dikembalikan</a:t>
            </a:r>
            <a:r>
              <a:rPr lang="en-US" dirty="0" smtClean="0"/>
              <a:t>.</a:t>
            </a:r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Retur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sz="2800" b="1" dirty="0" err="1" smtClean="0"/>
              <a:t>Transaksi</a:t>
            </a:r>
            <a:r>
              <a:rPr lang="en-US" sz="2800" b="1" dirty="0" smtClean="0"/>
              <a:t>  3: </a:t>
            </a:r>
            <a:r>
              <a:rPr lang="en-US" sz="2400" dirty="0" smtClean="0"/>
              <a:t>4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mengembalikan</a:t>
            </a:r>
            <a:r>
              <a:rPr lang="en-US" sz="2400" dirty="0" smtClean="0"/>
              <a:t> 100 kg </a:t>
            </a:r>
            <a:r>
              <a:rPr lang="en-US" sz="2400" dirty="0" err="1" smtClean="0"/>
              <a:t>beras</a:t>
            </a:r>
            <a:r>
              <a:rPr lang="en-US" sz="2400" dirty="0" smtClean="0"/>
              <a:t> </a:t>
            </a:r>
            <a:r>
              <a:rPr lang="en-US" sz="2400" dirty="0" err="1" smtClean="0"/>
              <a:t>senilai</a:t>
            </a:r>
            <a:r>
              <a:rPr lang="en-US" sz="2400" dirty="0" smtClean="0"/>
              <a:t> Rp700.000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PT </a:t>
            </a:r>
            <a:r>
              <a:rPr lang="en-US" sz="2400" dirty="0" err="1" smtClean="0"/>
              <a:t>Swasembada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Internasional</a:t>
            </a:r>
            <a:r>
              <a:rPr lang="en-US" sz="2400" dirty="0" smtClean="0"/>
              <a:t> yang </a:t>
            </a:r>
            <a:r>
              <a:rPr lang="en-US" sz="2400" dirty="0" err="1" smtClean="0"/>
              <a:t>kualitasnya</a:t>
            </a:r>
            <a:r>
              <a:rPr lang="en-US" sz="2400" dirty="0" smtClean="0"/>
              <a:t> </a:t>
            </a:r>
            <a:r>
              <a:rPr lang="en-US" sz="2400" dirty="0" err="1" smtClean="0"/>
              <a:t>tidak</a:t>
            </a:r>
            <a:r>
              <a:rPr lang="en-US" sz="2400" dirty="0" smtClean="0"/>
              <a:t> </a:t>
            </a:r>
            <a:r>
              <a:rPr lang="en-US" sz="2400" dirty="0" err="1" smtClean="0"/>
              <a:t>sesuai</a:t>
            </a:r>
            <a:r>
              <a:rPr lang="en-US" sz="2400" dirty="0" smtClean="0"/>
              <a:t> </a:t>
            </a:r>
            <a:r>
              <a:rPr lang="en-US" sz="2400" dirty="0" err="1" smtClean="0"/>
              <a:t>kesepakatan</a:t>
            </a:r>
            <a:r>
              <a:rPr lang="en-US" sz="2400" dirty="0" smtClean="0"/>
              <a:t>. </a:t>
            </a:r>
            <a:r>
              <a:rPr lang="en-US" sz="2400" dirty="0" err="1" smtClean="0"/>
              <a:t>Atas</a:t>
            </a:r>
            <a:r>
              <a:rPr lang="en-US" sz="2400" dirty="0" smtClean="0"/>
              <a:t> </a:t>
            </a:r>
            <a:r>
              <a:rPr lang="en-US" sz="2400" dirty="0" err="1" smtClean="0"/>
              <a:t>pengembalian</a:t>
            </a:r>
            <a:r>
              <a:rPr lang="en-US" sz="2400" dirty="0" smtClean="0"/>
              <a:t> </a:t>
            </a:r>
            <a:r>
              <a:rPr lang="en-US" sz="2400" dirty="0" err="1" smtClean="0"/>
              <a:t>ini</a:t>
            </a:r>
            <a:r>
              <a:rPr lang="en-US" sz="2400" dirty="0" smtClean="0"/>
              <a:t>,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menerbitkan</a:t>
            </a:r>
            <a:r>
              <a:rPr lang="en-US" sz="2400" dirty="0" smtClean="0"/>
              <a:t> debit memorandum.</a:t>
            </a:r>
          </a:p>
          <a:p>
            <a:pPr>
              <a:buNone/>
            </a:pP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7</a:t>
            </a:fld>
            <a:endParaRPr lang="en-US" dirty="0"/>
          </a:p>
        </p:txBody>
      </p:sp>
      <p:pic>
        <p:nvPicPr>
          <p:cNvPr id="7" name="Picture 6" descr="Akuntansi Suatu Pengantar new_Page_143.jpg"/>
          <p:cNvPicPr>
            <a:picLocks noChangeAspect="1"/>
          </p:cNvPicPr>
          <p:nvPr/>
        </p:nvPicPr>
        <p:blipFill>
          <a:blip r:embed="rId2" cstate="print"/>
          <a:srcRect l="13423" t="43656" r="11715" b="47936"/>
          <a:stretch>
            <a:fillRect/>
          </a:stretch>
        </p:blipFill>
        <p:spPr>
          <a:xfrm>
            <a:off x="381000" y="2895600"/>
            <a:ext cx="9067800" cy="1600200"/>
          </a:xfrm>
          <a:prstGeom prst="rect">
            <a:avLst/>
          </a:prstGeom>
        </p:spPr>
      </p:pic>
      <p:pic>
        <p:nvPicPr>
          <p:cNvPr id="8" name="Picture 7" descr="Akuntansi Suatu Pengantar new_Page_143.jpg"/>
          <p:cNvPicPr>
            <a:picLocks noChangeAspect="1"/>
          </p:cNvPicPr>
          <p:nvPr/>
        </p:nvPicPr>
        <p:blipFill>
          <a:blip r:embed="rId2" cstate="print"/>
          <a:srcRect l="13423" t="52464" r="11715" b="42731"/>
          <a:stretch>
            <a:fillRect/>
          </a:stretch>
        </p:blipFill>
        <p:spPr>
          <a:xfrm>
            <a:off x="381000" y="5105400"/>
            <a:ext cx="90678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err="1" smtClean="0"/>
              <a:t>Transaksi</a:t>
            </a:r>
            <a:r>
              <a:rPr lang="en-US" sz="2800" b="1" dirty="0" smtClean="0"/>
              <a:t>  4: </a:t>
            </a:r>
            <a:r>
              <a:rPr lang="en-US" sz="2400" dirty="0" smtClean="0"/>
              <a:t>11 </a:t>
            </a:r>
            <a:r>
              <a:rPr lang="en-US" sz="2400" dirty="0" err="1" smtClean="0"/>
              <a:t>Maret</a:t>
            </a:r>
            <a:r>
              <a:rPr lang="en-US" sz="2400" dirty="0" smtClean="0"/>
              <a:t> 2013 Arum </a:t>
            </a:r>
            <a:r>
              <a:rPr lang="en-US" sz="2400" dirty="0" err="1" smtClean="0"/>
              <a:t>Grosir</a:t>
            </a:r>
            <a:r>
              <a:rPr lang="en-US" sz="2400" dirty="0" smtClean="0"/>
              <a:t> </a:t>
            </a:r>
            <a:r>
              <a:rPr lang="en-US" sz="2400" dirty="0" err="1" smtClean="0"/>
              <a:t>melunasi</a:t>
            </a:r>
            <a:r>
              <a:rPr lang="en-US" sz="2400" dirty="0" smtClean="0"/>
              <a:t> </a:t>
            </a:r>
            <a:r>
              <a:rPr lang="en-US" sz="2400" dirty="0" err="1" smtClean="0"/>
              <a:t>utangnya</a:t>
            </a:r>
            <a:r>
              <a:rPr lang="en-US" sz="2400" dirty="0" smtClean="0"/>
              <a:t> </a:t>
            </a:r>
            <a:r>
              <a:rPr lang="en-US" sz="2400" dirty="0" err="1" smtClean="0"/>
              <a:t>kepada</a:t>
            </a:r>
            <a:r>
              <a:rPr lang="en-US" sz="2400" dirty="0" smtClean="0"/>
              <a:t> PT </a:t>
            </a:r>
            <a:r>
              <a:rPr lang="en-US" sz="2400" dirty="0" err="1" smtClean="0"/>
              <a:t>Swasembada</a:t>
            </a:r>
            <a:r>
              <a:rPr lang="en-US" sz="2400" dirty="0" smtClean="0"/>
              <a:t> </a:t>
            </a:r>
            <a:r>
              <a:rPr lang="en-US" sz="2400" dirty="0" err="1" smtClean="0"/>
              <a:t>Internasional</a:t>
            </a:r>
            <a:r>
              <a:rPr lang="en-US" sz="2400" dirty="0" smtClean="0"/>
              <a:t> </a:t>
            </a:r>
            <a:r>
              <a:rPr lang="en-US" sz="2400" dirty="0" err="1" smtClean="0"/>
              <a:t>dan</a:t>
            </a:r>
            <a:r>
              <a:rPr lang="en-US" sz="2400" dirty="0" smtClean="0"/>
              <a:t> </a:t>
            </a:r>
            <a:r>
              <a:rPr lang="en-US" sz="2400" dirty="0" err="1" smtClean="0"/>
              <a:t>memperoleh</a:t>
            </a:r>
            <a:r>
              <a:rPr lang="en-US" sz="2400" dirty="0" smtClean="0"/>
              <a:t> </a:t>
            </a:r>
            <a:r>
              <a:rPr lang="en-US" sz="2400" dirty="0" err="1" smtClean="0"/>
              <a:t>potongan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r>
              <a:rPr lang="en-US" sz="2400" dirty="0" smtClean="0"/>
              <a:t> </a:t>
            </a:r>
            <a:r>
              <a:rPr lang="en-US" sz="2400" dirty="0" err="1" smtClean="0"/>
              <a:t>sebesar</a:t>
            </a:r>
            <a:r>
              <a:rPr lang="en-US" sz="2400" dirty="0" smtClean="0"/>
              <a:t> Rp126.000.</a:t>
            </a:r>
          </a:p>
          <a:p>
            <a:pPr>
              <a:buNone/>
            </a:pPr>
            <a:endParaRPr lang="en-US" sz="2400" dirty="0" smtClean="0"/>
          </a:p>
          <a:p>
            <a:pPr marL="1092200" indent="-406400">
              <a:buNone/>
              <a:tabLst>
                <a:tab pos="5029200" algn="l"/>
              </a:tabLst>
            </a:pPr>
            <a:r>
              <a:rPr lang="en-US" sz="2400" dirty="0" err="1" smtClean="0"/>
              <a:t>Utang</a:t>
            </a:r>
            <a:r>
              <a:rPr lang="en-US" sz="2400" dirty="0" smtClean="0"/>
              <a:t> </a:t>
            </a:r>
            <a:r>
              <a:rPr lang="en-US" sz="2400" dirty="0" err="1" smtClean="0"/>
              <a:t>dagang</a:t>
            </a:r>
            <a:r>
              <a:rPr lang="en-US" sz="2400" dirty="0" smtClean="0"/>
              <a:t> per 1 </a:t>
            </a:r>
            <a:r>
              <a:rPr lang="en-US" sz="2400" dirty="0" err="1" smtClean="0"/>
              <a:t>Maret</a:t>
            </a:r>
            <a:r>
              <a:rPr lang="en-US" sz="2400" dirty="0" smtClean="0"/>
              <a:t> 			          Rp7.000.000</a:t>
            </a:r>
          </a:p>
          <a:p>
            <a:pPr marL="1092200" indent="-406400">
              <a:buNone/>
            </a:pPr>
            <a:r>
              <a:rPr lang="en-US" sz="2400" dirty="0" err="1" smtClean="0"/>
              <a:t>Retur</a:t>
            </a:r>
            <a:r>
              <a:rPr lang="en-US" sz="2400" dirty="0" smtClean="0"/>
              <a:t> </a:t>
            </a:r>
            <a:r>
              <a:rPr lang="en-US" sz="2400" dirty="0" err="1" smtClean="0"/>
              <a:t>pembelian</a:t>
            </a:r>
            <a:r>
              <a:rPr lang="en-US" sz="2400" dirty="0" smtClean="0"/>
              <a:t> per 4 </a:t>
            </a:r>
            <a:r>
              <a:rPr lang="en-US" sz="2400" dirty="0" err="1" smtClean="0"/>
              <a:t>Maret</a:t>
            </a:r>
            <a:r>
              <a:rPr lang="en-US" sz="2400" dirty="0" smtClean="0"/>
              <a:t> </a:t>
            </a:r>
            <a:r>
              <a:rPr lang="en-US" sz="2400" dirty="0" err="1" smtClean="0"/>
              <a:t>Rp</a:t>
            </a:r>
            <a:r>
              <a:rPr lang="en-US" sz="2400" dirty="0" smtClean="0"/>
              <a:t>			    700.000</a:t>
            </a:r>
          </a:p>
          <a:p>
            <a:pPr marL="1092200" indent="-406400">
              <a:buNone/>
            </a:pPr>
            <a:r>
              <a:rPr lang="en-US" sz="2400" dirty="0" err="1" smtClean="0">
                <a:solidFill>
                  <a:srgbClr val="C00000"/>
                </a:solidFill>
              </a:rPr>
              <a:t>Saldo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utang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dagang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setelah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retur</a:t>
            </a:r>
            <a:r>
              <a:rPr lang="en-US" sz="2400" dirty="0" smtClean="0">
                <a:solidFill>
                  <a:srgbClr val="C00000"/>
                </a:solidFill>
              </a:rPr>
              <a:t>			 6.300.000</a:t>
            </a:r>
          </a:p>
          <a:p>
            <a:pPr marL="1092200" indent="-406400">
              <a:buNone/>
            </a:pPr>
            <a:r>
              <a:rPr lang="nn-NO" sz="2400" dirty="0" smtClean="0">
                <a:solidFill>
                  <a:srgbClr val="C00000"/>
                </a:solidFill>
              </a:rPr>
              <a:t>Potongan harga (2% dari utang dagang setelah retur</a:t>
            </a:r>
            <a:r>
              <a:rPr lang="nn-NO" sz="2400" spc="-150" dirty="0" smtClean="0">
                <a:solidFill>
                  <a:srgbClr val="C00000"/>
                </a:solidFill>
              </a:rPr>
              <a:t>) 	      </a:t>
            </a:r>
            <a:r>
              <a:rPr lang="nn-NO" sz="2400" dirty="0" smtClean="0">
                <a:solidFill>
                  <a:srgbClr val="C00000"/>
                </a:solidFill>
              </a:rPr>
              <a:t>126.000</a:t>
            </a:r>
          </a:p>
          <a:p>
            <a:pPr marL="1092200" indent="-406400">
              <a:buNone/>
            </a:pPr>
            <a:r>
              <a:rPr lang="en-US" sz="2400" dirty="0" err="1" smtClean="0">
                <a:solidFill>
                  <a:srgbClr val="C00000"/>
                </a:solidFill>
              </a:rPr>
              <a:t>Saldo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utang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dagang</a:t>
            </a:r>
            <a:r>
              <a:rPr lang="en-US" sz="2400" dirty="0" smtClean="0">
                <a:solidFill>
                  <a:srgbClr val="C00000"/>
                </a:solidFill>
              </a:rPr>
              <a:t> yang </a:t>
            </a:r>
            <a:r>
              <a:rPr lang="en-US" sz="2400" dirty="0" err="1" smtClean="0">
                <a:solidFill>
                  <a:srgbClr val="C00000"/>
                </a:solidFill>
              </a:rPr>
              <a:t>harus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err="1" smtClean="0">
                <a:solidFill>
                  <a:srgbClr val="C00000"/>
                </a:solidFill>
              </a:rPr>
              <a:t>dilunasi</a:t>
            </a:r>
            <a:r>
              <a:rPr lang="en-US" sz="2400" dirty="0" smtClean="0">
                <a:solidFill>
                  <a:srgbClr val="C00000"/>
                </a:solidFill>
              </a:rPr>
              <a:t> 	          Rp6.174.000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8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7239000" y="3276600"/>
            <a:ext cx="1752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7239000" y="4191000"/>
            <a:ext cx="1752600" cy="0"/>
          </a:xfrm>
          <a:prstGeom prst="line">
            <a:avLst/>
          </a:prstGeom>
          <a:ln w="254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7239000" y="4648200"/>
            <a:ext cx="1752600" cy="0"/>
          </a:xfrm>
          <a:prstGeom prst="line">
            <a:avLst/>
          </a:prstGeom>
          <a:ln w="50800" cmpd="thinThick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Potongan</a:t>
            </a:r>
            <a:r>
              <a:rPr lang="en-US" dirty="0" smtClean="0"/>
              <a:t> </a:t>
            </a:r>
            <a:r>
              <a:rPr lang="en-US" dirty="0" err="1" smtClean="0"/>
              <a:t>Pembelian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b="1" dirty="0" err="1" smtClean="0"/>
              <a:t>Transaksi</a:t>
            </a:r>
            <a:r>
              <a:rPr lang="en-US" sz="2800" b="1" dirty="0" smtClean="0"/>
              <a:t>  4:</a:t>
            </a: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Analisis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err="1" smtClean="0"/>
              <a:t>Ayat</a:t>
            </a:r>
            <a:r>
              <a:rPr lang="en-US" sz="2400" dirty="0" smtClean="0"/>
              <a:t> </a:t>
            </a:r>
            <a:r>
              <a:rPr lang="en-US" sz="2400" dirty="0" err="1" smtClean="0"/>
              <a:t>jurnal</a:t>
            </a:r>
            <a:r>
              <a:rPr lang="en-US" sz="2400" dirty="0" smtClean="0"/>
              <a:t> </a:t>
            </a:r>
            <a:r>
              <a:rPr lang="en-US" sz="2400" dirty="0" err="1" smtClean="0"/>
              <a:t>dari</a:t>
            </a:r>
            <a:r>
              <a:rPr lang="en-US" sz="2400" dirty="0" smtClean="0"/>
              <a:t> </a:t>
            </a:r>
            <a:r>
              <a:rPr lang="en-US" sz="2400" dirty="0" err="1" smtClean="0"/>
              <a:t>transaksi</a:t>
            </a:r>
            <a:r>
              <a:rPr lang="en-US" sz="2400" dirty="0" smtClean="0"/>
              <a:t>: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800" dirty="0" smtClean="0"/>
          </a:p>
          <a:p>
            <a:endParaRPr lang="en-US" sz="2800" dirty="0" smtClean="0"/>
          </a:p>
          <a:p>
            <a:endParaRPr lang="en-US" sz="280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FEAA0A6-2415-47AF-A1C5-A39C1AD5003A}" type="slidenum">
              <a:rPr lang="en-US" smtClean="0"/>
              <a:pPr>
                <a:defRPr/>
              </a:pPr>
              <a:t>9</a:t>
            </a:fld>
            <a:endParaRPr lang="en-US" dirty="0"/>
          </a:p>
        </p:txBody>
      </p:sp>
      <p:pic>
        <p:nvPicPr>
          <p:cNvPr id="8" name="Picture 7" descr="Akuntansi Suatu Pengantar new_Page_144.jpg"/>
          <p:cNvPicPr>
            <a:picLocks noChangeAspect="1"/>
          </p:cNvPicPr>
          <p:nvPr/>
        </p:nvPicPr>
        <p:blipFill>
          <a:blip r:embed="rId2" cstate="print"/>
          <a:srcRect l="12614" t="12222" r="12809" b="78178"/>
          <a:stretch>
            <a:fillRect/>
          </a:stretch>
        </p:blipFill>
        <p:spPr>
          <a:xfrm>
            <a:off x="381000" y="2209800"/>
            <a:ext cx="9144000" cy="1828800"/>
          </a:xfrm>
          <a:prstGeom prst="rect">
            <a:avLst/>
          </a:prstGeom>
        </p:spPr>
      </p:pic>
      <p:pic>
        <p:nvPicPr>
          <p:cNvPr id="9" name="Picture 8" descr="Akuntansi Suatu Pengantar new_Page_144.jpg"/>
          <p:cNvPicPr>
            <a:picLocks noChangeAspect="1"/>
          </p:cNvPicPr>
          <p:nvPr/>
        </p:nvPicPr>
        <p:blipFill>
          <a:blip r:embed="rId2" cstate="print"/>
          <a:srcRect l="12614" t="22622" r="13429" b="70578"/>
          <a:stretch>
            <a:fillRect/>
          </a:stretch>
        </p:blipFill>
        <p:spPr>
          <a:xfrm>
            <a:off x="381000" y="4876800"/>
            <a:ext cx="9067800" cy="12954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Pixel">
    <a:dk1>
      <a:srgbClr val="103154"/>
    </a:dk1>
    <a:lt1>
      <a:srgbClr val="FFFFFF"/>
    </a:lt1>
    <a:dk2>
      <a:srgbClr val="00BFC3"/>
    </a:dk2>
    <a:lt2>
      <a:srgbClr val="0096FF"/>
    </a:lt2>
    <a:accent1>
      <a:srgbClr val="FF7F01"/>
    </a:accent1>
    <a:accent2>
      <a:srgbClr val="F1B015"/>
    </a:accent2>
    <a:accent3>
      <a:srgbClr val="FBEC85"/>
    </a:accent3>
    <a:accent4>
      <a:srgbClr val="D2C2F1"/>
    </a:accent4>
    <a:accent5>
      <a:srgbClr val="DA5AF4"/>
    </a:accent5>
    <a:accent6>
      <a:srgbClr val="9D09D1"/>
    </a:accent6>
    <a:hlink>
      <a:srgbClr val="1286C9"/>
    </a:hlink>
    <a:folHlink>
      <a:srgbClr val="A8C2E7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4989</TotalTime>
  <Words>1021</Words>
  <Application>Microsoft Office PowerPoint</Application>
  <PresentationFormat>A4 Paper (210x297 mm)</PresentationFormat>
  <Paragraphs>194</Paragraphs>
  <Slides>29</Slides>
  <Notes>16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Office Theme</vt:lpstr>
      <vt:lpstr>Jurnal Pembelian dan Pengeluaran Kas  Bab  7</vt:lpstr>
      <vt:lpstr>Tujuan</vt:lpstr>
      <vt:lpstr>Pembelian</vt:lpstr>
      <vt:lpstr>Pembelian</vt:lpstr>
      <vt:lpstr>Pembelian</vt:lpstr>
      <vt:lpstr>Retur Pembelian</vt:lpstr>
      <vt:lpstr>Retur Pembelian</vt:lpstr>
      <vt:lpstr>Potongan Pembelian</vt:lpstr>
      <vt:lpstr>Potongan Pembelian</vt:lpstr>
      <vt:lpstr>Biaya Pengiriman Barang Dagang</vt:lpstr>
      <vt:lpstr>Biaya Pengiriman Barang Dagang</vt:lpstr>
      <vt:lpstr>Jurnal Pembelian dan Buku Besar Pembantu Utang Dagang</vt:lpstr>
      <vt:lpstr>Jurnal Pembelian dan Buku Besar Pembantu Utang Dagang</vt:lpstr>
      <vt:lpstr>Jurnal Pembelian dan Buku Besar Pembantu Utang Dagang</vt:lpstr>
      <vt:lpstr>Jurnal Pembelian dan Buku Besar Pembantu Utang Dagang</vt:lpstr>
      <vt:lpstr>Jurnal Pembelian dan Buku Besar Pembantu Utang Dagang</vt:lpstr>
      <vt:lpstr>Memo Debit (Debit Memorandum)</vt:lpstr>
      <vt:lpstr>Jurnal Khusus Pengeluaran Kas dan Buku Besar Utang Dagang</vt:lpstr>
      <vt:lpstr>Jurnal Khusus Pengeluaran Kas dan Buku Besar Utang Dagang</vt:lpstr>
      <vt:lpstr>Sistem Voucher</vt:lpstr>
      <vt:lpstr>Sistem Voucher</vt:lpstr>
      <vt:lpstr>Sistem Voucher</vt:lpstr>
      <vt:lpstr>Langkah-Langkah dalam Melakukan Sistem Voucher</vt:lpstr>
      <vt:lpstr>Langkah-Langkah dalam Melakukan Sistem Voucher</vt:lpstr>
      <vt:lpstr>Langkah-Langkah dalam Melakukan Sistem Voucher</vt:lpstr>
      <vt:lpstr>Langkah-Langkah dalam Melakukan Sistem Voucher</vt:lpstr>
      <vt:lpstr>Daftar Utang Dagang</vt:lpstr>
      <vt:lpstr>Neraca Saldo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USER</dc:creator>
  <cp:lastModifiedBy>S4Pro-10</cp:lastModifiedBy>
  <cp:revision>515</cp:revision>
  <dcterms:created xsi:type="dcterms:W3CDTF">2010-01-28T08:39:04Z</dcterms:created>
  <dcterms:modified xsi:type="dcterms:W3CDTF">2016-09-09T03:00:48Z</dcterms:modified>
</cp:coreProperties>
</file>