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2" r:id="rId1"/>
  </p:sldMasterIdLst>
  <p:notesMasterIdLst>
    <p:notesMasterId r:id="rId31"/>
  </p:notesMasterIdLst>
  <p:handoutMasterIdLst>
    <p:handoutMasterId r:id="rId32"/>
  </p:handoutMasterIdLst>
  <p:sldIdLst>
    <p:sldId id="458" r:id="rId2"/>
    <p:sldId id="322" r:id="rId3"/>
    <p:sldId id="407" r:id="rId4"/>
    <p:sldId id="432" r:id="rId5"/>
    <p:sldId id="433" r:id="rId6"/>
    <p:sldId id="435" r:id="rId7"/>
    <p:sldId id="434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44" r:id="rId17"/>
    <p:sldId id="445" r:id="rId18"/>
    <p:sldId id="446" r:id="rId19"/>
    <p:sldId id="447" r:id="rId20"/>
    <p:sldId id="449" r:id="rId21"/>
    <p:sldId id="450" r:id="rId22"/>
    <p:sldId id="452" r:id="rId23"/>
    <p:sldId id="451" r:id="rId24"/>
    <p:sldId id="453" r:id="rId25"/>
    <p:sldId id="454" r:id="rId26"/>
    <p:sldId id="455" r:id="rId27"/>
    <p:sldId id="456" r:id="rId28"/>
    <p:sldId id="457" r:id="rId29"/>
    <p:sldId id="388" r:id="rId30"/>
  </p:sldIdLst>
  <p:sldSz cx="9906000" cy="6858000" type="A4"/>
  <p:notesSz cx="6815138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8" autoAdjust="0"/>
    <p:restoredTop sz="91203" autoAdjust="0"/>
  </p:normalViewPr>
  <p:slideViewPr>
    <p:cSldViewPr>
      <p:cViewPr>
        <p:scale>
          <a:sx n="50" d="100"/>
          <a:sy n="50" d="100"/>
        </p:scale>
        <p:origin x="-618" y="-3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3129"/>
        <p:guide pos="21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D9791-E2D7-46EF-B372-674B1646F36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5EF3A5-C128-42BF-80D5-9A0C24D0FBB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pembelian</a:t>
          </a:r>
          <a:r>
            <a:rPr lang="en-US" dirty="0" smtClean="0"/>
            <a:t> </a:t>
          </a:r>
          <a:r>
            <a:rPr lang="en-US" dirty="0" err="1" smtClean="0"/>
            <a:t>barang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jasa</a:t>
          </a:r>
          <a:r>
            <a:rPr lang="en-US" dirty="0" smtClean="0"/>
            <a:t> </a:t>
          </a:r>
          <a:r>
            <a:rPr lang="en-US" dirty="0" err="1" smtClean="0"/>
            <a:t>dibuatkan</a:t>
          </a:r>
          <a:r>
            <a:rPr lang="en-US" dirty="0" smtClean="0"/>
            <a:t> voucher</a:t>
          </a:r>
          <a:endParaRPr lang="en-US" dirty="0"/>
        </a:p>
      </dgm:t>
    </dgm:pt>
    <dgm:pt modelId="{DC419AE1-8183-4C53-B873-289D4924919E}" type="parTrans" cxnId="{7FEF0A3D-DAD9-4520-98A5-2C6E131FECA9}">
      <dgm:prSet/>
      <dgm:spPr/>
      <dgm:t>
        <a:bodyPr/>
        <a:lstStyle/>
        <a:p>
          <a:endParaRPr lang="en-US"/>
        </a:p>
      </dgm:t>
    </dgm:pt>
    <dgm:pt modelId="{DE6B8E5D-AF1B-44FF-BA86-7D22584746BC}" type="sibTrans" cxnId="{7FEF0A3D-DAD9-4520-98A5-2C6E131FECA9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FAC0552-7464-4B75-BE35-C341B653040E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Voucher </a:t>
          </a:r>
          <a:r>
            <a:rPr lang="en-US" dirty="0" err="1" smtClean="0"/>
            <a:t>dicatat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voucher</a:t>
          </a:r>
          <a:endParaRPr lang="en-US" dirty="0"/>
        </a:p>
      </dgm:t>
    </dgm:pt>
    <dgm:pt modelId="{C0C1E0B0-CD6B-4945-8BF8-ED5375CCEAFD}" type="parTrans" cxnId="{A870E794-6E70-4EEB-9689-14B3FEF87668}">
      <dgm:prSet/>
      <dgm:spPr/>
      <dgm:t>
        <a:bodyPr/>
        <a:lstStyle/>
        <a:p>
          <a:endParaRPr lang="en-US"/>
        </a:p>
      </dgm:t>
    </dgm:pt>
    <dgm:pt modelId="{8D557474-A07F-439A-85DF-D8E5CBEC385A}" type="sibTrans" cxnId="{A870E794-6E70-4EEB-9689-14B3FEF87668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4BCA507-D7BA-4EE4-A83D-111A394E9FE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Voucher </a:t>
          </a:r>
          <a:r>
            <a:rPr lang="en-US" dirty="0" err="1" smtClean="0"/>
            <a:t>disimpan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arsip</a:t>
          </a:r>
          <a:r>
            <a:rPr lang="en-US" dirty="0" smtClean="0"/>
            <a:t> voucher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dibayar</a:t>
          </a:r>
          <a:endParaRPr lang="en-US" dirty="0"/>
        </a:p>
      </dgm:t>
    </dgm:pt>
    <dgm:pt modelId="{B1604C11-DB86-47CE-AF5B-18CFEFA78470}" type="parTrans" cxnId="{AAF0816F-65E6-4FDF-BDAB-B17F1294F3C2}">
      <dgm:prSet/>
      <dgm:spPr/>
      <dgm:t>
        <a:bodyPr/>
        <a:lstStyle/>
        <a:p>
          <a:endParaRPr lang="en-US"/>
        </a:p>
      </dgm:t>
    </dgm:pt>
    <dgm:pt modelId="{5829879A-11BF-4E5A-915C-F3DE5A0DFAA7}" type="sibTrans" cxnId="{AAF0816F-65E6-4FDF-BDAB-B17F1294F3C2}">
      <dgm:prSet/>
      <dgm:spPr/>
      <dgm:t>
        <a:bodyPr/>
        <a:lstStyle/>
        <a:p>
          <a:endParaRPr lang="en-US"/>
        </a:p>
      </dgm:t>
    </dgm:pt>
    <dgm:pt modelId="{A3CAB1F5-0DB3-4F6B-8588-D56214D5B973}" type="pres">
      <dgm:prSet presAssocID="{015D9791-E2D7-46EF-B372-674B1646F36F}" presName="Name0" presStyleCnt="0">
        <dgm:presLayoutVars>
          <dgm:dir/>
          <dgm:resizeHandles val="exact"/>
        </dgm:presLayoutVars>
      </dgm:prSet>
      <dgm:spPr/>
    </dgm:pt>
    <dgm:pt modelId="{4EA4F371-2B57-4E7C-B8FA-08034A63900E}" type="pres">
      <dgm:prSet presAssocID="{BF5EF3A5-C128-42BF-80D5-9A0C24D0FB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167ED-6EE3-4D5E-99DA-66AA833172AD}" type="pres">
      <dgm:prSet presAssocID="{DE6B8E5D-AF1B-44FF-BA86-7D22584746B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74F7264-FBBF-403C-B438-C21A1C3CAA41}" type="pres">
      <dgm:prSet presAssocID="{DE6B8E5D-AF1B-44FF-BA86-7D22584746B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CD47B20-D5D4-4245-89DD-08A0BACBE8DD}" type="pres">
      <dgm:prSet presAssocID="{5FAC0552-7464-4B75-BE35-C341B653040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10BFF-DEA1-4B00-A570-A72091A3F066}" type="pres">
      <dgm:prSet presAssocID="{8D557474-A07F-439A-85DF-D8E5CBEC385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BDF5148-3A37-4844-9F24-034CCA17EF4F}" type="pres">
      <dgm:prSet presAssocID="{8D557474-A07F-439A-85DF-D8E5CBEC385A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306A278-347C-4469-A731-34D57B22845C}" type="pres">
      <dgm:prSet presAssocID="{84BCA507-D7BA-4EE4-A83D-111A394E9FE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F0816F-65E6-4FDF-BDAB-B17F1294F3C2}" srcId="{015D9791-E2D7-46EF-B372-674B1646F36F}" destId="{84BCA507-D7BA-4EE4-A83D-111A394E9FEB}" srcOrd="2" destOrd="0" parTransId="{B1604C11-DB86-47CE-AF5B-18CFEFA78470}" sibTransId="{5829879A-11BF-4E5A-915C-F3DE5A0DFAA7}"/>
    <dgm:cxn modelId="{87CBED36-0370-44DD-AAC9-71A671ED705B}" type="presOf" srcId="{84BCA507-D7BA-4EE4-A83D-111A394E9FEB}" destId="{9306A278-347C-4469-A731-34D57B22845C}" srcOrd="0" destOrd="0" presId="urn:microsoft.com/office/officeart/2005/8/layout/process1"/>
    <dgm:cxn modelId="{4A411C93-7755-4ADA-95B5-00244BD925B1}" type="presOf" srcId="{BF5EF3A5-C128-42BF-80D5-9A0C24D0FBBE}" destId="{4EA4F371-2B57-4E7C-B8FA-08034A63900E}" srcOrd="0" destOrd="0" presId="urn:microsoft.com/office/officeart/2005/8/layout/process1"/>
    <dgm:cxn modelId="{1117AFC5-B5A7-49A7-B7AE-EFFAE09DEB4B}" type="presOf" srcId="{DE6B8E5D-AF1B-44FF-BA86-7D22584746BC}" destId="{474F7264-FBBF-403C-B438-C21A1C3CAA41}" srcOrd="1" destOrd="0" presId="urn:microsoft.com/office/officeart/2005/8/layout/process1"/>
    <dgm:cxn modelId="{291E4CAF-C447-4A24-9430-E4BCAD3D07FE}" type="presOf" srcId="{DE6B8E5D-AF1B-44FF-BA86-7D22584746BC}" destId="{A53167ED-6EE3-4D5E-99DA-66AA833172AD}" srcOrd="0" destOrd="0" presId="urn:microsoft.com/office/officeart/2005/8/layout/process1"/>
    <dgm:cxn modelId="{7FEF0A3D-DAD9-4520-98A5-2C6E131FECA9}" srcId="{015D9791-E2D7-46EF-B372-674B1646F36F}" destId="{BF5EF3A5-C128-42BF-80D5-9A0C24D0FBBE}" srcOrd="0" destOrd="0" parTransId="{DC419AE1-8183-4C53-B873-289D4924919E}" sibTransId="{DE6B8E5D-AF1B-44FF-BA86-7D22584746BC}"/>
    <dgm:cxn modelId="{A870E794-6E70-4EEB-9689-14B3FEF87668}" srcId="{015D9791-E2D7-46EF-B372-674B1646F36F}" destId="{5FAC0552-7464-4B75-BE35-C341B653040E}" srcOrd="1" destOrd="0" parTransId="{C0C1E0B0-CD6B-4945-8BF8-ED5375CCEAFD}" sibTransId="{8D557474-A07F-439A-85DF-D8E5CBEC385A}"/>
    <dgm:cxn modelId="{FEDD8A72-EB74-4786-AFA3-C5FC92F261D9}" type="presOf" srcId="{8D557474-A07F-439A-85DF-D8E5CBEC385A}" destId="{6BDF5148-3A37-4844-9F24-034CCA17EF4F}" srcOrd="1" destOrd="0" presId="urn:microsoft.com/office/officeart/2005/8/layout/process1"/>
    <dgm:cxn modelId="{EFBF5226-65A1-4731-9645-C65E612FA981}" type="presOf" srcId="{8D557474-A07F-439A-85DF-D8E5CBEC385A}" destId="{D5710BFF-DEA1-4B00-A570-A72091A3F066}" srcOrd="0" destOrd="0" presId="urn:microsoft.com/office/officeart/2005/8/layout/process1"/>
    <dgm:cxn modelId="{8966F5BA-FA07-428B-8E7C-836F4E8A2D36}" type="presOf" srcId="{5FAC0552-7464-4B75-BE35-C341B653040E}" destId="{9CD47B20-D5D4-4245-89DD-08A0BACBE8DD}" srcOrd="0" destOrd="0" presId="urn:microsoft.com/office/officeart/2005/8/layout/process1"/>
    <dgm:cxn modelId="{FFC29AC4-878E-48C2-9914-F86031E828E0}" type="presOf" srcId="{015D9791-E2D7-46EF-B372-674B1646F36F}" destId="{A3CAB1F5-0DB3-4F6B-8588-D56214D5B973}" srcOrd="0" destOrd="0" presId="urn:microsoft.com/office/officeart/2005/8/layout/process1"/>
    <dgm:cxn modelId="{4C811049-DD18-42A8-9257-0268CE5E98AD}" type="presParOf" srcId="{A3CAB1F5-0DB3-4F6B-8588-D56214D5B973}" destId="{4EA4F371-2B57-4E7C-B8FA-08034A63900E}" srcOrd="0" destOrd="0" presId="urn:microsoft.com/office/officeart/2005/8/layout/process1"/>
    <dgm:cxn modelId="{9EC42F94-6313-4EDD-8428-F49CF494A189}" type="presParOf" srcId="{A3CAB1F5-0DB3-4F6B-8588-D56214D5B973}" destId="{A53167ED-6EE3-4D5E-99DA-66AA833172AD}" srcOrd="1" destOrd="0" presId="urn:microsoft.com/office/officeart/2005/8/layout/process1"/>
    <dgm:cxn modelId="{5EFC6C6E-2D71-43D8-B3B8-8DCEE691E3F9}" type="presParOf" srcId="{A53167ED-6EE3-4D5E-99DA-66AA833172AD}" destId="{474F7264-FBBF-403C-B438-C21A1C3CAA41}" srcOrd="0" destOrd="0" presId="urn:microsoft.com/office/officeart/2005/8/layout/process1"/>
    <dgm:cxn modelId="{3FBE351D-60DE-46D5-ADBC-E4BE5B0BE16E}" type="presParOf" srcId="{A3CAB1F5-0DB3-4F6B-8588-D56214D5B973}" destId="{9CD47B20-D5D4-4245-89DD-08A0BACBE8DD}" srcOrd="2" destOrd="0" presId="urn:microsoft.com/office/officeart/2005/8/layout/process1"/>
    <dgm:cxn modelId="{99BF3FB3-1C00-4430-83FE-1A0CC35A3619}" type="presParOf" srcId="{A3CAB1F5-0DB3-4F6B-8588-D56214D5B973}" destId="{D5710BFF-DEA1-4B00-A570-A72091A3F066}" srcOrd="3" destOrd="0" presId="urn:microsoft.com/office/officeart/2005/8/layout/process1"/>
    <dgm:cxn modelId="{E2578CED-3E51-4F48-B453-073DE1DA2140}" type="presParOf" srcId="{D5710BFF-DEA1-4B00-A570-A72091A3F066}" destId="{6BDF5148-3A37-4844-9F24-034CCA17EF4F}" srcOrd="0" destOrd="0" presId="urn:microsoft.com/office/officeart/2005/8/layout/process1"/>
    <dgm:cxn modelId="{70196545-509B-4852-8513-6936A67C1DBE}" type="presParOf" srcId="{A3CAB1F5-0DB3-4F6B-8588-D56214D5B973}" destId="{9306A278-347C-4469-A731-34D57B22845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4F371-2B57-4E7C-B8FA-08034A63900E}">
      <dsp:nvSpPr>
        <dsp:cNvPr id="0" name=""/>
        <dsp:cNvSpPr/>
      </dsp:nvSpPr>
      <dsp:spPr>
        <a:xfrm>
          <a:off x="8271" y="401355"/>
          <a:ext cx="2472146" cy="1483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Semua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transaksi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pembelian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barang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jasa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dibuatkan</a:t>
          </a:r>
          <a:r>
            <a:rPr lang="en-US" sz="2200" kern="1200" dirty="0" smtClean="0"/>
            <a:t> voucher</a:t>
          </a:r>
          <a:endParaRPr lang="en-US" sz="2200" kern="1200" dirty="0"/>
        </a:p>
      </dsp:txBody>
      <dsp:txXfrm>
        <a:off x="8271" y="401355"/>
        <a:ext cx="2472146" cy="1483288"/>
      </dsp:txXfrm>
    </dsp:sp>
    <dsp:sp modelId="{A53167ED-6EE3-4D5E-99DA-66AA833172AD}">
      <dsp:nvSpPr>
        <dsp:cNvPr id="0" name=""/>
        <dsp:cNvSpPr/>
      </dsp:nvSpPr>
      <dsp:spPr>
        <a:xfrm>
          <a:off x="2727632" y="836453"/>
          <a:ext cx="524095" cy="613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727632" y="836453"/>
        <a:ext cx="524095" cy="613092"/>
      </dsp:txXfrm>
    </dsp:sp>
    <dsp:sp modelId="{9CD47B20-D5D4-4245-89DD-08A0BACBE8DD}">
      <dsp:nvSpPr>
        <dsp:cNvPr id="0" name=""/>
        <dsp:cNvSpPr/>
      </dsp:nvSpPr>
      <dsp:spPr>
        <a:xfrm>
          <a:off x="3469276" y="401355"/>
          <a:ext cx="2472146" cy="1483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Voucher </a:t>
          </a:r>
          <a:r>
            <a:rPr lang="en-US" sz="2200" kern="1200" dirty="0" err="1" smtClean="0"/>
            <a:t>dicatat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buku</a:t>
          </a:r>
          <a:r>
            <a:rPr lang="en-US" sz="2200" kern="1200" dirty="0" smtClean="0"/>
            <a:t> voucher</a:t>
          </a:r>
          <a:endParaRPr lang="en-US" sz="2200" kern="1200" dirty="0"/>
        </a:p>
      </dsp:txBody>
      <dsp:txXfrm>
        <a:off x="3469276" y="401355"/>
        <a:ext cx="2472146" cy="1483288"/>
      </dsp:txXfrm>
    </dsp:sp>
    <dsp:sp modelId="{D5710BFF-DEA1-4B00-A570-A72091A3F066}">
      <dsp:nvSpPr>
        <dsp:cNvPr id="0" name=""/>
        <dsp:cNvSpPr/>
      </dsp:nvSpPr>
      <dsp:spPr>
        <a:xfrm>
          <a:off x="6188638" y="836453"/>
          <a:ext cx="524095" cy="613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6188638" y="836453"/>
        <a:ext cx="524095" cy="613092"/>
      </dsp:txXfrm>
    </dsp:sp>
    <dsp:sp modelId="{9306A278-347C-4469-A731-34D57B22845C}">
      <dsp:nvSpPr>
        <dsp:cNvPr id="0" name=""/>
        <dsp:cNvSpPr/>
      </dsp:nvSpPr>
      <dsp:spPr>
        <a:xfrm>
          <a:off x="6930282" y="401355"/>
          <a:ext cx="2472146" cy="1483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Voucher </a:t>
          </a:r>
          <a:r>
            <a:rPr lang="en-US" sz="2200" kern="1200" dirty="0" err="1" smtClean="0"/>
            <a:t>disimpan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arsip</a:t>
          </a:r>
          <a:r>
            <a:rPr lang="en-US" sz="2200" kern="1200" dirty="0" smtClean="0"/>
            <a:t> voucher yang </a:t>
          </a:r>
          <a:r>
            <a:rPr lang="en-US" sz="2200" kern="1200" dirty="0" err="1" smtClean="0"/>
            <a:t>belum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dibayar</a:t>
          </a:r>
          <a:endParaRPr lang="en-US" sz="2200" kern="1200" dirty="0"/>
        </a:p>
      </dsp:txBody>
      <dsp:txXfrm>
        <a:off x="6930282" y="401355"/>
        <a:ext cx="2472146" cy="148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4C0D68-A9C5-449C-9EB0-E8DD5C029CA3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8671D3-6F89-435B-AE9B-3504FD01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23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660" y="0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4414336A-2358-47A6-8311-67E7592921C8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2950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0" tIns="45830" rIns="91660" bIns="458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2158" y="4718101"/>
            <a:ext cx="5450823" cy="4468081"/>
          </a:xfrm>
          <a:prstGeom prst="rect">
            <a:avLst/>
          </a:prstGeom>
        </p:spPr>
        <p:txBody>
          <a:bodyPr vert="horz" lIns="91660" tIns="45830" rIns="91660" bIns="4583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660" y="9432975"/>
            <a:ext cx="2953870" cy="496812"/>
          </a:xfrm>
          <a:prstGeom prst="rect">
            <a:avLst/>
          </a:prstGeom>
        </p:spPr>
        <p:txBody>
          <a:bodyPr vert="horz" lIns="91660" tIns="45830" rIns="91660" bIns="458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fld id="{3087451F-FC30-4F6F-B3B7-5A65CF548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689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7451F-FC30-4F6F-B3B7-5A65CF548AC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FC89-E693-4B57-97A4-B1774D257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9CE0F-F959-41A4-97AA-AACE914972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CA619-9484-41BA-8D15-6C2544585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7485D-D795-4AE1-8794-91FCE9AD9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943600" y="0"/>
            <a:ext cx="39624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6781800" y="5638800"/>
            <a:ext cx="274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Akuntansi</a:t>
            </a:r>
            <a:r>
              <a:rPr lang="en-US" sz="2800" b="1" dirty="0" smtClean="0">
                <a:latin typeface="Agency FB" pitchFamily="34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Agency FB" pitchFamily="34" charset="0"/>
              </a:rPr>
              <a:t>Suatu</a:t>
            </a:r>
            <a:r>
              <a:rPr lang="en-US" sz="2800" b="1" baseline="0" dirty="0" smtClean="0">
                <a:latin typeface="Agency FB" pitchFamily="34" charset="0"/>
              </a:rPr>
              <a:t> </a:t>
            </a:r>
            <a:r>
              <a:rPr lang="en-US" sz="2800" b="1" baseline="0" dirty="0" err="1" smtClean="0">
                <a:latin typeface="Agency FB" pitchFamily="34" charset="0"/>
              </a:rPr>
              <a:t>Pengantar</a:t>
            </a:r>
            <a:endParaRPr lang="en-US" sz="2800" b="1" dirty="0">
              <a:latin typeface="Agency FB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" y="5227528"/>
            <a:ext cx="4457700" cy="15542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PENERBIT</a:t>
            </a:r>
            <a:r>
              <a:rPr lang="en-US" sz="1900" b="1" baseline="0" dirty="0" smtClean="0">
                <a:latin typeface="Agency FB" pitchFamily="34" charset="0"/>
              </a:rPr>
              <a:t> SALEMBA EMPAT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b="1" dirty="0" smtClean="0">
              <a:latin typeface="Agency FB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PUSAT PENGEMBANGAN AKUNTANSI (PPA)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 smtClean="0">
                <a:latin typeface="Agency FB" pitchFamily="34" charset="0"/>
              </a:rPr>
              <a:t>FAKULTAS EKONOMI BISNIS– UNIVERSITAS INDONESIA</a:t>
            </a:r>
            <a:endParaRPr lang="en-US" sz="1900" b="1" dirty="0">
              <a:latin typeface="Agency FB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338455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gency FB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2750" y="6172200"/>
            <a:ext cx="949325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4953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019800"/>
            <a:ext cx="9906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w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027364"/>
            <a:ext cx="3136900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14750" y="3505200"/>
            <a:ext cx="5861050" cy="1676400"/>
          </a:xfrm>
        </p:spPr>
        <p:txBody>
          <a:bodyPr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CEBA8-FEAD-44FC-81BF-A36E4BEE64A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9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73355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Logo PPA.gif"/>
          <p:cNvPicPr>
            <a:picLocks noChangeAspect="1" noChangeArrowheads="1"/>
          </p:cNvPicPr>
          <p:nvPr userDrawn="1"/>
        </p:nvPicPr>
        <p:blipFill>
          <a:blip r:embed="rId2" cstate="print"/>
          <a:srcRect r="78760"/>
          <a:stretch>
            <a:fillRect/>
          </a:stretch>
        </p:blipFill>
        <p:spPr bwMode="auto">
          <a:xfrm>
            <a:off x="9245600" y="76200"/>
            <a:ext cx="577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247650" y="6324600"/>
            <a:ext cx="94107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 PPA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03975"/>
            <a:ext cx="1882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AF343-FC9B-45BD-B060-181AF72C60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82C31-89D8-4EBC-9E8C-31974DFAD1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9DE86-CCFB-4373-8BB1-A27199CEA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0E4DA-40FC-4FBA-8A9D-EADAEA4F71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7FC89-E693-4B57-97A4-B1774D257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97677-63E3-419C-A167-0DCCC7EF59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0E8030-BF64-48BE-9C07-E18BE9CAB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07FC89-E693-4B57-97A4-B1774D2570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5" r:id="rId12"/>
    <p:sldLayoutId id="214748408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750" y="3505200"/>
            <a:ext cx="5861050" cy="16764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r>
              <a:rPr lang="en-US" b="1" dirty="0" smtClean="0">
                <a:latin typeface="Agency FB" pitchFamily="34" charset="0"/>
              </a:rPr>
              <a:t/>
            </a:r>
            <a:br>
              <a:rPr lang="en-US" b="1" dirty="0" smtClean="0">
                <a:latin typeface="Agency FB" pitchFamily="34" charset="0"/>
              </a:rPr>
            </a:br>
            <a:r>
              <a:rPr lang="en-US" b="1" dirty="0" smtClean="0">
                <a:latin typeface="Agency FB" pitchFamily="34" charset="0"/>
              </a:rPr>
              <a:t/>
            </a:r>
            <a:br>
              <a:rPr lang="en-US" b="1" dirty="0" smtClean="0">
                <a:latin typeface="Agency FB" pitchFamily="34" charset="0"/>
              </a:rPr>
            </a:br>
            <a:r>
              <a:rPr lang="en-US" sz="2400" cap="none" dirty="0" err="1" smtClean="0"/>
              <a:t>Bab</a:t>
            </a:r>
            <a:r>
              <a:rPr lang="en-US" sz="2400" cap="none" dirty="0" smtClean="0"/>
              <a:t> </a:t>
            </a:r>
            <a:r>
              <a:rPr lang="en-US" sz="2400" cap="none" dirty="0" smtClean="0"/>
              <a:t> 7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Jenis</a:t>
            </a:r>
            <a:r>
              <a:rPr lang="en-US" b="1" dirty="0" smtClean="0"/>
              <a:t> </a:t>
            </a:r>
            <a:r>
              <a:rPr lang="en-US" b="1" dirty="0" err="1" smtClean="0"/>
              <a:t>Perjanjian</a:t>
            </a:r>
            <a:r>
              <a:rPr lang="en-US" b="1" dirty="0" smtClean="0"/>
              <a:t> </a:t>
            </a:r>
            <a:r>
              <a:rPr lang="en-US" b="1" dirty="0" err="1" smtClean="0"/>
              <a:t>Pengiriman</a:t>
            </a:r>
            <a:r>
              <a:rPr lang="en-US" b="1" dirty="0" smtClean="0"/>
              <a:t> </a:t>
            </a:r>
            <a:r>
              <a:rPr lang="en-US" b="1" dirty="0" err="1" smtClean="0"/>
              <a:t>Barang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57200" y="1600200"/>
          <a:ext cx="86868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Jenis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Perjanjian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Penanggungan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Biaya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Pengiriman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Masa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Pembelian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Dicatat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FOB 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Shipping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Pembeli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Apabila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dikirim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penjual</a:t>
                      </a:r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FOB 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Destination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Penjual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Apabila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sudah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diterima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pembeli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0" y="4495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n-lt"/>
              </a:rPr>
              <a:t>Biaya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pengiriman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tidak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diperhitungkan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dalam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menghitung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jumlah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potongan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pembelian</a:t>
            </a:r>
            <a:r>
              <a:rPr lang="en-US" sz="2400" dirty="0" smtClean="0">
                <a:latin typeface="+mn-lt"/>
              </a:rPr>
              <a:t> yang </a:t>
            </a:r>
            <a:r>
              <a:rPr lang="en-US" sz="2400" dirty="0" err="1" smtClean="0">
                <a:latin typeface="+mn-lt"/>
              </a:rPr>
              <a:t>diperoleh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karena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membayar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dalam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periode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potongan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harga</a:t>
            </a:r>
            <a:r>
              <a:rPr lang="en-US" sz="2400" dirty="0" smtClean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Pengiriman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err="1" smtClean="0"/>
              <a:t>Transaksi</a:t>
            </a:r>
            <a:r>
              <a:rPr lang="en-US" sz="2800" b="1" dirty="0" smtClean="0"/>
              <a:t> 5: </a:t>
            </a:r>
            <a:r>
              <a:rPr lang="en-US" sz="2400" dirty="0" smtClean="0"/>
              <a:t>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400 </a:t>
            </a:r>
            <a:r>
              <a:rPr lang="en-US" sz="2400" dirty="0" err="1" smtClean="0"/>
              <a:t>botol</a:t>
            </a:r>
            <a:r>
              <a:rPr lang="en-US" sz="2400" dirty="0" smtClean="0"/>
              <a:t> </a:t>
            </a:r>
            <a:r>
              <a:rPr lang="en-US" sz="2400" dirty="0" err="1" smtClean="0"/>
              <a:t>kecap</a:t>
            </a:r>
            <a:r>
              <a:rPr lang="en-US" sz="2400" dirty="0" smtClean="0"/>
              <a:t> @ Rp7.500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PT </a:t>
            </a:r>
            <a:r>
              <a:rPr lang="en-US" sz="2400" dirty="0" err="1" smtClean="0"/>
              <a:t>Kecap</a:t>
            </a:r>
            <a:r>
              <a:rPr lang="en-US" sz="2400" dirty="0" smtClean="0"/>
              <a:t> </a:t>
            </a:r>
            <a:r>
              <a:rPr lang="en-US" sz="2400" dirty="0" err="1" smtClean="0"/>
              <a:t>Kedelai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syarat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penjualan</a:t>
            </a:r>
            <a:r>
              <a:rPr lang="en-US" sz="2400" dirty="0" smtClean="0"/>
              <a:t> 3/10, n/30, FOB Shipping Point </a:t>
            </a:r>
            <a:r>
              <a:rPr lang="en-US" sz="2400" dirty="0" err="1" smtClean="0"/>
              <a:t>pada</a:t>
            </a:r>
            <a:r>
              <a:rPr lang="en-US" sz="2400" dirty="0" smtClean="0"/>
              <a:t> 12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pengiriman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dibebankan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Rp50.000.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err="1" smtClean="0"/>
              <a:t>Maka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Penghitungan</a:t>
            </a:r>
            <a:r>
              <a:rPr lang="en-US" sz="2400" b="1" dirty="0" smtClean="0"/>
              <a:t> Arum </a:t>
            </a:r>
            <a:r>
              <a:rPr lang="en-US" sz="2400" b="1" dirty="0" err="1" smtClean="0"/>
              <a:t>Grosir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melunasi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utang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dagangnya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periode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potongan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pembelian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r>
              <a:rPr lang="fi-FI" sz="2400" dirty="0" smtClean="0"/>
              <a:t>Nilai pembelian + Ongkos kirim 			   Rp3.050.000</a:t>
            </a:r>
          </a:p>
          <a:p>
            <a:pPr>
              <a:buNone/>
            </a:pPr>
            <a:r>
              <a:rPr lang="fi-FI" sz="2400" dirty="0" smtClean="0"/>
              <a:t>Dikurangi: Potongan Pembelian (3% × Rp3.000.000) 	90.000</a:t>
            </a:r>
          </a:p>
          <a:p>
            <a:pPr>
              <a:buNone/>
            </a:pP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dikeluarkan</a:t>
            </a:r>
            <a:r>
              <a:rPr lang="en-US" sz="2400" dirty="0" smtClean="0"/>
              <a:t> 				   Rp2.960.000</a:t>
            </a: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934200" y="533400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934200" y="5791200"/>
            <a:ext cx="1752600" cy="0"/>
          </a:xfrm>
          <a:prstGeom prst="line">
            <a:avLst/>
          </a:prstGeom>
          <a:ln w="508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8915400" cy="42211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err="1" smtClean="0"/>
              <a:t>Jurnal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Pembelian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Buku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Pembantu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Utang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Dagang</a:t>
            </a:r>
            <a:endParaRPr lang="en-US" sz="2800" b="1" dirty="0" smtClean="0"/>
          </a:p>
          <a:p>
            <a:pPr>
              <a:buNone/>
            </a:pPr>
            <a:endParaRPr lang="en-US" sz="2800" b="1" dirty="0" smtClean="0"/>
          </a:p>
          <a:p>
            <a:pPr marL="514350" indent="-514350"/>
            <a:r>
              <a:rPr lang="sv-SE" sz="2800" dirty="0" smtClean="0"/>
              <a:t>1 Mar Arum Grosir membeli beras 1 ton seharga Rp7.000.000 dengan syarat pembayaran 2/10, n/30; loko gudang penjual </a:t>
            </a:r>
            <a:r>
              <a:rPr lang="en-US" sz="2800" dirty="0" err="1" smtClean="0"/>
              <a:t>dari</a:t>
            </a:r>
            <a:r>
              <a:rPr lang="en-US" sz="2800" dirty="0" smtClean="0"/>
              <a:t> PT </a:t>
            </a:r>
            <a:r>
              <a:rPr lang="en-US" sz="2800" dirty="0" err="1" smtClean="0"/>
              <a:t>Swasembada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r>
              <a:rPr lang="en-US" sz="2800" dirty="0" smtClean="0"/>
              <a:t>. </a:t>
            </a:r>
            <a:r>
              <a:rPr lang="en-US" sz="2800" dirty="0" err="1" smtClean="0"/>
              <a:t>Nomor</a:t>
            </a:r>
            <a:r>
              <a:rPr lang="en-US" sz="2800" dirty="0" smtClean="0"/>
              <a:t> Invoice 001.</a:t>
            </a:r>
          </a:p>
          <a:p>
            <a:pPr marL="514350" indent="-514350"/>
            <a:r>
              <a:rPr lang="en-US" sz="2800" dirty="0" smtClean="0"/>
              <a:t>4 Mar Arum </a:t>
            </a:r>
            <a:r>
              <a:rPr lang="en-US" sz="2800" dirty="0" err="1" smtClean="0"/>
              <a:t>Grosir</a:t>
            </a:r>
            <a:r>
              <a:rPr lang="en-US" sz="2800" dirty="0" smtClean="0"/>
              <a:t> </a:t>
            </a:r>
            <a:r>
              <a:rPr lang="en-US" sz="2800" dirty="0" err="1" smtClean="0"/>
              <a:t>mengembalikan</a:t>
            </a:r>
            <a:r>
              <a:rPr lang="en-US" sz="2800" dirty="0" smtClean="0"/>
              <a:t> 100 kg </a:t>
            </a:r>
            <a:r>
              <a:rPr lang="en-US" sz="2800" dirty="0" err="1" smtClean="0"/>
              <a:t>beras</a:t>
            </a:r>
            <a:r>
              <a:rPr lang="en-US" sz="2800" dirty="0" smtClean="0"/>
              <a:t> </a:t>
            </a:r>
            <a:r>
              <a:rPr lang="en-US" sz="2800" dirty="0" err="1" smtClean="0"/>
              <a:t>senilai</a:t>
            </a:r>
            <a:r>
              <a:rPr lang="en-US" sz="2800" dirty="0" smtClean="0"/>
              <a:t> Rp700.000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PT </a:t>
            </a:r>
            <a:r>
              <a:rPr lang="en-US" sz="2800" dirty="0" err="1" smtClean="0"/>
              <a:t>Swasembada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kualitasnya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kesepakatan</a:t>
            </a:r>
            <a:r>
              <a:rPr lang="en-US" sz="2800" dirty="0" smtClean="0"/>
              <a:t>.</a:t>
            </a:r>
          </a:p>
          <a:p>
            <a:pPr marL="514350" indent="-514350"/>
            <a:r>
              <a:rPr lang="en-US" sz="2800" dirty="0" smtClean="0"/>
              <a:t>12 Mar Arum </a:t>
            </a:r>
            <a:r>
              <a:rPr lang="en-US" sz="2800" dirty="0" err="1" smtClean="0"/>
              <a:t>Grosir</a:t>
            </a:r>
            <a:r>
              <a:rPr lang="en-US" sz="2800" dirty="0" smtClean="0"/>
              <a:t> </a:t>
            </a:r>
            <a:r>
              <a:rPr lang="en-US" sz="2800" dirty="0" err="1" smtClean="0"/>
              <a:t>membeli</a:t>
            </a:r>
            <a:r>
              <a:rPr lang="en-US" sz="2800" dirty="0" smtClean="0"/>
              <a:t> 400 </a:t>
            </a:r>
            <a:r>
              <a:rPr lang="en-US" sz="2800" dirty="0" err="1" smtClean="0"/>
              <a:t>botol</a:t>
            </a:r>
            <a:r>
              <a:rPr lang="en-US" sz="2800" dirty="0" smtClean="0"/>
              <a:t> </a:t>
            </a:r>
            <a:r>
              <a:rPr lang="en-US" sz="2800" dirty="0" err="1" smtClean="0"/>
              <a:t>kecap</a:t>
            </a:r>
            <a:r>
              <a:rPr lang="en-US" sz="2800" dirty="0" smtClean="0"/>
              <a:t> @ Rp7.500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PT </a:t>
            </a:r>
            <a:r>
              <a:rPr lang="en-US" sz="2800" dirty="0" err="1" smtClean="0"/>
              <a:t>Kecap</a:t>
            </a:r>
            <a:r>
              <a:rPr lang="en-US" sz="2800" dirty="0" smtClean="0"/>
              <a:t> </a:t>
            </a:r>
            <a:r>
              <a:rPr lang="en-US" sz="2800" dirty="0" err="1" smtClean="0"/>
              <a:t>Kedelai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syarat</a:t>
            </a:r>
            <a:r>
              <a:rPr lang="en-US" sz="2800" dirty="0" smtClean="0"/>
              <a:t> </a:t>
            </a:r>
            <a:r>
              <a:rPr lang="en-US" sz="2800" dirty="0" err="1" smtClean="0"/>
              <a:t>penjualan</a:t>
            </a:r>
            <a:r>
              <a:rPr lang="en-US" sz="2800" dirty="0" smtClean="0"/>
              <a:t> 3/10, n/30, FOB Shipping Point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tanggal</a:t>
            </a:r>
            <a:r>
              <a:rPr lang="en-US" sz="2800" dirty="0" smtClean="0"/>
              <a:t> 12 </a:t>
            </a:r>
            <a:r>
              <a:rPr lang="en-US" sz="2800" dirty="0" err="1" smtClean="0"/>
              <a:t>Maret</a:t>
            </a:r>
            <a:r>
              <a:rPr lang="en-US" sz="2800" dirty="0" smtClean="0"/>
              <a:t> 2013.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pengiriman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dibebankan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pembeli</a:t>
            </a:r>
            <a:r>
              <a:rPr lang="en-US" sz="2800" dirty="0" smtClean="0"/>
              <a:t> </a:t>
            </a:r>
            <a:r>
              <a:rPr lang="en-US" sz="2800" dirty="0" err="1" smtClean="0"/>
              <a:t>sebesar</a:t>
            </a:r>
            <a:r>
              <a:rPr lang="en-US" sz="2800" dirty="0" smtClean="0"/>
              <a:t> Rp50.000</a:t>
            </a:r>
            <a:r>
              <a:rPr lang="en-US" sz="2800" dirty="0" smtClean="0"/>
              <a:t>. </a:t>
            </a:r>
            <a:r>
              <a:rPr lang="en-US" sz="2800" dirty="0" err="1" smtClean="0"/>
              <a:t>Nomor</a:t>
            </a:r>
            <a:r>
              <a:rPr lang="en-US" sz="2800" dirty="0" smtClean="0"/>
              <a:t> Invoice 002.</a:t>
            </a:r>
            <a:endParaRPr lang="en-US" sz="2800" b="1" dirty="0" smtClean="0"/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1723" t="43099" r="11723" b="38733"/>
          <a:stretch>
            <a:fillRect/>
          </a:stretch>
        </p:blipFill>
        <p:spPr>
          <a:xfrm>
            <a:off x="728578" y="1981200"/>
            <a:ext cx="8341895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6626" t="61610" r="35704" b="25024"/>
          <a:stretch>
            <a:fillRect/>
          </a:stretch>
        </p:blipFill>
        <p:spPr>
          <a:xfrm>
            <a:off x="2743200" y="1600200"/>
            <a:ext cx="4572000" cy="42363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9671" t="74873" r="47832" b="9087"/>
          <a:stretch>
            <a:fillRect/>
          </a:stretch>
        </p:blipFill>
        <p:spPr>
          <a:xfrm>
            <a:off x="2286000" y="1752600"/>
            <a:ext cx="5572369" cy="4724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1162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endParaRPr lang="en-US" sz="2400" dirty="0"/>
          </a:p>
        </p:txBody>
      </p:sp>
      <p:pic>
        <p:nvPicPr>
          <p:cNvPr id="5" name="Content Placeholder 4" descr="Akuntansi Suatu Pengantar new_Page_14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960" t="42944" r="10782" b="9085"/>
          <a:stretch>
            <a:fillRect/>
          </a:stretch>
        </p:blipFill>
        <p:spPr>
          <a:xfrm>
            <a:off x="533400" y="762000"/>
            <a:ext cx="8839200" cy="6096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 Debit (Debit Memorandum)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066800"/>
            <a:ext cx="8915400" cy="505936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dikeluarkan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rusak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ditujukan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penjual</a:t>
            </a:r>
            <a:r>
              <a:rPr lang="en-US" sz="2400" dirty="0" smtClean="0"/>
              <a:t>.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nn-NO" sz="2400" dirty="0" smtClean="0"/>
              <a:t>pengembalian barang dagang yang rusak pembeli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mendebit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mengkredit</a:t>
            </a:r>
            <a:r>
              <a:rPr lang="en-US" sz="2400" dirty="0" smtClean="0"/>
              <a:t>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Akuntansi Suatu Pengantar new_Page_146.jpg"/>
          <p:cNvPicPr>
            <a:picLocks noChangeAspect="1"/>
          </p:cNvPicPr>
          <p:nvPr/>
        </p:nvPicPr>
        <p:blipFill>
          <a:blip r:embed="rId3" cstate="print"/>
          <a:srcRect l="18366" t="21111" r="18366" b="62249"/>
          <a:stretch>
            <a:fillRect/>
          </a:stretch>
        </p:blipFill>
        <p:spPr>
          <a:xfrm>
            <a:off x="1219200" y="3276600"/>
            <a:ext cx="7467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 smtClean="0"/>
              <a:t>Khusus</a:t>
            </a:r>
            <a:r>
              <a:rPr lang="en-US" b="1" dirty="0" smtClean="0"/>
              <a:t> </a:t>
            </a:r>
            <a:r>
              <a:rPr lang="en-US" b="1" dirty="0" err="1" smtClean="0"/>
              <a:t>Pengeluaran</a:t>
            </a:r>
            <a:r>
              <a:rPr lang="en-US" b="1" dirty="0" smtClean="0"/>
              <a:t> </a:t>
            </a:r>
            <a:r>
              <a:rPr lang="en-US" b="1" dirty="0" err="1" smtClean="0"/>
              <a:t>Kas</a:t>
            </a:r>
            <a:endParaRPr lang="en-US" b="1" dirty="0" smtClean="0"/>
          </a:p>
          <a:p>
            <a:pPr>
              <a:buNone/>
            </a:pP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pembayaran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uang</a:t>
            </a:r>
            <a:r>
              <a:rPr lang="en-US" sz="2400" dirty="0" smtClean="0"/>
              <a:t> </a:t>
            </a:r>
            <a:r>
              <a:rPr lang="en-US" sz="2400" dirty="0" err="1" smtClean="0"/>
              <a:t>tunai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fi-FI" sz="2400" dirty="0" smtClean="0"/>
              <a:t>Berikut ini tra nsaksi kas Arum Grosir selama Maret 2013.</a:t>
            </a:r>
            <a:endParaRPr lang="en-US" sz="2400" dirty="0" smtClean="0"/>
          </a:p>
          <a:p>
            <a:pPr>
              <a:buNone/>
            </a:pPr>
            <a:r>
              <a:rPr lang="en-US" sz="1800" i="1" dirty="0" smtClean="0"/>
              <a:t>1 Mar </a:t>
            </a:r>
            <a:r>
              <a:rPr lang="en-US" sz="1800" i="1" dirty="0" err="1" smtClean="0"/>
              <a:t>Membayar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sewa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toko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Rp12.000.000 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masa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sewa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selama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satu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tahun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Nomor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Cek</a:t>
            </a:r>
            <a:r>
              <a:rPr lang="en-US" sz="1800" i="1" dirty="0" smtClean="0"/>
              <a:t> BBD.BA.001</a:t>
            </a:r>
          </a:p>
          <a:p>
            <a:pPr>
              <a:buNone/>
            </a:pPr>
            <a:r>
              <a:rPr lang="en-US" sz="1800" i="1" dirty="0" smtClean="0"/>
              <a:t>2 Mar </a:t>
            </a:r>
            <a:r>
              <a:rPr lang="en-US" sz="1800" i="1" dirty="0" err="1" smtClean="0"/>
              <a:t>Membeli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alat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tulis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kantor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seharga</a:t>
            </a:r>
            <a:r>
              <a:rPr lang="en-US" sz="1800" i="1" dirty="0" smtClean="0"/>
              <a:t> Rp500.000 </a:t>
            </a:r>
            <a:r>
              <a:rPr lang="en-US" sz="1800" i="1" dirty="0" err="1" smtClean="0"/>
              <a:t>secara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tunai</a:t>
            </a:r>
            <a:r>
              <a:rPr lang="en-US" sz="1800" i="1" dirty="0" smtClean="0"/>
              <a:t>.</a:t>
            </a:r>
          </a:p>
          <a:p>
            <a:pPr>
              <a:buNone/>
            </a:pPr>
            <a:r>
              <a:rPr lang="sv-SE" sz="1800" i="1" dirty="0" smtClean="0"/>
              <a:t>11 Mar Melunasi utang dagang kepada PT Swasembada Internasional atas pembelian 1 Maret. Nomor Cek BBD.BA.002</a:t>
            </a:r>
          </a:p>
          <a:p>
            <a:pPr>
              <a:buNone/>
            </a:pPr>
            <a:r>
              <a:rPr lang="en-US" sz="1800" i="1" dirty="0" smtClean="0"/>
              <a:t>22 Mar </a:t>
            </a:r>
            <a:r>
              <a:rPr lang="en-US" sz="1800" i="1" dirty="0" err="1" smtClean="0"/>
              <a:t>Melunasi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utang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dagang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kepada</a:t>
            </a:r>
            <a:r>
              <a:rPr lang="en-US" sz="1800" i="1" dirty="0" smtClean="0"/>
              <a:t> PT </a:t>
            </a:r>
            <a:r>
              <a:rPr lang="en-US" sz="1800" i="1" dirty="0" err="1" smtClean="0"/>
              <a:t>Kecap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Kedelai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atas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pembelian</a:t>
            </a:r>
            <a:r>
              <a:rPr lang="en-US" sz="1800" i="1" dirty="0" smtClean="0"/>
              <a:t> 2 </a:t>
            </a:r>
            <a:r>
              <a:rPr lang="en-US" sz="1800" i="1" dirty="0" err="1" smtClean="0"/>
              <a:t>Maret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Nomor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Cek</a:t>
            </a:r>
            <a:r>
              <a:rPr lang="en-US" sz="1800" i="1" dirty="0" smtClean="0"/>
              <a:t> BBD.BA.003</a:t>
            </a:r>
          </a:p>
          <a:p>
            <a:pPr>
              <a:buNone/>
            </a:pPr>
            <a:r>
              <a:rPr lang="en-US" sz="1800" i="1" dirty="0" smtClean="0"/>
              <a:t>22 Mar </a:t>
            </a:r>
            <a:r>
              <a:rPr lang="en-US" sz="1800" i="1" dirty="0" err="1" smtClean="0"/>
              <a:t>Membayar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gaji</a:t>
            </a:r>
            <a:r>
              <a:rPr lang="en-US" sz="1800" i="1" dirty="0" smtClean="0"/>
              <a:t> 3 </a:t>
            </a:r>
            <a:r>
              <a:rPr lang="en-US" sz="1800" i="1" dirty="0" err="1" smtClean="0"/>
              <a:t>orang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karyawan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3 </a:t>
            </a:r>
            <a:r>
              <a:rPr lang="en-US" sz="1800" i="1" dirty="0" err="1" smtClean="0"/>
              <a:t>minggu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pertama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di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Maret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Rp3.600.000</a:t>
            </a:r>
          </a:p>
          <a:p>
            <a:pPr>
              <a:buNone/>
            </a:pPr>
            <a:r>
              <a:rPr lang="en-US" sz="1800" i="1" dirty="0" smtClean="0"/>
              <a:t>25 Mar </a:t>
            </a:r>
            <a:r>
              <a:rPr lang="en-US" sz="1800" i="1" dirty="0" err="1" smtClean="0"/>
              <a:t>Membayar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iuran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kebersihan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dan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keamanan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Maret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Rp200.000</a:t>
            </a:r>
          </a:p>
          <a:p>
            <a:pPr>
              <a:buNone/>
            </a:pPr>
            <a:r>
              <a:rPr lang="en-US" sz="1800" i="1" dirty="0" smtClean="0"/>
              <a:t>31 Mar </a:t>
            </a:r>
            <a:r>
              <a:rPr lang="en-US" sz="1800" i="1" dirty="0" err="1" smtClean="0"/>
              <a:t>Ibu</a:t>
            </a:r>
            <a:r>
              <a:rPr lang="en-US" sz="1800" i="1" dirty="0" smtClean="0"/>
              <a:t> Arum </a:t>
            </a:r>
            <a:r>
              <a:rPr lang="en-US" sz="1800" i="1" dirty="0" err="1" smtClean="0"/>
              <a:t>mengambil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uang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perusahaan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sebesar</a:t>
            </a:r>
            <a:r>
              <a:rPr lang="en-US" sz="1800" i="1" dirty="0" smtClean="0"/>
              <a:t> Rp250.000 </a:t>
            </a:r>
            <a:r>
              <a:rPr lang="en-US" sz="1800" i="1" dirty="0" err="1" smtClean="0"/>
              <a:t>untuk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kepentingan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pribadinya</a:t>
            </a:r>
            <a:r>
              <a:rPr lang="en-US" sz="1800" i="1" dirty="0" smtClean="0"/>
              <a:t>.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Akuntansi Suatu Pengantar new_Page_147.jpg"/>
          <p:cNvPicPr>
            <a:picLocks noChangeAspect="1"/>
          </p:cNvPicPr>
          <p:nvPr/>
        </p:nvPicPr>
        <p:blipFill>
          <a:blip r:embed="rId3" cstate="print"/>
          <a:srcRect l="24118" t="11111" r="24118" b="46667"/>
          <a:stretch>
            <a:fillRect/>
          </a:stretch>
        </p:blipFill>
        <p:spPr>
          <a:xfrm>
            <a:off x="1447800" y="609601"/>
            <a:ext cx="6858000" cy="6104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8382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Tujuan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990600"/>
            <a:ext cx="6477000" cy="457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Setelah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mempelajari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peserta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diharapkan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mampu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Membedakan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keuangan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mencatat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kas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fi-FI" sz="2400" dirty="0" smtClean="0"/>
              <a:t>4. Menyiapkan laporan keuangan perusahaan dagang.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Voucher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voucher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internal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smtClean="0"/>
              <a:t>voucher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voucher (voucher register)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( </a:t>
            </a:r>
            <a:r>
              <a:rPr lang="en-US" dirty="0" err="1" smtClean="0"/>
              <a:t>cek</a:t>
            </a:r>
            <a:r>
              <a:rPr lang="en-US" dirty="0" smtClean="0"/>
              <a:t> register).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Voucher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47650" y="1219200"/>
          <a:ext cx="94107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 rot="16200000" flipH="1">
            <a:off x="8115300" y="3390900"/>
            <a:ext cx="685800" cy="762000"/>
            <a:chOff x="6188638" y="836453"/>
            <a:chExt cx="524095" cy="613092"/>
          </a:xfrm>
        </p:grpSpPr>
        <p:sp>
          <p:nvSpPr>
            <p:cNvPr id="10" name="Right Arrow 9"/>
            <p:cNvSpPr/>
            <p:nvPr/>
          </p:nvSpPr>
          <p:spPr>
            <a:xfrm>
              <a:off x="6188638" y="836453"/>
              <a:ext cx="524095" cy="6130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6188638" y="959071"/>
              <a:ext cx="366867" cy="3678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86600" y="4191000"/>
            <a:ext cx="2472146" cy="1483288"/>
            <a:chOff x="6930282" y="401355"/>
            <a:chExt cx="2472146" cy="1483288"/>
          </a:xfrm>
        </p:grpSpPr>
        <p:sp>
          <p:nvSpPr>
            <p:cNvPr id="14" name="Rounded Rectangle 13"/>
            <p:cNvSpPr/>
            <p:nvPr/>
          </p:nvSpPr>
          <p:spPr>
            <a:xfrm>
              <a:off x="6930282" y="401355"/>
              <a:ext cx="2472146" cy="14832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973726" y="444799"/>
              <a:ext cx="2385258" cy="1396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/>
              <a:r>
                <a:rPr lang="en-US" sz="2400" dirty="0" err="1" smtClean="0"/>
                <a:t>Saat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mau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dibayar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maka</a:t>
              </a:r>
              <a:r>
                <a:rPr lang="en-US" sz="2400" dirty="0" smtClean="0"/>
                <a:t> voucher </a:t>
              </a:r>
              <a:r>
                <a:rPr lang="en-US" sz="2400" dirty="0" err="1" smtClean="0"/>
                <a:t>dibuatkan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cek</a:t>
              </a:r>
              <a:endParaRPr lang="en-US" sz="2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0" y="4114800"/>
            <a:ext cx="2472146" cy="1940488"/>
            <a:chOff x="6930282" y="401355"/>
            <a:chExt cx="2472146" cy="1483288"/>
          </a:xfrm>
        </p:grpSpPr>
        <p:sp>
          <p:nvSpPr>
            <p:cNvPr id="17" name="Rounded Rectangle 16"/>
            <p:cNvSpPr/>
            <p:nvPr/>
          </p:nvSpPr>
          <p:spPr>
            <a:xfrm>
              <a:off x="6930282" y="401355"/>
              <a:ext cx="2472146" cy="14832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973726" y="459601"/>
              <a:ext cx="2385258" cy="13815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/>
              <a:r>
                <a:rPr lang="en-US" sz="2400" dirty="0" err="1" smtClean="0"/>
                <a:t>Pengeluaran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cek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dicatat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dalam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buku</a:t>
              </a:r>
              <a:r>
                <a:rPr lang="en-US" sz="2400" dirty="0" smtClean="0"/>
                <a:t> voucher </a:t>
              </a:r>
              <a:r>
                <a:rPr lang="en-US" sz="2400" dirty="0" err="1" smtClean="0"/>
                <a:t>dan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buku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cek</a:t>
              </a:r>
              <a:endParaRPr lang="en-US" sz="2400" dirty="0" smtClean="0"/>
            </a:p>
            <a:p>
              <a:pPr algn="ctr"/>
              <a:r>
                <a:rPr lang="en-US" sz="2400" dirty="0" err="1" smtClean="0"/>
                <a:t>keluar</a:t>
              </a:r>
              <a:endParaRPr lang="en-US" sz="2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4267200"/>
            <a:ext cx="2472146" cy="1483288"/>
            <a:chOff x="6930282" y="401355"/>
            <a:chExt cx="2472146" cy="1483288"/>
          </a:xfrm>
        </p:grpSpPr>
        <p:sp>
          <p:nvSpPr>
            <p:cNvPr id="20" name="Rounded Rectangle 19"/>
            <p:cNvSpPr/>
            <p:nvPr/>
          </p:nvSpPr>
          <p:spPr>
            <a:xfrm>
              <a:off x="6930282" y="401355"/>
              <a:ext cx="2472146" cy="14832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6973726" y="444799"/>
              <a:ext cx="2385258" cy="13964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Voucher </a:t>
              </a:r>
              <a:r>
                <a:rPr lang="en-US" sz="2200" kern="1200" dirty="0" err="1" smtClean="0"/>
                <a:t>disimpan</a:t>
              </a:r>
              <a:r>
                <a:rPr lang="en-US" sz="2200" kern="1200" dirty="0" smtClean="0"/>
                <a:t> </a:t>
              </a:r>
              <a:r>
                <a:rPr lang="en-US" sz="2200" kern="1200" dirty="0" err="1" smtClean="0"/>
                <a:t>dalam</a:t>
              </a:r>
              <a:r>
                <a:rPr lang="en-US" sz="2200" kern="1200" dirty="0" smtClean="0"/>
                <a:t> </a:t>
              </a:r>
              <a:r>
                <a:rPr lang="en-US" sz="2200" kern="1200" dirty="0" err="1" smtClean="0"/>
                <a:t>arsip</a:t>
              </a:r>
              <a:r>
                <a:rPr lang="en-US" sz="2200" kern="1200" dirty="0" smtClean="0"/>
                <a:t> voucher yang </a:t>
              </a:r>
              <a:r>
                <a:rPr lang="en-US" sz="2200" kern="1200" dirty="0" err="1" smtClean="0"/>
                <a:t>belum</a:t>
              </a:r>
              <a:r>
                <a:rPr lang="en-US" sz="2200" kern="1200" dirty="0" smtClean="0"/>
                <a:t> </a:t>
              </a:r>
              <a:r>
                <a:rPr lang="en-US" sz="2200" kern="1200" dirty="0" err="1" smtClean="0"/>
                <a:t>dibayar</a:t>
              </a:r>
              <a:endParaRPr lang="en-US" sz="22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 rot="10800000">
            <a:off x="6400800" y="4724400"/>
            <a:ext cx="524095" cy="613092"/>
            <a:chOff x="6188638" y="836453"/>
            <a:chExt cx="524095" cy="613092"/>
          </a:xfrm>
        </p:grpSpPr>
        <p:sp>
          <p:nvSpPr>
            <p:cNvPr id="23" name="Right Arrow 22"/>
            <p:cNvSpPr/>
            <p:nvPr/>
          </p:nvSpPr>
          <p:spPr>
            <a:xfrm>
              <a:off x="6188638" y="836453"/>
              <a:ext cx="524095" cy="6130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>
              <a:off x="6188638" y="959071"/>
              <a:ext cx="366867" cy="36785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 rot="10800000">
            <a:off x="2819400" y="4800600"/>
            <a:ext cx="524095" cy="613092"/>
            <a:chOff x="6188638" y="836453"/>
            <a:chExt cx="524095" cy="613092"/>
          </a:xfrm>
        </p:grpSpPr>
        <p:sp>
          <p:nvSpPr>
            <p:cNvPr id="26" name="Right Arrow 25"/>
            <p:cNvSpPr/>
            <p:nvPr/>
          </p:nvSpPr>
          <p:spPr>
            <a:xfrm>
              <a:off x="6188638" y="836453"/>
              <a:ext cx="524095" cy="61309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Right Arrow 4"/>
            <p:cNvSpPr/>
            <p:nvPr/>
          </p:nvSpPr>
          <p:spPr>
            <a:xfrm>
              <a:off x="6188638" y="959071"/>
              <a:ext cx="366867" cy="36785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Voucher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066800" y="685800"/>
            <a:ext cx="7315200" cy="5105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/>
              <a:t>Transaksi</a:t>
            </a:r>
            <a:r>
              <a:rPr lang="en-US" sz="3200" b="1" dirty="0" smtClean="0"/>
              <a:t> 6</a:t>
            </a:r>
          </a:p>
          <a:p>
            <a:r>
              <a:rPr lang="en-US" sz="3200" dirty="0" smtClean="0"/>
              <a:t>1 </a:t>
            </a:r>
            <a:r>
              <a:rPr lang="en-US" sz="3200" dirty="0" err="1" smtClean="0"/>
              <a:t>Februari</a:t>
            </a:r>
            <a:r>
              <a:rPr lang="en-US" sz="3200" dirty="0" smtClean="0"/>
              <a:t> 2013 PT XYZ </a:t>
            </a:r>
            <a:r>
              <a:rPr lang="en-US" sz="3200" dirty="0" err="1" smtClean="0"/>
              <a:t>melakukan</a:t>
            </a:r>
            <a:r>
              <a:rPr lang="en-US" sz="3200" dirty="0" smtClean="0"/>
              <a:t> </a:t>
            </a:r>
            <a:r>
              <a:rPr lang="en-US" sz="3200" dirty="0" err="1" smtClean="0"/>
              <a:t>pembayaran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PT Metro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pembelian</a:t>
            </a:r>
            <a:r>
              <a:rPr lang="en-US" sz="3200" dirty="0" smtClean="0"/>
              <a:t> </a:t>
            </a:r>
            <a:r>
              <a:rPr lang="en-US" sz="3200" dirty="0" err="1" smtClean="0"/>
              <a:t>barang</a:t>
            </a:r>
            <a:r>
              <a:rPr lang="en-US" sz="3200" dirty="0" smtClean="0"/>
              <a:t> </a:t>
            </a:r>
            <a:r>
              <a:rPr lang="en-US" sz="3200" dirty="0" err="1" smtClean="0"/>
              <a:t>dagang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tunai</a:t>
            </a:r>
            <a:r>
              <a:rPr lang="en-US" sz="3200" dirty="0" smtClean="0"/>
              <a:t> </a:t>
            </a:r>
            <a:r>
              <a:rPr lang="en-US" sz="3200" dirty="0" err="1" smtClean="0"/>
              <a:t>senilai</a:t>
            </a:r>
            <a:r>
              <a:rPr lang="en-US" sz="3200" dirty="0" smtClean="0"/>
              <a:t> Rp2.000.000. PT XYZ </a:t>
            </a:r>
            <a:r>
              <a:rPr lang="en-US" sz="3200" dirty="0" err="1" smtClean="0"/>
              <a:t>mengunakan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voucher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pengeluaran</a:t>
            </a:r>
            <a:r>
              <a:rPr lang="en-US" sz="3200" dirty="0" smtClean="0"/>
              <a:t> </a:t>
            </a:r>
            <a:r>
              <a:rPr lang="en-US" sz="3200" dirty="0" err="1" smtClean="0"/>
              <a:t>kas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848600" cy="12192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Langkah-Langkah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Melakukan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295400"/>
            <a:ext cx="9658350" cy="48768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Langkah</a:t>
            </a:r>
            <a:r>
              <a:rPr lang="en-US" sz="2400" b="1" dirty="0" smtClean="0"/>
              <a:t> 1: </a:t>
            </a:r>
            <a:r>
              <a:rPr lang="en-US" sz="2400" b="1" dirty="0" err="1" smtClean="0"/>
              <a:t>Pembuatan</a:t>
            </a:r>
            <a:r>
              <a:rPr lang="en-US" sz="2400" b="1" dirty="0" smtClean="0"/>
              <a:t> Voucher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5490" t="43333" r="16928" b="22222"/>
          <a:stretch>
            <a:fillRect/>
          </a:stretch>
        </p:blipFill>
        <p:spPr>
          <a:xfrm>
            <a:off x="609600" y="1843404"/>
            <a:ext cx="8534400" cy="501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828800"/>
            <a:ext cx="9658350" cy="47244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Langkah</a:t>
            </a:r>
            <a:r>
              <a:rPr lang="en-US" sz="2400" b="1" dirty="0" smtClean="0"/>
              <a:t> 2: </a:t>
            </a:r>
            <a:r>
              <a:rPr lang="en-US" sz="2400" b="1" dirty="0" err="1" smtClean="0"/>
              <a:t>Pembuatan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Voucher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9212" t="17953" r="13836" b="70046"/>
          <a:stretch>
            <a:fillRect/>
          </a:stretch>
        </p:blipFill>
        <p:spPr>
          <a:xfrm>
            <a:off x="457200" y="2514600"/>
            <a:ext cx="834614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2971800"/>
            <a:ext cx="9658350" cy="3200400"/>
          </a:xfrm>
        </p:spPr>
        <p:txBody>
          <a:bodyPr/>
          <a:lstStyle/>
          <a:p>
            <a:pPr>
              <a:buNone/>
            </a:pPr>
            <a:r>
              <a:rPr lang="en-US" sz="2400" b="1" dirty="0" err="1" smtClean="0"/>
              <a:t>Langkah</a:t>
            </a:r>
            <a:r>
              <a:rPr lang="en-US" sz="2400" b="1" dirty="0" smtClean="0"/>
              <a:t> 3: </a:t>
            </a:r>
            <a:r>
              <a:rPr lang="en-US" sz="2400" b="1" dirty="0" err="1" smtClean="0"/>
              <a:t>Pembuatan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Keluar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7403" t="35494" r="13263" b="58505"/>
          <a:stretch>
            <a:fillRect/>
          </a:stretch>
        </p:blipFill>
        <p:spPr>
          <a:xfrm>
            <a:off x="609600" y="3810000"/>
            <a:ext cx="8686800" cy="185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Voucher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752600"/>
            <a:ext cx="9658350" cy="4419600"/>
          </a:xfrm>
        </p:spPr>
        <p:txBody>
          <a:bodyPr/>
          <a:lstStyle/>
          <a:p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direkap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.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kedaaan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debit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kredit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.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cek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PT XYZ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Februari</a:t>
            </a:r>
            <a:r>
              <a:rPr lang="en-US" sz="2400" dirty="0" smtClean="0"/>
              <a:t> 2013.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8" name="Picture 27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15982" t="48085" r="10848" b="37034"/>
          <a:stretch>
            <a:fillRect/>
          </a:stretch>
        </p:blipFill>
        <p:spPr>
          <a:xfrm>
            <a:off x="609600" y="3581400"/>
            <a:ext cx="8200571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endParaRPr lang="en-US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447800"/>
            <a:ext cx="9658350" cy="4724400"/>
          </a:xfrm>
        </p:spPr>
        <p:txBody>
          <a:bodyPr/>
          <a:lstStyle/>
          <a:p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saldo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Total </a:t>
            </a:r>
            <a:r>
              <a:rPr lang="en-US" sz="2400" dirty="0" err="1" smtClean="0"/>
              <a:t>akun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total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saldo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tiap-tiap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per 31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 descr="Akuntansi Suatu Pengantar new_Page_148.jpg"/>
          <p:cNvPicPr>
            <a:picLocks noChangeAspect="1"/>
          </p:cNvPicPr>
          <p:nvPr/>
        </p:nvPicPr>
        <p:blipFill>
          <a:blip r:embed="rId3" cstate="print"/>
          <a:srcRect l="25695" t="76296" r="24446" b="12544"/>
          <a:stretch>
            <a:fillRect/>
          </a:stretch>
        </p:blipFill>
        <p:spPr>
          <a:xfrm>
            <a:off x="1905000" y="4114800"/>
            <a:ext cx="5410200" cy="2386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endParaRPr lang="en-US" dirty="0" smtClean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247650" y="1371600"/>
            <a:ext cx="9658350" cy="48006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neraca</a:t>
            </a:r>
            <a:r>
              <a:rPr lang="en-US" sz="2400" dirty="0" smtClean="0"/>
              <a:t>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per 31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 descr="Akuntansi Suatu Pengantar new_Page_150.jpg"/>
          <p:cNvPicPr>
            <a:picLocks noChangeAspect="1"/>
          </p:cNvPicPr>
          <p:nvPr/>
        </p:nvPicPr>
        <p:blipFill>
          <a:blip r:embed="rId3" cstate="print"/>
          <a:srcRect l="18366" t="19633" r="19804" b="43333"/>
          <a:stretch>
            <a:fillRect/>
          </a:stretch>
        </p:blipFill>
        <p:spPr>
          <a:xfrm>
            <a:off x="1447800" y="2057400"/>
            <a:ext cx="6248400" cy="468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438400"/>
            <a:ext cx="3384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 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pembelian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</a:t>
            </a:r>
            <a:r>
              <a:rPr lang="en-US" sz="2800" dirty="0" err="1" smtClean="0"/>
              <a:t>dimulai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dagang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perusahaan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segera</a:t>
            </a:r>
            <a:r>
              <a:rPr lang="en-US" sz="2800" dirty="0" smtClean="0"/>
              <a:t> </a:t>
            </a:r>
            <a:r>
              <a:rPr lang="en-US" sz="2800" dirty="0" err="1" smtClean="0"/>
              <a:t>habis</a:t>
            </a:r>
            <a:r>
              <a:rPr lang="en-US" sz="2800" dirty="0" smtClean="0"/>
              <a:t>. Perusahaan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order </a:t>
            </a:r>
            <a:r>
              <a:rPr lang="en-US" sz="2800" dirty="0" err="1" smtClean="0"/>
              <a:t>pembelian</a:t>
            </a:r>
            <a:r>
              <a:rPr lang="en-US" sz="2800" dirty="0" smtClean="0"/>
              <a:t> (OP)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pemasok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68362"/>
          </a:xfrm>
        </p:spPr>
        <p:txBody>
          <a:bodyPr/>
          <a:lstStyle/>
          <a:p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err="1" smtClean="0"/>
              <a:t>Transaksi</a:t>
            </a:r>
            <a:r>
              <a:rPr lang="en-US" sz="2000" b="1" dirty="0" smtClean="0"/>
              <a:t> </a:t>
            </a:r>
            <a:r>
              <a:rPr lang="en-US" sz="2000" b="1" dirty="0" smtClean="0"/>
              <a:t>1: </a:t>
            </a:r>
            <a:r>
              <a:rPr lang="en-US" sz="2000" dirty="0" smtClean="0"/>
              <a:t>1 </a:t>
            </a:r>
            <a:r>
              <a:rPr lang="en-US" sz="2000" dirty="0" err="1" smtClean="0"/>
              <a:t>Maret</a:t>
            </a:r>
            <a:r>
              <a:rPr lang="en-US" sz="2000" dirty="0" smtClean="0"/>
              <a:t> 2013 Arum </a:t>
            </a:r>
            <a:r>
              <a:rPr lang="en-US" sz="2000" dirty="0" err="1" smtClean="0"/>
              <a:t>Grosir</a:t>
            </a:r>
            <a:r>
              <a:rPr lang="en-US" sz="2000" dirty="0" smtClean="0"/>
              <a:t> </a:t>
            </a:r>
            <a:r>
              <a:rPr lang="en-US" sz="2000" dirty="0" err="1" smtClean="0"/>
              <a:t>membeli</a:t>
            </a:r>
            <a:r>
              <a:rPr lang="en-US" sz="2000" dirty="0" smtClean="0"/>
              <a:t> </a:t>
            </a:r>
            <a:r>
              <a:rPr lang="en-US" sz="2000" dirty="0" err="1" smtClean="0"/>
              <a:t>beras</a:t>
            </a:r>
            <a:r>
              <a:rPr lang="en-US" sz="2000" dirty="0" smtClean="0"/>
              <a:t> 1 ton </a:t>
            </a:r>
            <a:r>
              <a:rPr lang="en-US" sz="2000" dirty="0" err="1" smtClean="0"/>
              <a:t>seharga</a:t>
            </a:r>
            <a:r>
              <a:rPr lang="en-US" sz="2000" dirty="0" smtClean="0"/>
              <a:t> Rp7.000.000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syarat</a:t>
            </a:r>
            <a:r>
              <a:rPr lang="en-US" sz="2000" dirty="0" smtClean="0"/>
              <a:t> </a:t>
            </a:r>
            <a:r>
              <a:rPr lang="en-US" sz="2000" dirty="0" err="1" smtClean="0"/>
              <a:t>pembayaran</a:t>
            </a:r>
            <a:r>
              <a:rPr lang="en-US" sz="2000" dirty="0" smtClean="0"/>
              <a:t> 2/10, n/30; </a:t>
            </a:r>
            <a:r>
              <a:rPr lang="en-US" sz="2000" dirty="0" err="1" smtClean="0"/>
              <a:t>loko</a:t>
            </a:r>
            <a:r>
              <a:rPr lang="en-US" sz="2000" dirty="0" smtClean="0"/>
              <a:t> </a:t>
            </a:r>
            <a:r>
              <a:rPr lang="en-US" sz="2000" dirty="0" err="1" smtClean="0"/>
              <a:t>gudangpenjual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PT </a:t>
            </a:r>
            <a:r>
              <a:rPr lang="en-US" sz="2000" dirty="0" err="1" smtClean="0"/>
              <a:t>Swasembada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Ayat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transaksi</a:t>
            </a:r>
            <a:r>
              <a:rPr lang="en-US" sz="20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 descr="Akuntansi Suatu Pengantar new_Page_142.jpg"/>
          <p:cNvPicPr>
            <a:picLocks noChangeAspect="1"/>
          </p:cNvPicPr>
          <p:nvPr/>
        </p:nvPicPr>
        <p:blipFill>
          <a:blip r:embed="rId2" cstate="print"/>
          <a:srcRect l="12614" t="39660" r="13436" b="52870"/>
          <a:stretch>
            <a:fillRect/>
          </a:stretch>
        </p:blipFill>
        <p:spPr>
          <a:xfrm>
            <a:off x="457200" y="2971800"/>
            <a:ext cx="9144000" cy="1676400"/>
          </a:xfrm>
          <a:prstGeom prst="rect">
            <a:avLst/>
          </a:prstGeom>
        </p:spPr>
      </p:pic>
      <p:pic>
        <p:nvPicPr>
          <p:cNvPr id="6" name="Picture 5" descr="Akuntansi Suatu Pengantar new_Page_142.jpg"/>
          <p:cNvPicPr>
            <a:picLocks noChangeAspect="1"/>
          </p:cNvPicPr>
          <p:nvPr/>
        </p:nvPicPr>
        <p:blipFill>
          <a:blip r:embed="rId2" cstate="print"/>
          <a:srcRect l="12614" t="47469" r="13658" b="48117"/>
          <a:stretch>
            <a:fillRect/>
          </a:stretch>
        </p:blipFill>
        <p:spPr>
          <a:xfrm>
            <a:off x="304800" y="5181600"/>
            <a:ext cx="9220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799"/>
            <a:ext cx="8915400" cy="5059367"/>
          </a:xfrm>
        </p:spPr>
        <p:txBody>
          <a:bodyPr/>
          <a:lstStyle/>
          <a:p>
            <a:pPr>
              <a:buNone/>
            </a:pPr>
            <a:r>
              <a:rPr lang="en-US" sz="2800" b="1" dirty="0" err="1" smtClean="0"/>
              <a:t>Pembelian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Selain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Barang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Dagang</a:t>
            </a:r>
            <a:r>
              <a:rPr lang="en-US" sz="2800" b="1" dirty="0" smtClean="0"/>
              <a:t> </a:t>
            </a:r>
          </a:p>
          <a:p>
            <a:pPr>
              <a:buNone/>
            </a:pPr>
            <a:r>
              <a:rPr lang="en-US" sz="2400" b="1" dirty="0" err="1" smtClean="0"/>
              <a:t>Transaksi</a:t>
            </a:r>
            <a:r>
              <a:rPr lang="en-US" sz="2400" b="1" dirty="0" smtClean="0"/>
              <a:t>  2: </a:t>
            </a:r>
            <a:r>
              <a:rPr lang="en-US" sz="2400" dirty="0" smtClean="0"/>
              <a:t>2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membeli</a:t>
            </a:r>
            <a:r>
              <a:rPr lang="en-US" sz="2400" dirty="0" smtClean="0"/>
              <a:t> </a:t>
            </a:r>
            <a:r>
              <a:rPr lang="en-US" sz="2400" dirty="0" err="1" smtClean="0"/>
              <a:t>alat</a:t>
            </a:r>
            <a:r>
              <a:rPr lang="en-US" sz="2400" dirty="0" smtClean="0"/>
              <a:t> </a:t>
            </a:r>
            <a:r>
              <a:rPr lang="en-US" sz="2400" dirty="0" err="1" smtClean="0"/>
              <a:t>tulis</a:t>
            </a:r>
            <a:r>
              <a:rPr lang="en-US" sz="2400" dirty="0" smtClean="0"/>
              <a:t>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</a:t>
            </a:r>
            <a:r>
              <a:rPr lang="en-US" sz="2400" dirty="0" err="1" smtClean="0"/>
              <a:t>seharga</a:t>
            </a:r>
            <a:r>
              <a:rPr lang="en-US" sz="2400" dirty="0" smtClean="0"/>
              <a:t> Rp500.000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tunai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 descr="Akuntansi Suatu Pengantar new_Page_142.jpg"/>
          <p:cNvPicPr>
            <a:picLocks noChangeAspect="1"/>
          </p:cNvPicPr>
          <p:nvPr/>
        </p:nvPicPr>
        <p:blipFill>
          <a:blip r:embed="rId2" cstate="print"/>
          <a:srcRect l="12614" t="82783" r="13436" b="9407"/>
          <a:stretch>
            <a:fillRect/>
          </a:stretch>
        </p:blipFill>
        <p:spPr>
          <a:xfrm>
            <a:off x="304800" y="2971800"/>
            <a:ext cx="9144000" cy="1752600"/>
          </a:xfrm>
          <a:prstGeom prst="rect">
            <a:avLst/>
          </a:prstGeom>
        </p:spPr>
      </p:pic>
      <p:pic>
        <p:nvPicPr>
          <p:cNvPr id="7" name="Picture 6" descr="Akuntansi Suatu Pengantar new_Page_143.jpg"/>
          <p:cNvPicPr>
            <a:picLocks noChangeAspect="1"/>
          </p:cNvPicPr>
          <p:nvPr/>
        </p:nvPicPr>
        <p:blipFill>
          <a:blip r:embed="rId3" cstate="print"/>
          <a:srcRect l="12794" t="12026" r="12614" b="81568"/>
          <a:stretch>
            <a:fillRect/>
          </a:stretch>
        </p:blipFill>
        <p:spPr>
          <a:xfrm>
            <a:off x="457200" y="5638800"/>
            <a:ext cx="9035143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Retur</a:t>
            </a:r>
            <a:r>
              <a:rPr lang="en-US" b="1" dirty="0" smtClean="0"/>
              <a:t> </a:t>
            </a:r>
            <a:r>
              <a:rPr lang="en-US" b="1" dirty="0" err="1" smtClean="0"/>
              <a:t>Pembelian</a:t>
            </a:r>
            <a:r>
              <a:rPr lang="en-US" b="1" dirty="0" smtClean="0"/>
              <a:t>: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yang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pemasok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b="1" dirty="0" smtClean="0"/>
              <a:t>memo debit </a:t>
            </a:r>
            <a:r>
              <a:rPr lang="en-US" dirty="0" smtClean="0"/>
              <a:t>(</a:t>
            </a:r>
            <a:r>
              <a:rPr lang="en-US" i="1" dirty="0" smtClean="0"/>
              <a:t>debit memorandum</a:t>
            </a:r>
            <a:r>
              <a:rPr lang="en-US" dirty="0" smtClean="0"/>
              <a:t>)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pemasoknya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pengembalian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dagangnya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Memo debit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 </a:t>
            </a:r>
            <a:r>
              <a:rPr lang="en-US" dirty="0" err="1" smtClean="0"/>
              <a:t>dagang</a:t>
            </a:r>
            <a:r>
              <a:rPr lang="en-US" dirty="0" smtClean="0"/>
              <a:t> Arum </a:t>
            </a:r>
            <a:r>
              <a:rPr lang="en-US" dirty="0" err="1" smtClean="0"/>
              <a:t>Grosir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dikembalikan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Retur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err="1" smtClean="0"/>
              <a:t>Transaksi</a:t>
            </a:r>
            <a:r>
              <a:rPr lang="en-US" sz="2800" b="1" dirty="0" smtClean="0"/>
              <a:t>  3: </a:t>
            </a:r>
            <a:r>
              <a:rPr lang="en-US" sz="2400" dirty="0" smtClean="0"/>
              <a:t>4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mengembalikan</a:t>
            </a:r>
            <a:r>
              <a:rPr lang="en-US" sz="2400" dirty="0" smtClean="0"/>
              <a:t> 100 kg </a:t>
            </a:r>
            <a:r>
              <a:rPr lang="en-US" sz="2400" dirty="0" err="1" smtClean="0"/>
              <a:t>beras</a:t>
            </a:r>
            <a:r>
              <a:rPr lang="en-US" sz="2400" dirty="0" smtClean="0"/>
              <a:t> </a:t>
            </a:r>
            <a:r>
              <a:rPr lang="en-US" sz="2400" dirty="0" err="1" smtClean="0"/>
              <a:t>senilai</a:t>
            </a:r>
            <a:r>
              <a:rPr lang="en-US" sz="2400" dirty="0" smtClean="0"/>
              <a:t> Rp700.000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PT </a:t>
            </a:r>
            <a:r>
              <a:rPr lang="en-US" sz="2400" dirty="0" err="1" smtClean="0"/>
              <a:t>Swasembada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kualitasnya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kesepakatan</a:t>
            </a:r>
            <a:r>
              <a:rPr lang="en-US" sz="2400" dirty="0" smtClean="0"/>
              <a:t>.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pengembalian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menerbitkan</a:t>
            </a:r>
            <a:r>
              <a:rPr lang="en-US" sz="2400" dirty="0" smtClean="0"/>
              <a:t> debit memorandum.</a:t>
            </a:r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 descr="Akuntansi Suatu Pengantar new_Page_143.jpg"/>
          <p:cNvPicPr>
            <a:picLocks noChangeAspect="1"/>
          </p:cNvPicPr>
          <p:nvPr/>
        </p:nvPicPr>
        <p:blipFill>
          <a:blip r:embed="rId2" cstate="print"/>
          <a:srcRect l="13423" t="43656" r="11715" b="47936"/>
          <a:stretch>
            <a:fillRect/>
          </a:stretch>
        </p:blipFill>
        <p:spPr>
          <a:xfrm>
            <a:off x="381000" y="2895600"/>
            <a:ext cx="9067800" cy="1600200"/>
          </a:xfrm>
          <a:prstGeom prst="rect">
            <a:avLst/>
          </a:prstGeom>
        </p:spPr>
      </p:pic>
      <p:pic>
        <p:nvPicPr>
          <p:cNvPr id="8" name="Picture 7" descr="Akuntansi Suatu Pengantar new_Page_143.jpg"/>
          <p:cNvPicPr>
            <a:picLocks noChangeAspect="1"/>
          </p:cNvPicPr>
          <p:nvPr/>
        </p:nvPicPr>
        <p:blipFill>
          <a:blip r:embed="rId2" cstate="print"/>
          <a:srcRect l="13423" t="52464" r="11715" b="42731"/>
          <a:stretch>
            <a:fillRect/>
          </a:stretch>
        </p:blipFill>
        <p:spPr>
          <a:xfrm>
            <a:off x="381000" y="5105400"/>
            <a:ext cx="9067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Transaksi</a:t>
            </a:r>
            <a:r>
              <a:rPr lang="en-US" sz="2800" b="1" dirty="0" smtClean="0"/>
              <a:t>  4: </a:t>
            </a:r>
            <a:r>
              <a:rPr lang="en-US" sz="2400" dirty="0" smtClean="0"/>
              <a:t>11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2013 Arum </a:t>
            </a:r>
            <a:r>
              <a:rPr lang="en-US" sz="2400" dirty="0" err="1" smtClean="0"/>
              <a:t>Grosir</a:t>
            </a:r>
            <a:r>
              <a:rPr lang="en-US" sz="2400" dirty="0" smtClean="0"/>
              <a:t> </a:t>
            </a:r>
            <a:r>
              <a:rPr lang="en-US" sz="2400" dirty="0" err="1" smtClean="0"/>
              <a:t>melunasi</a:t>
            </a:r>
            <a:r>
              <a:rPr lang="en-US" sz="2400" dirty="0" smtClean="0"/>
              <a:t> </a:t>
            </a:r>
            <a:r>
              <a:rPr lang="en-US" sz="2400" dirty="0" err="1" smtClean="0"/>
              <a:t>utangnya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PT </a:t>
            </a:r>
            <a:r>
              <a:rPr lang="en-US" sz="2400" dirty="0" err="1" smtClean="0"/>
              <a:t>Swasembada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Internasional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potongan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Rp126.000.</a:t>
            </a:r>
          </a:p>
          <a:p>
            <a:pPr>
              <a:buNone/>
            </a:pPr>
            <a:endParaRPr lang="en-US" sz="2400" dirty="0" smtClean="0"/>
          </a:p>
          <a:p>
            <a:pPr marL="1092200" indent="-406400">
              <a:buNone/>
              <a:tabLst>
                <a:tab pos="5029200" algn="l"/>
              </a:tabLst>
            </a:pPr>
            <a:r>
              <a:rPr lang="en-US" sz="2400" dirty="0" err="1" smtClean="0"/>
              <a:t>Utang</a:t>
            </a:r>
            <a:r>
              <a:rPr lang="en-US" sz="2400" dirty="0" smtClean="0"/>
              <a:t> </a:t>
            </a:r>
            <a:r>
              <a:rPr lang="en-US" sz="2400" dirty="0" err="1" smtClean="0"/>
              <a:t>dagang</a:t>
            </a:r>
            <a:r>
              <a:rPr lang="en-US" sz="2400" dirty="0" smtClean="0"/>
              <a:t> per 1 </a:t>
            </a:r>
            <a:r>
              <a:rPr lang="en-US" sz="2400" dirty="0" err="1" smtClean="0"/>
              <a:t>Maret</a:t>
            </a:r>
            <a:r>
              <a:rPr lang="en-US" sz="2400" dirty="0" smtClean="0"/>
              <a:t> 			          Rp7.000.000</a:t>
            </a:r>
          </a:p>
          <a:p>
            <a:pPr marL="1092200" indent="-406400">
              <a:buNone/>
            </a:pPr>
            <a:r>
              <a:rPr lang="en-US" sz="2400" dirty="0" err="1" smtClean="0"/>
              <a:t>Retur</a:t>
            </a:r>
            <a:r>
              <a:rPr lang="en-US" sz="2400" dirty="0" smtClean="0"/>
              <a:t> </a:t>
            </a:r>
            <a:r>
              <a:rPr lang="en-US" sz="2400" dirty="0" err="1" smtClean="0"/>
              <a:t>pembelian</a:t>
            </a:r>
            <a:r>
              <a:rPr lang="en-US" sz="2400" dirty="0" smtClean="0"/>
              <a:t> per 4 </a:t>
            </a:r>
            <a:r>
              <a:rPr lang="en-US" sz="2400" dirty="0" err="1" smtClean="0"/>
              <a:t>Maret</a:t>
            </a:r>
            <a:r>
              <a:rPr lang="en-US" sz="2400" dirty="0" smtClean="0"/>
              <a:t> </a:t>
            </a:r>
            <a:r>
              <a:rPr lang="en-US" sz="2400" dirty="0" err="1" smtClean="0"/>
              <a:t>Rp</a:t>
            </a:r>
            <a:r>
              <a:rPr lang="en-US" sz="2400" dirty="0" smtClean="0"/>
              <a:t>			    700.000</a:t>
            </a:r>
          </a:p>
          <a:p>
            <a:pPr marL="1092200" indent="-406400"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Saldo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utang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dagang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setelah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retur</a:t>
            </a:r>
            <a:r>
              <a:rPr lang="en-US" sz="2400" dirty="0" smtClean="0">
                <a:solidFill>
                  <a:srgbClr val="C00000"/>
                </a:solidFill>
              </a:rPr>
              <a:t>			 6.300.000</a:t>
            </a:r>
          </a:p>
          <a:p>
            <a:pPr marL="1092200" indent="-406400">
              <a:buNone/>
            </a:pPr>
            <a:r>
              <a:rPr lang="nn-NO" sz="2400" dirty="0" smtClean="0">
                <a:solidFill>
                  <a:srgbClr val="C00000"/>
                </a:solidFill>
              </a:rPr>
              <a:t>Potongan harga (2% dari utang dagang setelah retur</a:t>
            </a:r>
            <a:r>
              <a:rPr lang="nn-NO" sz="2400" spc="-150" dirty="0" smtClean="0">
                <a:solidFill>
                  <a:srgbClr val="C00000"/>
                </a:solidFill>
              </a:rPr>
              <a:t>) 	      </a:t>
            </a:r>
            <a:r>
              <a:rPr lang="nn-NO" sz="2400" dirty="0" smtClean="0">
                <a:solidFill>
                  <a:srgbClr val="C00000"/>
                </a:solidFill>
              </a:rPr>
              <a:t>126.000</a:t>
            </a:r>
          </a:p>
          <a:p>
            <a:pPr marL="1092200" indent="-406400">
              <a:buNone/>
            </a:pPr>
            <a:r>
              <a:rPr lang="en-US" sz="2400" dirty="0" err="1" smtClean="0">
                <a:solidFill>
                  <a:srgbClr val="C00000"/>
                </a:solidFill>
              </a:rPr>
              <a:t>Saldo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utang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dagang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harus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dilunasi</a:t>
            </a:r>
            <a:r>
              <a:rPr lang="en-US" sz="2400" dirty="0" smtClean="0">
                <a:solidFill>
                  <a:srgbClr val="C00000"/>
                </a:solidFill>
              </a:rPr>
              <a:t> 	          Rp6.174.000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0" y="327660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239000" y="4191000"/>
            <a:ext cx="175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39000" y="4648200"/>
            <a:ext cx="1752600" cy="0"/>
          </a:xfrm>
          <a:prstGeom prst="line">
            <a:avLst/>
          </a:prstGeom>
          <a:ln w="50800" cmpd="thinThick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Pembelian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/>
              <a:t>Transaksi</a:t>
            </a:r>
            <a:r>
              <a:rPr lang="en-US" sz="2800" b="1" dirty="0" smtClean="0"/>
              <a:t>  4: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Ayat</a:t>
            </a:r>
            <a:r>
              <a:rPr lang="en-US" sz="2400" dirty="0" smtClean="0"/>
              <a:t> </a:t>
            </a:r>
            <a:r>
              <a:rPr lang="en-US" sz="2400" dirty="0" err="1" smtClean="0"/>
              <a:t>jurnal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AA0A6-2415-47AF-A1C5-A39C1AD500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 descr="Akuntansi Suatu Pengantar new_Page_144.jpg"/>
          <p:cNvPicPr>
            <a:picLocks noChangeAspect="1"/>
          </p:cNvPicPr>
          <p:nvPr/>
        </p:nvPicPr>
        <p:blipFill>
          <a:blip r:embed="rId2" cstate="print"/>
          <a:srcRect l="12614" t="12222" r="12809" b="78178"/>
          <a:stretch>
            <a:fillRect/>
          </a:stretch>
        </p:blipFill>
        <p:spPr>
          <a:xfrm>
            <a:off x="381000" y="2209800"/>
            <a:ext cx="9144000" cy="1828800"/>
          </a:xfrm>
          <a:prstGeom prst="rect">
            <a:avLst/>
          </a:prstGeom>
        </p:spPr>
      </p:pic>
      <p:pic>
        <p:nvPicPr>
          <p:cNvPr id="9" name="Picture 8" descr="Akuntansi Suatu Pengantar new_Page_144.jpg"/>
          <p:cNvPicPr>
            <a:picLocks noChangeAspect="1"/>
          </p:cNvPicPr>
          <p:nvPr/>
        </p:nvPicPr>
        <p:blipFill>
          <a:blip r:embed="rId2" cstate="print"/>
          <a:srcRect l="12614" t="22622" r="13429" b="70578"/>
          <a:stretch>
            <a:fillRect/>
          </a:stretch>
        </p:blipFill>
        <p:spPr>
          <a:xfrm>
            <a:off x="381000" y="4876800"/>
            <a:ext cx="90678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">
    <a:dk1>
      <a:srgbClr val="103154"/>
    </a:dk1>
    <a:lt1>
      <a:srgbClr val="FFFFFF"/>
    </a:lt1>
    <a:dk2>
      <a:srgbClr val="00BFC3"/>
    </a:dk2>
    <a:lt2>
      <a:srgbClr val="0096FF"/>
    </a:lt2>
    <a:accent1>
      <a:srgbClr val="FF7F01"/>
    </a:accent1>
    <a:accent2>
      <a:srgbClr val="F1B015"/>
    </a:accent2>
    <a:accent3>
      <a:srgbClr val="FBEC85"/>
    </a:accent3>
    <a:accent4>
      <a:srgbClr val="D2C2F1"/>
    </a:accent4>
    <a:accent5>
      <a:srgbClr val="DA5AF4"/>
    </a:accent5>
    <a:accent6>
      <a:srgbClr val="9D09D1"/>
    </a:accent6>
    <a:hlink>
      <a:srgbClr val="1286C9"/>
    </a:hlink>
    <a:folHlink>
      <a:srgbClr val="A8C2E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4989</TotalTime>
  <Words>1021</Words>
  <Application>Microsoft Office PowerPoint</Application>
  <PresentationFormat>A4 Paper (210x297 mm)</PresentationFormat>
  <Paragraphs>194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Jurnal Pembelian dan Pengeluaran Kas  Bab  7</vt:lpstr>
      <vt:lpstr>Tujuan</vt:lpstr>
      <vt:lpstr>Pembelian</vt:lpstr>
      <vt:lpstr>Pembelian</vt:lpstr>
      <vt:lpstr>Pembelian</vt:lpstr>
      <vt:lpstr>Retur Pembelian</vt:lpstr>
      <vt:lpstr>Retur Pembelian</vt:lpstr>
      <vt:lpstr>Potongan Pembelian</vt:lpstr>
      <vt:lpstr>Potongan Pembelian</vt:lpstr>
      <vt:lpstr>Biaya Pengiriman Barang Dagang</vt:lpstr>
      <vt:lpstr>Biaya Pengiriman Barang Dagang</vt:lpstr>
      <vt:lpstr>Jurnal Pembelian dan Buku Besar Pembantu Utang Dagang</vt:lpstr>
      <vt:lpstr>Jurnal Pembelian dan Buku Besar Pembantu Utang Dagang</vt:lpstr>
      <vt:lpstr>Jurnal Pembelian dan Buku Besar Pembantu Utang Dagang</vt:lpstr>
      <vt:lpstr>Jurnal Pembelian dan Buku Besar Pembantu Utang Dagang</vt:lpstr>
      <vt:lpstr>Jurnal Pembelian dan Buku Besar Pembantu Utang Dagang</vt:lpstr>
      <vt:lpstr>Memo Debit (Debit Memorandum)</vt:lpstr>
      <vt:lpstr>Jurnal Khusus Pengeluaran Kas dan Buku Besar Utang Dagang</vt:lpstr>
      <vt:lpstr>Jurnal Khusus Pengeluaran Kas dan Buku Besar Utang Dagang</vt:lpstr>
      <vt:lpstr>Sistem Voucher</vt:lpstr>
      <vt:lpstr>Sistem Voucher</vt:lpstr>
      <vt:lpstr>Sistem Voucher</vt:lpstr>
      <vt:lpstr>Langkah-Langkah dalam Melakukan Sistem Voucher</vt:lpstr>
      <vt:lpstr>Langkah-Langkah dalam Melakukan Sistem Voucher</vt:lpstr>
      <vt:lpstr>Langkah-Langkah dalam Melakukan Sistem Voucher</vt:lpstr>
      <vt:lpstr>Langkah-Langkah dalam Melakukan Sistem Voucher</vt:lpstr>
      <vt:lpstr>Daftar Utang Dagang</vt:lpstr>
      <vt:lpstr>Neraca Saldo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S4Pro-10</cp:lastModifiedBy>
  <cp:revision>515</cp:revision>
  <dcterms:created xsi:type="dcterms:W3CDTF">2010-01-28T08:39:04Z</dcterms:created>
  <dcterms:modified xsi:type="dcterms:W3CDTF">2016-09-09T03:00:48Z</dcterms:modified>
</cp:coreProperties>
</file>