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9" r:id="rId4"/>
    <p:sldId id="265" r:id="rId5"/>
    <p:sldId id="263" r:id="rId6"/>
    <p:sldId id="264" r:id="rId7"/>
    <p:sldId id="266" r:id="rId8"/>
    <p:sldId id="267" r:id="rId9"/>
    <p:sldId id="268" r:id="rId10"/>
    <p:sldId id="269" r:id="rId11"/>
    <p:sldId id="270" r:id="rId12"/>
    <p:sldId id="271" r:id="rId13"/>
    <p:sldId id="272" r:id="rId14"/>
    <p:sldId id="281" r:id="rId15"/>
    <p:sldId id="273" r:id="rId16"/>
    <p:sldId id="274" r:id="rId17"/>
    <p:sldId id="275" r:id="rId18"/>
    <p:sldId id="276" r:id="rId19"/>
    <p:sldId id="277" r:id="rId20"/>
    <p:sldId id="278" r:id="rId21"/>
    <p:sldId id="282" r:id="rId2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FF9900"/>
    <a:srgbClr val="D99B01"/>
    <a:srgbClr val="FF66CC"/>
    <a:srgbClr val="FF67AC"/>
    <a:srgbClr val="CC0099"/>
    <a:srgbClr val="FFDC47"/>
    <a:srgbClr val="5EEC3C"/>
    <a:srgbClr val="CCCC00"/>
    <a:srgbClr val="FFCC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1" d="100"/>
          <a:sy n="91" d="100"/>
        </p:scale>
        <p:origin x="-786" y="-9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F045AC-D9CF-4C73-82A8-F49D74F5D663}" type="datetimeFigureOut">
              <a:rPr lang="en-US" smtClean="0"/>
              <a:pPr/>
              <a:t>12/27/2020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6BDCAE-E488-40D4-93DC-1859CC07E21A}" type="slidenum">
              <a:rPr lang="en-US" smtClean="0"/>
              <a:pPr/>
              <a:t>‹#›</a:t>
            </a:fld>
            <a:endParaRPr lang="en-US"/>
          </a:p>
        </p:txBody>
      </p:sp>
    </p:spTree>
    <p:extLst>
      <p:ext uri="{BB962C8B-B14F-4D97-AF65-F5344CB8AC3E}">
        <p14:creationId xmlns:p14="http://schemas.microsoft.com/office/powerpoint/2010/main" xmlns="" val="1929037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E16BDCAE-E488-40D4-93DC-1859CC07E21A}"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17900" y="2877160"/>
            <a:ext cx="7177135" cy="1221640"/>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1517900" y="4098799"/>
            <a:ext cx="7178241" cy="610820"/>
          </a:xfrm>
        </p:spPr>
        <p:txBody>
          <a:bodyPr>
            <a:normAutofit/>
          </a:bodyPr>
          <a:lstStyle>
            <a:lvl1pPr marL="0" indent="0" algn="r">
              <a:buNone/>
              <a:defRPr sz="2800" b="0" i="0" baseline="0">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49D5C186-A1CC-4EC3-A7A6-9B8C2A129997}"/>
              </a:ext>
            </a:extLst>
          </p:cNvPr>
          <p:cNvPicPr>
            <a:picLocks noChangeAspect="1" noChangeArrowheads="1"/>
          </p:cNvPicPr>
          <p:nvPr userDrawn="1"/>
        </p:nvPicPr>
        <p:blipFill>
          <a:blip r:embed="rId2">
            <a:extLst>
              <a:ext uri="{28A0092B-C50C-407E-A947-70E740481C1C}">
                <a14:useLocalDpi xmlns:a14="http://schemas.microsoft.com/office/drawing/2010/main" xmlns=""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433880"/>
            <a:ext cx="8246070" cy="610820"/>
          </a:xfrm>
        </p:spPr>
        <p:txBody>
          <a:bodyPr>
            <a:normAutofit/>
          </a:bodyPr>
          <a:lstStyle>
            <a:lvl1pPr algn="r">
              <a:defRPr sz="3600" baseline="0">
                <a:solidFill>
                  <a:schemeClr val="tx2">
                    <a:lumMod val="40000"/>
                    <a:lumOff val="6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350111"/>
            <a:ext cx="8246070" cy="3359504"/>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4130" y="433880"/>
            <a:ext cx="6260905" cy="572644"/>
          </a:xfrm>
        </p:spPr>
        <p:txBody>
          <a:bodyPr>
            <a:normAutofit/>
          </a:bodyPr>
          <a:lstStyle>
            <a:lvl1pPr algn="l">
              <a:defRPr sz="3600">
                <a:solidFill>
                  <a:srgbClr val="0070C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434130" y="1198559"/>
            <a:ext cx="6260905"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586585"/>
            <a:ext cx="8093365" cy="610820"/>
          </a:xfrm>
        </p:spPr>
        <p:txBody>
          <a:bodyPr>
            <a:normAutofit/>
          </a:bodyPr>
          <a:lstStyle>
            <a:lvl1pPr algn="r">
              <a:defRPr sz="3600" baseline="0">
                <a:solidFill>
                  <a:schemeClr val="tx2">
                    <a:lumMod val="40000"/>
                    <a:lumOff val="6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1812" y="1808225"/>
            <a:ext cx="4040188"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1812" y="2392450"/>
            <a:ext cx="4040188"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66933" y="1808225"/>
            <a:ext cx="4041775" cy="479822"/>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66933" y="2392450"/>
            <a:ext cx="4041775" cy="2137871"/>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12/27/2020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FAF86611-4974-466A-B7E2-1B584AB5677E}"/>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rPr>
              <a:t>This presentation uses a free template provided by FPPT.com</a:t>
            </a:r>
          </a:p>
          <a:p>
            <a:r>
              <a:rPr lang="en-US" sz="1400">
                <a:solidFill>
                  <a:schemeClr val="bg1">
                    <a:lumMod val="65000"/>
                  </a:schemeClr>
                </a:solidFill>
              </a:rPr>
              <a:t>www.free-power-point-templates.com</a:t>
            </a:r>
          </a:p>
        </p:txBody>
      </p:sp>
    </p:spTree>
    <p:extLst>
      <p:ext uri="{BB962C8B-B14F-4D97-AF65-F5344CB8AC3E}">
        <p14:creationId xmlns:p14="http://schemas.microsoft.com/office/powerpoint/2010/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400" dirty="0" smtClean="0"/>
              <a:t>s</a:t>
            </a:r>
            <a:endParaRPr lang="en-US" sz="4400" dirty="0"/>
          </a:p>
        </p:txBody>
      </p:sp>
      <p:sp>
        <p:nvSpPr>
          <p:cNvPr id="3" name="Subtitle 2"/>
          <p:cNvSpPr>
            <a:spLocks noGrp="1"/>
          </p:cNvSpPr>
          <p:nvPr>
            <p:ph type="subTitle" idx="1"/>
          </p:nvPr>
        </p:nvSpPr>
        <p:spPr/>
        <p:txBody>
          <a:bodyPr/>
          <a:lstStyle/>
          <a:p>
            <a:endParaRPr lang="en-US" dirty="0"/>
          </a:p>
        </p:txBody>
      </p:sp>
      <p:pic>
        <p:nvPicPr>
          <p:cNvPr id="6" name="Picture 5" descr="rural5.jpg"/>
          <p:cNvPicPr>
            <a:picLocks noChangeAspect="1"/>
          </p:cNvPicPr>
          <p:nvPr/>
        </p:nvPicPr>
        <p:blipFill>
          <a:blip r:embed="rId2"/>
          <a:stretch>
            <a:fillRect/>
          </a:stretch>
        </p:blipFill>
        <p:spPr>
          <a:xfrm>
            <a:off x="1" y="1"/>
            <a:ext cx="9144000" cy="5154082"/>
          </a:xfrm>
          <a:prstGeom prst="rect">
            <a:avLst/>
          </a:prstGeom>
        </p:spPr>
      </p:pic>
      <p:sp>
        <p:nvSpPr>
          <p:cNvPr id="7" name="TextBox 6"/>
          <p:cNvSpPr txBox="1"/>
          <p:nvPr/>
        </p:nvSpPr>
        <p:spPr>
          <a:xfrm>
            <a:off x="1785918" y="642924"/>
            <a:ext cx="7358082" cy="2585323"/>
          </a:xfrm>
          <a:prstGeom prst="rect">
            <a:avLst/>
          </a:prstGeom>
          <a:noFill/>
        </p:spPr>
        <p:txBody>
          <a:bodyPr wrap="square" rtlCol="0">
            <a:spAutoFit/>
          </a:bodyPr>
          <a:lstStyle/>
          <a:p>
            <a:pPr algn="ctr"/>
            <a:r>
              <a:rPr lang="id-ID" sz="5400" dirty="0" smtClean="0">
                <a:solidFill>
                  <a:schemeClr val="accent3">
                    <a:lumMod val="50000"/>
                  </a:schemeClr>
                </a:solidFill>
                <a:latin typeface="Adobe Garamond Pro" pitchFamily="18" charset="0"/>
              </a:rPr>
              <a:t>LINGKUNGAN SOSIAL </a:t>
            </a:r>
          </a:p>
          <a:p>
            <a:pPr algn="ctr"/>
            <a:r>
              <a:rPr lang="id-ID" sz="5400" dirty="0" smtClean="0">
                <a:solidFill>
                  <a:schemeClr val="accent3">
                    <a:lumMod val="50000"/>
                  </a:schemeClr>
                </a:solidFill>
                <a:latin typeface="Adobe Garamond Pro" pitchFamily="18" charset="0"/>
              </a:rPr>
              <a:t>&amp; </a:t>
            </a:r>
          </a:p>
          <a:p>
            <a:pPr algn="ctr"/>
            <a:r>
              <a:rPr lang="id-ID" sz="5400" dirty="0" smtClean="0">
                <a:solidFill>
                  <a:schemeClr val="accent3">
                    <a:lumMod val="50000"/>
                  </a:schemeClr>
                </a:solidFill>
                <a:latin typeface="Adobe Garamond Pro" pitchFamily="18" charset="0"/>
              </a:rPr>
              <a:t>INTERAKSI SOSIAL</a:t>
            </a:r>
            <a:endParaRPr lang="id-ID" sz="5400" dirty="0">
              <a:solidFill>
                <a:schemeClr val="accent3">
                  <a:lumMod val="50000"/>
                </a:schemeClr>
              </a:solidFill>
              <a:latin typeface="Adobe Garamond Pro" pitchFamily="18" charset="0"/>
            </a:endParaRPr>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1000100" y="1071552"/>
            <a:ext cx="7715304" cy="2554545"/>
          </a:xfrm>
          <a:prstGeom prst="rect">
            <a:avLst/>
          </a:prstGeom>
          <a:noFill/>
        </p:spPr>
        <p:txBody>
          <a:bodyPr wrap="square" rtlCol="0">
            <a:spAutoFit/>
          </a:bodyPr>
          <a:lstStyle/>
          <a:p>
            <a:pPr fontAlgn="base"/>
            <a:r>
              <a:rPr lang="id-ID" sz="2000" dirty="0" smtClean="0"/>
              <a:t>Berdasarkan sifatnya, kontak sosial terbagi menjadi </a:t>
            </a:r>
          </a:p>
          <a:p>
            <a:pPr fontAlgn="base"/>
            <a:r>
              <a:rPr lang="id-ID" sz="2000" b="1" dirty="0" smtClean="0"/>
              <a:t>primer</a:t>
            </a:r>
            <a:r>
              <a:rPr lang="id-ID" sz="2000" dirty="0" smtClean="0"/>
              <a:t> dan </a:t>
            </a:r>
            <a:r>
              <a:rPr lang="id-ID" sz="2000" b="1" dirty="0" smtClean="0"/>
              <a:t>sekunder</a:t>
            </a:r>
            <a:r>
              <a:rPr lang="id-ID" sz="2000" dirty="0" smtClean="0"/>
              <a:t>. </a:t>
            </a:r>
          </a:p>
          <a:p>
            <a:pPr fontAlgn="base"/>
            <a:endParaRPr lang="id-ID" sz="2000" dirty="0" smtClean="0"/>
          </a:p>
          <a:p>
            <a:pPr fontAlgn="base"/>
            <a:r>
              <a:rPr lang="id-ID" sz="2000" dirty="0" smtClean="0"/>
              <a:t>Kontak primer terjadi secara langsung atau bertatap muka. </a:t>
            </a:r>
          </a:p>
          <a:p>
            <a:pPr fontAlgn="base"/>
            <a:endParaRPr lang="id-ID" sz="2000" dirty="0" smtClean="0"/>
          </a:p>
          <a:p>
            <a:pPr fontAlgn="base"/>
            <a:r>
              <a:rPr lang="id-ID" sz="2000" dirty="0" smtClean="0"/>
              <a:t>Kontak sekunder terjadi dengan menggunakan pihak ketiga atau menggunakan alat/media.</a:t>
            </a:r>
          </a:p>
          <a:p>
            <a:endParaRPr lang="id-ID"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5" name="TextBox 4"/>
          <p:cNvSpPr txBox="1"/>
          <p:nvPr/>
        </p:nvSpPr>
        <p:spPr>
          <a:xfrm>
            <a:off x="1428728" y="214296"/>
            <a:ext cx="7715272" cy="4493538"/>
          </a:xfrm>
          <a:prstGeom prst="rect">
            <a:avLst/>
          </a:prstGeom>
          <a:noFill/>
        </p:spPr>
        <p:txBody>
          <a:bodyPr wrap="square" rtlCol="0">
            <a:spAutoFit/>
          </a:bodyPr>
          <a:lstStyle/>
          <a:p>
            <a:pPr fontAlgn="base"/>
            <a:r>
              <a:rPr lang="id-ID" sz="2000" b="1" dirty="0" smtClean="0"/>
              <a:t>Komunikasi </a:t>
            </a:r>
          </a:p>
          <a:p>
            <a:pPr fontAlgn="base">
              <a:lnSpc>
                <a:spcPct val="50000"/>
              </a:lnSpc>
            </a:pPr>
            <a:endParaRPr lang="id-ID" sz="2000" dirty="0" smtClean="0"/>
          </a:p>
          <a:p>
            <a:pPr fontAlgn="base"/>
            <a:r>
              <a:rPr lang="id-ID" sz="2000" dirty="0" smtClean="0"/>
              <a:t>Komunikasi merupakan proses penyampaian pesan kepada seseorang, sehingga pesan dapat diterima dan dipahami. </a:t>
            </a:r>
          </a:p>
          <a:p>
            <a:pPr fontAlgn="base">
              <a:lnSpc>
                <a:spcPct val="30000"/>
              </a:lnSpc>
            </a:pPr>
            <a:endParaRPr lang="id-ID" sz="2000" dirty="0" smtClean="0"/>
          </a:p>
          <a:p>
            <a:pPr fontAlgn="base"/>
            <a:r>
              <a:rPr lang="id-ID" sz="2000" dirty="0" smtClean="0"/>
              <a:t>Komunikasi dapat        berlangsung bila memenuhi beberapa syarat: </a:t>
            </a:r>
          </a:p>
          <a:p>
            <a:pPr lvl="0" fontAlgn="base"/>
            <a:r>
              <a:rPr lang="id-ID" sz="2000" dirty="0" smtClean="0"/>
              <a:t>	      1. Ada pengirim (</a:t>
            </a:r>
            <a:r>
              <a:rPr lang="id-ID" sz="2000" i="1" dirty="0" smtClean="0"/>
              <a:t>sender</a:t>
            </a:r>
            <a:r>
              <a:rPr lang="id-ID" sz="2000" dirty="0" smtClean="0"/>
              <a:t>), yakni pihak yang mengirimkan </a:t>
            </a:r>
          </a:p>
          <a:p>
            <a:pPr lvl="0" fontAlgn="base"/>
            <a:r>
              <a:rPr lang="id-ID" sz="2000" dirty="0" smtClean="0"/>
              <a:t>                          pesan kepada pihak lain.</a:t>
            </a:r>
          </a:p>
          <a:p>
            <a:pPr lvl="0" fontAlgn="base"/>
            <a:r>
              <a:rPr lang="id-ID" sz="2000" dirty="0" smtClean="0"/>
              <a:t>                      2. Ada penerima (</a:t>
            </a:r>
            <a:r>
              <a:rPr lang="id-ID" sz="2000" i="1" dirty="0" smtClean="0"/>
              <a:t>receiver</a:t>
            </a:r>
            <a:r>
              <a:rPr lang="id-ID" sz="2000" dirty="0" smtClean="0"/>
              <a:t>), yakni pihak yang menerima </a:t>
            </a:r>
          </a:p>
          <a:p>
            <a:pPr lvl="0" fontAlgn="base"/>
            <a:r>
              <a:rPr lang="id-ID" sz="2000" dirty="0" smtClean="0"/>
              <a:t>                          pesan dari pihak lainnya. </a:t>
            </a:r>
          </a:p>
          <a:p>
            <a:pPr lvl="0" fontAlgn="base"/>
            <a:r>
              <a:rPr lang="id-ID" sz="2000" dirty="0" smtClean="0"/>
              <a:t>                      3. Ada pesan (</a:t>
            </a:r>
            <a:r>
              <a:rPr lang="id-ID" sz="2000" i="1" dirty="0" smtClean="0"/>
              <a:t>message</a:t>
            </a:r>
            <a:r>
              <a:rPr lang="id-ID" sz="2000" dirty="0" smtClean="0"/>
              <a:t>), yakni isi atau maksud yang </a:t>
            </a:r>
          </a:p>
          <a:p>
            <a:pPr lvl="0" fontAlgn="base"/>
            <a:r>
              <a:rPr lang="id-ID" sz="2000" dirty="0" smtClean="0"/>
              <a:t>                          akan disampaikan oleh setiap pihak kepada pihak lainnya. </a:t>
            </a:r>
          </a:p>
          <a:p>
            <a:pPr lvl="0" fontAlgn="base"/>
            <a:r>
              <a:rPr lang="id-ID" sz="2000" dirty="0" smtClean="0"/>
              <a:t>                      4. Ada umpan balik (</a:t>
            </a:r>
            <a:r>
              <a:rPr lang="id-ID" sz="2000" i="1" dirty="0" smtClean="0"/>
              <a:t>feedback</a:t>
            </a:r>
            <a:r>
              <a:rPr lang="id-ID" sz="2000" dirty="0" smtClean="0"/>
              <a:t>), yakni tanggapan dari  </a:t>
            </a:r>
          </a:p>
          <a:p>
            <a:pPr lvl="0" fontAlgn="base"/>
            <a:r>
              <a:rPr lang="id-ID" sz="2000" dirty="0" smtClean="0"/>
              <a:t>                          penerima pesan.</a:t>
            </a:r>
          </a:p>
          <a:p>
            <a:endParaRPr lang="id-ID"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1428728" y="285734"/>
            <a:ext cx="7358114" cy="4093428"/>
          </a:xfrm>
          <a:prstGeom prst="rect">
            <a:avLst/>
          </a:prstGeom>
          <a:noFill/>
        </p:spPr>
        <p:txBody>
          <a:bodyPr wrap="square" rtlCol="0">
            <a:spAutoFit/>
          </a:bodyPr>
          <a:lstStyle/>
          <a:p>
            <a:pPr fontAlgn="base"/>
            <a:r>
              <a:rPr lang="id-ID" sz="2000" dirty="0" smtClean="0"/>
              <a:t>Sedangkan bentuk komunikasi dibedakan menjadi dua, yakni komunikasi lisan (verbal) dan komunikasi isyarat (nonverbal). </a:t>
            </a:r>
          </a:p>
          <a:p>
            <a:pPr fontAlgn="base">
              <a:lnSpc>
                <a:spcPct val="50000"/>
              </a:lnSpc>
            </a:pPr>
            <a:endParaRPr lang="id-ID" sz="2000" dirty="0" smtClean="0"/>
          </a:p>
          <a:p>
            <a:pPr fontAlgn="base"/>
            <a:r>
              <a:rPr lang="id-ID" sz="2000" dirty="0" smtClean="0"/>
              <a:t>Komunikasi lisan merupakan komunikasi dengan menggunakan kata-kata (verbal) yang      dapat dimengerti oleh kedua belah pihak. Contohnya,      berbicara langsung atau menggunakan ponsel.</a:t>
            </a:r>
          </a:p>
          <a:p>
            <a:pPr fontAlgn="base">
              <a:lnSpc>
                <a:spcPct val="50000"/>
              </a:lnSpc>
            </a:pPr>
            <a:endParaRPr lang="id-ID" sz="2000" dirty="0" smtClean="0"/>
          </a:p>
          <a:p>
            <a:pPr fontAlgn="base"/>
            <a:r>
              <a:rPr lang="id-ID" sz="2000" dirty="0" smtClean="0"/>
              <a:t>Komunikasi isyarat atau nonverbal merupakan komunikasi dengan menggunakan gerak-gerik badan, bahasa isyarat, atau menunjukkan sikap tertentu. </a:t>
            </a:r>
          </a:p>
          <a:p>
            <a:pPr fontAlgn="base"/>
            <a:r>
              <a:rPr lang="id-ID" sz="2000" dirty="0" smtClean="0"/>
              <a:t>Contohnya, menggelengkan kepala tanda tidak setuju atau mengangguk tanda setuju, kerlingan mata sebagai tanda memberi respon.</a:t>
            </a:r>
          </a:p>
          <a:p>
            <a:endParaRPr lang="id-ID"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0" y="15680"/>
            <a:ext cx="9144000" cy="5127820"/>
          </a:xfrm>
        </p:spPr>
      </p:pic>
      <p:sp>
        <p:nvSpPr>
          <p:cNvPr id="6" name="TextBox 5"/>
          <p:cNvSpPr txBox="1"/>
          <p:nvPr/>
        </p:nvSpPr>
        <p:spPr>
          <a:xfrm>
            <a:off x="1071538" y="1000114"/>
            <a:ext cx="8072462" cy="3262432"/>
          </a:xfrm>
          <a:prstGeom prst="rect">
            <a:avLst/>
          </a:prstGeom>
          <a:noFill/>
        </p:spPr>
        <p:txBody>
          <a:bodyPr wrap="square" rtlCol="0">
            <a:spAutoFit/>
          </a:bodyPr>
          <a:lstStyle/>
          <a:p>
            <a:pPr fontAlgn="base"/>
            <a:r>
              <a:rPr lang="id-ID" sz="2000" dirty="0" smtClean="0"/>
              <a:t>Ciri-ciri Interaksi Sosial </a:t>
            </a:r>
          </a:p>
          <a:p>
            <a:pPr fontAlgn="base">
              <a:lnSpc>
                <a:spcPct val="30000"/>
              </a:lnSpc>
            </a:pPr>
            <a:endParaRPr lang="id-ID" sz="2000" dirty="0" smtClean="0"/>
          </a:p>
          <a:p>
            <a:pPr marL="457200" lvl="0" indent="-457200" fontAlgn="base"/>
            <a:r>
              <a:rPr lang="id-ID" sz="2000" dirty="0" smtClean="0"/>
              <a:t>1 . Pelakunya terdiri atas dua orang atau lebih. Sebab, namanya interaksi </a:t>
            </a:r>
          </a:p>
          <a:p>
            <a:pPr marL="457200" lvl="0" indent="-457200" fontAlgn="base"/>
            <a:r>
              <a:rPr lang="id-ID" sz="2000" dirty="0" smtClean="0"/>
              <a:t>     pasti melibatkan pengirim pesan dan penerima pesan. </a:t>
            </a:r>
          </a:p>
          <a:p>
            <a:pPr lvl="0" fontAlgn="base"/>
            <a:r>
              <a:rPr lang="id-ID" sz="2000" dirty="0" smtClean="0"/>
              <a:t>2. Adanya tujuan yang akan dicapai. Artinya, ada pesan yang hendak </a:t>
            </a:r>
          </a:p>
          <a:p>
            <a:pPr lvl="0" fontAlgn="base"/>
            <a:r>
              <a:rPr lang="id-ID" sz="2000" dirty="0" smtClean="0"/>
              <a:t>    disampaikan dan pesan tersebut memiliki tujuan tertentu. </a:t>
            </a:r>
          </a:p>
          <a:p>
            <a:pPr lvl="0" fontAlgn="base"/>
            <a:r>
              <a:rPr lang="id-ID" sz="2000" dirty="0" smtClean="0"/>
              <a:t>3. Adanya dimensi waktu yang akan menentukan sikap aksi ketika </a:t>
            </a:r>
          </a:p>
          <a:p>
            <a:pPr lvl="0" fontAlgn="base"/>
            <a:r>
              <a:rPr lang="id-ID" sz="2000" dirty="0" smtClean="0"/>
              <a:t>    komunikasi berlangsung. </a:t>
            </a:r>
          </a:p>
          <a:p>
            <a:pPr lvl="0" fontAlgn="base"/>
            <a:r>
              <a:rPr lang="id-ID" sz="2000" dirty="0" smtClean="0"/>
              <a:t>4. Ada pola khusus yang berarti adanya hubungan timbal balik antara </a:t>
            </a:r>
          </a:p>
          <a:p>
            <a:pPr lvl="0" fontAlgn="base"/>
            <a:r>
              <a:rPr lang="id-ID" sz="2000" dirty="0" smtClean="0"/>
              <a:t>    pengirim pesan dengan penerimanya.</a:t>
            </a:r>
          </a:p>
          <a:p>
            <a:endParaRPr lang="id-ID" sz="2000" dirty="0"/>
          </a:p>
        </p:txBody>
      </p:sp>
      <p:sp>
        <p:nvSpPr>
          <p:cNvPr id="7" name="TextBox 6"/>
          <p:cNvSpPr txBox="1"/>
          <p:nvPr/>
        </p:nvSpPr>
        <p:spPr>
          <a:xfrm>
            <a:off x="2643174" y="428610"/>
            <a:ext cx="6357982" cy="1077218"/>
          </a:xfrm>
          <a:prstGeom prst="rect">
            <a:avLst/>
          </a:prstGeom>
          <a:noFill/>
        </p:spPr>
        <p:txBody>
          <a:bodyPr wrap="square" rtlCol="0">
            <a:spAutoFit/>
          </a:bodyPr>
          <a:lstStyle/>
          <a:p>
            <a:r>
              <a:rPr lang="id-ID" sz="3200" b="1" dirty="0" smtClean="0"/>
              <a:t>Ciri-Ciri dan Sumber Interaksi Sosial</a:t>
            </a:r>
            <a:endParaRPr lang="id-ID" sz="3200" dirty="0" smtClean="0"/>
          </a:p>
          <a:p>
            <a:endParaRPr lang="id-ID"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1428728" y="1071552"/>
            <a:ext cx="7358114" cy="3416320"/>
          </a:xfrm>
          <a:prstGeom prst="rect">
            <a:avLst/>
          </a:prstGeom>
          <a:noFill/>
        </p:spPr>
        <p:txBody>
          <a:bodyPr wrap="square" rtlCol="0">
            <a:spAutoFit/>
          </a:bodyPr>
          <a:lstStyle/>
          <a:p>
            <a:pPr fontAlgn="base"/>
            <a:endParaRPr lang="id-ID" sz="2400" dirty="0" smtClean="0"/>
          </a:p>
          <a:p>
            <a:pPr fontAlgn="base"/>
            <a:endParaRPr lang="id-ID" sz="2400" dirty="0" smtClean="0"/>
          </a:p>
          <a:p>
            <a:pPr fontAlgn="base"/>
            <a:endParaRPr lang="id-ID" sz="2400" dirty="0" smtClean="0"/>
          </a:p>
          <a:p>
            <a:pPr fontAlgn="base"/>
            <a:r>
              <a:rPr lang="id-ID" sz="2400" dirty="0" smtClean="0"/>
              <a:t>Sumber interaksi sosial </a:t>
            </a:r>
          </a:p>
          <a:p>
            <a:pPr marL="457200" lvl="0" indent="-457200" fontAlgn="base"/>
            <a:endParaRPr lang="id-ID" sz="2000" dirty="0" smtClean="0"/>
          </a:p>
          <a:p>
            <a:pPr marL="457200" lvl="0" indent="-457200" fontAlgn="base"/>
            <a:r>
              <a:rPr lang="id-ID" sz="2000" dirty="0" smtClean="0"/>
              <a:t>1. Penampilan fisik yang meliputi warna kulit, pakaian, postur tubuh, pakaian, dan usia.</a:t>
            </a:r>
          </a:p>
          <a:p>
            <a:pPr lvl="0" fontAlgn="base"/>
            <a:r>
              <a:rPr lang="id-ID" sz="2000" dirty="0" smtClean="0"/>
              <a:t>2. Pola pikir yang meliputi pokok pikiran dari pengirim dan penerima.</a:t>
            </a:r>
          </a:p>
          <a:p>
            <a:pPr fontAlgn="base"/>
            <a:r>
              <a:rPr lang="id-ID" sz="2000" b="1" dirty="0" smtClean="0"/>
              <a:t> </a:t>
            </a:r>
            <a:endParaRPr lang="id-ID" sz="2000" dirty="0" smtClean="0"/>
          </a:p>
          <a:p>
            <a:endParaRPr lang="id-ID" sz="2000" dirty="0"/>
          </a:p>
        </p:txBody>
      </p:sp>
      <p:pic>
        <p:nvPicPr>
          <p:cNvPr id="5" name="Picture 4" descr="lingk sos &amp; interaksisos.png"/>
          <p:cNvPicPr>
            <a:picLocks noChangeAspect="1"/>
          </p:cNvPicPr>
          <p:nvPr/>
        </p:nvPicPr>
        <p:blipFill>
          <a:blip r:embed="rId3"/>
          <a:stretch>
            <a:fillRect/>
          </a:stretch>
        </p:blipFill>
        <p:spPr>
          <a:xfrm>
            <a:off x="4500562" y="-17"/>
            <a:ext cx="4643470" cy="275903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id-ID" sz="2000"/>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428596" y="1071552"/>
            <a:ext cx="8501122" cy="3847207"/>
          </a:xfrm>
          <a:prstGeom prst="rect">
            <a:avLst/>
          </a:prstGeom>
          <a:noFill/>
        </p:spPr>
        <p:txBody>
          <a:bodyPr wrap="square" rtlCol="0">
            <a:spAutoFit/>
          </a:bodyPr>
          <a:lstStyle/>
          <a:p>
            <a:pPr fontAlgn="base"/>
            <a:r>
              <a:rPr lang="id-ID" sz="2000" dirty="0" smtClean="0"/>
              <a:t>Yakni proses meniru, skala sikap, dan dorongan untuk berubah. </a:t>
            </a:r>
          </a:p>
          <a:p>
            <a:pPr fontAlgn="base">
              <a:lnSpc>
                <a:spcPct val="30000"/>
              </a:lnSpc>
            </a:pPr>
            <a:endParaRPr lang="id-ID" sz="2000" dirty="0" smtClean="0"/>
          </a:p>
          <a:p>
            <a:pPr fontAlgn="base"/>
            <a:r>
              <a:rPr lang="id-ID" sz="2000" dirty="0" smtClean="0"/>
              <a:t>Pada proses meniru, terdapat dua faktor yakni: </a:t>
            </a:r>
            <a:r>
              <a:rPr lang="id-ID" sz="2000" b="1" dirty="0" smtClean="0"/>
              <a:t>imitasi dan identifikasi</a:t>
            </a:r>
            <a:r>
              <a:rPr lang="id-ID" sz="2000" dirty="0" smtClean="0"/>
              <a:t>. </a:t>
            </a:r>
          </a:p>
          <a:p>
            <a:pPr fontAlgn="base"/>
            <a:r>
              <a:rPr lang="id-ID" sz="2000" dirty="0" smtClean="0"/>
              <a:t>Imitasi ialah proses interaksi dengan cara meniru atau mengikuti sebagian dari perilaku orang lain dan sifatnya tidak permanen. </a:t>
            </a:r>
          </a:p>
          <a:p>
            <a:pPr fontAlgn="base">
              <a:lnSpc>
                <a:spcPct val="30000"/>
              </a:lnSpc>
            </a:pPr>
            <a:endParaRPr lang="id-ID" sz="2000" dirty="0" smtClean="0"/>
          </a:p>
          <a:p>
            <a:pPr fontAlgn="base"/>
            <a:r>
              <a:rPr lang="id-ID" sz="2000" dirty="0" smtClean="0"/>
              <a:t>Peniruan itu meliputi peniruan sikap, penampilan, tingkah laku, hingga gaya hidup.</a:t>
            </a:r>
          </a:p>
          <a:p>
            <a:pPr fontAlgn="base">
              <a:lnSpc>
                <a:spcPct val="30000"/>
              </a:lnSpc>
            </a:pPr>
            <a:endParaRPr lang="id-ID" sz="2000" dirty="0" smtClean="0"/>
          </a:p>
          <a:p>
            <a:pPr fontAlgn="base"/>
            <a:r>
              <a:rPr lang="id-ID" sz="2000" dirty="0" smtClean="0"/>
              <a:t>Identifikasi adalah proses berinteraksi dengan cara meniru atau mengikuti hampir sama seluruh dari perilaku orang lain, penampilan fisik, dan sifatnya lebih permanen. </a:t>
            </a:r>
          </a:p>
          <a:p>
            <a:pPr fontAlgn="base">
              <a:lnSpc>
                <a:spcPct val="30000"/>
              </a:lnSpc>
            </a:pPr>
            <a:endParaRPr lang="id-ID" sz="2000" dirty="0" smtClean="0"/>
          </a:p>
          <a:p>
            <a:pPr fontAlgn="base"/>
            <a:r>
              <a:rPr lang="id-ID" sz="2000" dirty="0" smtClean="0"/>
              <a:t>Contohnya seperti operasi plastik.</a:t>
            </a:r>
          </a:p>
          <a:p>
            <a:endParaRPr lang="id-ID" sz="2000" dirty="0"/>
          </a:p>
        </p:txBody>
      </p:sp>
      <p:sp>
        <p:nvSpPr>
          <p:cNvPr id="6" name="TextBox 5"/>
          <p:cNvSpPr txBox="1"/>
          <p:nvPr/>
        </p:nvSpPr>
        <p:spPr>
          <a:xfrm>
            <a:off x="4572000" y="214296"/>
            <a:ext cx="4429156" cy="1077218"/>
          </a:xfrm>
          <a:prstGeom prst="rect">
            <a:avLst/>
          </a:prstGeom>
          <a:noFill/>
        </p:spPr>
        <p:txBody>
          <a:bodyPr wrap="square" rtlCol="0">
            <a:spAutoFit/>
          </a:bodyPr>
          <a:lstStyle/>
          <a:p>
            <a:r>
              <a:rPr lang="id-ID" sz="3200" b="1" dirty="0" smtClean="0"/>
              <a:t>Faktor-Faktor Interaksi</a:t>
            </a:r>
            <a:endParaRPr lang="id-ID" sz="3200" dirty="0" smtClean="0"/>
          </a:p>
          <a:p>
            <a:endParaRPr lang="id-ID"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1357290" y="357172"/>
            <a:ext cx="7643866" cy="4154984"/>
          </a:xfrm>
          <a:prstGeom prst="rect">
            <a:avLst/>
          </a:prstGeom>
          <a:noFill/>
        </p:spPr>
        <p:txBody>
          <a:bodyPr wrap="square" rtlCol="0">
            <a:spAutoFit/>
          </a:bodyPr>
          <a:lstStyle/>
          <a:p>
            <a:pPr fontAlgn="base"/>
            <a:r>
              <a:rPr lang="id-ID" sz="2000" dirty="0" smtClean="0"/>
              <a:t>Pada skala sikap terdiri dari dua hal, yakni </a:t>
            </a:r>
            <a:r>
              <a:rPr lang="id-ID" sz="2000" b="1" dirty="0" smtClean="0"/>
              <a:t>simpati dan empati</a:t>
            </a:r>
            <a:r>
              <a:rPr lang="id-ID" sz="2000" dirty="0" smtClean="0"/>
              <a:t>. </a:t>
            </a:r>
          </a:p>
          <a:p>
            <a:pPr fontAlgn="base">
              <a:lnSpc>
                <a:spcPct val="30000"/>
              </a:lnSpc>
            </a:pPr>
            <a:endParaRPr lang="id-ID" sz="2000" dirty="0" smtClean="0"/>
          </a:p>
          <a:p>
            <a:pPr fontAlgn="base"/>
            <a:r>
              <a:rPr lang="id-ID" sz="2000" dirty="0" smtClean="0"/>
              <a:t>Simpati adalah suatu perasaan ikut larut merasakan kesedihan mereka yang tertimpa musibah. Empati adalah kelanjutan dari rasa simpati yang berupa perbuatan        nyata untuk mewujudkan rasa simpatinya.</a:t>
            </a:r>
          </a:p>
          <a:p>
            <a:pPr fontAlgn="base">
              <a:lnSpc>
                <a:spcPct val="30000"/>
              </a:lnSpc>
            </a:pPr>
            <a:endParaRPr lang="id-ID" sz="2000" dirty="0" smtClean="0"/>
          </a:p>
          <a:p>
            <a:pPr fontAlgn="base"/>
            <a:r>
              <a:rPr lang="id-ID" sz="2000" dirty="0" smtClean="0"/>
              <a:t>                        Pada faktor dorongan untuk berubah terdiri dari dua hal, </a:t>
            </a:r>
          </a:p>
          <a:p>
            <a:pPr fontAlgn="base"/>
            <a:r>
              <a:rPr lang="id-ID" sz="2000" dirty="0" smtClean="0"/>
              <a:t>              yakni </a:t>
            </a:r>
            <a:r>
              <a:rPr lang="id-ID" sz="2000" b="1" dirty="0" smtClean="0"/>
              <a:t>sugesti dan motivasi</a:t>
            </a:r>
            <a:r>
              <a:rPr lang="id-ID" sz="2000" dirty="0" smtClean="0"/>
              <a:t>. </a:t>
            </a:r>
          </a:p>
          <a:p>
            <a:pPr fontAlgn="base">
              <a:lnSpc>
                <a:spcPct val="30000"/>
              </a:lnSpc>
            </a:pPr>
            <a:endParaRPr lang="id-ID" sz="2000" dirty="0" smtClean="0"/>
          </a:p>
          <a:p>
            <a:pPr fontAlgn="base"/>
            <a:r>
              <a:rPr lang="id-ID" sz="2000" dirty="0" smtClean="0"/>
              <a:t>Sugesti berupa pengaruh psikis pada seseorang yang berasal dari diri sendiri ataupun orang lain karena adanya kepercayaan terhadap sesuatu hal dari orang yang dipercayai. </a:t>
            </a:r>
          </a:p>
          <a:p>
            <a:pPr fontAlgn="base">
              <a:lnSpc>
                <a:spcPct val="30000"/>
              </a:lnSpc>
            </a:pPr>
            <a:endParaRPr lang="id-ID" sz="2000" dirty="0" smtClean="0"/>
          </a:p>
          <a:p>
            <a:pPr fontAlgn="base"/>
            <a:r>
              <a:rPr lang="id-ID" sz="2000" dirty="0" smtClean="0"/>
              <a:t>Motivasi merupakan dorongan yang mendasari seseorang untuk melakukan    perbuatan berdasarkan pertimbangan rasionalistis.</a:t>
            </a:r>
          </a:p>
          <a:p>
            <a:endParaRPr lang="id-ID"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0" y="642924"/>
            <a:ext cx="9144000" cy="1077218"/>
          </a:xfrm>
          <a:prstGeom prst="rect">
            <a:avLst/>
          </a:prstGeom>
          <a:noFill/>
        </p:spPr>
        <p:txBody>
          <a:bodyPr wrap="square" rtlCol="0">
            <a:spAutoFit/>
          </a:bodyPr>
          <a:lstStyle/>
          <a:p>
            <a:pPr algn="ctr"/>
            <a:r>
              <a:rPr lang="id-ID" sz="3200" b="1" dirty="0" smtClean="0"/>
              <a:t>Bentuk-Bentuk Interaksi Sosial</a:t>
            </a:r>
            <a:endParaRPr lang="id-ID" sz="3200" dirty="0" smtClean="0"/>
          </a:p>
          <a:p>
            <a:pPr algn="ctr"/>
            <a:endParaRPr lang="id-ID" sz="3200" dirty="0"/>
          </a:p>
        </p:txBody>
      </p:sp>
      <p:sp>
        <p:nvSpPr>
          <p:cNvPr id="6" name="TextBox 5"/>
          <p:cNvSpPr txBox="1"/>
          <p:nvPr/>
        </p:nvSpPr>
        <p:spPr>
          <a:xfrm>
            <a:off x="1142976" y="1643056"/>
            <a:ext cx="7286676" cy="1631216"/>
          </a:xfrm>
          <a:prstGeom prst="rect">
            <a:avLst/>
          </a:prstGeom>
          <a:noFill/>
        </p:spPr>
        <p:txBody>
          <a:bodyPr wrap="square" rtlCol="0">
            <a:spAutoFit/>
          </a:bodyPr>
          <a:lstStyle/>
          <a:p>
            <a:pPr fontAlgn="base"/>
            <a:r>
              <a:rPr lang="id-ID" sz="2000" dirty="0" smtClean="0"/>
              <a:t>Interaksi sosial memiliki bentuk yang terbagi menjadi 2 kelompok</a:t>
            </a:r>
          </a:p>
          <a:p>
            <a:pPr fontAlgn="base"/>
            <a:endParaRPr lang="id-ID" sz="2000" dirty="0" smtClean="0"/>
          </a:p>
          <a:p>
            <a:pPr lvl="0" fontAlgn="base"/>
            <a:r>
              <a:rPr lang="id-ID" sz="2000" dirty="0" smtClean="0"/>
              <a:t>	1. Interaksi sosial asosiasif </a:t>
            </a:r>
          </a:p>
          <a:p>
            <a:pPr lvl="0" fontAlgn="base"/>
            <a:r>
              <a:rPr lang="id-ID" sz="2000" dirty="0" smtClean="0"/>
              <a:t>	2. Interaksi sosial disosiasif</a:t>
            </a:r>
          </a:p>
          <a:p>
            <a:endParaRPr lang="id-ID"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400" dirty="0" smtClean="0"/>
              <a:t>s</a:t>
            </a:r>
            <a:endParaRPr lang="en-US" sz="4400" dirty="0"/>
          </a:p>
        </p:txBody>
      </p:sp>
      <p:sp>
        <p:nvSpPr>
          <p:cNvPr id="3" name="Subtitle 2"/>
          <p:cNvSpPr>
            <a:spLocks noGrp="1"/>
          </p:cNvSpPr>
          <p:nvPr>
            <p:ph type="subTitle" idx="1"/>
          </p:nvPr>
        </p:nvSpPr>
        <p:spPr/>
        <p:txBody>
          <a:bodyPr/>
          <a:lstStyle/>
          <a:p>
            <a:endParaRPr lang="en-US" dirty="0"/>
          </a:p>
        </p:txBody>
      </p:sp>
      <p:pic>
        <p:nvPicPr>
          <p:cNvPr id="6" name="Picture 5" descr="rural5.jpg"/>
          <p:cNvPicPr>
            <a:picLocks noChangeAspect="1"/>
          </p:cNvPicPr>
          <p:nvPr/>
        </p:nvPicPr>
        <p:blipFill>
          <a:blip r:embed="rId3"/>
          <a:stretch>
            <a:fillRect/>
          </a:stretch>
        </p:blipFill>
        <p:spPr>
          <a:xfrm>
            <a:off x="1" y="1"/>
            <a:ext cx="9144000" cy="5154082"/>
          </a:xfrm>
          <a:prstGeom prst="rect">
            <a:avLst/>
          </a:prstGeom>
        </p:spPr>
      </p:pic>
      <p:sp>
        <p:nvSpPr>
          <p:cNvPr id="8" name="TextBox 7"/>
          <p:cNvSpPr txBox="1"/>
          <p:nvPr/>
        </p:nvSpPr>
        <p:spPr>
          <a:xfrm>
            <a:off x="2000232" y="142858"/>
            <a:ext cx="6929486" cy="4524315"/>
          </a:xfrm>
          <a:prstGeom prst="rect">
            <a:avLst/>
          </a:prstGeom>
          <a:noFill/>
        </p:spPr>
        <p:txBody>
          <a:bodyPr wrap="square" rtlCol="0">
            <a:spAutoFit/>
          </a:bodyPr>
          <a:lstStyle/>
          <a:p>
            <a:pPr fontAlgn="base"/>
            <a:r>
              <a:rPr lang="id-ID" sz="2000" dirty="0" smtClean="0"/>
              <a:t> Interaksi sosial Asosiasif terdiri atas</a:t>
            </a:r>
          </a:p>
          <a:p>
            <a:pPr lvl="1" fontAlgn="base"/>
            <a:endParaRPr lang="id-ID" b="1" dirty="0" smtClean="0"/>
          </a:p>
          <a:p>
            <a:pPr lvl="1" fontAlgn="base"/>
            <a:r>
              <a:rPr lang="id-ID" b="1" dirty="0" smtClean="0"/>
              <a:t>1. Kerjasama (</a:t>
            </a:r>
            <a:r>
              <a:rPr lang="id-ID" b="1" i="1" dirty="0" smtClean="0"/>
              <a:t>cooperation</a:t>
            </a:r>
            <a:r>
              <a:rPr lang="id-ID" b="1" dirty="0" smtClean="0"/>
              <a:t>)</a:t>
            </a:r>
            <a:r>
              <a:rPr lang="id-ID" dirty="0" smtClean="0"/>
              <a:t/>
            </a:r>
            <a:br>
              <a:rPr lang="id-ID" dirty="0" smtClean="0"/>
            </a:br>
            <a:r>
              <a:rPr lang="id-ID" dirty="0" smtClean="0"/>
              <a:t>Kerjasama merupakan suatu usaha bersama antar individu atau kelompok untuk mencapai tujuan bersama. Akomodasi merupakan proses penyesuaian sosial dalam interaksi antar individu dan antar kelompok untuk meredakan suatu pertentangan.</a:t>
            </a:r>
            <a:endParaRPr lang="id-ID" sz="1600" dirty="0" smtClean="0"/>
          </a:p>
          <a:p>
            <a:pPr lvl="1" fontAlgn="base"/>
            <a:endParaRPr lang="id-ID" b="1" dirty="0" smtClean="0"/>
          </a:p>
          <a:p>
            <a:pPr lvl="1" fontAlgn="base"/>
            <a:r>
              <a:rPr lang="id-ID" b="1" dirty="0" smtClean="0"/>
              <a:t>2. Akomodasi (</a:t>
            </a:r>
            <a:r>
              <a:rPr lang="id-ID" b="1" i="1" dirty="0" smtClean="0"/>
              <a:t>accommodation</a:t>
            </a:r>
            <a:r>
              <a:rPr lang="id-ID" b="1" dirty="0" smtClean="0"/>
              <a:t>)</a:t>
            </a:r>
            <a:br>
              <a:rPr lang="id-ID" b="1" dirty="0" smtClean="0"/>
            </a:br>
            <a:r>
              <a:rPr lang="id-ID" dirty="0" smtClean="0"/>
              <a:t>Asimilasi merupakan sebuah proses ke arah peleburan kebudayaan sehingga                  setiap pihak bisa merasakan kebudayaan tunggal sebagai                     kepunyaan bersama. </a:t>
            </a:r>
          </a:p>
          <a:p>
            <a:pPr lvl="1" fontAlgn="base"/>
            <a:r>
              <a:rPr lang="id-ID" dirty="0" smtClean="0"/>
              <a:t>Dan, akulturasi merupakan proses yang timbul dari suatu kebudayaan untuk menerima kebudayaan asing tanpa menghilangkan kebudayaan sendiri.</a:t>
            </a:r>
            <a:endParaRPr lang="id-ID" sz="1600" dirty="0" smtClean="0"/>
          </a:p>
          <a:p>
            <a:endParaRPr lang="id-ID" dirty="0"/>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400" dirty="0" smtClean="0"/>
              <a:t>s</a:t>
            </a:r>
            <a:endParaRPr lang="en-US" sz="4400" dirty="0"/>
          </a:p>
        </p:txBody>
      </p:sp>
      <p:sp>
        <p:nvSpPr>
          <p:cNvPr id="3" name="Subtitle 2"/>
          <p:cNvSpPr>
            <a:spLocks noGrp="1"/>
          </p:cNvSpPr>
          <p:nvPr>
            <p:ph type="subTitle" idx="1"/>
          </p:nvPr>
        </p:nvSpPr>
        <p:spPr/>
        <p:txBody>
          <a:bodyPr/>
          <a:lstStyle/>
          <a:p>
            <a:endParaRPr lang="en-US" dirty="0"/>
          </a:p>
        </p:txBody>
      </p:sp>
      <p:pic>
        <p:nvPicPr>
          <p:cNvPr id="6" name="Picture 5" descr="rural5.jpg"/>
          <p:cNvPicPr>
            <a:picLocks noChangeAspect="1"/>
          </p:cNvPicPr>
          <p:nvPr/>
        </p:nvPicPr>
        <p:blipFill>
          <a:blip r:embed="rId2"/>
          <a:stretch>
            <a:fillRect/>
          </a:stretch>
        </p:blipFill>
        <p:spPr>
          <a:xfrm>
            <a:off x="1" y="1"/>
            <a:ext cx="9144000" cy="5154082"/>
          </a:xfrm>
          <a:prstGeom prst="rect">
            <a:avLst/>
          </a:prstGeom>
        </p:spPr>
      </p:pic>
      <p:sp>
        <p:nvSpPr>
          <p:cNvPr id="5" name="TextBox 4"/>
          <p:cNvSpPr txBox="1"/>
          <p:nvPr/>
        </p:nvSpPr>
        <p:spPr>
          <a:xfrm>
            <a:off x="2214546" y="571486"/>
            <a:ext cx="6786610" cy="3785652"/>
          </a:xfrm>
          <a:prstGeom prst="rect">
            <a:avLst/>
          </a:prstGeom>
          <a:noFill/>
        </p:spPr>
        <p:txBody>
          <a:bodyPr wrap="square" rtlCol="0">
            <a:spAutoFit/>
          </a:bodyPr>
          <a:lstStyle/>
          <a:p>
            <a:pPr lvl="1" fontAlgn="base"/>
            <a:r>
              <a:rPr lang="id-ID" sz="2000" b="1" dirty="0" smtClean="0"/>
              <a:t>3. Asimilasi (</a:t>
            </a:r>
            <a:r>
              <a:rPr lang="id-ID" sz="2000" b="1" i="1" dirty="0" smtClean="0"/>
              <a:t>assimilation</a:t>
            </a:r>
            <a:r>
              <a:rPr lang="id-ID" sz="2000" b="1" dirty="0" smtClean="0"/>
              <a:t>)</a:t>
            </a:r>
            <a:br>
              <a:rPr lang="id-ID" sz="2000" b="1" dirty="0" smtClean="0"/>
            </a:br>
            <a:r>
              <a:rPr lang="id-ID" sz="2000" dirty="0" smtClean="0"/>
              <a:t>Asimilasi merupakan sebuah proses ke arah peleburan kebudayaan sehingga setiap pihak bisa merasakan kebudayaan tunggal sebagai kepunyaan bersama. Dan, akulturasi merupakan proses yang timbul dari suatu kebudayaan untuk menerima kebudayaan asing tanpa menghilangkan kebudayaan sendiri.</a:t>
            </a:r>
          </a:p>
          <a:p>
            <a:pPr lvl="1" fontAlgn="base"/>
            <a:endParaRPr lang="id-ID" sz="2000" b="1" dirty="0" smtClean="0"/>
          </a:p>
          <a:p>
            <a:pPr lvl="1" fontAlgn="base"/>
            <a:endParaRPr lang="id-ID" sz="2000" b="1" dirty="0" smtClean="0"/>
          </a:p>
          <a:p>
            <a:pPr lvl="1" fontAlgn="base"/>
            <a:r>
              <a:rPr lang="id-ID" sz="2000" b="1" dirty="0" smtClean="0"/>
              <a:t>4. Akulturasi (</a:t>
            </a:r>
            <a:r>
              <a:rPr lang="id-ID" sz="2000" b="1" i="1" dirty="0" smtClean="0"/>
              <a:t>acculturation)</a:t>
            </a:r>
            <a:br>
              <a:rPr lang="id-ID" sz="2000" b="1" i="1" dirty="0" smtClean="0"/>
            </a:br>
            <a:r>
              <a:rPr lang="id-ID" sz="2000" dirty="0" smtClean="0"/>
              <a:t>Akulturasi merupakan proses yang timbul dari suatu kebudayaan untuk menerima kebudayaa</a:t>
            </a:r>
            <a:endParaRPr lang="id-ID" sz="2000" dirty="0"/>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3714744" y="214296"/>
            <a:ext cx="5072098" cy="1077218"/>
          </a:xfrm>
          <a:prstGeom prst="rect">
            <a:avLst/>
          </a:prstGeom>
          <a:noFill/>
        </p:spPr>
        <p:txBody>
          <a:bodyPr wrap="square" rtlCol="0">
            <a:spAutoFit/>
          </a:bodyPr>
          <a:lstStyle/>
          <a:p>
            <a:r>
              <a:rPr lang="id-ID" sz="3200" b="1" dirty="0" smtClean="0"/>
              <a:t>Lingkungan Sosial </a:t>
            </a:r>
            <a:endParaRPr lang="id-ID" sz="3200" dirty="0" smtClean="0"/>
          </a:p>
          <a:p>
            <a:endParaRPr lang="id-ID" sz="3200" dirty="0"/>
          </a:p>
        </p:txBody>
      </p:sp>
      <p:sp>
        <p:nvSpPr>
          <p:cNvPr id="6" name="TextBox 5"/>
          <p:cNvSpPr txBox="1"/>
          <p:nvPr/>
        </p:nvSpPr>
        <p:spPr>
          <a:xfrm>
            <a:off x="285720" y="1071552"/>
            <a:ext cx="8643998" cy="2862322"/>
          </a:xfrm>
          <a:prstGeom prst="rect">
            <a:avLst/>
          </a:prstGeom>
          <a:noFill/>
        </p:spPr>
        <p:txBody>
          <a:bodyPr wrap="square" rtlCol="0">
            <a:spAutoFit/>
          </a:bodyPr>
          <a:lstStyle/>
          <a:p>
            <a:r>
              <a:rPr lang="id-ID" sz="2000" dirty="0" smtClean="0"/>
              <a:t>Lingkungan sosial ialah kumpulan anggota di dalam masyarakat dalam suatu area atau komunitas tertentu, ataupun gabungan yang terdiri dari makhluk sosial atau manusia. </a:t>
            </a:r>
          </a:p>
          <a:p>
            <a:endParaRPr lang="id-ID" sz="2000" dirty="0" smtClean="0"/>
          </a:p>
          <a:p>
            <a:r>
              <a:rPr lang="id-ID" sz="2000" dirty="0" smtClean="0"/>
              <a:t>Lingkungan sosial kemudian membentuk suatu sistem pergaulan yang memiliki peranan besar di dalam membentuk sebuah kepribadian seseorang, dan kemudian terjadilah sebuah interaksi diantara orang atau juga masyarakat dengan lingkungannya.</a:t>
            </a:r>
          </a:p>
          <a:p>
            <a:endParaRPr lang="id-ID"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500034" y="571486"/>
            <a:ext cx="8501122" cy="4637543"/>
          </a:xfrm>
          <a:prstGeom prst="rect">
            <a:avLst/>
          </a:prstGeom>
          <a:noFill/>
        </p:spPr>
        <p:txBody>
          <a:bodyPr wrap="square" rtlCol="0">
            <a:spAutoFit/>
          </a:bodyPr>
          <a:lstStyle/>
          <a:p>
            <a:pPr algn="ctr" fontAlgn="base"/>
            <a:r>
              <a:rPr lang="id-ID" sz="2000" b="1" dirty="0" smtClean="0"/>
              <a:t>Disosiatif (dissociation</a:t>
            </a:r>
            <a:r>
              <a:rPr lang="id-ID" sz="2000" b="1" i="1" dirty="0" smtClean="0"/>
              <a:t>)</a:t>
            </a:r>
            <a:br>
              <a:rPr lang="id-ID" sz="2000" b="1" i="1" dirty="0" smtClean="0"/>
            </a:br>
            <a:endParaRPr lang="id-ID" sz="2000" dirty="0" smtClean="0"/>
          </a:p>
          <a:p>
            <a:pPr fontAlgn="base"/>
            <a:r>
              <a:rPr lang="id-ID" sz="2000" dirty="0" smtClean="0"/>
              <a:t>Interaksi sosial disosiasif terdiri dari </a:t>
            </a:r>
            <a:r>
              <a:rPr lang="id-ID" sz="2000" b="1" dirty="0" smtClean="0"/>
              <a:t>persaingan (</a:t>
            </a:r>
            <a:r>
              <a:rPr lang="id-ID" sz="2000" b="1" i="1" dirty="0" smtClean="0"/>
              <a:t>competition</a:t>
            </a:r>
            <a:r>
              <a:rPr lang="id-ID" sz="2000" b="1" dirty="0" smtClean="0"/>
              <a:t>)</a:t>
            </a:r>
            <a:r>
              <a:rPr lang="id-ID" sz="2000" dirty="0" smtClean="0"/>
              <a:t>, </a:t>
            </a:r>
            <a:r>
              <a:rPr lang="id-ID" sz="2000" b="1" dirty="0" smtClean="0"/>
              <a:t>kontraversi, </a:t>
            </a:r>
            <a:r>
              <a:rPr lang="id-ID" sz="2000" dirty="0" smtClean="0"/>
              <a:t>dan </a:t>
            </a:r>
            <a:r>
              <a:rPr lang="id-ID" sz="2000" b="1" dirty="0" smtClean="0"/>
              <a:t>pertentangan</a:t>
            </a:r>
            <a:r>
              <a:rPr lang="id-ID" sz="2000" dirty="0" smtClean="0"/>
              <a:t>. </a:t>
            </a:r>
          </a:p>
          <a:p>
            <a:pPr fontAlgn="base">
              <a:lnSpc>
                <a:spcPct val="50000"/>
              </a:lnSpc>
            </a:pPr>
            <a:r>
              <a:rPr lang="id-ID" sz="2000" dirty="0" smtClean="0"/>
              <a:t> </a:t>
            </a:r>
          </a:p>
          <a:p>
            <a:pPr fontAlgn="base"/>
            <a:r>
              <a:rPr lang="id-ID" sz="2000" dirty="0" smtClean="0"/>
              <a:t>Persaingan merupakan proses sosial yang melibatkan individu atau kelompok dalam hal berlomba dan berbuat sesuatu untuk mencapai kemenangan tertentu. </a:t>
            </a:r>
          </a:p>
          <a:p>
            <a:pPr fontAlgn="base">
              <a:lnSpc>
                <a:spcPct val="50000"/>
              </a:lnSpc>
            </a:pPr>
            <a:r>
              <a:rPr lang="id-ID" sz="2000" dirty="0" smtClean="0"/>
              <a:t> </a:t>
            </a:r>
          </a:p>
          <a:p>
            <a:pPr fontAlgn="base"/>
            <a:r>
              <a:rPr lang="id-ID" sz="2000" dirty="0" smtClean="0"/>
              <a:t>Kontraversi merupakan suatu pertentangan atau perbedaan pendapat, sikap yang biasanya berupa perdebatan terhadap suatu masalah yang bertentangan dan mempunyai dua sisi berlainan. </a:t>
            </a:r>
          </a:p>
          <a:p>
            <a:pPr fontAlgn="base">
              <a:lnSpc>
                <a:spcPct val="50000"/>
              </a:lnSpc>
            </a:pPr>
            <a:r>
              <a:rPr lang="id-ID" sz="2000" dirty="0" smtClean="0"/>
              <a:t> </a:t>
            </a:r>
          </a:p>
          <a:p>
            <a:pPr fontAlgn="base"/>
            <a:r>
              <a:rPr lang="id-ID" sz="2000" dirty="0" smtClean="0"/>
              <a:t>Pertentangan merupakan suatu keadaan berupa konflik sosial.</a:t>
            </a:r>
          </a:p>
          <a:p>
            <a:r>
              <a:rPr lang="id-ID" sz="2000" dirty="0" smtClean="0"/>
              <a:t> </a:t>
            </a:r>
          </a:p>
          <a:p>
            <a:endParaRPr lang="id-ID"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400" dirty="0" smtClean="0"/>
              <a:t>s</a:t>
            </a:r>
            <a:endParaRPr lang="en-US" sz="4400" dirty="0"/>
          </a:p>
        </p:txBody>
      </p:sp>
      <p:sp>
        <p:nvSpPr>
          <p:cNvPr id="3" name="Subtitle 2"/>
          <p:cNvSpPr>
            <a:spLocks noGrp="1"/>
          </p:cNvSpPr>
          <p:nvPr>
            <p:ph type="subTitle" idx="1"/>
          </p:nvPr>
        </p:nvSpPr>
        <p:spPr/>
        <p:txBody>
          <a:bodyPr/>
          <a:lstStyle/>
          <a:p>
            <a:endParaRPr lang="en-US" dirty="0"/>
          </a:p>
        </p:txBody>
      </p:sp>
      <p:pic>
        <p:nvPicPr>
          <p:cNvPr id="6" name="Picture 5" descr="rural5.jpg"/>
          <p:cNvPicPr>
            <a:picLocks noChangeAspect="1"/>
          </p:cNvPicPr>
          <p:nvPr/>
        </p:nvPicPr>
        <p:blipFill>
          <a:blip r:embed="rId2"/>
          <a:stretch>
            <a:fillRect/>
          </a:stretch>
        </p:blipFill>
        <p:spPr>
          <a:xfrm>
            <a:off x="0" y="0"/>
            <a:ext cx="9144000" cy="5154082"/>
          </a:xfrm>
          <a:prstGeom prst="rect">
            <a:avLst/>
          </a:prstGeom>
        </p:spPr>
      </p:pic>
      <p:sp>
        <p:nvSpPr>
          <p:cNvPr id="7" name="TextBox 6"/>
          <p:cNvSpPr txBox="1"/>
          <p:nvPr/>
        </p:nvSpPr>
        <p:spPr>
          <a:xfrm>
            <a:off x="1785918" y="1357304"/>
            <a:ext cx="7358082" cy="1015663"/>
          </a:xfrm>
          <a:prstGeom prst="rect">
            <a:avLst/>
          </a:prstGeom>
          <a:noFill/>
        </p:spPr>
        <p:txBody>
          <a:bodyPr wrap="square" rtlCol="0">
            <a:spAutoFit/>
          </a:bodyPr>
          <a:lstStyle/>
          <a:p>
            <a:pPr algn="ctr"/>
            <a:r>
              <a:rPr lang="id-ID" sz="6000" dirty="0" smtClean="0">
                <a:solidFill>
                  <a:schemeClr val="accent3">
                    <a:lumMod val="50000"/>
                  </a:schemeClr>
                </a:solidFill>
                <a:latin typeface="Adobe Garamond Pro" pitchFamily="18" charset="0"/>
              </a:rPr>
              <a:t>THANK YOU</a:t>
            </a:r>
            <a:endParaRPr lang="id-ID" sz="6000" dirty="0">
              <a:solidFill>
                <a:schemeClr val="accent3">
                  <a:lumMod val="50000"/>
                </a:schemeClr>
              </a:solidFill>
              <a:latin typeface="Adobe Garamond Pro" pitchFamily="18" charset="0"/>
            </a:endParaRPr>
          </a:p>
        </p:txBody>
      </p:sp>
    </p:spTree>
    <p:extLst>
      <p:ext uri="{BB962C8B-B14F-4D97-AF65-F5344CB8AC3E}">
        <p14:creationId xmlns:p14="http://schemas.microsoft.com/office/powerpoint/2010/main" xmlns="" val="363920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1643042" y="285734"/>
            <a:ext cx="7000924" cy="3785652"/>
          </a:xfrm>
          <a:prstGeom prst="rect">
            <a:avLst/>
          </a:prstGeom>
          <a:noFill/>
        </p:spPr>
        <p:txBody>
          <a:bodyPr wrap="square" rtlCol="0">
            <a:spAutoFit/>
          </a:bodyPr>
          <a:lstStyle/>
          <a:p>
            <a:r>
              <a:rPr lang="id-ID" sz="2000" dirty="0" smtClean="0"/>
              <a:t>Lingkungan sosial dari seseorang pertama kali dibentuk di dalam sebuah lingkungan keluarga, dan kemudian lingkungan keluarga yang menjadi media pertama yang memiliki pengaruh terhadap perilaku seseorang    dan yang paling utama yaitu anak-anak. </a:t>
            </a:r>
          </a:p>
          <a:p>
            <a:endParaRPr lang="id-ID" sz="2000" dirty="0" smtClean="0"/>
          </a:p>
          <a:p>
            <a:endParaRPr lang="id-ID" sz="2000" dirty="0" smtClean="0"/>
          </a:p>
          <a:p>
            <a:endParaRPr lang="id-ID" sz="2000" dirty="0" smtClean="0"/>
          </a:p>
          <a:p>
            <a:r>
              <a:rPr lang="id-ID" sz="2000" dirty="0" smtClean="0"/>
              <a:t>Selain dapat mengarahkan anak menjadi mandiri, anak juga dapat mengambil suatu keputusan untuk dirinya sendiri supaya bisa mengembangkan kemampuan dirinya seperti mental, sosial, emosional ataupun fisik. </a:t>
            </a:r>
          </a:p>
          <a:p>
            <a:endParaRPr lang="id-ID"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571472" y="285734"/>
            <a:ext cx="7572428" cy="1077218"/>
          </a:xfrm>
          <a:prstGeom prst="rect">
            <a:avLst/>
          </a:prstGeom>
          <a:noFill/>
        </p:spPr>
        <p:txBody>
          <a:bodyPr wrap="square" rtlCol="0">
            <a:spAutoFit/>
          </a:bodyPr>
          <a:lstStyle/>
          <a:p>
            <a:pPr algn="ctr"/>
            <a:r>
              <a:rPr lang="id-ID" sz="3200" b="1" dirty="0" smtClean="0"/>
              <a:t>Faktor-Faktor Lingkungan Sosial</a:t>
            </a:r>
            <a:endParaRPr lang="id-ID" sz="3200" dirty="0" smtClean="0"/>
          </a:p>
          <a:p>
            <a:endParaRPr lang="id-ID" sz="3200" dirty="0"/>
          </a:p>
        </p:txBody>
      </p:sp>
      <p:sp>
        <p:nvSpPr>
          <p:cNvPr id="5" name="TextBox 4"/>
          <p:cNvSpPr txBox="1"/>
          <p:nvPr/>
        </p:nvSpPr>
        <p:spPr>
          <a:xfrm>
            <a:off x="1571604" y="1000114"/>
            <a:ext cx="7358114" cy="369332"/>
          </a:xfrm>
          <a:prstGeom prst="rect">
            <a:avLst/>
          </a:prstGeom>
          <a:noFill/>
        </p:spPr>
        <p:txBody>
          <a:bodyPr wrap="square" rtlCol="0">
            <a:spAutoFit/>
          </a:bodyPr>
          <a:lstStyle/>
          <a:p>
            <a:endParaRPr lang="id-ID" dirty="0"/>
          </a:p>
        </p:txBody>
      </p:sp>
      <p:sp>
        <p:nvSpPr>
          <p:cNvPr id="8" name="TextBox 7"/>
          <p:cNvSpPr txBox="1"/>
          <p:nvPr/>
        </p:nvSpPr>
        <p:spPr>
          <a:xfrm>
            <a:off x="1714480" y="1000114"/>
            <a:ext cx="7429520" cy="3693319"/>
          </a:xfrm>
          <a:prstGeom prst="rect">
            <a:avLst/>
          </a:prstGeom>
          <a:noFill/>
        </p:spPr>
        <p:txBody>
          <a:bodyPr wrap="square" rtlCol="0">
            <a:spAutoFit/>
          </a:bodyPr>
          <a:lstStyle/>
          <a:p>
            <a:pPr lvl="0"/>
            <a:r>
              <a:rPr lang="id-ID" dirty="0" smtClean="0"/>
              <a:t>1. Pengelompokan Sosial</a:t>
            </a:r>
          </a:p>
          <a:p>
            <a:r>
              <a:rPr lang="id-ID" dirty="0" smtClean="0"/>
              <a:t>Pengelompokan sosial yaitu berbagai macam orang-orang dimana mereka membentuk persekutuan sosial yang dilandasi oleh adanya suatu hubungan kekerabatan seperti keluarga marga dan lainnya</a:t>
            </a:r>
          </a:p>
          <a:p>
            <a:pPr>
              <a:lnSpc>
                <a:spcPct val="50000"/>
              </a:lnSpc>
            </a:pPr>
            <a:endParaRPr lang="id-ID" dirty="0" smtClean="0"/>
          </a:p>
          <a:p>
            <a:r>
              <a:rPr lang="id-ID" dirty="0" smtClean="0"/>
              <a:t>2. Penataan sosial</a:t>
            </a:r>
          </a:p>
          <a:p>
            <a:r>
              <a:rPr lang="id-ID" dirty="0" smtClean="0"/>
              <a:t>Penataan sosial dimana hal ini sangat penting untuk bisa mengatur suatu ketertiban dalam kehidupan di masyarakat. Penataan itu berupa aturan-aturan yang dipakai sebagai pedoman untuk  kerja sama dan pergaulan </a:t>
            </a:r>
            <a:endParaRPr lang="id-ID" dirty="0" smtClean="0"/>
          </a:p>
          <a:p>
            <a:r>
              <a:rPr lang="id-ID" dirty="0" smtClean="0"/>
              <a:t>untuk </a:t>
            </a:r>
            <a:r>
              <a:rPr lang="id-ID" dirty="0" smtClean="0"/>
              <a:t>setiap anggotanya yang dimana setiap orang harus   </a:t>
            </a:r>
          </a:p>
          <a:p>
            <a:r>
              <a:rPr lang="id-ID" dirty="0" smtClean="0"/>
              <a:t>                  mempunyai kedudukan yang jelas sehingga akan lebih jelas </a:t>
            </a:r>
          </a:p>
          <a:p>
            <a:r>
              <a:rPr lang="id-ID" dirty="0" smtClean="0"/>
              <a:t>                       untuk mengetahui suatu kepentingan satu dengan yang </a:t>
            </a:r>
            <a:r>
              <a:rPr lang="id-ID" dirty="0" smtClean="0"/>
              <a:t>lainnya</a:t>
            </a:r>
            <a:r>
              <a:rPr lang="id-ID" dirty="0" smtClean="0"/>
              <a:t>.</a:t>
            </a:r>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0" y="15680"/>
            <a:ext cx="9144000" cy="5127820"/>
          </a:xfrm>
        </p:spPr>
      </p:pic>
      <p:sp>
        <p:nvSpPr>
          <p:cNvPr id="5" name="TextBox 4"/>
          <p:cNvSpPr txBox="1"/>
          <p:nvPr/>
        </p:nvSpPr>
        <p:spPr>
          <a:xfrm>
            <a:off x="3643306" y="214296"/>
            <a:ext cx="5715040" cy="954107"/>
          </a:xfrm>
          <a:prstGeom prst="rect">
            <a:avLst/>
          </a:prstGeom>
          <a:noFill/>
        </p:spPr>
        <p:txBody>
          <a:bodyPr wrap="square" rtlCol="0">
            <a:spAutoFit/>
          </a:bodyPr>
          <a:lstStyle/>
          <a:p>
            <a:r>
              <a:rPr lang="id-ID" sz="2800" b="1" dirty="0" smtClean="0"/>
              <a:t>           Jenis-Jenis Lingkungan Sosial</a:t>
            </a:r>
            <a:endParaRPr lang="id-ID" sz="2800" dirty="0" smtClean="0"/>
          </a:p>
          <a:p>
            <a:endParaRPr lang="id-ID" sz="2800" dirty="0"/>
          </a:p>
        </p:txBody>
      </p:sp>
      <p:sp>
        <p:nvSpPr>
          <p:cNvPr id="6" name="TextBox 5"/>
          <p:cNvSpPr txBox="1"/>
          <p:nvPr/>
        </p:nvSpPr>
        <p:spPr>
          <a:xfrm>
            <a:off x="1071538" y="785800"/>
            <a:ext cx="7858180" cy="3139321"/>
          </a:xfrm>
          <a:prstGeom prst="rect">
            <a:avLst/>
          </a:prstGeom>
          <a:noFill/>
        </p:spPr>
        <p:txBody>
          <a:bodyPr wrap="square" rtlCol="0">
            <a:spAutoFit/>
          </a:bodyPr>
          <a:lstStyle/>
          <a:p>
            <a:pPr lvl="0"/>
            <a:r>
              <a:rPr lang="id-ID" b="1" dirty="0" smtClean="0"/>
              <a:t>1. Lingkungan Sosial Primer</a:t>
            </a:r>
            <a:endParaRPr lang="id-ID" dirty="0" smtClean="0"/>
          </a:p>
          <a:p>
            <a:r>
              <a:rPr lang="id-ID" dirty="0" smtClean="0"/>
              <a:t/>
            </a:r>
            <a:br>
              <a:rPr lang="id-ID" dirty="0" smtClean="0"/>
            </a:br>
            <a:r>
              <a:rPr lang="id-ID" dirty="0" smtClean="0"/>
              <a:t>yaitu salah satu jenis lingkungan sosial yang terdapat sebuah hubungan yang erat diantara anggota satu dengan anggota lainnya, anggota saling mengenal baik dengan anggota yang lainnya.</a:t>
            </a:r>
          </a:p>
          <a:p>
            <a:pPr lvl="0"/>
            <a:endParaRPr lang="id-ID" b="1" dirty="0" smtClean="0"/>
          </a:p>
          <a:p>
            <a:pPr lvl="0"/>
            <a:r>
              <a:rPr lang="id-ID" b="1" dirty="0" smtClean="0"/>
              <a:t>2. Lingkungan Sosial Sekunder</a:t>
            </a:r>
            <a:endParaRPr lang="id-ID" dirty="0" smtClean="0"/>
          </a:p>
          <a:p>
            <a:r>
              <a:rPr lang="id-ID" dirty="0" smtClean="0"/>
              <a:t/>
            </a:r>
            <a:br>
              <a:rPr lang="id-ID" dirty="0" smtClean="0"/>
            </a:br>
            <a:r>
              <a:rPr lang="id-ID" dirty="0" smtClean="0"/>
              <a:t>yaitu salah satu jenis lingkungan sosial yang memiliki hubungan diantara anggota satu dengan anggota yang lainnya memiliki jarak atau kurang akrab.</a:t>
            </a:r>
          </a:p>
          <a:p>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4572000" y="214296"/>
            <a:ext cx="4357718" cy="369332"/>
          </a:xfrm>
          <a:prstGeom prst="rect">
            <a:avLst/>
          </a:prstGeom>
          <a:noFill/>
        </p:spPr>
        <p:txBody>
          <a:bodyPr wrap="square" rtlCol="0">
            <a:spAutoFit/>
          </a:bodyPr>
          <a:lstStyle/>
          <a:p>
            <a:endParaRPr lang="id-ID" dirty="0"/>
          </a:p>
        </p:txBody>
      </p:sp>
      <p:sp>
        <p:nvSpPr>
          <p:cNvPr id="6" name="TextBox 5"/>
          <p:cNvSpPr txBox="1"/>
          <p:nvPr/>
        </p:nvSpPr>
        <p:spPr>
          <a:xfrm>
            <a:off x="4357686" y="214296"/>
            <a:ext cx="4786314" cy="1077218"/>
          </a:xfrm>
          <a:prstGeom prst="rect">
            <a:avLst/>
          </a:prstGeom>
          <a:noFill/>
        </p:spPr>
        <p:txBody>
          <a:bodyPr wrap="square" rtlCol="0">
            <a:spAutoFit/>
          </a:bodyPr>
          <a:lstStyle/>
          <a:p>
            <a:r>
              <a:rPr lang="id-ID" sz="3200" b="1" dirty="0" smtClean="0"/>
              <a:t>Contoh Lingkungan Sosial</a:t>
            </a:r>
            <a:endParaRPr lang="id-ID" sz="3200" dirty="0" smtClean="0"/>
          </a:p>
          <a:p>
            <a:endParaRPr lang="id-ID" sz="3200" dirty="0"/>
          </a:p>
        </p:txBody>
      </p:sp>
      <p:sp>
        <p:nvSpPr>
          <p:cNvPr id="7" name="TextBox 6"/>
          <p:cNvSpPr txBox="1"/>
          <p:nvPr/>
        </p:nvSpPr>
        <p:spPr>
          <a:xfrm>
            <a:off x="1000100" y="928676"/>
            <a:ext cx="7929618" cy="3139321"/>
          </a:xfrm>
          <a:prstGeom prst="rect">
            <a:avLst/>
          </a:prstGeom>
          <a:noFill/>
        </p:spPr>
        <p:txBody>
          <a:bodyPr wrap="square" rtlCol="0">
            <a:spAutoFit/>
          </a:bodyPr>
          <a:lstStyle/>
          <a:p>
            <a:r>
              <a:rPr lang="id-ID" dirty="0" smtClean="0"/>
              <a:t>Seperti lingkungan sosial di sekolah yang di dalamnya terjadi interaksi sosial di antara komponen-komponen pendukung dengan status yang berbeda-beda. Contohnya kepala sekolah, guru, siswa, dan lainnya. Setiap dari komponen tersebut menjalankan sebuah tugasnya masing-masing.</a:t>
            </a:r>
          </a:p>
          <a:p>
            <a:endParaRPr lang="id-ID" dirty="0" smtClean="0"/>
          </a:p>
          <a:p>
            <a:r>
              <a:rPr lang="id-ID" dirty="0" smtClean="0"/>
              <a:t>Lingkungan sosial juga terdapat di dalam lingkungan masyarakat. Interaksi sosial di dalam lingkungan masyarakat mempunyai keanekaragaman yang sesuai dengan status dan juga perannya masing-masing. Hal ini bisa di lihat pada interaksi antara satu warga dengan warga yang lainnya seperti adanya suatu kerja sama, bahu-membahu, persaingan dan juga gotong royong.</a:t>
            </a: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500034" y="214296"/>
            <a:ext cx="8286808" cy="1077218"/>
          </a:xfrm>
          <a:prstGeom prst="rect">
            <a:avLst/>
          </a:prstGeom>
          <a:noFill/>
        </p:spPr>
        <p:txBody>
          <a:bodyPr wrap="square" rtlCol="0">
            <a:spAutoFit/>
          </a:bodyPr>
          <a:lstStyle/>
          <a:p>
            <a:pPr algn="ctr"/>
            <a:r>
              <a:rPr lang="id-ID" sz="3200" b="1" dirty="0" smtClean="0"/>
              <a:t>Apa Itu Interaksi Sosial?</a:t>
            </a:r>
            <a:endParaRPr lang="id-ID" sz="3200" dirty="0" smtClean="0"/>
          </a:p>
          <a:p>
            <a:pPr algn="ctr"/>
            <a:endParaRPr lang="id-ID" sz="3200" dirty="0"/>
          </a:p>
        </p:txBody>
      </p:sp>
      <p:sp>
        <p:nvSpPr>
          <p:cNvPr id="5" name="TextBox 4"/>
          <p:cNvSpPr txBox="1"/>
          <p:nvPr/>
        </p:nvSpPr>
        <p:spPr>
          <a:xfrm>
            <a:off x="1643042" y="928676"/>
            <a:ext cx="7143800" cy="3170099"/>
          </a:xfrm>
          <a:prstGeom prst="rect">
            <a:avLst/>
          </a:prstGeom>
          <a:noFill/>
        </p:spPr>
        <p:txBody>
          <a:bodyPr wrap="square" rtlCol="0">
            <a:spAutoFit/>
          </a:bodyPr>
          <a:lstStyle/>
          <a:p>
            <a:pPr fontAlgn="base"/>
            <a:r>
              <a:rPr lang="id-ID" sz="2000" dirty="0" smtClean="0"/>
              <a:t>Interaksi sosial adalah hubungan dan pengaruh timbal balik antara individu dengan          individu, individu dengan kelompok, dan kelompok  dengan kelompok.</a:t>
            </a:r>
          </a:p>
          <a:p>
            <a:pPr fontAlgn="base"/>
            <a:endParaRPr lang="id-ID" sz="2000" dirty="0" smtClean="0"/>
          </a:p>
          <a:p>
            <a:pPr fontAlgn="base"/>
            <a:r>
              <a:rPr lang="id-ID" sz="2000" dirty="0" smtClean="0"/>
              <a:t>Interaksi sosial juga dapat dikatakan sebagai proses saling mempengaruhi tindakan individu atau kelompok melalui simbol-simbol dan bahasa. Jadi, sederhananya, interaksi sosial itu membahas bagaimana berinteraksi dengan orang lain dalam kehidupan sosial dan masyarakat.</a:t>
            </a:r>
          </a:p>
          <a:p>
            <a:endParaRPr lang="id-ID"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6" name="Content Placeholder 5" descr="background cartoon OK.jpeg"/>
          <p:cNvPicPr>
            <a:picLocks noGrp="1" noChangeAspect="1"/>
          </p:cNvPicPr>
          <p:nvPr>
            <p:ph idx="1"/>
          </p:nvPr>
        </p:nvPicPr>
        <p:blipFill>
          <a:blip r:embed="rId2"/>
          <a:stretch>
            <a:fillRect/>
          </a:stretch>
        </p:blipFill>
        <p:spPr>
          <a:xfrm>
            <a:off x="-32" y="0"/>
            <a:ext cx="9144032" cy="5150382"/>
          </a:xfrm>
        </p:spPr>
      </p:pic>
      <p:sp>
        <p:nvSpPr>
          <p:cNvPr id="4" name="TextBox 3"/>
          <p:cNvSpPr txBox="1"/>
          <p:nvPr/>
        </p:nvSpPr>
        <p:spPr>
          <a:xfrm>
            <a:off x="1571604" y="357172"/>
            <a:ext cx="7215238" cy="2677656"/>
          </a:xfrm>
          <a:prstGeom prst="rect">
            <a:avLst/>
          </a:prstGeom>
          <a:noFill/>
        </p:spPr>
        <p:txBody>
          <a:bodyPr wrap="square" rtlCol="0">
            <a:spAutoFit/>
          </a:bodyPr>
          <a:lstStyle/>
          <a:p>
            <a:pPr fontAlgn="base"/>
            <a:r>
              <a:rPr lang="id-ID" sz="3200" b="1" dirty="0" smtClean="0"/>
              <a:t>Syarat-Syarat Terjadinya Interaksi Sosial</a:t>
            </a:r>
          </a:p>
          <a:p>
            <a:pPr fontAlgn="base"/>
            <a:endParaRPr lang="id-ID" dirty="0" smtClean="0"/>
          </a:p>
          <a:p>
            <a:pPr fontAlgn="base"/>
            <a:r>
              <a:rPr lang="id-ID" sz="2000" dirty="0" smtClean="0"/>
              <a:t> Sebuah interaksi sosial bisa terjadi harus memenuhi  beberapa syarat, ialah: </a:t>
            </a:r>
          </a:p>
          <a:p>
            <a:pPr lvl="0" fontAlgn="base"/>
            <a:endParaRPr lang="id-ID" sz="2000" dirty="0" smtClean="0"/>
          </a:p>
          <a:p>
            <a:pPr lvl="0" fontAlgn="base"/>
            <a:r>
              <a:rPr lang="id-ID" sz="2000" dirty="0" smtClean="0"/>
              <a:t>		 1. Adanya kontak sosial (</a:t>
            </a:r>
            <a:r>
              <a:rPr lang="id-ID" sz="2000" i="1" dirty="0" smtClean="0"/>
              <a:t>social contact</a:t>
            </a:r>
            <a:r>
              <a:rPr lang="id-ID" sz="2000" dirty="0" smtClean="0"/>
              <a:t>) </a:t>
            </a:r>
          </a:p>
          <a:p>
            <a:pPr lvl="0" fontAlgn="base"/>
            <a:r>
              <a:rPr lang="id-ID" sz="2000" dirty="0" smtClean="0"/>
              <a:t>		 2. danya komunikasi (</a:t>
            </a:r>
            <a:r>
              <a:rPr lang="id-ID" sz="2000" i="1" dirty="0" smtClean="0"/>
              <a:t>communication</a:t>
            </a:r>
            <a:r>
              <a:rPr lang="id-ID" sz="2000" dirty="0" smtClean="0"/>
              <a:t>).</a:t>
            </a:r>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id-ID"/>
          </a:p>
        </p:txBody>
      </p:sp>
      <p:pic>
        <p:nvPicPr>
          <p:cNvPr id="4" name="Content Placeholder 3" descr="rural2.jpg"/>
          <p:cNvPicPr>
            <a:picLocks noGrp="1" noChangeAspect="1"/>
          </p:cNvPicPr>
          <p:nvPr>
            <p:ph idx="1"/>
          </p:nvPr>
        </p:nvPicPr>
        <p:blipFill>
          <a:blip r:embed="rId2"/>
          <a:stretch>
            <a:fillRect/>
          </a:stretch>
        </p:blipFill>
        <p:spPr>
          <a:xfrm>
            <a:off x="-32" y="-18"/>
            <a:ext cx="9144000" cy="5127820"/>
          </a:xfrm>
        </p:spPr>
      </p:pic>
      <p:sp>
        <p:nvSpPr>
          <p:cNvPr id="5" name="TextBox 4"/>
          <p:cNvSpPr txBox="1"/>
          <p:nvPr/>
        </p:nvSpPr>
        <p:spPr>
          <a:xfrm>
            <a:off x="1071538" y="642924"/>
            <a:ext cx="7929618" cy="3785652"/>
          </a:xfrm>
          <a:prstGeom prst="rect">
            <a:avLst/>
          </a:prstGeom>
          <a:noFill/>
        </p:spPr>
        <p:txBody>
          <a:bodyPr wrap="square" rtlCol="0">
            <a:spAutoFit/>
          </a:bodyPr>
          <a:lstStyle/>
          <a:p>
            <a:pPr fontAlgn="base"/>
            <a:r>
              <a:rPr lang="id-ID" sz="2000" b="1" dirty="0" smtClean="0"/>
              <a:t>          Kontak Sosial</a:t>
            </a:r>
            <a:r>
              <a:rPr lang="id-ID" sz="2000" dirty="0" smtClean="0"/>
              <a:t> </a:t>
            </a:r>
          </a:p>
          <a:p>
            <a:pPr fontAlgn="base">
              <a:lnSpc>
                <a:spcPct val="50000"/>
              </a:lnSpc>
            </a:pPr>
            <a:endParaRPr lang="id-ID" sz="2000" dirty="0" smtClean="0"/>
          </a:p>
          <a:p>
            <a:pPr fontAlgn="base"/>
            <a:r>
              <a:rPr lang="id-ID" sz="2000" dirty="0" smtClean="0"/>
              <a:t>Kontak Sosial merupakan bertemunya dua pihak atau lebih secara fisik, baik tanpa alat maupun dengan alat. Kontak sosial memiliki berbagai bentuk yang didasari jumlah pelaku, tindakan atau tanggapan, dan sifatnya.</a:t>
            </a:r>
          </a:p>
          <a:p>
            <a:pPr fontAlgn="base">
              <a:lnSpc>
                <a:spcPct val="50000"/>
              </a:lnSpc>
            </a:pPr>
            <a:endParaRPr lang="id-ID" sz="2000" dirty="0" smtClean="0"/>
          </a:p>
          <a:p>
            <a:pPr fontAlgn="base"/>
            <a:r>
              <a:rPr lang="id-ID" sz="2000" dirty="0" smtClean="0"/>
              <a:t>Berdasarkan jumlah pelaku, kontak sosial terbagi menjadi kontak antar individu, antar kelompok, dan antara individu dengan kelompok. Berdasarkan tindakan atau tanggapan, terbagi menjadi kontak sosial positif dan negatif. Kontak positif mengarah kepada kerjasama sedangkan kontak negatif mengarah pada pertentangan.</a:t>
            </a:r>
          </a:p>
          <a:p>
            <a:endParaRPr lang="id-ID"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1331</TotalTime>
  <Words>863</Words>
  <Application>Microsoft Office PowerPoint</Application>
  <PresentationFormat>On-screen Show (16:9)</PresentationFormat>
  <Paragraphs>141</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vt:lpstr>
      <vt:lpstr>s</vt:lpstr>
      <vt:lpstr>Slide 20</vt:lpstr>
      <vt:lpstr>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user</cp:lastModifiedBy>
  <cp:revision>261</cp:revision>
  <dcterms:created xsi:type="dcterms:W3CDTF">2013-08-21T19:17:07Z</dcterms:created>
  <dcterms:modified xsi:type="dcterms:W3CDTF">2020-12-27T02:51:42Z</dcterms:modified>
</cp:coreProperties>
</file>