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6"/>
  </p:notesMasterIdLst>
  <p:handoutMasterIdLst>
    <p:handoutMasterId r:id="rId47"/>
  </p:handoutMasterIdLst>
  <p:sldIdLst>
    <p:sldId id="256" r:id="rId2"/>
    <p:sldId id="271" r:id="rId3"/>
    <p:sldId id="272" r:id="rId4"/>
    <p:sldId id="310" r:id="rId5"/>
    <p:sldId id="337" r:id="rId6"/>
    <p:sldId id="338" r:id="rId7"/>
    <p:sldId id="339" r:id="rId8"/>
    <p:sldId id="340" r:id="rId9"/>
    <p:sldId id="341" r:id="rId10"/>
    <p:sldId id="342" r:id="rId11"/>
    <p:sldId id="343" r:id="rId12"/>
    <p:sldId id="306" r:id="rId13"/>
    <p:sldId id="321" r:id="rId14"/>
    <p:sldId id="344" r:id="rId15"/>
    <p:sldId id="322" r:id="rId16"/>
    <p:sldId id="345" r:id="rId17"/>
    <p:sldId id="346" r:id="rId18"/>
    <p:sldId id="347" r:id="rId19"/>
    <p:sldId id="348" r:id="rId20"/>
    <p:sldId id="349" r:id="rId21"/>
    <p:sldId id="307" r:id="rId22"/>
    <p:sldId id="326" r:id="rId23"/>
    <p:sldId id="329" r:id="rId24"/>
    <p:sldId id="328" r:id="rId25"/>
    <p:sldId id="327" r:id="rId26"/>
    <p:sldId id="350" r:id="rId27"/>
    <p:sldId id="333" r:id="rId28"/>
    <p:sldId id="334" r:id="rId29"/>
    <p:sldId id="280" r:id="rId30"/>
    <p:sldId id="351" r:id="rId31"/>
    <p:sldId id="332" r:id="rId32"/>
    <p:sldId id="331" r:id="rId33"/>
    <p:sldId id="330" r:id="rId34"/>
    <p:sldId id="335" r:id="rId35"/>
    <p:sldId id="361" r:id="rId36"/>
    <p:sldId id="352" r:id="rId37"/>
    <p:sldId id="353" r:id="rId38"/>
    <p:sldId id="354" r:id="rId39"/>
    <p:sldId id="355" r:id="rId40"/>
    <p:sldId id="356" r:id="rId41"/>
    <p:sldId id="357" r:id="rId42"/>
    <p:sldId id="358" r:id="rId43"/>
    <p:sldId id="359" r:id="rId44"/>
    <p:sldId id="360"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5443" autoAdjust="0"/>
  </p:normalViewPr>
  <p:slideViewPr>
    <p:cSldViewPr>
      <p:cViewPr varScale="1">
        <p:scale>
          <a:sx n="100" d="100"/>
          <a:sy n="100" d="100"/>
        </p:scale>
        <p:origin x="-19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314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21.xml"/><Relationship Id="rId7" Type="http://schemas.openxmlformats.org/officeDocument/2006/relationships/image" Target="../media/image2.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s/slide29.xml"/></Relationships>
</file>

<file path=ppt/diagrams/_rels/data2.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image" Target="../media/image6.png"/><Relationship Id="rId2" Type="http://schemas.openxmlformats.org/officeDocument/2006/relationships/slide" Target="../slides/slide21.xml"/><Relationship Id="rId1" Type="http://schemas.openxmlformats.org/officeDocument/2006/relationships/slide" Target="../slides/slide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image" Target="../media/image6.png"/><Relationship Id="rId2" Type="http://schemas.openxmlformats.org/officeDocument/2006/relationships/slide" Target="../slides/slide21.xml"/><Relationship Id="rId1" Type="http://schemas.openxmlformats.org/officeDocument/2006/relationships/slide" Target="../slides/slide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diagrams/_rels/data5.xml.rels><?xml version="1.0" encoding="UTF-8" standalone="yes"?>
<Relationships xmlns="http://schemas.openxmlformats.org/package/2006/relationships"><Relationship Id="rId3" Type="http://schemas.openxmlformats.org/officeDocument/2006/relationships/slide" Target="../slides/slide21.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smtClean="0">
              <a:hlinkClick xmlns:r="http://schemas.openxmlformats.org/officeDocument/2006/relationships" r:id="rId1" action="ppaction://hlinksldjump"/>
            </a:rPr>
            <a:t>Core Business Processes and Organizational Value Chains</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smtClean="0"/>
            <a:t>Explain core business processes that are common in organizations.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smtClean="0">
              <a:hlinkClick xmlns:r="http://schemas.openxmlformats.org/officeDocument/2006/relationships" r:id="rId2" action="ppaction://hlinksldjump"/>
            </a:rPr>
            <a:t>Enterprise Systems</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smtClean="0"/>
            <a:t>Describe what enterprise systems are and how they have evolved.</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lstStyle/>
        <a:p>
          <a:r>
            <a:rPr lang="en-US" sz="1600" b="1" dirty="0" smtClean="0">
              <a:hlinkClick xmlns:r="http://schemas.openxmlformats.org/officeDocument/2006/relationships" r:id="rId3" action="ppaction://hlinksldjump"/>
            </a:rPr>
            <a:t>Enterprise Resource Planning</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lstStyle/>
        <a:p>
          <a:r>
            <a:rPr lang="en-US" sz="1400" dirty="0" smtClean="0"/>
            <a:t>Describe enterprise resource planning systems and how they help to improve internal business processes.</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AECECD48-C5E4-4B1D-828F-DD9E0A90274D}">
      <dgm:prSet custT="1"/>
      <dgm:spPr/>
      <dgm:t>
        <a:bodyPr anchor="ctr"/>
        <a:lstStyle/>
        <a:p>
          <a:r>
            <a:rPr lang="en-US" sz="1600" b="1" dirty="0" smtClean="0">
              <a:hlinkClick xmlns:r="http://schemas.openxmlformats.org/officeDocument/2006/relationships" r:id="rId4" action="ppaction://hlinksldjump"/>
            </a:rPr>
            <a:t>Achieving Enterprise System Success</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nchor="ctr"/>
        <a:lstStyle/>
        <a:p>
          <a:r>
            <a:rPr lang="en-US" sz="1400" dirty="0" smtClean="0"/>
            <a:t>Understand and utilize the keys to successfully implementing enterprise systems.</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83650"/>
      <dgm:spPr>
        <a:blipFill rotWithShape="1">
          <a:blip xmlns:r="http://schemas.openxmlformats.org/officeDocument/2006/relationships" r:embed="rId5"/>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02343"/>
      <dgm:spPr/>
      <dgm:t>
        <a:bodyPr/>
        <a:lstStyle/>
        <a:p>
          <a:endParaRPr lang="en-US"/>
        </a:p>
      </dgm:t>
    </dgm:pt>
    <dgm:pt modelId="{7AEC1603-E11D-41B0-BE2A-F6201D5BEDCD}" type="pres">
      <dgm:prSet presAssocID="{629933C8-186B-4311-BF2D-DC99990EFBF2}" presName="img" presStyleLbl="fgImgPlace1" presStyleIdx="1" presStyleCnt="4" custScaleX="83650"/>
      <dgm:spPr>
        <a:blipFill rotWithShape="1">
          <a:blip xmlns:r="http://schemas.openxmlformats.org/officeDocument/2006/relationships" r:embed="rId6"/>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05744"/>
      <dgm:spPr/>
      <dgm:t>
        <a:bodyPr/>
        <a:lstStyle/>
        <a:p>
          <a:endParaRPr lang="en-US"/>
        </a:p>
      </dgm:t>
    </dgm:pt>
    <dgm:pt modelId="{6ED042DA-90EA-415F-9861-14F87D22BB00}" type="pres">
      <dgm:prSet presAssocID="{34FB3FC8-FCB1-404C-AAE4-E98CF14CF5FB}" presName="img" presStyleLbl="fgImgPlace1" presStyleIdx="2" presStyleCnt="4" custScaleX="83650"/>
      <dgm:spPr>
        <a:blipFill rotWithShape="1">
          <a:blip xmlns:r="http://schemas.openxmlformats.org/officeDocument/2006/relationships" r:embed="rId7"/>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99510"/>
      <dgm:spPr/>
      <dgm:t>
        <a:bodyPr/>
        <a:lstStyle/>
        <a:p>
          <a:endParaRPr lang="en-US"/>
        </a:p>
      </dgm:t>
    </dgm:pt>
    <dgm:pt modelId="{0C6B9C41-271F-4061-9955-70DED635DAC1}" type="pres">
      <dgm:prSet presAssocID="{AECECD48-C5E4-4B1D-828F-DD9E0A90274D}" presName="img" presStyleLbl="fgImgPlace1" presStyleIdx="3" presStyleCnt="4" custScaleX="83650"/>
      <dgm:spPr>
        <a:blipFill rotWithShape="1">
          <a:blip xmlns:r="http://schemas.openxmlformats.org/officeDocument/2006/relationships" r:embed="rId8"/>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D7D120E4-0167-477E-960A-EF05D7A133C3}" type="presOf" srcId="{629933C8-186B-4311-BF2D-DC99990EFBF2}" destId="{A93B6B1D-06C6-4860-8EBA-32C502FF8641}" srcOrd="0"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7DD17957-3CF6-4F84-9B42-2D5B12D19F2A}" type="presOf" srcId="{A8E9C07B-48B2-4B9C-8EC7-0782825D816E}" destId="{49E2F980-7E69-446B-A4B0-923DF6DEFA98}" srcOrd="1" destOrd="0" presId="urn:microsoft.com/office/officeart/2005/8/layout/vList4#1"/>
    <dgm:cxn modelId="{CFBF21C2-21BA-4949-AE7B-A1680EDBC722}" type="presOf" srcId="{363F0ED0-6985-439E-857A-EC47F8A3DAB0}" destId="{A93B6B1D-06C6-4860-8EBA-32C502FF8641}" srcOrd="0" destOrd="1"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5787E137-0A5F-4F45-A330-BF65147102C9}" type="presOf" srcId="{E158F942-9CA0-47CD-BF20-BAC49C8142F5}" destId="{471ACDAA-8EBB-4B3F-89FD-E777335919BA}" srcOrd="0" destOrd="1" presId="urn:microsoft.com/office/officeart/2005/8/layout/vList4#1"/>
    <dgm:cxn modelId="{84CC1B9D-DB80-433F-828E-1349E31F1CF0}" type="presOf" srcId="{E158F942-9CA0-47CD-BF20-BAC49C8142F5}" destId="{5E310E1C-7377-4CBD-AD7A-3ED403513640}"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98D67BD8-8427-47B0-B5AA-EB45D304815F}" type="presOf" srcId="{6D011581-C5DD-419A-AAED-AD05631CDF0A}" destId="{49E2F980-7E69-446B-A4B0-923DF6DEFA98}"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D3B5C6B8-970A-4AE4-AF41-D9B6EC46DB45}" type="presOf" srcId="{629933C8-186B-4311-BF2D-DC99990EFBF2}" destId="{7B44DBCB-1EB0-418C-B751-858BAE4753CC}" srcOrd="1"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4FC978F-A2B8-46ED-81B4-5B0C5A60E259}" type="presOf" srcId="{34FB3FC8-FCB1-404C-AAE4-E98CF14CF5FB}" destId="{47C28FEA-814E-4A68-B726-08705D29C6AB}" srcOrd="0"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110EF44-5760-46AD-88E0-A5EC417BA8A8}" type="presOf" srcId="{482F2C61-E41B-4642-B082-EF9C103085B5}" destId="{25E29AB1-DE1E-48E4-B66F-1D7048CC3527}" srcOrd="0" destOrd="0" presId="urn:microsoft.com/office/officeart/2005/8/layout/vList4#1"/>
    <dgm:cxn modelId="{249DA96C-952E-42AC-8DB8-56C718E0C29A}" type="presOf" srcId="{34FB3FC8-FCB1-404C-AAE4-E98CF14CF5FB}" destId="{799A5FF2-1A39-4675-818C-11261776BAE8}" srcOrd="1" destOrd="0" presId="urn:microsoft.com/office/officeart/2005/8/layout/vList4#1"/>
    <dgm:cxn modelId="{8B673F7C-BE2D-49A5-B6F2-D9DEE7E4E328}" type="presOf" srcId="{AECECD48-C5E4-4B1D-828F-DD9E0A90274D}" destId="{471ACDAA-8EBB-4B3F-89FD-E777335919BA}" srcOrd="0"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35F334EF-24B5-4239-A395-CB84CFA55B46}" type="presOf" srcId="{0CFC6EAA-DD42-49C0-A163-69A52F65D7DF}" destId="{47C28FEA-814E-4A68-B726-08705D29C6AB}" srcOrd="0" destOrd="1" presId="urn:microsoft.com/office/officeart/2005/8/layout/vList4#1"/>
    <dgm:cxn modelId="{5EF40979-97FC-4938-9D34-9EF52BDE61C2}" type="presOf" srcId="{AECECD48-C5E4-4B1D-828F-DD9E0A90274D}" destId="{5E310E1C-7377-4CBD-AD7A-3ED403513640}" srcOrd="1" destOrd="0"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27AF655E-BB1D-4732-8A07-03E7E00B3EC5}" srcId="{A8E9C07B-48B2-4B9C-8EC7-0782825D816E}" destId="{6D011581-C5DD-419A-AAED-AD05631CDF0A}" srcOrd="0" destOrd="0" parTransId="{9AD826C6-DA8A-4FF7-A064-27557BE243B8}" sibTransId="{C1639196-CA28-4BD6-A52D-AF603368A606}"/>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Core Business Processes and Organizational Value Chains</a:t>
          </a:r>
          <a:endParaRPr lang="en-US" sz="2400" dirty="0" smtClean="0"/>
        </a:p>
        <a:p>
          <a:r>
            <a:rPr lang="en-US" sz="2000" dirty="0" smtClean="0"/>
            <a:t>Explain core business processes that are common in organizations. </a:t>
          </a:r>
          <a:endParaRPr lang="en-US" sz="18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Enterprise Systems</a:t>
          </a:r>
          <a:endParaRPr lang="en-US" sz="1400" dirty="0" smtClean="0"/>
        </a:p>
        <a:p>
          <a:r>
            <a:rPr lang="en-US" sz="1200" dirty="0" smtClean="0"/>
            <a:t>Describe what enterprise systems are and how they have evolved.</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Enterprise Resource Planning</a:t>
          </a:r>
          <a:endParaRPr lang="en-US" sz="1400" dirty="0" smtClean="0"/>
        </a:p>
        <a:p>
          <a:r>
            <a:rPr lang="en-US" sz="1200" dirty="0" smtClean="0"/>
            <a:t>Describe enterprise resource planning systems and how they help to improve internal business processes.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3" action="ppaction://hlinksldjump"/>
            </a:rPr>
            <a:t>Achieving Enterprise System Success</a:t>
          </a:r>
          <a:endParaRPr lang="en-US" sz="1400" dirty="0" smtClean="0"/>
        </a:p>
        <a:p>
          <a:r>
            <a:rPr lang="en-US" sz="1200" dirty="0" smtClean="0"/>
            <a:t>Understand and utilize the keys to successfully implementing enterprise systems.</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276742"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95572" custScaleY="265834"/>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13752"/>
      <dgm:spPr/>
      <dgm:t>
        <a:bodyPr/>
        <a:lstStyle/>
        <a:p>
          <a:endParaRPr lang="en-US"/>
        </a:p>
      </dgm:t>
    </dgm:pt>
    <dgm:pt modelId="{7AEC1603-E11D-41B0-BE2A-F6201D5BEDCD}" type="pres">
      <dgm:prSet presAssocID="{629933C8-186B-4311-BF2D-DC99990EFBF2}" presName="img" presStyleLbl="fgImgPlace1" presStyleIdx="1" presStyleCnt="4" custScaleX="65131"/>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14114"/>
      <dgm:spPr/>
      <dgm:t>
        <a:bodyPr/>
        <a:lstStyle/>
        <a:p>
          <a:endParaRPr lang="en-US"/>
        </a:p>
      </dgm:t>
    </dgm:pt>
    <dgm:pt modelId="{6ED042DA-90EA-415F-9861-14F87D22BB00}" type="pres">
      <dgm:prSet presAssocID="{34FB3FC8-FCB1-404C-AAE4-E98CF14CF5FB}" presName="img" presStyleLbl="fgImgPlace1" presStyleIdx="2" presStyleCnt="4" custScaleX="65131"/>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13933"/>
      <dgm:spPr/>
      <dgm:t>
        <a:bodyPr/>
        <a:lstStyle/>
        <a:p>
          <a:endParaRPr lang="en-US"/>
        </a:p>
      </dgm:t>
    </dgm:pt>
    <dgm:pt modelId="{0C6B9C41-271F-4061-9955-70DED635DAC1}" type="pres">
      <dgm:prSet presAssocID="{AECECD48-C5E4-4B1D-828F-DD9E0A90274D}" presName="img" presStyleLbl="fgImgPlace1" presStyleIdx="3" presStyleCnt="4" custScaleX="65131"/>
      <dgm:spPr>
        <a:blipFill rotWithShape="1">
          <a:blip xmlns:r="http://schemas.openxmlformats.org/officeDocument/2006/relationships" r:embed="rId7"/>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CD940617-5DF4-4842-932B-DEEB888241FF}" type="presOf" srcId="{34FB3FC8-FCB1-404C-AAE4-E98CF14CF5FB}" destId="{799A5FF2-1A39-4675-818C-11261776BAE8}" srcOrd="1"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5310D578-AF81-4A20-999F-3456DF15C80E}" type="presOf" srcId="{629933C8-186B-4311-BF2D-DC99990EFBF2}" destId="{A93B6B1D-06C6-4860-8EBA-32C502FF8641}" srcOrd="0"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8C7B64E0-006E-4C41-9E72-DD9DF84C862C}" type="presOf" srcId="{AECECD48-C5E4-4B1D-828F-DD9E0A90274D}" destId="{471ACDAA-8EBB-4B3F-89FD-E777335919BA}"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FFB8572B-7192-49CE-9F0D-B856D183EDFE}" srcId="{482F2C61-E41B-4642-B082-EF9C103085B5}" destId="{34FB3FC8-FCB1-404C-AAE4-E98CF14CF5FB}" srcOrd="2" destOrd="0" parTransId="{5D2B6F70-AC7D-4E44-959A-1F3278F0AFC3}" sibTransId="{62C71E71-0AFF-4481-BF1F-D339780ADFC0}"/>
    <dgm:cxn modelId="{077460E6-1B0F-4A1E-AC74-5DC04E99FC61}" type="presOf" srcId="{A8E9C07B-48B2-4B9C-8EC7-0782825D816E}" destId="{49E2F980-7E69-446B-A4B0-923DF6DEFA98}" srcOrd="1"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AAD18608-F8B2-4CE8-86FF-887828D70638}" srcId="{482F2C61-E41B-4642-B082-EF9C103085B5}" destId="{AECECD48-C5E4-4B1D-828F-DD9E0A90274D}" srcOrd="3" destOrd="0" parTransId="{83588EAC-9746-4704-81BA-BB10DA868C11}" sibTransId="{06826EBE-8D13-453B-B822-8C195E6947E1}"/>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Core Business Processes and Organizational Value Chains</a:t>
          </a:r>
          <a:endParaRPr lang="en-US" sz="1400" dirty="0" smtClean="0"/>
        </a:p>
        <a:p>
          <a:r>
            <a:rPr lang="en-US" sz="1200" dirty="0" smtClean="0"/>
            <a:t>Explain core business processes that are common in organizations.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Enterprise Systems</a:t>
          </a:r>
          <a:endParaRPr lang="en-US" sz="2400" dirty="0" smtClean="0"/>
        </a:p>
        <a:p>
          <a:r>
            <a:rPr lang="en-US" sz="2000" dirty="0" smtClean="0"/>
            <a:t>Describe what enterprise systems are and how they have evolved.</a:t>
          </a:r>
          <a:endParaRPr lang="en-US" sz="18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nchor="ctr"/>
        <a:lstStyle/>
        <a:p>
          <a:r>
            <a:rPr lang="en-US" sz="1400" b="1" dirty="0" smtClean="0">
              <a:hlinkClick xmlns:r="http://schemas.openxmlformats.org/officeDocument/2006/relationships" r:id="rId2" action="ppaction://hlinksldjump"/>
            </a:rPr>
            <a:t>Enterprise Resource Planning</a:t>
          </a:r>
          <a:endParaRPr lang="en-US" sz="1400" dirty="0" smtClean="0"/>
        </a:p>
        <a:p>
          <a:r>
            <a:rPr lang="en-US" sz="1200" dirty="0" smtClean="0"/>
            <a:t>Describe enterprise resource planning systems and how they help to improve internal business processes.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3" action="ppaction://hlinksldjump"/>
            </a:rPr>
            <a:t>Achieving Enterprise System Success</a:t>
          </a:r>
          <a:endParaRPr lang="en-US" sz="1400" dirty="0" smtClean="0"/>
        </a:p>
        <a:p>
          <a:r>
            <a:rPr lang="en-US" sz="1200" dirty="0" smtClean="0"/>
            <a:t>Understand and utilize the keys to successfully implementing enterprise systems.</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2393" custLinFactNeighborX="-3704"/>
      <dgm:spPr/>
      <dgm:t>
        <a:bodyPr/>
        <a:lstStyle/>
        <a:p>
          <a:endParaRPr lang="en-US"/>
        </a:p>
      </dgm:t>
    </dgm:pt>
    <dgm:pt modelId="{7D7D61F9-D1AA-4F6A-8715-FD6AC3E01198}" type="pres">
      <dgm:prSet presAssocID="{A8E9C07B-48B2-4B9C-8EC7-0782825D816E}" presName="img" presStyleLbl="fgImgPlace1" presStyleIdx="0" presStyleCnt="4" custScaleX="67452"/>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247959"/>
      <dgm:spPr/>
      <dgm:t>
        <a:bodyPr/>
        <a:lstStyle/>
        <a:p>
          <a:endParaRPr lang="en-US"/>
        </a:p>
      </dgm:t>
    </dgm:pt>
    <dgm:pt modelId="{7AEC1603-E11D-41B0-BE2A-F6201D5BEDCD}" type="pres">
      <dgm:prSet presAssocID="{629933C8-186B-4311-BF2D-DC99990EFBF2}" presName="img" presStyleLbl="fgImgPlace1" presStyleIdx="1" presStyleCnt="4" custScaleX="95556" custScaleY="239630"/>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01957"/>
      <dgm:spPr/>
      <dgm:t>
        <a:bodyPr/>
        <a:lstStyle/>
        <a:p>
          <a:endParaRPr lang="en-US"/>
        </a:p>
      </dgm:t>
    </dgm:pt>
    <dgm:pt modelId="{6ED042DA-90EA-415F-9861-14F87D22BB00}" type="pres">
      <dgm:prSet presAssocID="{34FB3FC8-FCB1-404C-AAE4-E98CF14CF5FB}" presName="img" presStyleLbl="fgImgPlace1" presStyleIdx="2" presStyleCnt="4" custScaleX="67452"/>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02539"/>
      <dgm:spPr/>
      <dgm:t>
        <a:bodyPr/>
        <a:lstStyle/>
        <a:p>
          <a:endParaRPr lang="en-US"/>
        </a:p>
      </dgm:t>
    </dgm:pt>
    <dgm:pt modelId="{0C6B9C41-271F-4061-9955-70DED635DAC1}" type="pres">
      <dgm:prSet presAssocID="{AECECD48-C5E4-4B1D-828F-DD9E0A90274D}" presName="img" presStyleLbl="fgImgPlace1" presStyleIdx="3" presStyleCnt="4" custScaleX="67452"/>
      <dgm:spPr>
        <a:blipFill rotWithShape="1">
          <a:blip xmlns:r="http://schemas.openxmlformats.org/officeDocument/2006/relationships" r:embed="rId7"/>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D13FD293-9D8D-4577-A5C5-A41791BDB010}" type="presOf" srcId="{482F2C61-E41B-4642-B082-EF9C103085B5}" destId="{25E29AB1-DE1E-48E4-B66F-1D7048CC3527}" srcOrd="0" destOrd="0" presId="urn:microsoft.com/office/officeart/2005/8/layout/vList4#3"/>
    <dgm:cxn modelId="{5CCA2871-A9C8-4B12-BD63-547DA708AA4E}" type="presOf" srcId="{34FB3FC8-FCB1-404C-AAE4-E98CF14CF5FB}" destId="{799A5FF2-1A39-4675-818C-11261776BAE8}" srcOrd="1" destOrd="0"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803FCC73-4ACA-4F83-B430-DCFB804728C2}" type="presOf" srcId="{34FB3FC8-FCB1-404C-AAE4-E98CF14CF5FB}" destId="{47C28FEA-814E-4A68-B726-08705D29C6AB}" srcOrd="0" destOrd="0" presId="urn:microsoft.com/office/officeart/2005/8/layout/vList4#3"/>
    <dgm:cxn modelId="{AB954C14-3858-413A-8C7D-4B290FD71843}" type="presOf" srcId="{629933C8-186B-4311-BF2D-DC99990EFBF2}" destId="{A93B6B1D-06C6-4860-8EBA-32C502FF8641}" srcOrd="0" destOrd="0" presId="urn:microsoft.com/office/officeart/2005/8/layout/vList4#3"/>
    <dgm:cxn modelId="{99D7479F-4561-4EE2-855D-967CBC4F6A95}" type="presOf" srcId="{AECECD48-C5E4-4B1D-828F-DD9E0A90274D}" destId="{471ACDAA-8EBB-4B3F-89FD-E777335919BA}" srcOrd="0"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FFB8572B-7192-49CE-9F0D-B856D183EDFE}" srcId="{482F2C61-E41B-4642-B082-EF9C103085B5}" destId="{34FB3FC8-FCB1-404C-AAE4-E98CF14CF5FB}" srcOrd="2" destOrd="0" parTransId="{5D2B6F70-AC7D-4E44-959A-1F3278F0AFC3}" sibTransId="{62C71E71-0AFF-4481-BF1F-D339780ADFC0}"/>
    <dgm:cxn modelId="{AF686861-D0AA-44C4-AEC2-9754B3068294}" type="presOf" srcId="{629933C8-186B-4311-BF2D-DC99990EFBF2}" destId="{7B44DBCB-1EB0-418C-B751-858BAE4753CC}" srcOrd="1" destOrd="0" presId="urn:microsoft.com/office/officeart/2005/8/layout/vList4#3"/>
    <dgm:cxn modelId="{169C0DB7-453D-4000-82AF-CBDE73FC492D}" type="presOf" srcId="{AECECD48-C5E4-4B1D-828F-DD9E0A90274D}" destId="{5E310E1C-7377-4CBD-AD7A-3ED403513640}" srcOrd="1"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Core Business Processes and Organizational Value Chains</a:t>
          </a:r>
          <a:endParaRPr lang="en-US" sz="1400" dirty="0" smtClean="0"/>
        </a:p>
        <a:p>
          <a:r>
            <a:rPr lang="en-US" sz="1200" dirty="0" smtClean="0"/>
            <a:t>Explain core business processes that are common in organizations.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Enterprise Systems</a:t>
          </a:r>
          <a:endParaRPr lang="en-US" sz="1400" dirty="0" smtClean="0"/>
        </a:p>
        <a:p>
          <a:r>
            <a:rPr lang="en-US" sz="1200" dirty="0" smtClean="0"/>
            <a:t>Describe what enterprise systems are and how they have evolved.</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smtClean="0"/>
            <a:t>Enterprise Resource Planning</a:t>
          </a:r>
          <a:endParaRPr lang="en-US" sz="2400" dirty="0" smtClean="0"/>
        </a:p>
        <a:p>
          <a:r>
            <a:rPr lang="en-US" sz="2000" dirty="0" smtClean="0"/>
            <a:t>Describe enterprise resource planning systems and how they help to improve internal business processes.</a:t>
          </a:r>
          <a:endParaRPr lang="en-US" sz="18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3" action="ppaction://hlinksldjump"/>
            </a:rPr>
            <a:t>Achieving for Enterprise System Success</a:t>
          </a:r>
          <a:endParaRPr lang="en-US" sz="1400" dirty="0" smtClean="0"/>
        </a:p>
        <a:p>
          <a:r>
            <a:rPr lang="en-US" sz="1200" dirty="0" smtClean="0"/>
            <a:t>Understand and utilize the keys to successfully implementing enterprise systems.</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0387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67509"/>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04025"/>
      <dgm:spPr/>
      <dgm:t>
        <a:bodyPr/>
        <a:lstStyle/>
        <a:p>
          <a:endParaRPr lang="en-US"/>
        </a:p>
      </dgm:t>
    </dgm:pt>
    <dgm:pt modelId="{7AEC1603-E11D-41B0-BE2A-F6201D5BEDCD}" type="pres">
      <dgm:prSet presAssocID="{629933C8-186B-4311-BF2D-DC99990EFBF2}" presName="img" presStyleLbl="fgImgPlace1" presStyleIdx="1" presStyleCnt="4" custScaleX="67509"/>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252549"/>
      <dgm:spPr/>
      <dgm:t>
        <a:bodyPr/>
        <a:lstStyle/>
        <a:p>
          <a:endParaRPr lang="en-US"/>
        </a:p>
      </dgm:t>
    </dgm:pt>
    <dgm:pt modelId="{6ED042DA-90EA-415F-9861-14F87D22BB00}" type="pres">
      <dgm:prSet presAssocID="{34FB3FC8-FCB1-404C-AAE4-E98CF14CF5FB}" presName="img" presStyleLbl="fgImgPlace1" presStyleIdx="2" presStyleCnt="4" custScaleX="95287" custScaleY="243810"/>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104328" custLinFactNeighborX="-926" custLinFactNeighborY="950"/>
      <dgm:spPr/>
      <dgm:t>
        <a:bodyPr/>
        <a:lstStyle/>
        <a:p>
          <a:endParaRPr lang="en-US"/>
        </a:p>
      </dgm:t>
    </dgm:pt>
    <dgm:pt modelId="{0C6B9C41-271F-4061-9955-70DED635DAC1}" type="pres">
      <dgm:prSet presAssocID="{AECECD48-C5E4-4B1D-828F-DD9E0A90274D}" presName="img" presStyleLbl="fgImgPlace1" presStyleIdx="3" presStyleCnt="4" custScaleX="67509"/>
      <dgm:spPr>
        <a:blipFill rotWithShape="1">
          <a:blip xmlns:r="http://schemas.openxmlformats.org/officeDocument/2006/relationships" r:embed="rId7"/>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6F973D68-AA8C-4F0C-A6C6-1A6D5049F6BB}" type="presOf" srcId="{AECECD48-C5E4-4B1D-828F-DD9E0A90274D}" destId="{471ACDAA-8EBB-4B3F-89FD-E777335919BA}" srcOrd="0"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5ED2E095-9691-4BE7-A4BD-871C27E2A4BE}" type="presOf" srcId="{34FB3FC8-FCB1-404C-AAE4-E98CF14CF5FB}" destId="{799A5FF2-1A39-4675-818C-11261776BAE8}" srcOrd="1"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8D764E12-DA0B-474A-B439-48FDABA61FE6}" type="presOf" srcId="{A8E9C07B-48B2-4B9C-8EC7-0782825D816E}" destId="{49E2F980-7E69-446B-A4B0-923DF6DEFA98}"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FFB8572B-7192-49CE-9F0D-B856D183EDFE}" srcId="{482F2C61-E41B-4642-B082-EF9C103085B5}" destId="{34FB3FC8-FCB1-404C-AAE4-E98CF14CF5FB}" srcOrd="2" destOrd="0" parTransId="{5D2B6F70-AC7D-4E44-959A-1F3278F0AFC3}" sibTransId="{62C71E71-0AFF-4481-BF1F-D339780ADFC0}"/>
    <dgm:cxn modelId="{F8A20B7B-4B68-4285-96F3-FF81C8275C58}" type="presOf" srcId="{AECECD48-C5E4-4B1D-828F-DD9E0A90274D}" destId="{5E310E1C-7377-4CBD-AD7A-3ED403513640}" srcOrd="1" destOrd="0" presId="urn:microsoft.com/office/officeart/2005/8/layout/vList4#4"/>
    <dgm:cxn modelId="{515457F1-4B4D-4065-98C2-33E2AE2CB77A}" type="presOf" srcId="{A8E9C07B-48B2-4B9C-8EC7-0782825D816E}" destId="{BA89CFF3-74C1-4F32-B093-38D94D4D20CF}" srcOrd="0"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Core Business Processes and Organizational Value Chains</a:t>
          </a:r>
          <a:endParaRPr lang="en-US" sz="1400" dirty="0" smtClean="0"/>
        </a:p>
        <a:p>
          <a:r>
            <a:rPr lang="en-US" sz="1200" dirty="0" smtClean="0"/>
            <a:t>Explain core business processes that are common in organizations.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Enterprise Systems</a:t>
          </a:r>
          <a:endParaRPr lang="en-US" sz="1400" dirty="0" smtClean="0"/>
        </a:p>
        <a:p>
          <a:r>
            <a:rPr lang="en-US" sz="1200" dirty="0" smtClean="0"/>
            <a:t>Describe what enterprise systems are and how they have evolved.</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Enterprise Resource Planning</a:t>
          </a:r>
          <a:endParaRPr lang="en-US" sz="1400" dirty="0" smtClean="0"/>
        </a:p>
        <a:p>
          <a:r>
            <a:rPr lang="en-US" sz="1200" dirty="0" smtClean="0"/>
            <a:t>Describe enterprise resource planning systems and how they help to improve internal business processes.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Achieving Enterprise System Success</a:t>
          </a:r>
          <a:endParaRPr lang="en-US" sz="2400" dirty="0" smtClean="0"/>
        </a:p>
        <a:p>
          <a:r>
            <a:rPr lang="en-US" sz="2000" dirty="0" smtClean="0"/>
            <a:t>Understand and utilize the keys to successfully implementing enterprise systems.</a:t>
          </a:r>
          <a:endParaRPr lang="en-US" sz="18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4" custScaleY="11521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4" custScaleX="67778" custScaleY="111143"/>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4">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4" custScaleY="114661"/>
      <dgm:spPr/>
      <dgm:t>
        <a:bodyPr/>
        <a:lstStyle/>
        <a:p>
          <a:endParaRPr lang="en-US"/>
        </a:p>
      </dgm:t>
    </dgm:pt>
    <dgm:pt modelId="{7AEC1603-E11D-41B0-BE2A-F6201D5BEDCD}" type="pres">
      <dgm:prSet presAssocID="{629933C8-186B-4311-BF2D-DC99990EFBF2}" presName="img" presStyleLbl="fgImgPlace1" presStyleIdx="1" presStyleCnt="4" custScaleX="67851" custScaleY="111143"/>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4">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4" custScaleY="115028"/>
      <dgm:spPr/>
      <dgm:t>
        <a:bodyPr/>
        <a:lstStyle/>
        <a:p>
          <a:endParaRPr lang="en-US"/>
        </a:p>
      </dgm:t>
    </dgm:pt>
    <dgm:pt modelId="{6ED042DA-90EA-415F-9861-14F87D22BB00}" type="pres">
      <dgm:prSet presAssocID="{34FB3FC8-FCB1-404C-AAE4-E98CF14CF5FB}" presName="img" presStyleLbl="fgImgPlace1" presStyleIdx="2" presStyleCnt="4" custScaleX="67851" custScaleY="111143"/>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4">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4" custScaleY="282149"/>
      <dgm:spPr/>
      <dgm:t>
        <a:bodyPr/>
        <a:lstStyle/>
        <a:p>
          <a:endParaRPr lang="en-US"/>
        </a:p>
      </dgm:t>
    </dgm:pt>
    <dgm:pt modelId="{0C6B9C41-271F-4061-9955-70DED635DAC1}" type="pres">
      <dgm:prSet presAssocID="{AECECD48-C5E4-4B1D-828F-DD9E0A90274D}" presName="img" presStyleLbl="fgImgPlace1" presStyleIdx="3" presStyleCnt="4" custScaleX="95629" custScaleY="269247"/>
      <dgm:spPr>
        <a:blipFill rotWithShape="1">
          <a:blip xmlns:r="http://schemas.openxmlformats.org/officeDocument/2006/relationships" r:embed="rId7"/>
          <a:stretch>
            <a:fillRect/>
          </a:stretch>
        </a:blipFill>
      </dgm:spPr>
      <dgm:t>
        <a:bodyPr/>
        <a:lstStyle/>
        <a:p>
          <a:endParaRPr lang="en-US"/>
        </a:p>
      </dgm:t>
    </dgm:pt>
    <dgm:pt modelId="{5E310E1C-7377-4CBD-AD7A-3ED403513640}" type="pres">
      <dgm:prSet presAssocID="{AECECD48-C5E4-4B1D-828F-DD9E0A90274D}" presName="text" presStyleLbl="node1" presStyleIdx="3" presStyleCnt="4">
        <dgm:presLayoutVars>
          <dgm:bulletEnabled val="1"/>
        </dgm:presLayoutVars>
      </dgm:prSet>
      <dgm:spPr/>
      <dgm:t>
        <a:bodyPr/>
        <a:lstStyle/>
        <a:p>
          <a:endParaRPr lang="en-US"/>
        </a:p>
      </dgm:t>
    </dgm:pt>
  </dgm:ptLst>
  <dgm:cxnLst>
    <dgm:cxn modelId="{C4CB6C55-6AB6-46E0-95AC-7F3C6BF09E73}" type="presOf" srcId="{AECECD48-C5E4-4B1D-828F-DD9E0A90274D}" destId="{471ACDAA-8EBB-4B3F-89FD-E777335919BA}" srcOrd="0"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8DE28728-A28C-4D9E-A76A-3EF953AAC924}" type="presOf" srcId="{629933C8-186B-4311-BF2D-DC99990EFBF2}" destId="{7B44DBCB-1EB0-418C-B751-858BAE4753CC}" srcOrd="1"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7994D3B8-2E12-4F77-A926-EDE60684F84C}" type="presOf" srcId="{AECECD48-C5E4-4B1D-828F-DD9E0A90274D}" destId="{5E310E1C-7377-4CBD-AD7A-3ED403513640}" srcOrd="1" destOrd="0" presId="urn:microsoft.com/office/officeart/2005/8/layout/vList4#5"/>
    <dgm:cxn modelId="{0B3AC96E-7BFE-43C4-BF20-0E68E3A2E854}" type="presOf" srcId="{A8E9C07B-48B2-4B9C-8EC7-0782825D816E}" destId="{BA89CFF3-74C1-4F32-B093-38D94D4D20CF}"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FFB8572B-7192-49CE-9F0D-B856D183EDFE}" srcId="{482F2C61-E41B-4642-B082-EF9C103085B5}" destId="{34FB3FC8-FCB1-404C-AAE4-E98CF14CF5FB}" srcOrd="2" destOrd="0" parTransId="{5D2B6F70-AC7D-4E44-959A-1F3278F0AFC3}" sibTransId="{62C71E71-0AFF-4481-BF1F-D339780ADFC0}"/>
    <dgm:cxn modelId="{E4C9D8C7-16D2-4D36-9697-9A80C02744A2}" type="presOf" srcId="{A8E9C07B-48B2-4B9C-8EC7-0782825D816E}" destId="{49E2F980-7E69-446B-A4B0-923DF6DEFA98}" srcOrd="1"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561C2EEB-B0BB-4691-91F2-F4AB67C354E0}" type="presOf" srcId="{34FB3FC8-FCB1-404C-AAE4-E98CF14CF5FB}" destId="{799A5FF2-1A39-4675-818C-11261776BAE8}" srcOrd="1"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116852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Core Business Processes and Organizational Value Chains</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core business processes that are common in organizations. </a:t>
          </a:r>
          <a:endParaRPr lang="en-US" sz="1400" kern="1200" dirty="0"/>
        </a:p>
      </dsp:txBody>
      <dsp:txXfrm>
        <a:off x="1755695" y="0"/>
        <a:ext cx="6473904" cy="1168528"/>
      </dsp:txXfrm>
    </dsp:sp>
    <dsp:sp modelId="{7D7D61F9-D1AA-4F6A-8715-FD6AC3E01198}">
      <dsp:nvSpPr>
        <dsp:cNvPr id="0" name=""/>
        <dsp:cNvSpPr/>
      </dsp:nvSpPr>
      <dsp:spPr>
        <a:xfrm>
          <a:off x="244329" y="145161"/>
          <a:ext cx="1376812" cy="87820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278304"/>
          <a:ext cx="8229600" cy="112347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Enterprise Systems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what enterprise systems are and how they have evolved.</a:t>
          </a:r>
          <a:endParaRPr lang="en-US" sz="1400" kern="1200" dirty="0"/>
        </a:p>
      </dsp:txBody>
      <dsp:txXfrm>
        <a:off x="1755695" y="1278304"/>
        <a:ext cx="6473904" cy="1123476"/>
      </dsp:txXfrm>
    </dsp:sp>
    <dsp:sp modelId="{7AEC1603-E11D-41B0-BE2A-F6201D5BEDCD}">
      <dsp:nvSpPr>
        <dsp:cNvPr id="0" name=""/>
        <dsp:cNvSpPr/>
      </dsp:nvSpPr>
      <dsp:spPr>
        <a:xfrm>
          <a:off x="244329" y="1400940"/>
          <a:ext cx="1376812" cy="87820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11556"/>
          <a:ext cx="8229600" cy="116081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Enterprise Resource Planning</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enterprise resource planning systems and how they help to improve internal business processes.</a:t>
          </a:r>
          <a:endParaRPr lang="en-US" sz="1400" kern="1200" dirty="0"/>
        </a:p>
      </dsp:txBody>
      <dsp:txXfrm>
        <a:off x="1755695" y="2511556"/>
        <a:ext cx="6473904" cy="1160811"/>
      </dsp:txXfrm>
    </dsp:sp>
    <dsp:sp modelId="{6ED042DA-90EA-415F-9861-14F87D22BB00}">
      <dsp:nvSpPr>
        <dsp:cNvPr id="0" name=""/>
        <dsp:cNvSpPr/>
      </dsp:nvSpPr>
      <dsp:spPr>
        <a:xfrm>
          <a:off x="244329" y="2652859"/>
          <a:ext cx="1376812" cy="87820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782143"/>
          <a:ext cx="8229600" cy="10923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Achieving Enterprise System Success</a:t>
          </a:r>
          <a:endParaRPr lang="en-US" sz="1600" kern="1200" dirty="0"/>
        </a:p>
        <a:p>
          <a:pPr marL="114300" lvl="1" indent="-114300" algn="l" defTabSz="622300">
            <a:lnSpc>
              <a:spcPct val="90000"/>
            </a:lnSpc>
            <a:spcBef>
              <a:spcPct val="0"/>
            </a:spcBef>
            <a:spcAft>
              <a:spcPct val="15000"/>
            </a:spcAft>
            <a:buChar char="••"/>
          </a:pPr>
          <a:r>
            <a:rPr lang="en-US" sz="1400" kern="1200" dirty="0" smtClean="0"/>
            <a:t>Understand and utilize the keys to successfully implementing enterprise systems.</a:t>
          </a:r>
          <a:endParaRPr lang="en-US" sz="1400" kern="1200" dirty="0"/>
        </a:p>
      </dsp:txBody>
      <dsp:txXfrm>
        <a:off x="1755695" y="3782143"/>
        <a:ext cx="6473904" cy="1092377"/>
      </dsp:txXfrm>
    </dsp:sp>
    <dsp:sp modelId="{0C6B9C41-271F-4061-9955-70DED635DAC1}">
      <dsp:nvSpPr>
        <dsp:cNvPr id="0" name=""/>
        <dsp:cNvSpPr/>
      </dsp:nvSpPr>
      <dsp:spPr>
        <a:xfrm>
          <a:off x="244329" y="3889229"/>
          <a:ext cx="1376812" cy="87820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204663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Core Business Processes and Organizational Value Chains</a:t>
          </a:r>
          <a:endParaRPr lang="en-US" sz="2400" kern="1200" dirty="0" smtClean="0"/>
        </a:p>
        <a:p>
          <a:pPr lvl="0" algn="l" defTabSz="1066800">
            <a:lnSpc>
              <a:spcPct val="90000"/>
            </a:lnSpc>
            <a:spcBef>
              <a:spcPct val="0"/>
            </a:spcBef>
            <a:spcAft>
              <a:spcPct val="35000"/>
            </a:spcAft>
          </a:pPr>
          <a:r>
            <a:rPr lang="en-US" sz="2000" kern="1200" dirty="0" smtClean="0"/>
            <a:t>Explain core business processes that are common in organizations. </a:t>
          </a:r>
          <a:endParaRPr lang="en-US" sz="1800" b="1" kern="1200" dirty="0" smtClean="0"/>
        </a:p>
      </dsp:txBody>
      <dsp:txXfrm>
        <a:off x="1719874" y="0"/>
        <a:ext cx="6509725" cy="2046633"/>
      </dsp:txXfrm>
    </dsp:sp>
    <dsp:sp modelId="{7D7D61F9-D1AA-4F6A-8715-FD6AC3E01198}">
      <dsp:nvSpPr>
        <dsp:cNvPr id="0" name=""/>
        <dsp:cNvSpPr/>
      </dsp:nvSpPr>
      <dsp:spPr>
        <a:xfrm>
          <a:off x="110395" y="236931"/>
          <a:ext cx="1573038" cy="157277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120587"/>
          <a:ext cx="8229600" cy="84124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Enterprise Systems</a:t>
          </a:r>
          <a:endParaRPr lang="en-US" sz="1400" kern="1200" dirty="0" smtClean="0"/>
        </a:p>
        <a:p>
          <a:pPr lvl="0" algn="l" defTabSz="622300">
            <a:lnSpc>
              <a:spcPct val="90000"/>
            </a:lnSpc>
            <a:spcBef>
              <a:spcPct val="0"/>
            </a:spcBef>
            <a:spcAft>
              <a:spcPct val="35000"/>
            </a:spcAft>
          </a:pPr>
          <a:r>
            <a:rPr lang="en-US" sz="1200" kern="1200" dirty="0" smtClean="0"/>
            <a:t>Describe what enterprise systems are and how they have evolved.</a:t>
          </a:r>
          <a:endParaRPr lang="en-US" sz="1100" kern="1200" dirty="0"/>
        </a:p>
      </dsp:txBody>
      <dsp:txXfrm>
        <a:off x="1719874" y="2120587"/>
        <a:ext cx="6509725" cy="841247"/>
      </dsp:txXfrm>
    </dsp:sp>
    <dsp:sp modelId="{7AEC1603-E11D-41B0-BE2A-F6201D5BEDCD}">
      <dsp:nvSpPr>
        <dsp:cNvPr id="0" name=""/>
        <dsp:cNvSpPr/>
      </dsp:nvSpPr>
      <dsp:spPr>
        <a:xfrm>
          <a:off x="360912" y="2245393"/>
          <a:ext cx="1072004" cy="59163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035790"/>
          <a:ext cx="8229600" cy="84392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Enterprise Resource Planning</a:t>
          </a:r>
          <a:endParaRPr lang="en-US" sz="1400" kern="1200" dirty="0" smtClean="0"/>
        </a:p>
        <a:p>
          <a:pPr lvl="0" algn="l" defTabSz="622300">
            <a:lnSpc>
              <a:spcPct val="90000"/>
            </a:lnSpc>
            <a:spcBef>
              <a:spcPct val="0"/>
            </a:spcBef>
            <a:spcAft>
              <a:spcPct val="35000"/>
            </a:spcAft>
          </a:pPr>
          <a:r>
            <a:rPr lang="en-US" sz="1200" kern="1200" dirty="0" smtClean="0"/>
            <a:t>Describe enterprise resource planning systems and how they help to improve internal business processes.</a:t>
          </a:r>
          <a:endParaRPr lang="en-US" sz="1100" kern="1200" dirty="0"/>
        </a:p>
      </dsp:txBody>
      <dsp:txXfrm>
        <a:off x="1719874" y="3035790"/>
        <a:ext cx="6509725" cy="843925"/>
      </dsp:txXfrm>
    </dsp:sp>
    <dsp:sp modelId="{6ED042DA-90EA-415F-9861-14F87D22BB00}">
      <dsp:nvSpPr>
        <dsp:cNvPr id="0" name=""/>
        <dsp:cNvSpPr/>
      </dsp:nvSpPr>
      <dsp:spPr>
        <a:xfrm>
          <a:off x="360912" y="3161934"/>
          <a:ext cx="1072004" cy="59163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953669"/>
          <a:ext cx="8229600" cy="84258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Achieving Enterprise System Success</a:t>
          </a:r>
          <a:endParaRPr lang="en-US" sz="1400" kern="1200" dirty="0" smtClean="0"/>
        </a:p>
        <a:p>
          <a:pPr lvl="0" algn="l" defTabSz="622300">
            <a:lnSpc>
              <a:spcPct val="90000"/>
            </a:lnSpc>
            <a:spcBef>
              <a:spcPct val="0"/>
            </a:spcBef>
            <a:spcAft>
              <a:spcPct val="35000"/>
            </a:spcAft>
          </a:pPr>
          <a:r>
            <a:rPr lang="en-US" sz="1200" kern="1200" dirty="0" smtClean="0"/>
            <a:t>Understand and utilize the keys to successfully implementing enterprise systems.</a:t>
          </a:r>
          <a:endParaRPr lang="en-US" sz="1100" kern="1200" dirty="0"/>
        </a:p>
      </dsp:txBody>
      <dsp:txXfrm>
        <a:off x="1719874" y="3953669"/>
        <a:ext cx="6509725" cy="842586"/>
      </dsp:txXfrm>
    </dsp:sp>
    <dsp:sp modelId="{0C6B9C41-271F-4061-9955-70DED635DAC1}">
      <dsp:nvSpPr>
        <dsp:cNvPr id="0" name=""/>
        <dsp:cNvSpPr/>
      </dsp:nvSpPr>
      <dsp:spPr>
        <a:xfrm>
          <a:off x="360912" y="4079144"/>
          <a:ext cx="1072004" cy="591636"/>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84004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Core Business Processes and Organizational Value Chains</a:t>
          </a:r>
          <a:endParaRPr lang="en-US" sz="1400" kern="1200" dirty="0" smtClean="0"/>
        </a:p>
        <a:p>
          <a:pPr lvl="0" algn="l" defTabSz="622300">
            <a:lnSpc>
              <a:spcPct val="90000"/>
            </a:lnSpc>
            <a:spcBef>
              <a:spcPct val="0"/>
            </a:spcBef>
            <a:spcAft>
              <a:spcPct val="35000"/>
            </a:spcAft>
          </a:pPr>
          <a:r>
            <a:rPr lang="en-US" sz="1200" kern="1200" dirty="0" smtClean="0"/>
            <a:t>Explain core business processes that are common in organizations. </a:t>
          </a:r>
          <a:endParaRPr lang="en-US" sz="1100" kern="1200" dirty="0"/>
        </a:p>
      </dsp:txBody>
      <dsp:txXfrm>
        <a:off x="1727961" y="0"/>
        <a:ext cx="6501638" cy="840047"/>
      </dsp:txXfrm>
    </dsp:sp>
    <dsp:sp modelId="{7D7D61F9-D1AA-4F6A-8715-FD6AC3E01198}">
      <dsp:nvSpPr>
        <dsp:cNvPr id="0" name=""/>
        <dsp:cNvSpPr/>
      </dsp:nvSpPr>
      <dsp:spPr>
        <a:xfrm>
          <a:off x="349898" y="91857"/>
          <a:ext cx="1110205" cy="65633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22089"/>
          <a:ext cx="8229600" cy="203429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Enterprise Systems</a:t>
          </a:r>
          <a:endParaRPr lang="en-US" sz="2400" kern="1200" dirty="0" smtClean="0"/>
        </a:p>
        <a:p>
          <a:pPr lvl="0" algn="l" defTabSz="1066800">
            <a:lnSpc>
              <a:spcPct val="90000"/>
            </a:lnSpc>
            <a:spcBef>
              <a:spcPct val="0"/>
            </a:spcBef>
            <a:spcAft>
              <a:spcPct val="35000"/>
            </a:spcAft>
          </a:pPr>
          <a:r>
            <a:rPr lang="en-US" sz="2000" kern="1200" dirty="0" smtClean="0"/>
            <a:t>Describe what enterprise systems are and how they have evolved.</a:t>
          </a:r>
          <a:endParaRPr lang="en-US" sz="1800" b="1" kern="1200" dirty="0" smtClean="0"/>
        </a:p>
      </dsp:txBody>
      <dsp:txXfrm>
        <a:off x="1727961" y="922089"/>
        <a:ext cx="6501638" cy="2034292"/>
      </dsp:txXfrm>
    </dsp:sp>
    <dsp:sp modelId="{7AEC1603-E11D-41B0-BE2A-F6201D5BEDCD}">
      <dsp:nvSpPr>
        <dsp:cNvPr id="0" name=""/>
        <dsp:cNvSpPr/>
      </dsp:nvSpPr>
      <dsp:spPr>
        <a:xfrm>
          <a:off x="118613" y="1152851"/>
          <a:ext cx="1572775" cy="157276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038423"/>
          <a:ext cx="8229600" cy="8364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Enterprise Resource Planning</a:t>
          </a:r>
          <a:endParaRPr lang="en-US" sz="1400" kern="1200" dirty="0" smtClean="0"/>
        </a:p>
        <a:p>
          <a:pPr lvl="0" algn="l" defTabSz="622300">
            <a:lnSpc>
              <a:spcPct val="90000"/>
            </a:lnSpc>
            <a:spcBef>
              <a:spcPct val="0"/>
            </a:spcBef>
            <a:spcAft>
              <a:spcPct val="35000"/>
            </a:spcAft>
          </a:pPr>
          <a:r>
            <a:rPr lang="en-US" sz="1200" kern="1200" dirty="0" smtClean="0"/>
            <a:t>Describe enterprise resource planning systems and how they help to improve internal business processes.</a:t>
          </a:r>
          <a:endParaRPr lang="en-US" sz="1100" kern="1200" dirty="0"/>
        </a:p>
      </dsp:txBody>
      <dsp:txXfrm>
        <a:off x="1727961" y="3038423"/>
        <a:ext cx="6501638" cy="836470"/>
      </dsp:txXfrm>
    </dsp:sp>
    <dsp:sp modelId="{6ED042DA-90EA-415F-9861-14F87D22BB00}">
      <dsp:nvSpPr>
        <dsp:cNvPr id="0" name=""/>
        <dsp:cNvSpPr/>
      </dsp:nvSpPr>
      <dsp:spPr>
        <a:xfrm>
          <a:off x="349898" y="3128492"/>
          <a:ext cx="1110205" cy="65633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956935"/>
          <a:ext cx="8229600" cy="84124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Achieving Enterprise System Success</a:t>
          </a:r>
          <a:endParaRPr lang="en-US" sz="1400" kern="1200" dirty="0" smtClean="0"/>
        </a:p>
        <a:p>
          <a:pPr lvl="0" algn="l" defTabSz="622300">
            <a:lnSpc>
              <a:spcPct val="90000"/>
            </a:lnSpc>
            <a:spcBef>
              <a:spcPct val="0"/>
            </a:spcBef>
            <a:spcAft>
              <a:spcPct val="35000"/>
            </a:spcAft>
          </a:pPr>
          <a:r>
            <a:rPr lang="en-US" sz="1200" kern="1200" dirty="0" smtClean="0"/>
            <a:t>Understand and utilize the keys to successfully implementing enterprise systems.</a:t>
          </a:r>
          <a:endParaRPr lang="en-US" sz="1100" kern="1200" dirty="0"/>
        </a:p>
      </dsp:txBody>
      <dsp:txXfrm>
        <a:off x="1727961" y="3956935"/>
        <a:ext cx="6501638" cy="841245"/>
      </dsp:txXfrm>
    </dsp:sp>
    <dsp:sp modelId="{0C6B9C41-271F-4061-9955-70DED635DAC1}">
      <dsp:nvSpPr>
        <dsp:cNvPr id="0" name=""/>
        <dsp:cNvSpPr/>
      </dsp:nvSpPr>
      <dsp:spPr>
        <a:xfrm>
          <a:off x="349898" y="4049392"/>
          <a:ext cx="1110205" cy="656332"/>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84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Core Business Processes and Organizational Value Chains</a:t>
          </a:r>
          <a:endParaRPr lang="en-US" sz="1400" kern="1200" dirty="0" smtClean="0"/>
        </a:p>
        <a:p>
          <a:pPr lvl="0" algn="l" defTabSz="622300">
            <a:lnSpc>
              <a:spcPct val="90000"/>
            </a:lnSpc>
            <a:spcBef>
              <a:spcPct val="0"/>
            </a:spcBef>
            <a:spcAft>
              <a:spcPct val="35000"/>
            </a:spcAft>
          </a:pPr>
          <a:r>
            <a:rPr lang="en-US" sz="1200" kern="1200" dirty="0" smtClean="0"/>
            <a:t>Explain core business processes that are common in organizations. </a:t>
          </a:r>
          <a:endParaRPr lang="en-US" sz="1100" kern="1200" dirty="0"/>
        </a:p>
      </dsp:txBody>
      <dsp:txXfrm>
        <a:off x="1718936" y="0"/>
        <a:ext cx="6510663" cy="841250"/>
      </dsp:txXfrm>
    </dsp:sp>
    <dsp:sp modelId="{7D7D61F9-D1AA-4F6A-8715-FD6AC3E01198}">
      <dsp:nvSpPr>
        <dsp:cNvPr id="0" name=""/>
        <dsp:cNvSpPr/>
      </dsp:nvSpPr>
      <dsp:spPr>
        <a:xfrm>
          <a:off x="338191" y="96012"/>
          <a:ext cx="1115571" cy="64922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14266"/>
          <a:ext cx="8229600" cy="8372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Enterprise Systems</a:t>
          </a:r>
          <a:endParaRPr lang="en-US" sz="1400" kern="1200" dirty="0" smtClean="0"/>
        </a:p>
        <a:p>
          <a:pPr lvl="0" algn="l" defTabSz="622300">
            <a:lnSpc>
              <a:spcPct val="90000"/>
            </a:lnSpc>
            <a:spcBef>
              <a:spcPct val="0"/>
            </a:spcBef>
            <a:spcAft>
              <a:spcPct val="35000"/>
            </a:spcAft>
          </a:pPr>
          <a:r>
            <a:rPr lang="en-US" sz="1200" kern="1200" dirty="0" smtClean="0"/>
            <a:t>Describe what enterprise systems are and how they have evolved.</a:t>
          </a:r>
          <a:endParaRPr lang="en-US" sz="1100" kern="1200" dirty="0"/>
        </a:p>
      </dsp:txBody>
      <dsp:txXfrm>
        <a:off x="1718936" y="914266"/>
        <a:ext cx="6510663" cy="837219"/>
      </dsp:txXfrm>
    </dsp:sp>
    <dsp:sp modelId="{7AEC1603-E11D-41B0-BE2A-F6201D5BEDCD}">
      <dsp:nvSpPr>
        <dsp:cNvPr id="0" name=""/>
        <dsp:cNvSpPr/>
      </dsp:nvSpPr>
      <dsp:spPr>
        <a:xfrm>
          <a:off x="337590" y="1008263"/>
          <a:ext cx="1116773" cy="64922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824503"/>
          <a:ext cx="8229600" cy="83989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Enterprise Resource Planning</a:t>
          </a:r>
          <a:endParaRPr lang="en-US" sz="1400" kern="1200" dirty="0" smtClean="0"/>
        </a:p>
        <a:p>
          <a:pPr lvl="0" algn="l" defTabSz="622300">
            <a:lnSpc>
              <a:spcPct val="90000"/>
            </a:lnSpc>
            <a:spcBef>
              <a:spcPct val="0"/>
            </a:spcBef>
            <a:spcAft>
              <a:spcPct val="35000"/>
            </a:spcAft>
          </a:pPr>
          <a:r>
            <a:rPr lang="en-US" sz="1200" kern="1200" dirty="0" smtClean="0"/>
            <a:t>Describe enterprise resource planning systems and how they help to improve internal business processes.</a:t>
          </a:r>
          <a:endParaRPr lang="en-US" sz="1200" kern="1200" dirty="0"/>
        </a:p>
      </dsp:txBody>
      <dsp:txXfrm>
        <a:off x="1718936" y="1824503"/>
        <a:ext cx="6510663" cy="839899"/>
      </dsp:txXfrm>
    </dsp:sp>
    <dsp:sp modelId="{6ED042DA-90EA-415F-9861-14F87D22BB00}">
      <dsp:nvSpPr>
        <dsp:cNvPr id="0" name=""/>
        <dsp:cNvSpPr/>
      </dsp:nvSpPr>
      <dsp:spPr>
        <a:xfrm>
          <a:off x="337590" y="1919840"/>
          <a:ext cx="1116773" cy="64922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737419"/>
          <a:ext cx="8229600" cy="206016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Achieving Enterprise System Success</a:t>
          </a:r>
          <a:endParaRPr lang="en-US" sz="2400" kern="1200" dirty="0" smtClean="0"/>
        </a:p>
        <a:p>
          <a:pPr lvl="0" algn="l" defTabSz="1066800">
            <a:lnSpc>
              <a:spcPct val="90000"/>
            </a:lnSpc>
            <a:spcBef>
              <a:spcPct val="0"/>
            </a:spcBef>
            <a:spcAft>
              <a:spcPct val="35000"/>
            </a:spcAft>
          </a:pPr>
          <a:r>
            <a:rPr lang="en-US" sz="2000" kern="1200" dirty="0" smtClean="0"/>
            <a:t>Understand and utilize the keys to successfully implementing enterprise systems.</a:t>
          </a:r>
          <a:endParaRPr lang="en-US" sz="1800" kern="1200" dirty="0"/>
        </a:p>
      </dsp:txBody>
      <dsp:txXfrm>
        <a:off x="1718936" y="2737419"/>
        <a:ext cx="6510663" cy="2060165"/>
      </dsp:txXfrm>
    </dsp:sp>
    <dsp:sp modelId="{0C6B9C41-271F-4061-9955-70DED635DAC1}">
      <dsp:nvSpPr>
        <dsp:cNvPr id="0" name=""/>
        <dsp:cNvSpPr/>
      </dsp:nvSpPr>
      <dsp:spPr>
        <a:xfrm>
          <a:off x="108988" y="2981118"/>
          <a:ext cx="1573976" cy="157276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4/23/2015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xmlns=""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4/23/2015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xmlns=""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xmlns=""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corporation is comprised of both core and support activities. </a:t>
            </a:r>
          </a:p>
          <a:p>
            <a:r>
              <a:rPr lang="en-US" dirty="0" smtClean="0"/>
              <a:t>Core activities are</a:t>
            </a:r>
            <a:r>
              <a:rPr lang="en-US" baseline="0" dirty="0" smtClean="0"/>
              <a:t> focused on the actual value-creation processes within the organization, including inbound logistics, operations and manufacturing, outbound logistics, marketing and sales, and customer service. </a:t>
            </a:r>
          </a:p>
          <a:p>
            <a:r>
              <a:rPr lang="en-US" baseline="0" dirty="0" smtClean="0"/>
              <a:t>These core activities form the organization’s “value chain.” </a:t>
            </a:r>
          </a:p>
          <a:p>
            <a:r>
              <a:rPr lang="en-US" baseline="0" dirty="0" smtClean="0"/>
              <a:t>Different industries can have significant variance in their core activities. </a:t>
            </a:r>
          </a:p>
          <a:p>
            <a:r>
              <a:rPr lang="en-US" baseline="0" dirty="0" smtClean="0"/>
              <a:t>Support activities are those activities that enable the core activities (and the other support activities) to function efficiently and effectively, but don’t directly create value for the customer.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purchase goods and services from other companies, and often sell to other companies as well. </a:t>
            </a:r>
          </a:p>
          <a:p>
            <a:r>
              <a:rPr lang="en-US" baseline="0" dirty="0" smtClean="0"/>
              <a:t>Multiple organizations working together form a value system. </a:t>
            </a:r>
          </a:p>
          <a:p>
            <a:r>
              <a:rPr lang="en-US" baseline="0" dirty="0" smtClean="0"/>
              <a:t>It is necessary for information to flow between companies for the smooth and efficient operation of the value system. </a:t>
            </a:r>
          </a:p>
          <a:p>
            <a:r>
              <a:rPr lang="en-US" baseline="0" dirty="0" smtClean="0"/>
              <a:t>When companies tie their information systems together, they can send and receive information with other companies up and down the value system.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xmlns="" val="35809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organizations first started using information systems, they </a:t>
            </a:r>
            <a:r>
              <a:rPr lang="en-US" baseline="0" dirty="0" smtClean="0"/>
              <a:t>typically implemented proprietary systems from multiple vendors on a department-by-department or process-by-process basis. </a:t>
            </a:r>
          </a:p>
          <a:p>
            <a:r>
              <a:rPr lang="en-US" baseline="0" dirty="0" smtClean="0"/>
              <a:t>This resulted in multiple information systems optimizing the practices of each department or process independent of the rest of the organization, with a marked lack of data flow between business departments or processes.</a:t>
            </a:r>
          </a:p>
          <a:p>
            <a:r>
              <a:rPr lang="en-US" baseline="0" dirty="0" smtClean="0"/>
              <a:t>This lack of continuous data flow created large inefficiencies. </a:t>
            </a:r>
          </a:p>
          <a:p>
            <a:r>
              <a:rPr lang="en-US" baseline="0" dirty="0" smtClean="0"/>
              <a:t>These older standalone systems are now typically referred to as legacy systems, reflecting their advancing age and lack of upgradability.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Enterprise systems perform all the functions legacy systems used to perform, but with the added benefit of being integrated across the value chain with a consolidated</a:t>
            </a:r>
            <a:r>
              <a:rPr lang="en-US" baseline="0" dirty="0" smtClean="0"/>
              <a:t> database.</a:t>
            </a:r>
          </a:p>
          <a:p>
            <a:r>
              <a:rPr lang="en-US" baseline="0" dirty="0" smtClean="0"/>
              <a:t>This ensures that all departments and processes have access to both their internal information and the information of upstream and downstream processes and functions. </a:t>
            </a:r>
          </a:p>
          <a:p>
            <a:r>
              <a:rPr lang="en-US" baseline="0" dirty="0" smtClean="0"/>
              <a:t>This integrated approach streamlines operations across the entire value chain, eliminating road blocks and enhancing efficiency.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Internally focused systems integrate</a:t>
            </a:r>
            <a:r>
              <a:rPr lang="en-US" baseline="0" dirty="0" smtClean="0"/>
              <a:t> and automate</a:t>
            </a:r>
            <a:r>
              <a:rPr lang="en-US" dirty="0" smtClean="0"/>
              <a:t> information flows between departments and processes, streamlining operations and facilitating smooth</a:t>
            </a:r>
            <a:r>
              <a:rPr lang="en-US" baseline="0" dirty="0" smtClean="0"/>
              <a:t> business operations.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Externally</a:t>
            </a:r>
            <a:r>
              <a:rPr lang="en-US" baseline="0" dirty="0" smtClean="0"/>
              <a:t> focused systems focus on improving communication and coordination with other businesses in the overall value system. </a:t>
            </a:r>
          </a:p>
          <a:p>
            <a:r>
              <a:rPr lang="en-US" baseline="0" dirty="0" smtClean="0"/>
              <a:t>These externally focused systems include supply chain management and customer relationship management systems, which are specifically addressed in Chapter 8.</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Packaged software is preprogrammed software a</a:t>
            </a:r>
            <a:r>
              <a:rPr lang="en-US" baseline="0" dirty="0" smtClean="0"/>
              <a:t> business buys to meet business needs. It may range from simple word-processing software to very complex enterprise systems. </a:t>
            </a:r>
          </a:p>
          <a:p>
            <a:r>
              <a:rPr lang="en-US" baseline="0" dirty="0" smtClean="0"/>
              <a:t>Simple software is typically used as-is, whereas complex or enterprise software requires configuring. </a:t>
            </a:r>
          </a:p>
          <a:p>
            <a:r>
              <a:rPr lang="en-US" baseline="0" dirty="0" smtClean="0"/>
              <a:t>When configuring alone won’t meet a business’s unique needs, either custom software can be written from scratch or an existing module can be customized by the software vendor. </a:t>
            </a:r>
          </a:p>
          <a:p>
            <a:r>
              <a:rPr lang="en-US" baseline="0" dirty="0" smtClean="0"/>
              <a:t>Customizing software typically entails significant cost, and often creates a version that cannot be upgraded without reprogramming the customizations. </a:t>
            </a:r>
          </a:p>
          <a:p>
            <a:r>
              <a:rPr lang="en-US" baseline="0" dirty="0" smtClean="0"/>
              <a:t>Hence, a cost-benefit analysis needs to be performed before undertaking any customizations to ensure the value is really there.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 enterprise software provides an opportunity for organizations to migrate under-performing processes to industry best practices,</a:t>
            </a:r>
            <a:r>
              <a:rPr lang="en-US" baseline="0" dirty="0" smtClean="0"/>
              <a:t> which are typically built into the software implementation. </a:t>
            </a:r>
          </a:p>
          <a:p>
            <a:r>
              <a:rPr lang="en-US" baseline="0" dirty="0" smtClean="0"/>
              <a:t>However, if an organization has unique practices that are superior to industry standard best practices, the enterprise software may be unable to support them without significant customization. </a:t>
            </a:r>
          </a:p>
          <a:p>
            <a:r>
              <a:rPr lang="en-US" baseline="0" dirty="0" smtClean="0"/>
              <a:t>An organization needs to understand how it is performing against industry benchmarks to know when it should adopt industry best practices and when it should keep unique business practices in place.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process management involves actively managing a company’s</a:t>
            </a:r>
            <a:r>
              <a:rPr lang="en-US" baseline="0" dirty="0" smtClean="0"/>
              <a:t> </a:t>
            </a:r>
            <a:r>
              <a:rPr lang="en-US" dirty="0" smtClean="0"/>
              <a:t>business processes. This typically includes functions such as process modeling, redesign, and improvement.</a:t>
            </a:r>
          </a:p>
          <a:p>
            <a:r>
              <a:rPr lang="en-US" dirty="0" smtClean="0"/>
              <a:t>BPM evolved from</a:t>
            </a:r>
            <a:r>
              <a:rPr lang="en-US" baseline="0" dirty="0" smtClean="0"/>
              <a:t> the concept of “business process reengineering.”</a:t>
            </a:r>
          </a:p>
          <a:p>
            <a:endParaRPr lang="en-US" dirty="0" smtClean="0"/>
          </a:p>
          <a:p>
            <a:r>
              <a:rPr lang="en-US" baseline="0" dirty="0" smtClean="0"/>
              <a:t>When properly supported by management with realistic expectations and clear goals, BPM can be very beneficial.</a:t>
            </a:r>
          </a:p>
          <a:p>
            <a:endParaRPr lang="en-US" baseline="0" dirty="0" smtClean="0"/>
          </a:p>
          <a:p>
            <a:r>
              <a:rPr lang="en-US" sz="1200" b="0" i="0" u="none" strike="noStrike" kern="1200" baseline="0" dirty="0" smtClean="0">
                <a:solidFill>
                  <a:schemeClr val="tx1"/>
                </a:solidFill>
                <a:latin typeface="+mn-lt"/>
                <a:ea typeface="+mn-ea"/>
                <a:cs typeface="+mn-cs"/>
              </a:rPr>
              <a:t>The basic steps of BPM include developing a vision, identifying the critical processes that are to be redesigned, understanding and measuring the existing processes, identifying ways that information systems can be used to improve processes, and designing and implementing the new processes.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xmlns=""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Enterprise systems</a:t>
            </a:r>
            <a:r>
              <a:rPr lang="en-US" baseline="0" dirty="0" smtClean="0"/>
              <a:t> are, by their very nature, highly complex, with significant impacts throughout an organization. </a:t>
            </a:r>
          </a:p>
          <a:p>
            <a:r>
              <a:rPr lang="en-US" baseline="0" dirty="0" smtClean="0"/>
              <a:t>This complexity and wide impact makes budgeting for their implementation and forecasting benefits both complex and difficult. </a:t>
            </a:r>
          </a:p>
          <a:p>
            <a:r>
              <a:rPr lang="en-US" baseline="0" dirty="0" smtClean="0"/>
              <a:t>As a consequence, there are often unanticipated costs that can push an implementation over budget.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xmlns="" val="2043998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ERP core components are internally focused, dealing</a:t>
            </a:r>
            <a:r>
              <a:rPr lang="en-US" baseline="0" dirty="0" smtClean="0"/>
              <a:t> with activities and processes within the organization. </a:t>
            </a:r>
          </a:p>
          <a:p>
            <a:endParaRPr lang="en-US" baseline="0" dirty="0" smtClean="0"/>
          </a:p>
          <a:p>
            <a:r>
              <a:rPr lang="en-US" sz="1200" b="1" i="1" u="none" strike="noStrike" kern="1200" baseline="0" dirty="0" smtClean="0">
                <a:solidFill>
                  <a:schemeClr val="tx1"/>
                </a:solidFill>
                <a:latin typeface="+mn-lt"/>
                <a:ea typeface="+mn-ea"/>
                <a:cs typeface="+mn-cs"/>
              </a:rPr>
              <a:t>Financial management </a:t>
            </a:r>
            <a:r>
              <a:rPr lang="en-US" sz="1200" b="0" i="0" u="none" strike="noStrike" kern="1200" baseline="0" dirty="0" smtClean="0">
                <a:solidFill>
                  <a:schemeClr val="tx1"/>
                </a:solidFill>
                <a:latin typeface="+mn-lt"/>
                <a:ea typeface="+mn-ea"/>
                <a:cs typeface="+mn-cs"/>
              </a:rPr>
              <a:t>components support accounting, financial reporting, performance management, and corporate governance.</a:t>
            </a:r>
          </a:p>
          <a:p>
            <a:r>
              <a:rPr lang="en-US" sz="1200" b="1" i="1" u="none" strike="noStrike" kern="1200" baseline="0" dirty="0" smtClean="0">
                <a:solidFill>
                  <a:schemeClr val="tx1"/>
                </a:solidFill>
                <a:latin typeface="+mn-lt"/>
                <a:ea typeface="+mn-ea"/>
                <a:cs typeface="+mn-cs"/>
              </a:rPr>
              <a:t>Operations management </a:t>
            </a:r>
            <a:r>
              <a:rPr lang="en-US" sz="1200" b="0" i="0" u="none" strike="noStrike" kern="1200" baseline="0" dirty="0" smtClean="0">
                <a:solidFill>
                  <a:schemeClr val="tx1"/>
                </a:solidFill>
                <a:latin typeface="+mn-lt"/>
                <a:ea typeface="+mn-ea"/>
                <a:cs typeface="+mn-cs"/>
              </a:rPr>
              <a:t>components simplify, standardize, and automate business processes related to inbound and outbound logistics, product development, manufacturing,</a:t>
            </a:r>
          </a:p>
          <a:p>
            <a:r>
              <a:rPr lang="en-US" sz="1200" b="0" i="0" u="none" strike="noStrike" kern="1200" baseline="0" dirty="0" smtClean="0">
                <a:solidFill>
                  <a:schemeClr val="tx1"/>
                </a:solidFill>
                <a:latin typeface="+mn-lt"/>
                <a:ea typeface="+mn-ea"/>
                <a:cs typeface="+mn-cs"/>
              </a:rPr>
              <a:t>and sales and service.</a:t>
            </a:r>
          </a:p>
          <a:p>
            <a:r>
              <a:rPr lang="en-US" sz="1200" b="1" i="1" u="none" strike="noStrike" kern="1200" baseline="0" dirty="0" smtClean="0">
                <a:solidFill>
                  <a:schemeClr val="tx1"/>
                </a:solidFill>
                <a:latin typeface="+mn-lt"/>
                <a:ea typeface="+mn-ea"/>
                <a:cs typeface="+mn-cs"/>
              </a:rPr>
              <a:t>Human resource \management </a:t>
            </a:r>
            <a:r>
              <a:rPr lang="en-US" sz="1200" b="0" i="0" u="none" strike="noStrike" kern="1200" baseline="0" dirty="0" smtClean="0">
                <a:solidFill>
                  <a:schemeClr val="tx1"/>
                </a:solidFill>
                <a:latin typeface="+mn-lt"/>
                <a:ea typeface="+mn-ea"/>
                <a:cs typeface="+mn-cs"/>
              </a:rPr>
              <a:t>components support employee recruitment, assignment tracking, performance reviews, payroll, and regulatory requirements.</a:t>
            </a:r>
            <a:endParaRPr lang="en-US" baseline="0" dirty="0" smtClean="0"/>
          </a:p>
          <a:p>
            <a:endParaRPr lang="en-US" baseline="0" dirty="0" smtClean="0"/>
          </a:p>
          <a:p>
            <a:r>
              <a:rPr lang="en-US" baseline="0" dirty="0" smtClean="0"/>
              <a:t>The extended components are externally focused, dealing with interactions with vendors (supply chain) and customers (sales and customer relationships). This is discussed in Chapter 8.</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 were designed for organizations needing to meet modern regulatory requirements; they have the functionality necessary to support the</a:t>
            </a:r>
            <a:r>
              <a:rPr lang="en-US" baseline="0" dirty="0" smtClean="0"/>
              <a:t> implementation and documentation of internal controls, procedures, and policies.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an ERP system is a difficult task that needs to take into account both business needs and system functionality.</a:t>
            </a:r>
          </a:p>
          <a:p>
            <a:r>
              <a:rPr lang="en-US" dirty="0" smtClean="0"/>
              <a:t>The</a:t>
            </a:r>
            <a:r>
              <a:rPr lang="en-US" baseline="0" dirty="0" smtClean="0"/>
              <a:t> system selected must support the business management practices of centralized or decentralized control, which often hinges on how much flexibility and independence individual business units have.</a:t>
            </a:r>
          </a:p>
          <a:p>
            <a:r>
              <a:rPr lang="en-US" baseline="0" dirty="0" smtClean="0"/>
              <a:t>In addition, each ERP system has different built-in functionality that will meet business needs to varying extents. </a:t>
            </a:r>
          </a:p>
          <a:p>
            <a:r>
              <a:rPr lang="en-US" baseline="0" dirty="0" smtClean="0"/>
              <a:t>The ERP system selected should met all the business needs, and should be particularly good at meeting the most critical business functions.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a:t>
            </a:r>
            <a:r>
              <a:rPr lang="en-US" baseline="0" dirty="0" smtClean="0"/>
              <a:t> often have versions tailored to individual industries, with customizations already integrated to support the core business processes as practiced in that specific industry.</a:t>
            </a:r>
          </a:p>
          <a:p>
            <a:r>
              <a:rPr lang="en-US" baseline="0" dirty="0" smtClean="0"/>
              <a:t>Implementing an industry-specific ERP package, which includes all the core components that industry needs, can simplify and streamline ERP selection and implementation.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screenshots</a:t>
            </a:r>
            <a:r>
              <a:rPr lang="en-US" baseline="0" dirty="0" smtClean="0"/>
              <a:t> of the </a:t>
            </a:r>
            <a:r>
              <a:rPr lang="en-US" dirty="0" smtClean="0"/>
              <a:t>Microsoft Business Dynamics</a:t>
            </a:r>
            <a:r>
              <a:rPr lang="en-US" baseline="0" dirty="0" smtClean="0"/>
              <a:t> NAV system show support of human resources, order-to-cash,  procure-to-pay, and production processes.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ERP systems require extensive configuration to map to a specific business. A company needs to understand its processes to make the thousands of necessary configuration decisions. Often, companies will hire outside experts to help them understand their own business and then implement the ERP based on this understanding.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 for all their benefits, are essentially focused on the internal workings of an organization.</a:t>
            </a:r>
          </a:p>
          <a:p>
            <a:r>
              <a:rPr lang="en-US" dirty="0" smtClean="0"/>
              <a:t>To achieve benefits in external functions such as supply</a:t>
            </a:r>
            <a:r>
              <a:rPr lang="en-US" baseline="0" dirty="0" smtClean="0"/>
              <a:t> c</a:t>
            </a:r>
            <a:r>
              <a:rPr lang="en-US" dirty="0" smtClean="0"/>
              <a:t>hain management</a:t>
            </a:r>
            <a:r>
              <a:rPr lang="en-US" baseline="0" dirty="0" smtClean="0"/>
              <a:t> or customer relationship management, companies need to implement externally focused modules or systems designed to handle that aspect of the business.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xmlns="" val="250863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xmlns=""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installation is a complex and involved process. It needs top-level support in the form of active executive sponsorship. The lack of executive support is believed to be the primary reason</a:t>
            </a:r>
            <a:r>
              <a:rPr lang="en-US" baseline="0" dirty="0" smtClean="0"/>
              <a:t> ERP installations fail.</a:t>
            </a:r>
          </a:p>
          <a:p>
            <a:r>
              <a:rPr lang="en-US" baseline="0" dirty="0" smtClean="0"/>
              <a:t>Beyond executive sponsorship:</a:t>
            </a:r>
          </a:p>
          <a:p>
            <a:pPr marL="182880" indent="-182880">
              <a:buFont typeface="Arial" pitchFamily="34" charset="0"/>
              <a:buChar char="•"/>
            </a:pPr>
            <a:r>
              <a:rPr lang="en-US" baseline="0" dirty="0" smtClean="0"/>
              <a:t>Hiring experts who know how to implement ERP systems is very beneficial. Companies may only install an ERP system once a decade, whereas experts do it for a living, and thus understand the unique challenge specific ERP systems may present.</a:t>
            </a:r>
          </a:p>
          <a:p>
            <a:pPr marL="182880" indent="-182880">
              <a:buFont typeface="Arial" pitchFamily="34" charset="0"/>
              <a:buChar char="•"/>
            </a:pPr>
            <a:r>
              <a:rPr lang="en-US" baseline="0" dirty="0" smtClean="0"/>
              <a:t>Users need training before and after the implementation to ensure they can use it when deployed, and then as they become proficient can learn advanced features specific to their job functions.</a:t>
            </a:r>
          </a:p>
          <a:p>
            <a:pPr marL="182880" indent="-182880">
              <a:buFont typeface="Arial" pitchFamily="34" charset="0"/>
              <a:buChar char="•"/>
            </a:pPr>
            <a:r>
              <a:rPr lang="en-US" baseline="0" dirty="0" smtClean="0"/>
              <a:t>When implementing an ERP system, it typically affects large portions of or the entire organization. Involving all the business functions affected helps ensure needs are met and buy-in is achieved.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Executive</a:t>
            </a:r>
            <a:r>
              <a:rPr lang="en-US" baseline="0" dirty="0" smtClean="0"/>
              <a:t> support and sponsorship is the most critical aspect of a successful ERP implementation. </a:t>
            </a:r>
          </a:p>
          <a:p>
            <a:r>
              <a:rPr lang="en-US" baseline="0" dirty="0" smtClean="0"/>
              <a:t>It dictates whether managers will prioritize the implementation and if the required resources will be available.</a:t>
            </a:r>
          </a:p>
          <a:p>
            <a:r>
              <a:rPr lang="en-US" baseline="0" dirty="0" smtClean="0"/>
              <a:t>When opportunities arise to make process changes and improve the business, these changes need authorization to be implemented.</a:t>
            </a:r>
          </a:p>
          <a:p>
            <a:r>
              <a:rPr lang="en-US" baseline="0" dirty="0" smtClean="0"/>
              <a:t>When unexpected roadblocks crop up, executive sponsorship can pave the way to success.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 systems are typically very large and complex, and may take</a:t>
            </a:r>
            <a:r>
              <a:rPr lang="en-US" baseline="0" dirty="0" smtClean="0"/>
              <a:t> years to master. By hiring experts to help select a vendor, then help manage the vendor and execute the installation, companies can leverage the knowledge of experts who do implementation for a living without having to develop the expertise in-house.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is critical to ERP success but often poorly planned for and executed. </a:t>
            </a:r>
          </a:p>
          <a:p>
            <a:r>
              <a:rPr lang="en-US" baseline="0" dirty="0" smtClean="0"/>
              <a:t>ERP systems are more complex to use than stand-alone systems, and users need to be prepared for that.</a:t>
            </a:r>
          </a:p>
          <a:p>
            <a:r>
              <a:rPr lang="en-US" baseline="0" dirty="0" smtClean="0"/>
              <a:t>Proper training not only shows users what to do, but can prepare them for expected hurdles like a temporary drop in productivity as they get up to speed and become proficient with the system.</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ERP</a:t>
            </a:r>
            <a:r>
              <a:rPr lang="en-US" baseline="0" dirty="0" smtClean="0"/>
              <a:t> systems affect entire organizations. To ensure that the needs of the organization are met, representation is needed from all affected parties. This can surface critical requirements, and can also ensure that there is buy-in and understanding of the system and the implementation goals.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Implementing ERP systems is a highly complex and risky undertaking. They are difficult to install, maintain, and upgrade. Perhaps an evolutionary approach is better and more flexible.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xmlns="" val="1949526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40</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Corporations are made up of different functional areas.</a:t>
            </a:r>
          </a:p>
          <a:p>
            <a:r>
              <a:rPr lang="en-US" dirty="0" smtClean="0"/>
              <a:t>These different functions need to work together to maximize the efficiency and effectiveness of the organization.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core business processes every company has and must execute. </a:t>
            </a:r>
          </a:p>
          <a:p>
            <a:r>
              <a:rPr lang="en-US" dirty="0" smtClean="0"/>
              <a:t>These include order-to-cash</a:t>
            </a:r>
            <a:r>
              <a:rPr lang="en-US" baseline="0" dirty="0" smtClean="0"/>
              <a:t> and procure-to-pay.</a:t>
            </a:r>
          </a:p>
          <a:p>
            <a:r>
              <a:rPr lang="en-US" baseline="0" dirty="0" smtClean="0"/>
              <a:t>Manufacturing companies also have the make-to-stock and make-to-order processes.</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order-to-cash</a:t>
            </a:r>
            <a:r>
              <a:rPr lang="en-US" baseline="0" dirty="0" smtClean="0"/>
              <a:t> process includes every aspect of receiving an order, fulfilling it, and receiving payment for the same. </a:t>
            </a:r>
          </a:p>
          <a:p>
            <a:r>
              <a:rPr lang="en-US" baseline="0" dirty="0" smtClean="0"/>
              <a:t>It involves multiple steps as well as multiple business functions to be completed successfully. </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procure-to-pay</a:t>
            </a:r>
            <a:r>
              <a:rPr lang="en-US" baseline="0" dirty="0" smtClean="0"/>
              <a:t> process is the opposite of order-to-cash. It involves every step necessary to acquire the goods and materials necessary for the business to function. </a:t>
            </a:r>
          </a:p>
          <a:p>
            <a:r>
              <a:rPr lang="en-US" baseline="0" dirty="0" smtClean="0"/>
              <a:t>It also involves multiple business functions with a need to communicate throughout the process.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make-to-stock and make-to-order processes both</a:t>
            </a:r>
            <a:r>
              <a:rPr lang="en-US" baseline="0" dirty="0" smtClean="0"/>
              <a:t> involve the production of goods, but the </a:t>
            </a:r>
            <a:r>
              <a:rPr lang="en-US" dirty="0" smtClean="0"/>
              <a:t>make-to-order</a:t>
            </a:r>
            <a:r>
              <a:rPr lang="en-US" baseline="0" dirty="0" smtClean="0"/>
              <a:t> process is more complex, as it includes additional steps involving taking the order and then doing any design and engineering work required. </a:t>
            </a:r>
          </a:p>
          <a:p>
            <a:r>
              <a:rPr lang="en-US" baseline="0" dirty="0" smtClean="0"/>
              <a:t>The </a:t>
            </a:r>
            <a:r>
              <a:rPr lang="en-US" dirty="0" smtClean="0"/>
              <a:t>make-to-stock</a:t>
            </a:r>
            <a:r>
              <a:rPr lang="en-US" baseline="0" dirty="0" smtClean="0"/>
              <a:t> process is based on forecast or budgeted sales figures.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the supply chain of a book, which is comprised of several organizational value chains feeding into each</a:t>
            </a:r>
            <a:r>
              <a:rPr lang="en-US" baseline="0" dirty="0" smtClean="0"/>
              <a:t> other with business processes until the book reaches the final end customer.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xmlns=""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xmlns=""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2016 Pearson Education, </a:t>
            </a:r>
            <a:r>
              <a:rPr lang="en-US" sz="1200" dirty="0" smtClean="0"/>
              <a:t>Ltd. </a:t>
            </a:r>
            <a:r>
              <a:rPr lang="en-US" sz="1200" dirty="0" smtClean="0"/>
              <a:t>	7-</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xmlns=""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Enterprise systems integrate business activities across the organization and with business partners</a:t>
            </a:r>
            <a:endParaRPr lang="en-US" dirty="0"/>
          </a:p>
        </p:txBody>
      </p:sp>
      <p:sp>
        <p:nvSpPr>
          <p:cNvPr id="4" name="Title 3"/>
          <p:cNvSpPr>
            <a:spLocks noGrp="1"/>
          </p:cNvSpPr>
          <p:nvPr>
            <p:ph type="ctrTitle"/>
          </p:nvPr>
        </p:nvSpPr>
        <p:spPr/>
        <p:txBody>
          <a:bodyPr/>
          <a:lstStyle/>
          <a:p>
            <a:r>
              <a:rPr lang="en-US" dirty="0" smtClean="0"/>
              <a:t>Chapter 7: </a:t>
            </a:r>
            <a:r>
              <a:rPr lang="en-US" dirty="0"/>
              <a:t>Enhancing Business Processes Using Enterprise Information Systems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35147"/>
            <a:ext cx="1630264" cy="17174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4613" y="60435"/>
            <a:ext cx="2719387" cy="1768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00" y="35147"/>
            <a:ext cx="4595813" cy="17936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Activities Along the Value Chain</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804988"/>
            <a:ext cx="8807422" cy="42148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6113" y="5991225"/>
            <a:ext cx="2771775" cy="2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193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Systems: Connecting Multiple Organizational Value Chains</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043113"/>
            <a:ext cx="8610600" cy="3595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4125" y="5638800"/>
            <a:ext cx="4095750"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6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Enterprise Systems</a:t>
            </a:r>
          </a:p>
        </p:txBody>
      </p:sp>
      <p:graphicFrame>
        <p:nvGraphicFramePr>
          <p:cNvPr id="3" name="Diagram 2"/>
          <p:cNvGraphicFramePr/>
          <p:nvPr>
            <p:extLst>
              <p:ext uri="{D42A27DB-BD31-4B8C-83A1-F6EECF244321}">
                <p14:modId xmlns:p14="http://schemas.microsoft.com/office/powerpoint/2010/main" xmlns="" val="391361863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6239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Enterprise </a:t>
            </a:r>
            <a:r>
              <a:rPr lang="en-US" dirty="0" smtClean="0"/>
              <a:t>Systems:</a:t>
            </a:r>
            <a:br>
              <a:rPr lang="en-US" dirty="0" smtClean="0"/>
            </a:br>
            <a:r>
              <a:rPr lang="en-US" dirty="0" smtClean="0"/>
              <a:t>Standalone </a:t>
            </a:r>
            <a:r>
              <a:rPr lang="en-US" dirty="0"/>
              <a:t>S</a:t>
            </a:r>
            <a:r>
              <a:rPr lang="en-US" dirty="0" smtClean="0"/>
              <a:t>ystems</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685925"/>
            <a:ext cx="7879711" cy="456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896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Enterprise </a:t>
            </a:r>
            <a:r>
              <a:rPr lang="en-US" dirty="0" smtClean="0"/>
              <a:t>Systems:</a:t>
            </a:r>
            <a:br>
              <a:rPr lang="en-US" dirty="0" smtClean="0"/>
            </a:br>
            <a:r>
              <a:rPr lang="en-US" dirty="0" smtClean="0"/>
              <a:t>Integrated Enterprise Systems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600199"/>
            <a:ext cx="6400800" cy="49146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4510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Business </a:t>
            </a:r>
            <a:r>
              <a:rPr lang="en-US" dirty="0" smtClean="0"/>
              <a:t>Processes:</a:t>
            </a:r>
            <a:br>
              <a:rPr lang="en-US" dirty="0" smtClean="0"/>
            </a:br>
            <a:r>
              <a:rPr lang="en-US" dirty="0" smtClean="0"/>
              <a:t>Internally Focused Systems</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771650"/>
            <a:ext cx="8526500" cy="424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569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Business </a:t>
            </a:r>
            <a:r>
              <a:rPr lang="en-US" dirty="0" smtClean="0"/>
              <a:t>Processes:</a:t>
            </a:r>
            <a:br>
              <a:rPr lang="en-US" dirty="0" smtClean="0"/>
            </a:br>
            <a:r>
              <a:rPr lang="en-US" dirty="0" smtClean="0"/>
              <a:t>Externally Focused Systems</a:t>
            </a:r>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585" y="1628775"/>
            <a:ext cx="7564415" cy="4924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5471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Business Processes Through Enterprise </a:t>
            </a:r>
            <a:r>
              <a:rPr lang="en-US" dirty="0" smtClean="0"/>
              <a:t>Systems: Software Types</a:t>
            </a:r>
            <a:endParaRPr lang="en-US" dirty="0"/>
          </a:p>
        </p:txBody>
      </p:sp>
      <p:sp>
        <p:nvSpPr>
          <p:cNvPr id="4" name="Content Placeholder 3"/>
          <p:cNvSpPr>
            <a:spLocks noGrp="1"/>
          </p:cNvSpPr>
          <p:nvPr>
            <p:ph idx="1"/>
          </p:nvPr>
        </p:nvSpPr>
        <p:spPr/>
        <p:txBody>
          <a:bodyPr>
            <a:normAutofit lnSpcReduction="10000"/>
          </a:bodyPr>
          <a:lstStyle/>
          <a:p>
            <a:r>
              <a:rPr lang="en-US" dirty="0" smtClean="0"/>
              <a:t>Packaged Software</a:t>
            </a:r>
          </a:p>
          <a:p>
            <a:pPr lvl="1"/>
            <a:r>
              <a:rPr lang="en-US" dirty="0" smtClean="0"/>
              <a:t>Also called “off-the-shelf”</a:t>
            </a:r>
          </a:p>
          <a:p>
            <a:pPr lvl="1"/>
            <a:r>
              <a:rPr lang="en-US" dirty="0" smtClean="0"/>
              <a:t>May or may not require significant configuration</a:t>
            </a:r>
          </a:p>
          <a:p>
            <a:pPr lvl="1"/>
            <a:r>
              <a:rPr lang="en-US" dirty="0" smtClean="0"/>
              <a:t>Enterprise software often divided into modules</a:t>
            </a:r>
          </a:p>
          <a:p>
            <a:pPr lvl="1"/>
            <a:r>
              <a:rPr lang="en-US" dirty="0" smtClean="0"/>
              <a:t>Special functionality may require customizing the packaged (or vanilla) version</a:t>
            </a:r>
          </a:p>
          <a:p>
            <a:r>
              <a:rPr lang="en-US" dirty="0" smtClean="0"/>
              <a:t>Custom Software</a:t>
            </a:r>
          </a:p>
          <a:p>
            <a:pPr lvl="1"/>
            <a:r>
              <a:rPr lang="en-US" dirty="0" smtClean="0"/>
              <a:t>Designed and developed exclusively for a specific organization (Chapter 9)</a:t>
            </a:r>
          </a:p>
        </p:txBody>
      </p:sp>
    </p:spTree>
    <p:extLst>
      <p:ext uri="{BB962C8B-B14F-4D97-AF65-F5344CB8AC3E}">
        <p14:creationId xmlns:p14="http://schemas.microsoft.com/office/powerpoint/2010/main" xmlns="" val="360587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Business Processes Through Enterprise </a:t>
            </a:r>
            <a:r>
              <a:rPr lang="en-US" dirty="0" smtClean="0"/>
              <a:t>Systems: Best Practices</a:t>
            </a:r>
            <a:endParaRPr lang="en-US" dirty="0"/>
          </a:p>
        </p:txBody>
      </p:sp>
      <p:sp>
        <p:nvSpPr>
          <p:cNvPr id="4" name="Content Placeholder 3"/>
          <p:cNvSpPr>
            <a:spLocks noGrp="1"/>
          </p:cNvSpPr>
          <p:nvPr>
            <p:ph idx="1"/>
          </p:nvPr>
        </p:nvSpPr>
        <p:spPr/>
        <p:txBody>
          <a:bodyPr>
            <a:normAutofit/>
          </a:bodyPr>
          <a:lstStyle/>
          <a:p>
            <a:r>
              <a:rPr lang="en-US" dirty="0" smtClean="0"/>
              <a:t>Packaged Enterprise Software</a:t>
            </a:r>
          </a:p>
          <a:p>
            <a:pPr lvl="1"/>
            <a:r>
              <a:rPr lang="en-US" dirty="0" smtClean="0"/>
              <a:t>Typically designed to operate with industry </a:t>
            </a:r>
            <a:r>
              <a:rPr lang="en-US" dirty="0"/>
              <a:t>s</a:t>
            </a:r>
            <a:r>
              <a:rPr lang="en-US" dirty="0" smtClean="0"/>
              <a:t>tandard </a:t>
            </a:r>
            <a:r>
              <a:rPr lang="en-US" dirty="0"/>
              <a:t>b</a:t>
            </a:r>
            <a:r>
              <a:rPr lang="en-US" dirty="0" smtClean="0"/>
              <a:t>est </a:t>
            </a:r>
            <a:r>
              <a:rPr lang="en-US" dirty="0"/>
              <a:t>p</a:t>
            </a:r>
            <a:r>
              <a:rPr lang="en-US" dirty="0" smtClean="0"/>
              <a:t>ractices</a:t>
            </a:r>
          </a:p>
          <a:p>
            <a:pPr lvl="1"/>
            <a:r>
              <a:rPr lang="en-US" dirty="0" smtClean="0"/>
              <a:t>May not accommodate unique organizational practices that provide a competitive advantage</a:t>
            </a:r>
          </a:p>
          <a:p>
            <a:pPr lvl="1"/>
            <a:r>
              <a:rPr lang="en-US" dirty="0" smtClean="0"/>
              <a:t>Modifying enterprise software can be a long and costly process, depending on the inherent flexibility of a given system</a:t>
            </a:r>
          </a:p>
        </p:txBody>
      </p:sp>
    </p:spTree>
    <p:extLst>
      <p:ext uri="{BB962C8B-B14F-4D97-AF65-F5344CB8AC3E}">
        <p14:creationId xmlns:p14="http://schemas.microsoft.com/office/powerpoint/2010/main" xmlns="" val="38996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2209800"/>
            <a:ext cx="3901675"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Improving Business Processes Through Enterprise </a:t>
            </a:r>
            <a:r>
              <a:rPr lang="en-US" dirty="0" smtClean="0"/>
              <a:t>Systems: BPM</a:t>
            </a:r>
            <a:endParaRPr lang="en-US" dirty="0"/>
          </a:p>
        </p:txBody>
      </p:sp>
      <p:sp>
        <p:nvSpPr>
          <p:cNvPr id="4" name="Content Placeholder 3"/>
          <p:cNvSpPr>
            <a:spLocks noGrp="1"/>
          </p:cNvSpPr>
          <p:nvPr>
            <p:ph idx="1"/>
          </p:nvPr>
        </p:nvSpPr>
        <p:spPr>
          <a:xfrm>
            <a:off x="228600" y="1828800"/>
            <a:ext cx="4876800" cy="4572000"/>
          </a:xfrm>
        </p:spPr>
        <p:txBody>
          <a:bodyPr>
            <a:normAutofit/>
          </a:bodyPr>
          <a:lstStyle/>
          <a:p>
            <a:r>
              <a:rPr lang="en-US" dirty="0" smtClean="0"/>
              <a:t>Business </a:t>
            </a:r>
            <a:r>
              <a:rPr lang="en-US" dirty="0"/>
              <a:t>P</a:t>
            </a:r>
            <a:r>
              <a:rPr lang="en-US" dirty="0" smtClean="0"/>
              <a:t>rocess Management</a:t>
            </a:r>
          </a:p>
          <a:p>
            <a:pPr lvl="1"/>
            <a:r>
              <a:rPr lang="en-US" dirty="0"/>
              <a:t>A</a:t>
            </a:r>
            <a:r>
              <a:rPr lang="en-US" dirty="0" smtClean="0"/>
              <a:t>ctively managing business processes</a:t>
            </a:r>
          </a:p>
          <a:p>
            <a:pPr lvl="1"/>
            <a:r>
              <a:rPr lang="en-US" dirty="0" smtClean="0"/>
              <a:t>Using a structured approach</a:t>
            </a:r>
          </a:p>
          <a:p>
            <a:pPr lvl="1"/>
            <a:r>
              <a:rPr lang="en-US" dirty="0" smtClean="0"/>
              <a:t>May be ongoing</a:t>
            </a:r>
          </a:p>
          <a:p>
            <a:pPr lvl="1"/>
            <a:r>
              <a:rPr lang="en-US" dirty="0" smtClean="0"/>
              <a:t>May include radical process reengineering</a:t>
            </a:r>
          </a:p>
          <a:p>
            <a:pPr marL="457200" lvl="1" indent="0">
              <a:buNone/>
            </a:pPr>
            <a:endParaRPr lang="en-US" dirty="0" smtClean="0"/>
          </a:p>
        </p:txBody>
      </p:sp>
    </p:spTree>
    <p:extLst>
      <p:ext uri="{BB962C8B-B14F-4D97-AF65-F5344CB8AC3E}">
        <p14:creationId xmlns:p14="http://schemas.microsoft.com/office/powerpoint/2010/main" xmlns="" val="193281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7 Learning Objectives</a:t>
            </a:r>
            <a:endParaRPr lang="en-US" dirty="0"/>
          </a:p>
        </p:txBody>
      </p:sp>
      <p:graphicFrame>
        <p:nvGraphicFramePr>
          <p:cNvPr id="4" name="Diagram 3"/>
          <p:cNvGraphicFramePr/>
          <p:nvPr>
            <p:extLst>
              <p:ext uri="{D42A27DB-BD31-4B8C-83A1-F6EECF244321}">
                <p14:modId xmlns:p14="http://schemas.microsoft.com/office/powerpoint/2010/main" xmlns="" val="33634474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Business Processes Through Enterprise </a:t>
            </a:r>
            <a:r>
              <a:rPr lang="en-US" dirty="0" smtClean="0"/>
              <a:t>Systems: Benefits and Costs</a:t>
            </a:r>
            <a:endParaRPr lang="en-US" dirty="0"/>
          </a:p>
        </p:txBody>
      </p:sp>
      <p:sp>
        <p:nvSpPr>
          <p:cNvPr id="3" name="Text Placeholder 2"/>
          <p:cNvSpPr>
            <a:spLocks noGrp="1"/>
          </p:cNvSpPr>
          <p:nvPr>
            <p:ph type="body" idx="1"/>
          </p:nvPr>
        </p:nvSpPr>
        <p:spPr>
          <a:xfrm>
            <a:off x="228600" y="1535113"/>
            <a:ext cx="4040188" cy="639762"/>
          </a:xfrm>
        </p:spPr>
        <p:txBody>
          <a:bodyPr/>
          <a:lstStyle/>
          <a:p>
            <a:r>
              <a:rPr lang="en-US" dirty="0" smtClean="0"/>
              <a:t>Benefits</a:t>
            </a:r>
            <a:endParaRPr lang="en-US" dirty="0"/>
          </a:p>
        </p:txBody>
      </p:sp>
      <p:sp>
        <p:nvSpPr>
          <p:cNvPr id="5" name="Content Placeholder 4"/>
          <p:cNvSpPr>
            <a:spLocks noGrp="1"/>
          </p:cNvSpPr>
          <p:nvPr>
            <p:ph sz="half" idx="2"/>
          </p:nvPr>
        </p:nvSpPr>
        <p:spPr>
          <a:xfrm>
            <a:off x="152400" y="2174874"/>
            <a:ext cx="5029200" cy="4225926"/>
          </a:xfrm>
        </p:spPr>
        <p:txBody>
          <a:bodyPr>
            <a:normAutofit/>
          </a:bodyPr>
          <a:lstStyle/>
          <a:p>
            <a:r>
              <a:rPr lang="en-US" dirty="0" smtClean="0"/>
              <a:t>Improved </a:t>
            </a:r>
            <a:r>
              <a:rPr lang="en-US" dirty="0"/>
              <a:t>availability of information</a:t>
            </a:r>
          </a:p>
          <a:p>
            <a:r>
              <a:rPr lang="en-US" dirty="0" smtClean="0"/>
              <a:t>Increased organizational interaction </a:t>
            </a:r>
          </a:p>
          <a:p>
            <a:r>
              <a:rPr lang="en-US" dirty="0" smtClean="0"/>
              <a:t>Reduced manufacturing </a:t>
            </a:r>
            <a:r>
              <a:rPr lang="en-US" dirty="0"/>
              <a:t>lead </a:t>
            </a:r>
            <a:r>
              <a:rPr lang="en-US" dirty="0" smtClean="0"/>
              <a:t>times</a:t>
            </a:r>
            <a:endParaRPr lang="en-US" dirty="0"/>
          </a:p>
          <a:p>
            <a:r>
              <a:rPr lang="en-US" dirty="0" smtClean="0"/>
              <a:t>Improved </a:t>
            </a:r>
            <a:r>
              <a:rPr lang="en-US" dirty="0"/>
              <a:t>customer interaction</a:t>
            </a:r>
          </a:p>
          <a:p>
            <a:r>
              <a:rPr lang="en-US" dirty="0" smtClean="0"/>
              <a:t>Reduced </a:t>
            </a:r>
            <a:r>
              <a:rPr lang="en-US" dirty="0"/>
              <a:t>operating expenses</a:t>
            </a:r>
          </a:p>
          <a:p>
            <a:r>
              <a:rPr lang="en-US" dirty="0" smtClean="0"/>
              <a:t>Reduced </a:t>
            </a:r>
            <a:r>
              <a:rPr lang="en-US" dirty="0"/>
              <a:t>inventory</a:t>
            </a:r>
          </a:p>
          <a:p>
            <a:r>
              <a:rPr lang="en-US" dirty="0" smtClean="0"/>
              <a:t>Reduced </a:t>
            </a:r>
            <a:r>
              <a:rPr lang="en-US" dirty="0"/>
              <a:t>IS costs</a:t>
            </a:r>
          </a:p>
          <a:p>
            <a:r>
              <a:rPr lang="en-US" dirty="0" smtClean="0"/>
              <a:t>Improved </a:t>
            </a:r>
            <a:r>
              <a:rPr lang="en-US" dirty="0"/>
              <a:t>supplier integration</a:t>
            </a:r>
          </a:p>
          <a:p>
            <a:r>
              <a:rPr lang="en-US" dirty="0" smtClean="0"/>
              <a:t>Improved compliance</a:t>
            </a:r>
            <a:endParaRPr lang="en-US" dirty="0"/>
          </a:p>
        </p:txBody>
      </p:sp>
      <p:sp>
        <p:nvSpPr>
          <p:cNvPr id="6" name="Text Placeholder 5"/>
          <p:cNvSpPr>
            <a:spLocks noGrp="1"/>
          </p:cNvSpPr>
          <p:nvPr>
            <p:ph type="body" sz="quarter" idx="3"/>
          </p:nvPr>
        </p:nvSpPr>
        <p:spPr>
          <a:xfrm>
            <a:off x="5562600" y="1535113"/>
            <a:ext cx="3429000" cy="639762"/>
          </a:xfrm>
        </p:spPr>
        <p:txBody>
          <a:bodyPr/>
          <a:lstStyle/>
          <a:p>
            <a:r>
              <a:rPr lang="en-US" dirty="0" smtClean="0"/>
              <a:t>Costs</a:t>
            </a:r>
            <a:endParaRPr lang="en-US" dirty="0"/>
          </a:p>
        </p:txBody>
      </p:sp>
      <p:sp>
        <p:nvSpPr>
          <p:cNvPr id="7" name="Content Placeholder 6"/>
          <p:cNvSpPr>
            <a:spLocks noGrp="1"/>
          </p:cNvSpPr>
          <p:nvPr>
            <p:ph sz="quarter" idx="4"/>
          </p:nvPr>
        </p:nvSpPr>
        <p:spPr>
          <a:xfrm>
            <a:off x="5486400" y="2174875"/>
            <a:ext cx="3429000" cy="3951288"/>
          </a:xfrm>
        </p:spPr>
        <p:txBody>
          <a:bodyPr/>
          <a:lstStyle/>
          <a:p>
            <a:r>
              <a:rPr lang="en-US" dirty="0" smtClean="0"/>
              <a:t>Travel </a:t>
            </a:r>
            <a:r>
              <a:rPr lang="en-US" dirty="0"/>
              <a:t>and training costs for personnel</a:t>
            </a:r>
          </a:p>
          <a:p>
            <a:r>
              <a:rPr lang="en-US" dirty="0" smtClean="0"/>
              <a:t>Ongoing </a:t>
            </a:r>
            <a:r>
              <a:rPr lang="en-US" dirty="0"/>
              <a:t>customization and integration costs</a:t>
            </a:r>
          </a:p>
          <a:p>
            <a:r>
              <a:rPr lang="en-US" dirty="0" smtClean="0"/>
              <a:t>Business </a:t>
            </a:r>
            <a:r>
              <a:rPr lang="en-US" dirty="0"/>
              <a:t>process studies</a:t>
            </a:r>
          </a:p>
          <a:p>
            <a:r>
              <a:rPr lang="en-US" dirty="0" smtClean="0"/>
              <a:t>Project </a:t>
            </a:r>
            <a:r>
              <a:rPr lang="en-US" dirty="0"/>
              <a:t>governance costs</a:t>
            </a:r>
          </a:p>
        </p:txBody>
      </p:sp>
      <p:sp>
        <p:nvSpPr>
          <p:cNvPr id="8" name="Rectangle 7"/>
          <p:cNvSpPr/>
          <p:nvPr/>
        </p:nvSpPr>
        <p:spPr>
          <a:xfrm>
            <a:off x="4114800" y="5906869"/>
            <a:ext cx="4953000" cy="646331"/>
          </a:xfrm>
          <a:prstGeom prst="rect">
            <a:avLst/>
          </a:prstGeom>
        </p:spPr>
        <p:txBody>
          <a:bodyPr wrap="square">
            <a:spAutoFit/>
          </a:bodyPr>
          <a:lstStyle/>
          <a:p>
            <a:r>
              <a:rPr lang="en-US" dirty="0"/>
              <a:t>56% of </a:t>
            </a:r>
            <a:r>
              <a:rPr lang="en-US" dirty="0" smtClean="0"/>
              <a:t>ERP implementation </a:t>
            </a:r>
            <a:r>
              <a:rPr lang="en-US" dirty="0"/>
              <a:t>costs are over budget</a:t>
            </a:r>
          </a:p>
          <a:p>
            <a:r>
              <a:rPr lang="en-US" dirty="0"/>
              <a:t>Average over budget is by </a:t>
            </a:r>
            <a:r>
              <a:rPr lang="en-US" dirty="0" smtClean="0"/>
              <a:t>$USD 2 million</a:t>
            </a:r>
            <a:endParaRPr lang="en-US" dirty="0"/>
          </a:p>
        </p:txBody>
      </p:sp>
    </p:spTree>
    <p:extLst>
      <p:ext uri="{BB962C8B-B14F-4D97-AF65-F5344CB8AC3E}">
        <p14:creationId xmlns:p14="http://schemas.microsoft.com/office/powerpoint/2010/main" xmlns="" val="36947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Enterprise Resource Planning</a:t>
            </a:r>
          </a:p>
        </p:txBody>
      </p:sp>
      <p:graphicFrame>
        <p:nvGraphicFramePr>
          <p:cNvPr id="4" name="Diagram 3"/>
          <p:cNvGraphicFramePr/>
          <p:nvPr>
            <p:extLst>
              <p:ext uri="{D42A27DB-BD31-4B8C-83A1-F6EECF244321}">
                <p14:modId xmlns:p14="http://schemas.microsoft.com/office/powerpoint/2010/main" xmlns="" val="285553677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41481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Core and Extended Components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762124"/>
            <a:ext cx="7567669" cy="4638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569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Compliance and Regulatory Demands</a:t>
            </a:r>
          </a:p>
        </p:txBody>
      </p:sp>
      <p:sp>
        <p:nvSpPr>
          <p:cNvPr id="3" name="Content Placeholder 2"/>
          <p:cNvSpPr>
            <a:spLocks noGrp="1"/>
          </p:cNvSpPr>
          <p:nvPr>
            <p:ph idx="1"/>
          </p:nvPr>
        </p:nvSpPr>
        <p:spPr/>
        <p:txBody>
          <a:bodyPr/>
          <a:lstStyle/>
          <a:p>
            <a:r>
              <a:rPr lang="en-US" dirty="0" smtClean="0"/>
              <a:t>ERP systems have built-in control systems</a:t>
            </a:r>
          </a:p>
          <a:p>
            <a:pPr lvl="1"/>
            <a:r>
              <a:rPr lang="en-US" dirty="0" smtClean="0"/>
              <a:t>Mirror organizational processes</a:t>
            </a:r>
          </a:p>
          <a:p>
            <a:pPr lvl="1"/>
            <a:r>
              <a:rPr lang="en-US" dirty="0"/>
              <a:t>Support segregation of </a:t>
            </a:r>
            <a:r>
              <a:rPr lang="en-US" dirty="0" smtClean="0"/>
              <a:t>duties</a:t>
            </a:r>
          </a:p>
          <a:p>
            <a:pPr lvl="1"/>
            <a:r>
              <a:rPr lang="en-US" dirty="0" smtClean="0"/>
              <a:t>Monitor business activities</a:t>
            </a:r>
          </a:p>
          <a:p>
            <a:pPr lvl="1"/>
            <a:endParaRPr lang="en-US" dirty="0"/>
          </a:p>
          <a:p>
            <a:r>
              <a:rPr lang="en-US" dirty="0" smtClean="0"/>
              <a:t>ERP systems don’t solve all compliance problems, but help a lot</a:t>
            </a:r>
          </a:p>
        </p:txBody>
      </p:sp>
    </p:spTree>
    <p:extLst>
      <p:ext uri="{BB962C8B-B14F-4D97-AF65-F5344CB8AC3E}">
        <p14:creationId xmlns:p14="http://schemas.microsoft.com/office/powerpoint/2010/main" xmlns="" val="55569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an ERP System</a:t>
            </a:r>
          </a:p>
        </p:txBody>
      </p:sp>
      <p:sp>
        <p:nvSpPr>
          <p:cNvPr id="4" name="Content Placeholder 3"/>
          <p:cNvSpPr>
            <a:spLocks noGrp="1"/>
          </p:cNvSpPr>
          <p:nvPr>
            <p:ph idx="1"/>
          </p:nvPr>
        </p:nvSpPr>
        <p:spPr/>
        <p:txBody>
          <a:bodyPr/>
          <a:lstStyle/>
          <a:p>
            <a:r>
              <a:rPr lang="en-US" dirty="0" smtClean="0"/>
              <a:t>ERP Control</a:t>
            </a:r>
          </a:p>
          <a:p>
            <a:pPr lvl="1"/>
            <a:r>
              <a:rPr lang="en-US" dirty="0" smtClean="0"/>
              <a:t>Centralized or decentralized across business units</a:t>
            </a:r>
          </a:p>
          <a:p>
            <a:pPr lvl="1"/>
            <a:r>
              <a:rPr lang="en-US" dirty="0" smtClean="0"/>
              <a:t>Policies and procedures</a:t>
            </a:r>
          </a:p>
          <a:p>
            <a:pPr lvl="2"/>
            <a:r>
              <a:rPr lang="en-US" dirty="0" smtClean="0"/>
              <a:t>Do they need to be flexible?</a:t>
            </a:r>
          </a:p>
          <a:p>
            <a:pPr lvl="2"/>
            <a:r>
              <a:rPr lang="en-US" dirty="0" smtClean="0"/>
              <a:t>Do they need to be standardized?</a:t>
            </a:r>
          </a:p>
          <a:p>
            <a:r>
              <a:rPr lang="en-US" dirty="0" smtClean="0"/>
              <a:t>ERP Business Requirements</a:t>
            </a:r>
          </a:p>
          <a:p>
            <a:pPr lvl="1"/>
            <a:r>
              <a:rPr lang="en-US" dirty="0" smtClean="0"/>
              <a:t>What modules are available?</a:t>
            </a:r>
          </a:p>
          <a:p>
            <a:pPr lvl="1"/>
            <a:r>
              <a:rPr lang="en-US" dirty="0" smtClean="0"/>
              <a:t>How well do they meet specific business needs?</a:t>
            </a:r>
          </a:p>
          <a:p>
            <a:pPr lvl="1"/>
            <a:endParaRPr lang="en-US" dirty="0" smtClean="0"/>
          </a:p>
          <a:p>
            <a:endParaRPr lang="en-US" dirty="0"/>
          </a:p>
        </p:txBody>
      </p:sp>
    </p:spTree>
    <p:extLst>
      <p:ext uri="{BB962C8B-B14F-4D97-AF65-F5344CB8AC3E}">
        <p14:creationId xmlns:p14="http://schemas.microsoft.com/office/powerpoint/2010/main" xmlns="" val="55569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Business Processes Using ERP Core Components</a:t>
            </a:r>
          </a:p>
        </p:txBody>
      </p:sp>
      <p:sp>
        <p:nvSpPr>
          <p:cNvPr id="4" name="Content Placeholder 3"/>
          <p:cNvSpPr>
            <a:spLocks noGrp="1"/>
          </p:cNvSpPr>
          <p:nvPr>
            <p:ph idx="1"/>
          </p:nvPr>
        </p:nvSpPr>
        <p:spPr/>
        <p:txBody>
          <a:bodyPr>
            <a:normAutofit fontScale="77500" lnSpcReduction="20000"/>
          </a:bodyPr>
          <a:lstStyle/>
          <a:p>
            <a:r>
              <a:rPr lang="en-US" dirty="0" smtClean="0"/>
              <a:t>ERP systems support core business processes</a:t>
            </a:r>
          </a:p>
          <a:p>
            <a:r>
              <a:rPr lang="en-US" dirty="0" smtClean="0"/>
              <a:t>Assist with:</a:t>
            </a:r>
          </a:p>
          <a:p>
            <a:pPr lvl="1"/>
            <a:r>
              <a:rPr lang="en-US" dirty="0" smtClean="0"/>
              <a:t>Order-to-cash</a:t>
            </a:r>
          </a:p>
          <a:p>
            <a:pPr lvl="1"/>
            <a:r>
              <a:rPr lang="en-US" dirty="0" smtClean="0"/>
              <a:t>Procure-to-pay</a:t>
            </a:r>
          </a:p>
          <a:p>
            <a:pPr lvl="1"/>
            <a:r>
              <a:rPr lang="en-US" dirty="0" smtClean="0"/>
              <a:t>Make-to-stock/make-to-order</a:t>
            </a:r>
          </a:p>
          <a:p>
            <a:pPr lvl="1"/>
            <a:r>
              <a:rPr lang="en-US" dirty="0" smtClean="0"/>
              <a:t>Other business processes</a:t>
            </a:r>
          </a:p>
          <a:p>
            <a:r>
              <a:rPr lang="en-US" dirty="0" smtClean="0"/>
              <a:t>Often packaged industry-specific ERP versions </a:t>
            </a:r>
          </a:p>
          <a:p>
            <a:pPr lvl="1"/>
            <a:r>
              <a:rPr lang="en-US" dirty="0" smtClean="0"/>
              <a:t>Support </a:t>
            </a:r>
            <a:r>
              <a:rPr lang="en-US" dirty="0"/>
              <a:t>i</a:t>
            </a:r>
            <a:r>
              <a:rPr lang="en-US" dirty="0" smtClean="0"/>
              <a:t>ndustry-specific core processes</a:t>
            </a:r>
          </a:p>
          <a:p>
            <a:pPr lvl="2"/>
            <a:r>
              <a:rPr lang="en-US" dirty="0" smtClean="0"/>
              <a:t>Health care</a:t>
            </a:r>
          </a:p>
          <a:p>
            <a:pPr lvl="2"/>
            <a:r>
              <a:rPr lang="en-US" dirty="0" smtClean="0"/>
              <a:t>Automotive</a:t>
            </a:r>
          </a:p>
          <a:p>
            <a:pPr lvl="2"/>
            <a:r>
              <a:rPr lang="en-US" dirty="0" smtClean="0"/>
              <a:t>Construction</a:t>
            </a:r>
          </a:p>
          <a:p>
            <a:pPr lvl="2"/>
            <a:r>
              <a:rPr lang="en-US" dirty="0" smtClean="0"/>
              <a:t>Retail</a:t>
            </a:r>
          </a:p>
          <a:p>
            <a:pPr lvl="2"/>
            <a:r>
              <a:rPr lang="en-US" dirty="0" smtClean="0"/>
              <a:t>Specialized manufacturing industries</a:t>
            </a:r>
          </a:p>
          <a:p>
            <a:pPr lvl="1"/>
            <a:endParaRPr lang="en-US" dirty="0"/>
          </a:p>
        </p:txBody>
      </p:sp>
    </p:spTree>
    <p:extLst>
      <p:ext uri="{BB962C8B-B14F-4D97-AF65-F5344CB8AC3E}">
        <p14:creationId xmlns:p14="http://schemas.microsoft.com/office/powerpoint/2010/main" xmlns="" val="55569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Business Process Support</a:t>
            </a:r>
            <a:endParaRPr lang="en-US" dirty="0"/>
          </a:p>
        </p:txBody>
      </p:sp>
      <p:sp>
        <p:nvSpPr>
          <p:cNvPr id="3" name="Rectangle 2"/>
          <p:cNvSpPr/>
          <p:nvPr/>
        </p:nvSpPr>
        <p:spPr>
          <a:xfrm>
            <a:off x="2971800" y="6245423"/>
            <a:ext cx="4572000" cy="307777"/>
          </a:xfrm>
          <a:prstGeom prst="rect">
            <a:avLst/>
          </a:prstGeom>
        </p:spPr>
        <p:txBody>
          <a:bodyPr>
            <a:spAutoFit/>
          </a:bodyPr>
          <a:lstStyle/>
          <a:p>
            <a:r>
              <a:rPr lang="en-US" sz="1400" dirty="0"/>
              <a:t>Source: Courtesy of </a:t>
            </a:r>
            <a:r>
              <a:rPr lang="en-US" sz="1400" dirty="0" smtClean="0"/>
              <a:t>Microsoft Corporation</a:t>
            </a:r>
            <a:endParaRPr lang="en-US" sz="1400" dirty="0"/>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1550" y="1600200"/>
            <a:ext cx="4133850" cy="21289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525" y="3892825"/>
            <a:ext cx="4193475" cy="2318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3886200"/>
            <a:ext cx="4114800" cy="2324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526" y="1607552"/>
            <a:ext cx="4193474" cy="2152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468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Installation</a:t>
            </a:r>
          </a:p>
        </p:txBody>
      </p:sp>
      <p:sp>
        <p:nvSpPr>
          <p:cNvPr id="3" name="Content Placeholder 2"/>
          <p:cNvSpPr>
            <a:spLocks noGrp="1"/>
          </p:cNvSpPr>
          <p:nvPr>
            <p:ph idx="1"/>
          </p:nvPr>
        </p:nvSpPr>
        <p:spPr/>
        <p:txBody>
          <a:bodyPr/>
          <a:lstStyle/>
          <a:p>
            <a:r>
              <a:rPr lang="en-US" dirty="0" smtClean="0"/>
              <a:t>Configuration is critical</a:t>
            </a:r>
          </a:p>
          <a:p>
            <a:pPr lvl="1"/>
            <a:r>
              <a:rPr lang="en-US" dirty="0" smtClean="0"/>
              <a:t>Specifying the data to be in the underlying database</a:t>
            </a:r>
          </a:p>
          <a:p>
            <a:pPr lvl="1"/>
            <a:r>
              <a:rPr lang="en-US" dirty="0" smtClean="0"/>
              <a:t>Thousands of decisions related to business processes</a:t>
            </a:r>
          </a:p>
          <a:p>
            <a:pPr lvl="1"/>
            <a:r>
              <a:rPr lang="en-US" dirty="0" smtClean="0"/>
              <a:t>Companies need to understand how they do business to implement and configure their ERP systems</a:t>
            </a:r>
            <a:endParaRPr lang="en-US" dirty="0"/>
          </a:p>
        </p:txBody>
      </p:sp>
    </p:spTree>
    <p:extLst>
      <p:ext uri="{BB962C8B-B14F-4D97-AF65-F5344CB8AC3E}">
        <p14:creationId xmlns:p14="http://schemas.microsoft.com/office/powerpoint/2010/main" xmlns="" val="4092341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Limitations</a:t>
            </a:r>
          </a:p>
        </p:txBody>
      </p:sp>
      <p:sp>
        <p:nvSpPr>
          <p:cNvPr id="3" name="Content Placeholder 2"/>
          <p:cNvSpPr>
            <a:spLocks noGrp="1"/>
          </p:cNvSpPr>
          <p:nvPr>
            <p:ph idx="1"/>
          </p:nvPr>
        </p:nvSpPr>
        <p:spPr/>
        <p:txBody>
          <a:bodyPr/>
          <a:lstStyle/>
          <a:p>
            <a:r>
              <a:rPr lang="en-US" dirty="0" smtClean="0"/>
              <a:t>ERP systems often require organizations to change their business processes</a:t>
            </a:r>
          </a:p>
          <a:p>
            <a:r>
              <a:rPr lang="en-US" dirty="0" smtClean="0"/>
              <a:t>Once implemented, a company is locked in</a:t>
            </a:r>
          </a:p>
          <a:p>
            <a:r>
              <a:rPr lang="en-US" dirty="0" smtClean="0"/>
              <a:t>Difficult and costly to make future changes</a:t>
            </a:r>
          </a:p>
          <a:p>
            <a:r>
              <a:rPr lang="en-US" dirty="0" smtClean="0"/>
              <a:t>Modifications require extra and costly programming</a:t>
            </a:r>
          </a:p>
          <a:p>
            <a:pPr marL="0" indent="0">
              <a:buNone/>
            </a:pPr>
            <a:endParaRPr lang="en-US" dirty="0"/>
          </a:p>
        </p:txBody>
      </p:sp>
    </p:spTree>
    <p:extLst>
      <p:ext uri="{BB962C8B-B14F-4D97-AF65-F5344CB8AC3E}">
        <p14:creationId xmlns:p14="http://schemas.microsoft.com/office/powerpoint/2010/main" xmlns="" val="93062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Achieving </a:t>
            </a:r>
            <a:r>
              <a:rPr lang="en-US" dirty="0"/>
              <a:t>Enterprise System Success</a:t>
            </a:r>
          </a:p>
        </p:txBody>
      </p:sp>
      <p:graphicFrame>
        <p:nvGraphicFramePr>
          <p:cNvPr id="3" name="Diagram 2"/>
          <p:cNvGraphicFramePr/>
          <p:nvPr>
            <p:extLst>
              <p:ext uri="{D42A27DB-BD31-4B8C-83A1-F6EECF244321}">
                <p14:modId xmlns:p14="http://schemas.microsoft.com/office/powerpoint/2010/main" xmlns="" val="18138497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7976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Core Business Processes and Organizational Value Chains</a:t>
            </a:r>
          </a:p>
        </p:txBody>
      </p:sp>
      <p:graphicFrame>
        <p:nvGraphicFramePr>
          <p:cNvPr id="3" name="Diagram 2"/>
          <p:cNvGraphicFramePr/>
          <p:nvPr>
            <p:extLst>
              <p:ext uri="{D42A27DB-BD31-4B8C-83A1-F6EECF244321}">
                <p14:modId xmlns:p14="http://schemas.microsoft.com/office/powerpoint/2010/main" xmlns="" val="204841803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a:t>
            </a:r>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Recommendations</a:t>
            </a:r>
          </a:p>
          <a:p>
            <a:pPr marL="971550" lvl="1" indent="-514350">
              <a:buFont typeface="+mj-lt"/>
              <a:buAutoNum type="arabicPeriod"/>
            </a:pPr>
            <a:r>
              <a:rPr lang="en-US" dirty="0" smtClean="0"/>
              <a:t>Secure </a:t>
            </a:r>
            <a:r>
              <a:rPr lang="en-US" dirty="0"/>
              <a:t>executive sponsorship</a:t>
            </a:r>
          </a:p>
          <a:p>
            <a:pPr marL="971550" lvl="1" indent="-514350">
              <a:buFont typeface="+mj-lt"/>
              <a:buAutoNum type="arabicPeriod"/>
            </a:pPr>
            <a:r>
              <a:rPr lang="en-US" dirty="0" smtClean="0"/>
              <a:t>Get </a:t>
            </a:r>
            <a:r>
              <a:rPr lang="en-US" dirty="0"/>
              <a:t>help from outside experts</a:t>
            </a:r>
          </a:p>
          <a:p>
            <a:pPr marL="971550" lvl="1" indent="-514350">
              <a:buFont typeface="+mj-lt"/>
              <a:buAutoNum type="arabicPeriod"/>
            </a:pPr>
            <a:r>
              <a:rPr lang="en-US" dirty="0" smtClean="0"/>
              <a:t>Thoroughly </a:t>
            </a:r>
            <a:r>
              <a:rPr lang="en-US" dirty="0"/>
              <a:t>train users</a:t>
            </a:r>
          </a:p>
          <a:p>
            <a:pPr marL="971550" lvl="1" indent="-514350">
              <a:buFont typeface="+mj-lt"/>
              <a:buAutoNum type="arabicPeriod"/>
            </a:pPr>
            <a:r>
              <a:rPr lang="en-US" dirty="0" smtClean="0"/>
              <a:t>Take </a:t>
            </a:r>
            <a:r>
              <a:rPr lang="en-US" dirty="0"/>
              <a:t>a multidisciplinary approach to implementations</a:t>
            </a:r>
          </a:p>
          <a:p>
            <a:pPr marL="971550" lvl="1" indent="-514350">
              <a:buFont typeface="+mj-lt"/>
              <a:buAutoNum type="arabicPeriod"/>
            </a:pPr>
            <a:r>
              <a:rPr lang="en-US" dirty="0" smtClean="0"/>
              <a:t>Evolve the implementation</a:t>
            </a:r>
            <a:endParaRPr lang="en-US" dirty="0"/>
          </a:p>
        </p:txBody>
      </p:sp>
    </p:spTree>
    <p:extLst>
      <p:ext uri="{BB962C8B-B14F-4D97-AF65-F5344CB8AC3E}">
        <p14:creationId xmlns:p14="http://schemas.microsoft.com/office/powerpoint/2010/main" xmlns="" val="378162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Executive Sponsorship</a:t>
            </a:r>
          </a:p>
        </p:txBody>
      </p:sp>
      <p:sp>
        <p:nvSpPr>
          <p:cNvPr id="3" name="Content Placeholder 2"/>
          <p:cNvSpPr>
            <a:spLocks noGrp="1"/>
          </p:cNvSpPr>
          <p:nvPr>
            <p:ph idx="1"/>
          </p:nvPr>
        </p:nvSpPr>
        <p:spPr/>
        <p:txBody>
          <a:bodyPr/>
          <a:lstStyle/>
          <a:p>
            <a:r>
              <a:rPr lang="en-US" dirty="0" smtClean="0"/>
              <a:t>Executive Sponsorship is Critical</a:t>
            </a:r>
          </a:p>
          <a:p>
            <a:pPr lvl="1"/>
            <a:r>
              <a:rPr lang="en-US" dirty="0" smtClean="0"/>
              <a:t>Primary reason for ERP failure</a:t>
            </a:r>
          </a:p>
          <a:p>
            <a:pPr lvl="1"/>
            <a:r>
              <a:rPr lang="en-US" dirty="0" smtClean="0"/>
              <a:t>Critical for buy-in</a:t>
            </a:r>
          </a:p>
          <a:p>
            <a:pPr lvl="1"/>
            <a:r>
              <a:rPr lang="en-US" dirty="0" smtClean="0"/>
              <a:t>Dictates resource availability</a:t>
            </a:r>
          </a:p>
          <a:p>
            <a:pPr lvl="1"/>
            <a:r>
              <a:rPr lang="en-US" dirty="0" smtClean="0"/>
              <a:t>Necessary to authorize business improvements</a:t>
            </a:r>
          </a:p>
          <a:p>
            <a:pPr lvl="1"/>
            <a:r>
              <a:rPr lang="en-US" dirty="0" smtClean="0"/>
              <a:t>Key to removing obstacles</a:t>
            </a:r>
          </a:p>
          <a:p>
            <a:pPr lvl="1"/>
            <a:endParaRPr lang="en-US" dirty="0"/>
          </a:p>
        </p:txBody>
      </p:sp>
    </p:spTree>
    <p:extLst>
      <p:ext uri="{BB962C8B-B14F-4D97-AF65-F5344CB8AC3E}">
        <p14:creationId xmlns:p14="http://schemas.microsoft.com/office/powerpoint/2010/main" xmlns="" val="555692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Help from Outside Experts</a:t>
            </a:r>
          </a:p>
        </p:txBody>
      </p:sp>
      <p:sp>
        <p:nvSpPr>
          <p:cNvPr id="3" name="Content Placeholder 2"/>
          <p:cNvSpPr>
            <a:spLocks noGrp="1"/>
          </p:cNvSpPr>
          <p:nvPr>
            <p:ph idx="1"/>
          </p:nvPr>
        </p:nvSpPr>
        <p:spPr/>
        <p:txBody>
          <a:bodyPr/>
          <a:lstStyle/>
          <a:p>
            <a:r>
              <a:rPr lang="en-US" dirty="0" smtClean="0"/>
              <a:t>ERP systems are very complex</a:t>
            </a:r>
          </a:p>
          <a:p>
            <a:r>
              <a:rPr lang="en-US" dirty="0" smtClean="0"/>
              <a:t>Typically, IS departments aren’t familiar with new systems</a:t>
            </a:r>
          </a:p>
          <a:p>
            <a:r>
              <a:rPr lang="en-US" dirty="0" smtClean="0"/>
              <a:t>Experts can help</a:t>
            </a:r>
          </a:p>
          <a:p>
            <a:pPr lvl="1"/>
            <a:r>
              <a:rPr lang="en-US" dirty="0" smtClean="0"/>
              <a:t>Specify needs</a:t>
            </a:r>
          </a:p>
          <a:p>
            <a:pPr lvl="1"/>
            <a:r>
              <a:rPr lang="en-US" dirty="0" smtClean="0"/>
              <a:t>Select a suitable vendor</a:t>
            </a:r>
          </a:p>
          <a:p>
            <a:pPr lvl="1"/>
            <a:r>
              <a:rPr lang="en-US" dirty="0" smtClean="0"/>
              <a:t>Manage the implementation project</a:t>
            </a:r>
          </a:p>
          <a:p>
            <a:pPr lvl="1"/>
            <a:r>
              <a:rPr lang="en-US" dirty="0" smtClean="0"/>
              <a:t>Provide technical expertise</a:t>
            </a:r>
          </a:p>
          <a:p>
            <a:endParaRPr lang="en-US" dirty="0"/>
          </a:p>
        </p:txBody>
      </p:sp>
    </p:spTree>
    <p:extLst>
      <p:ext uri="{BB962C8B-B14F-4D97-AF65-F5344CB8AC3E}">
        <p14:creationId xmlns:p14="http://schemas.microsoft.com/office/powerpoint/2010/main" xmlns="" val="55569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Thoroughly Train Users </a:t>
            </a:r>
          </a:p>
        </p:txBody>
      </p:sp>
      <p:sp>
        <p:nvSpPr>
          <p:cNvPr id="3" name="Content Placeholder 2"/>
          <p:cNvSpPr>
            <a:spLocks noGrp="1"/>
          </p:cNvSpPr>
          <p:nvPr>
            <p:ph idx="1"/>
          </p:nvPr>
        </p:nvSpPr>
        <p:spPr/>
        <p:txBody>
          <a:bodyPr/>
          <a:lstStyle/>
          <a:p>
            <a:r>
              <a:rPr lang="en-US" dirty="0" smtClean="0"/>
              <a:t>ERP systems are complex from the user perspective as well</a:t>
            </a:r>
          </a:p>
          <a:p>
            <a:pPr lvl="1"/>
            <a:r>
              <a:rPr lang="en-US" dirty="0" smtClean="0"/>
              <a:t>Training costs are often poorly judged</a:t>
            </a:r>
          </a:p>
          <a:p>
            <a:pPr lvl="1"/>
            <a:r>
              <a:rPr lang="en-US" dirty="0" smtClean="0"/>
              <a:t>When systems go live it takes employees time to regain productivity</a:t>
            </a:r>
          </a:p>
          <a:p>
            <a:r>
              <a:rPr lang="en-US" dirty="0" smtClean="0"/>
              <a:t>Proper training can alleviate concerns</a:t>
            </a:r>
          </a:p>
          <a:p>
            <a:r>
              <a:rPr lang="en-US" dirty="0" smtClean="0"/>
              <a:t>Proper training can mitigate productivity loss</a:t>
            </a:r>
          </a:p>
          <a:p>
            <a:r>
              <a:rPr lang="en-US" dirty="0" smtClean="0"/>
              <a:t>Proper training can set expectations</a:t>
            </a:r>
            <a:endParaRPr lang="en-US" dirty="0"/>
          </a:p>
        </p:txBody>
      </p:sp>
    </p:spTree>
    <p:extLst>
      <p:ext uri="{BB962C8B-B14F-4D97-AF65-F5344CB8AC3E}">
        <p14:creationId xmlns:p14="http://schemas.microsoft.com/office/powerpoint/2010/main" xmlns="" val="555692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Multidisciplinary Approach to Implementations</a:t>
            </a:r>
          </a:p>
        </p:txBody>
      </p:sp>
      <p:sp>
        <p:nvSpPr>
          <p:cNvPr id="3" name="Content Placeholder 2"/>
          <p:cNvSpPr>
            <a:spLocks noGrp="1"/>
          </p:cNvSpPr>
          <p:nvPr>
            <p:ph idx="1"/>
          </p:nvPr>
        </p:nvSpPr>
        <p:spPr/>
        <p:txBody>
          <a:bodyPr>
            <a:normAutofit lnSpcReduction="10000"/>
          </a:bodyPr>
          <a:lstStyle/>
          <a:p>
            <a:r>
              <a:rPr lang="en-US" dirty="0" smtClean="0"/>
              <a:t>ERP systems often affect the entire organization</a:t>
            </a:r>
          </a:p>
          <a:p>
            <a:pPr lvl="1"/>
            <a:r>
              <a:rPr lang="en-US" dirty="0" smtClean="0"/>
              <a:t>The entire organization is a stakeholder</a:t>
            </a:r>
          </a:p>
          <a:p>
            <a:pPr lvl="1"/>
            <a:r>
              <a:rPr lang="en-US" dirty="0" smtClean="0"/>
              <a:t>The entire organization needs involvement</a:t>
            </a:r>
          </a:p>
          <a:p>
            <a:pPr lvl="1"/>
            <a:r>
              <a:rPr lang="en-US" dirty="0" smtClean="0"/>
              <a:t>Failure to have representatives can result in unmet critical needs</a:t>
            </a:r>
          </a:p>
          <a:p>
            <a:pPr lvl="1"/>
            <a:r>
              <a:rPr lang="en-US" dirty="0" smtClean="0"/>
              <a:t>The project team can’t be experts in every aspect of user needs</a:t>
            </a:r>
          </a:p>
          <a:p>
            <a:pPr lvl="1"/>
            <a:r>
              <a:rPr lang="en-US" dirty="0" smtClean="0"/>
              <a:t>Departments may become hostile if left out of the implementation and needs assessment</a:t>
            </a:r>
          </a:p>
          <a:p>
            <a:pPr lvl="1"/>
            <a:endParaRPr lang="en-US" dirty="0"/>
          </a:p>
        </p:txBody>
      </p:sp>
    </p:spTree>
    <p:extLst>
      <p:ext uri="{BB962C8B-B14F-4D97-AF65-F5344CB8AC3E}">
        <p14:creationId xmlns:p14="http://schemas.microsoft.com/office/powerpoint/2010/main" xmlns="" val="349875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Evolve the Implementation</a:t>
            </a:r>
            <a:endParaRPr lang="en-US" dirty="0"/>
          </a:p>
        </p:txBody>
      </p:sp>
      <p:sp>
        <p:nvSpPr>
          <p:cNvPr id="3" name="Content Placeholder 2"/>
          <p:cNvSpPr>
            <a:spLocks noGrp="1"/>
          </p:cNvSpPr>
          <p:nvPr>
            <p:ph idx="1"/>
          </p:nvPr>
        </p:nvSpPr>
        <p:spPr/>
        <p:txBody>
          <a:bodyPr>
            <a:normAutofit/>
          </a:bodyPr>
          <a:lstStyle/>
          <a:p>
            <a:r>
              <a:rPr lang="en-US" dirty="0" smtClean="0"/>
              <a:t>Recent trend is to move away from large-scale ERP</a:t>
            </a:r>
          </a:p>
          <a:p>
            <a:pPr lvl="1"/>
            <a:r>
              <a:rPr lang="en-US" dirty="0" smtClean="0"/>
              <a:t>Using cloud-based ERP allows scalability and agility</a:t>
            </a:r>
          </a:p>
          <a:p>
            <a:r>
              <a:rPr lang="en-US" dirty="0" smtClean="0"/>
              <a:t>Another trend: managing businesses in real time</a:t>
            </a:r>
          </a:p>
          <a:p>
            <a:pPr lvl="1"/>
            <a:r>
              <a:rPr lang="en-US" dirty="0" smtClean="0"/>
              <a:t>Take advantage of in-memory computing and mobile access </a:t>
            </a:r>
          </a:p>
          <a:p>
            <a:endParaRPr lang="en-US" dirty="0" smtClean="0"/>
          </a:p>
          <a:p>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xmlns="" val="1187539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xmlns="" val="302104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a:t>
            </a:r>
            <a:r>
              <a:rPr lang="en-US" dirty="0"/>
              <a:t/>
            </a:r>
            <a:br>
              <a:rPr lang="en-US" dirty="0"/>
            </a:br>
            <a:r>
              <a:rPr lang="en-US" dirty="0"/>
              <a:t>Amazon.com</a:t>
            </a:r>
            <a:endParaRPr lang="en-US" dirty="0" smtClean="0"/>
          </a:p>
        </p:txBody>
      </p:sp>
      <p:sp>
        <p:nvSpPr>
          <p:cNvPr id="3" name="Content Placeholder 2"/>
          <p:cNvSpPr>
            <a:spLocks noGrp="1"/>
          </p:cNvSpPr>
          <p:nvPr>
            <p:ph idx="1"/>
          </p:nvPr>
        </p:nvSpPr>
        <p:spPr/>
        <p:txBody>
          <a:bodyPr>
            <a:normAutofit fontScale="92500"/>
          </a:bodyPr>
          <a:lstStyle/>
          <a:p>
            <a:r>
              <a:rPr lang="en-US" dirty="0" smtClean="0"/>
              <a:t>Amazon has grown from an online bookstore to a complete marketplace</a:t>
            </a:r>
          </a:p>
          <a:p>
            <a:pPr lvl="1"/>
            <a:r>
              <a:rPr lang="en-US" dirty="0" smtClean="0"/>
              <a:t>Almost any product can be purchased though Amazon</a:t>
            </a:r>
          </a:p>
          <a:p>
            <a:pPr lvl="1"/>
            <a:r>
              <a:rPr lang="en-US" dirty="0" smtClean="0"/>
              <a:t>Amazon uses enterprise information systems to optimize processes, and now provides this to others</a:t>
            </a:r>
          </a:p>
          <a:p>
            <a:pPr lvl="1"/>
            <a:r>
              <a:rPr lang="en-US" dirty="0" smtClean="0"/>
              <a:t>Amazon Web Services (AWS) is an IS infrastructure rented to companies for their enterprise system needs</a:t>
            </a:r>
          </a:p>
          <a:p>
            <a:pPr lvl="1"/>
            <a:r>
              <a:rPr lang="en-US" dirty="0" smtClean="0"/>
              <a:t>AWS provides cloud services and hosting for other companies</a:t>
            </a:r>
            <a:endParaRPr lang="en-US" dirty="0"/>
          </a:p>
        </p:txBody>
      </p:sp>
    </p:spTree>
    <p:extLst>
      <p:ext uri="{BB962C8B-B14F-4D97-AF65-F5344CB8AC3E}">
        <p14:creationId xmlns:p14="http://schemas.microsoft.com/office/powerpoint/2010/main" xmlns="" val="4031811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a:t>
            </a:r>
            <a:r>
              <a:rPr lang="en-US" dirty="0"/>
              <a:t>Crowdsourcing Cinema at Amazon Studios</a:t>
            </a:r>
          </a:p>
        </p:txBody>
      </p:sp>
      <p:sp>
        <p:nvSpPr>
          <p:cNvPr id="3" name="Content Placeholder 2"/>
          <p:cNvSpPr>
            <a:spLocks noGrp="1"/>
          </p:cNvSpPr>
          <p:nvPr>
            <p:ph idx="1"/>
          </p:nvPr>
        </p:nvSpPr>
        <p:spPr/>
        <p:txBody>
          <a:bodyPr>
            <a:normAutofit lnSpcReduction="10000"/>
          </a:bodyPr>
          <a:lstStyle/>
          <a:p>
            <a:r>
              <a:rPr lang="en-US" dirty="0" smtClean="0"/>
              <a:t>Amazon Studios is an innovative film production venture</a:t>
            </a:r>
          </a:p>
          <a:p>
            <a:pPr lvl="1"/>
            <a:r>
              <a:rPr lang="en-US" dirty="0" smtClean="0"/>
              <a:t>Lets anyone submit screenplays and movies</a:t>
            </a:r>
          </a:p>
          <a:p>
            <a:pPr lvl="1"/>
            <a:r>
              <a:rPr lang="en-US" dirty="0" smtClean="0"/>
              <a:t>Aims to discover talent that hasn’t yet made it to the big time</a:t>
            </a:r>
          </a:p>
          <a:p>
            <a:pPr lvl="1"/>
            <a:r>
              <a:rPr lang="en-US" dirty="0" smtClean="0"/>
              <a:t>Original content is aired on Amazon Instant Video</a:t>
            </a:r>
          </a:p>
          <a:p>
            <a:pPr lvl="1"/>
            <a:r>
              <a:rPr lang="en-US" dirty="0" smtClean="0"/>
              <a:t>After feedback, Amazon Studios decides whether to produce a full season</a:t>
            </a:r>
          </a:p>
          <a:p>
            <a:pPr lvl="1"/>
            <a:r>
              <a:rPr lang="en-US" dirty="0" smtClean="0"/>
              <a:t>Two successes: </a:t>
            </a:r>
            <a:r>
              <a:rPr lang="en-US" i="1" dirty="0"/>
              <a:t>Alpha House </a:t>
            </a:r>
            <a:r>
              <a:rPr lang="en-US" dirty="0"/>
              <a:t>and </a:t>
            </a:r>
            <a:r>
              <a:rPr lang="en-US" i="1" dirty="0"/>
              <a:t>Mozart in the Jungle</a:t>
            </a:r>
            <a:endParaRPr lang="en-US" dirty="0"/>
          </a:p>
        </p:txBody>
      </p:sp>
    </p:spTree>
    <p:extLst>
      <p:ext uri="{BB962C8B-B14F-4D97-AF65-F5344CB8AC3E}">
        <p14:creationId xmlns:p14="http://schemas.microsoft.com/office/powerpoint/2010/main" xmlns="" val="3925081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t>
            </a:r>
            <a:r>
              <a:rPr lang="en-US" dirty="0" smtClean="0"/>
              <a:t>Dilemma:</a:t>
            </a:r>
            <a:r>
              <a:rPr lang="en-US" dirty="0"/>
              <a:t/>
            </a:r>
            <a:br>
              <a:rPr lang="en-US" dirty="0"/>
            </a:br>
            <a:r>
              <a:rPr lang="en-US" dirty="0"/>
              <a:t>Too Much Intelligence? RFID and Privacy</a:t>
            </a:r>
          </a:p>
        </p:txBody>
      </p:sp>
      <p:sp>
        <p:nvSpPr>
          <p:cNvPr id="3" name="Content Placeholder 2"/>
          <p:cNvSpPr>
            <a:spLocks noGrp="1"/>
          </p:cNvSpPr>
          <p:nvPr>
            <p:ph idx="1"/>
          </p:nvPr>
        </p:nvSpPr>
        <p:spPr/>
        <p:txBody>
          <a:bodyPr>
            <a:normAutofit fontScale="92500"/>
          </a:bodyPr>
          <a:lstStyle/>
          <a:p>
            <a:r>
              <a:rPr lang="en-US" dirty="0" smtClean="0"/>
              <a:t>RFID tags being used to tag pharmaceuticals</a:t>
            </a:r>
          </a:p>
          <a:p>
            <a:pPr lvl="1"/>
            <a:r>
              <a:rPr lang="en-US" dirty="0" smtClean="0"/>
              <a:t>RFID tags can be read by anyone with an RFID reader, creating concerns that a person’s medications could be revealed</a:t>
            </a:r>
          </a:p>
          <a:p>
            <a:r>
              <a:rPr lang="en-US" dirty="0" smtClean="0"/>
              <a:t>RFID chips can be embedded in people</a:t>
            </a:r>
          </a:p>
          <a:p>
            <a:pPr lvl="1"/>
            <a:r>
              <a:rPr lang="en-US" dirty="0" smtClean="0"/>
              <a:t>Mexico’s attorney general and senior staff</a:t>
            </a:r>
          </a:p>
          <a:p>
            <a:pPr lvl="1"/>
            <a:r>
              <a:rPr lang="en-US" dirty="0" smtClean="0"/>
              <a:t>Alzheimer’s and diabetes patients</a:t>
            </a:r>
          </a:p>
          <a:p>
            <a:pPr lvl="1"/>
            <a:r>
              <a:rPr lang="en-US" dirty="0" smtClean="0"/>
              <a:t>Implant in kids to prevent kidnapping?</a:t>
            </a:r>
          </a:p>
          <a:p>
            <a:r>
              <a:rPr lang="en-US" dirty="0" smtClean="0"/>
              <a:t>Lots of public opposition, what are the dangers?</a:t>
            </a:r>
          </a:p>
          <a:p>
            <a:endParaRPr lang="en-US" dirty="0"/>
          </a:p>
        </p:txBody>
      </p:sp>
    </p:spTree>
    <p:extLst>
      <p:ext uri="{BB962C8B-B14F-4D97-AF65-F5344CB8AC3E}">
        <p14:creationId xmlns:p14="http://schemas.microsoft.com/office/powerpoint/2010/main" xmlns="" val="118043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and Functions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676400"/>
            <a:ext cx="4639503" cy="4629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078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
            </a:r>
            <a:r>
              <a:rPr lang="en-US" dirty="0" smtClean="0"/>
              <a:t>Attractions: Combating </a:t>
            </a:r>
            <a:r>
              <a:rPr lang="en-US" dirty="0"/>
              <a:t>Counterfeits Using Liquid Crystal Lasers</a:t>
            </a:r>
          </a:p>
        </p:txBody>
      </p:sp>
      <p:sp>
        <p:nvSpPr>
          <p:cNvPr id="3" name="Content Placeholder 2"/>
          <p:cNvSpPr>
            <a:spLocks noGrp="1"/>
          </p:cNvSpPr>
          <p:nvPr>
            <p:ph idx="1"/>
          </p:nvPr>
        </p:nvSpPr>
        <p:spPr/>
        <p:txBody>
          <a:bodyPr>
            <a:normAutofit lnSpcReduction="10000"/>
          </a:bodyPr>
          <a:lstStyle/>
          <a:p>
            <a:r>
              <a:rPr lang="en-US" dirty="0"/>
              <a:t>University of Cambridge </a:t>
            </a:r>
            <a:r>
              <a:rPr lang="en-US" dirty="0" smtClean="0"/>
              <a:t>is developing a </a:t>
            </a:r>
            <a:r>
              <a:rPr lang="en-US" dirty="0"/>
              <a:t>liquid crystal laser pattern </a:t>
            </a:r>
            <a:r>
              <a:rPr lang="en-US" dirty="0" smtClean="0"/>
              <a:t>print for product labels</a:t>
            </a:r>
          </a:p>
          <a:p>
            <a:r>
              <a:rPr lang="en-US" dirty="0"/>
              <a:t>C</a:t>
            </a:r>
            <a:r>
              <a:rPr lang="en-US" dirty="0" smtClean="0"/>
              <a:t>an </a:t>
            </a:r>
            <a:r>
              <a:rPr lang="en-US" dirty="0"/>
              <a:t>distinguish a real product from fraudulent </a:t>
            </a:r>
            <a:r>
              <a:rPr lang="en-US" dirty="0" smtClean="0"/>
              <a:t>knockoffs</a:t>
            </a:r>
          </a:p>
          <a:p>
            <a:r>
              <a:rPr lang="en-US" dirty="0" smtClean="0"/>
              <a:t>Inexpensive</a:t>
            </a:r>
          </a:p>
          <a:p>
            <a:r>
              <a:rPr lang="en-US" dirty="0" smtClean="0"/>
              <a:t>Pharmaceutical application </a:t>
            </a:r>
          </a:p>
          <a:p>
            <a:pPr lvl="1"/>
            <a:r>
              <a:rPr lang="en-US" dirty="0" smtClean="0"/>
              <a:t>Counterfeit pharmaceuticals is a big problem</a:t>
            </a:r>
          </a:p>
          <a:p>
            <a:pPr lvl="1"/>
            <a:r>
              <a:rPr lang="en-US" dirty="0" smtClean="0"/>
              <a:t>Unlawful and potentially dangerous for patients</a:t>
            </a:r>
          </a:p>
          <a:p>
            <a:pPr lvl="1"/>
            <a:r>
              <a:rPr lang="en-US" dirty="0" smtClean="0"/>
              <a:t>This technology can help prevent counterfeits</a:t>
            </a:r>
          </a:p>
        </p:txBody>
      </p:sp>
    </p:spTree>
    <p:extLst>
      <p:ext uri="{BB962C8B-B14F-4D97-AF65-F5344CB8AC3E}">
        <p14:creationId xmlns:p14="http://schemas.microsoft.com/office/powerpoint/2010/main" xmlns="" val="1326131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a:t>
            </a:r>
            <a:r>
              <a:rPr lang="en-US" dirty="0"/>
              <a:t/>
            </a:r>
            <a:br>
              <a:rPr lang="en-US" dirty="0"/>
            </a:br>
            <a:r>
              <a:rPr lang="en-US" dirty="0"/>
              <a:t>The Titans of ERP</a:t>
            </a:r>
          </a:p>
        </p:txBody>
      </p:sp>
      <p:sp>
        <p:nvSpPr>
          <p:cNvPr id="3" name="Content Placeholder 2"/>
          <p:cNvSpPr>
            <a:spLocks noGrp="1"/>
          </p:cNvSpPr>
          <p:nvPr>
            <p:ph idx="1"/>
          </p:nvPr>
        </p:nvSpPr>
        <p:spPr/>
        <p:txBody>
          <a:bodyPr>
            <a:normAutofit fontScale="85000" lnSpcReduction="20000"/>
          </a:bodyPr>
          <a:lstStyle/>
          <a:p>
            <a:r>
              <a:rPr lang="en-US" dirty="0"/>
              <a:t>SAP</a:t>
            </a:r>
          </a:p>
          <a:p>
            <a:pPr lvl="1"/>
            <a:r>
              <a:rPr lang="en-US" dirty="0"/>
              <a:t>German company founded in 1972</a:t>
            </a:r>
          </a:p>
          <a:p>
            <a:pPr lvl="1"/>
            <a:r>
              <a:rPr lang="en-US" dirty="0"/>
              <a:t>Many of the worlds largest companies use SAP software</a:t>
            </a:r>
          </a:p>
          <a:p>
            <a:pPr lvl="1"/>
            <a:r>
              <a:rPr lang="en-US" dirty="0"/>
              <a:t>24% of the ERP market in 2012</a:t>
            </a:r>
          </a:p>
          <a:p>
            <a:r>
              <a:rPr lang="en-US" dirty="0" smtClean="0"/>
              <a:t>Oracle</a:t>
            </a:r>
          </a:p>
          <a:p>
            <a:pPr lvl="1"/>
            <a:r>
              <a:rPr lang="en-US" dirty="0" smtClean="0"/>
              <a:t>Best known for database software</a:t>
            </a:r>
          </a:p>
          <a:p>
            <a:pPr lvl="1"/>
            <a:r>
              <a:rPr lang="en-US" dirty="0" smtClean="0"/>
              <a:t>ERP acquisitions: JD Edwards, PeopleSoft, Siebel CRM</a:t>
            </a:r>
          </a:p>
          <a:p>
            <a:pPr lvl="1"/>
            <a:r>
              <a:rPr lang="en-US" dirty="0" smtClean="0"/>
              <a:t>13% of the ERP market in 2012</a:t>
            </a:r>
          </a:p>
          <a:p>
            <a:r>
              <a:rPr lang="en-US" dirty="0" smtClean="0"/>
              <a:t>Microsoft</a:t>
            </a:r>
          </a:p>
          <a:p>
            <a:pPr lvl="1"/>
            <a:r>
              <a:rPr lang="en-US" dirty="0" smtClean="0"/>
              <a:t>Largest software company in the world</a:t>
            </a:r>
          </a:p>
          <a:p>
            <a:pPr lvl="1"/>
            <a:r>
              <a:rPr lang="en-US" dirty="0" smtClean="0"/>
              <a:t>Gained ERP software through acquisition of Great Plains</a:t>
            </a:r>
          </a:p>
          <a:p>
            <a:pPr lvl="1"/>
            <a:r>
              <a:rPr lang="en-US" dirty="0"/>
              <a:t>5</a:t>
            </a:r>
            <a:r>
              <a:rPr lang="en-US" dirty="0" smtClean="0"/>
              <a:t>% of the ERP market in 2012</a:t>
            </a:r>
          </a:p>
        </p:txBody>
      </p:sp>
    </p:spTree>
    <p:extLst>
      <p:ext uri="{BB962C8B-B14F-4D97-AF65-F5344CB8AC3E}">
        <p14:creationId xmlns:p14="http://schemas.microsoft.com/office/powerpoint/2010/main" xmlns="" val="1384655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Going Mobile: Big </a:t>
            </a:r>
            <a:r>
              <a:rPr lang="en-US" dirty="0"/>
              <a:t>ERP Systems Embracing Small Mobile Devices</a:t>
            </a:r>
          </a:p>
        </p:txBody>
      </p:sp>
      <p:sp>
        <p:nvSpPr>
          <p:cNvPr id="3" name="Content Placeholder 2"/>
          <p:cNvSpPr>
            <a:spLocks noGrp="1"/>
          </p:cNvSpPr>
          <p:nvPr>
            <p:ph idx="1"/>
          </p:nvPr>
        </p:nvSpPr>
        <p:spPr>
          <a:xfrm>
            <a:off x="228600" y="1905000"/>
            <a:ext cx="8839200" cy="4572000"/>
          </a:xfrm>
        </p:spPr>
        <p:txBody>
          <a:bodyPr>
            <a:normAutofit fontScale="92500" lnSpcReduction="20000"/>
          </a:bodyPr>
          <a:lstStyle/>
          <a:p>
            <a:r>
              <a:rPr lang="en-US" dirty="0" smtClean="0"/>
              <a:t>ERP users originally used client PCs to access ERP systems</a:t>
            </a:r>
          </a:p>
          <a:p>
            <a:r>
              <a:rPr lang="en-US" dirty="0" smtClean="0"/>
              <a:t>Mobile users can now access ERP systems on the road</a:t>
            </a:r>
          </a:p>
          <a:p>
            <a:r>
              <a:rPr lang="en-US" dirty="0" smtClean="0"/>
              <a:t>There are many benefits to mobile ERP</a:t>
            </a:r>
          </a:p>
          <a:p>
            <a:pPr lvl="1"/>
            <a:r>
              <a:rPr lang="en-US" dirty="0" smtClean="0"/>
              <a:t>Improved service quality</a:t>
            </a:r>
          </a:p>
          <a:p>
            <a:pPr lvl="1"/>
            <a:r>
              <a:rPr lang="en-US" dirty="0" smtClean="0"/>
              <a:t>Improved productivity</a:t>
            </a:r>
          </a:p>
          <a:p>
            <a:pPr lvl="1"/>
            <a:r>
              <a:rPr lang="en-US" dirty="0" smtClean="0"/>
              <a:t>Strengthened customer relationships</a:t>
            </a:r>
          </a:p>
          <a:p>
            <a:pPr lvl="1"/>
            <a:r>
              <a:rPr lang="en-US" dirty="0" smtClean="0"/>
              <a:t>Improved competitive advantage</a:t>
            </a:r>
          </a:p>
          <a:p>
            <a:pPr lvl="1"/>
            <a:r>
              <a:rPr lang="en-US" dirty="0" smtClean="0"/>
              <a:t>Improved data timeliness and accuracy</a:t>
            </a:r>
          </a:p>
          <a:p>
            <a:r>
              <a:rPr lang="en-US" dirty="0" smtClean="0"/>
              <a:t>Examples: SAP, Microsoft </a:t>
            </a:r>
            <a:endParaRPr lang="en-US" dirty="0"/>
          </a:p>
        </p:txBody>
      </p:sp>
    </p:spTree>
    <p:extLst>
      <p:ext uri="{BB962C8B-B14F-4D97-AF65-F5344CB8AC3E}">
        <p14:creationId xmlns:p14="http://schemas.microsoft.com/office/powerpoint/2010/main" xmlns="" val="3127564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Things Go Wrong:</a:t>
            </a:r>
            <a:r>
              <a:rPr lang="en-US" dirty="0"/>
              <a:t/>
            </a:r>
            <a:br>
              <a:rPr lang="en-US" dirty="0"/>
            </a:br>
            <a:r>
              <a:rPr lang="en-US" dirty="0"/>
              <a:t>The Not-So-Beautiful ERP Implementation</a:t>
            </a:r>
          </a:p>
        </p:txBody>
      </p:sp>
      <p:sp>
        <p:nvSpPr>
          <p:cNvPr id="3" name="Content Placeholder 2"/>
          <p:cNvSpPr>
            <a:spLocks noGrp="1"/>
          </p:cNvSpPr>
          <p:nvPr>
            <p:ph idx="1"/>
          </p:nvPr>
        </p:nvSpPr>
        <p:spPr/>
        <p:txBody>
          <a:bodyPr>
            <a:normAutofit/>
          </a:bodyPr>
          <a:lstStyle/>
          <a:p>
            <a:r>
              <a:rPr lang="en-US" dirty="0"/>
              <a:t>Avon announced </a:t>
            </a:r>
            <a:r>
              <a:rPr lang="en-US" dirty="0" smtClean="0"/>
              <a:t>its “Promise</a:t>
            </a:r>
            <a:r>
              <a:rPr lang="en-US" dirty="0"/>
              <a:t>” program in </a:t>
            </a:r>
            <a:r>
              <a:rPr lang="en-US" dirty="0" smtClean="0"/>
              <a:t>2009</a:t>
            </a:r>
          </a:p>
          <a:p>
            <a:pPr lvl="1"/>
            <a:r>
              <a:rPr lang="en-US" dirty="0" smtClean="0"/>
              <a:t>Mobile app and </a:t>
            </a:r>
            <a:r>
              <a:rPr lang="en-US" dirty="0"/>
              <a:t>Web site for local sales reps </a:t>
            </a:r>
            <a:r>
              <a:rPr lang="en-US" dirty="0" smtClean="0"/>
              <a:t>entering </a:t>
            </a:r>
            <a:r>
              <a:rPr lang="en-US" dirty="0"/>
              <a:t>product </a:t>
            </a:r>
            <a:r>
              <a:rPr lang="en-US" dirty="0" smtClean="0"/>
              <a:t>orders</a:t>
            </a:r>
          </a:p>
          <a:p>
            <a:pPr lvl="1"/>
            <a:r>
              <a:rPr lang="en-US" dirty="0" smtClean="0"/>
              <a:t>Pilot launched in 2012 was a miserable failure</a:t>
            </a:r>
          </a:p>
          <a:p>
            <a:pPr lvl="1"/>
            <a:r>
              <a:rPr lang="en-US" dirty="0" smtClean="0"/>
              <a:t>Difficult to use; sales reps quit in droves</a:t>
            </a:r>
          </a:p>
          <a:p>
            <a:pPr lvl="1"/>
            <a:r>
              <a:rPr lang="en-US" dirty="0" smtClean="0"/>
              <a:t>$125 million loss, 30% stock price decline</a:t>
            </a:r>
          </a:p>
          <a:p>
            <a:pPr lvl="1"/>
            <a:r>
              <a:rPr lang="en-US" dirty="0" smtClean="0"/>
              <a:t>Finger pointing: Avon, SAP, third party</a:t>
            </a:r>
            <a:endParaRPr lang="en-US" dirty="0"/>
          </a:p>
        </p:txBody>
      </p:sp>
    </p:spTree>
    <p:extLst>
      <p:ext uri="{BB962C8B-B14F-4D97-AF65-F5344CB8AC3E}">
        <p14:creationId xmlns:p14="http://schemas.microsoft.com/office/powerpoint/2010/main" xmlns="" val="2259068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The Automobile Industry</a:t>
            </a:r>
          </a:p>
        </p:txBody>
      </p:sp>
      <p:sp>
        <p:nvSpPr>
          <p:cNvPr id="3" name="Content Placeholder 2"/>
          <p:cNvSpPr>
            <a:spLocks noGrp="1"/>
          </p:cNvSpPr>
          <p:nvPr>
            <p:ph idx="1"/>
          </p:nvPr>
        </p:nvSpPr>
        <p:spPr>
          <a:xfrm>
            <a:off x="457200" y="1828800"/>
            <a:ext cx="8305800" cy="4724400"/>
          </a:xfrm>
        </p:spPr>
        <p:txBody>
          <a:bodyPr>
            <a:normAutofit lnSpcReduction="10000"/>
          </a:bodyPr>
          <a:lstStyle/>
          <a:p>
            <a:r>
              <a:rPr lang="en-US" sz="2800" dirty="0" smtClean="0"/>
              <a:t>More than 800 million cars on the road, 83 million sold worldwide in 2013</a:t>
            </a:r>
          </a:p>
          <a:p>
            <a:pPr lvl="1"/>
            <a:r>
              <a:rPr lang="en-US" sz="2400" dirty="0" smtClean="0"/>
              <a:t>Sales predicted to climb to 100 million by 2018</a:t>
            </a:r>
          </a:p>
          <a:p>
            <a:pPr lvl="1"/>
            <a:r>
              <a:rPr lang="en-US" sz="2400" dirty="0" smtClean="0"/>
              <a:t>China, Brazil, Russia, India, other developing nations</a:t>
            </a:r>
          </a:p>
          <a:p>
            <a:r>
              <a:rPr lang="en-US" sz="2800" dirty="0" smtClean="0"/>
              <a:t>Growing global demand for energy-efficient cars</a:t>
            </a:r>
          </a:p>
          <a:p>
            <a:r>
              <a:rPr lang="en-US" sz="2800" dirty="0" smtClean="0"/>
              <a:t>Auto industry efforts:</a:t>
            </a:r>
          </a:p>
          <a:p>
            <a:pPr lvl="1"/>
            <a:r>
              <a:rPr lang="en-US" sz="2400" dirty="0" smtClean="0"/>
              <a:t>Evolving global network of suppliers</a:t>
            </a:r>
          </a:p>
          <a:p>
            <a:pPr lvl="1"/>
            <a:r>
              <a:rPr lang="en-US" sz="2400" dirty="0" smtClean="0"/>
              <a:t>Broader supply chains bring new innovations to market</a:t>
            </a:r>
          </a:p>
          <a:p>
            <a:pPr lvl="1"/>
            <a:r>
              <a:rPr lang="en-US" sz="2400" dirty="0" smtClean="0"/>
              <a:t>USB ports, hard drives, mobile data connectivity</a:t>
            </a:r>
          </a:p>
          <a:p>
            <a:pPr lvl="1"/>
            <a:r>
              <a:rPr lang="en-US" sz="2400" dirty="0" smtClean="0"/>
              <a:t>Google working on a self-driving car</a:t>
            </a:r>
          </a:p>
          <a:p>
            <a:pPr lvl="1"/>
            <a:r>
              <a:rPr lang="en-US" sz="2400" dirty="0" smtClean="0"/>
              <a:t>Marketing enhancements via virtual showrooms</a:t>
            </a:r>
          </a:p>
          <a:p>
            <a:pPr marL="0" indent="0">
              <a:buNone/>
            </a:pPr>
            <a:endParaRPr lang="en-US" sz="2800" dirty="0"/>
          </a:p>
        </p:txBody>
      </p:sp>
    </p:spTree>
    <p:extLst>
      <p:ext uri="{BB962C8B-B14F-4D97-AF65-F5344CB8AC3E}">
        <p14:creationId xmlns:p14="http://schemas.microsoft.com/office/powerpoint/2010/main" xmlns="" val="325478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Processes</a:t>
            </a:r>
          </a:p>
        </p:txBody>
      </p:sp>
      <p:sp>
        <p:nvSpPr>
          <p:cNvPr id="4" name="Content Placeholder 3"/>
          <p:cNvSpPr>
            <a:spLocks noGrp="1"/>
          </p:cNvSpPr>
          <p:nvPr>
            <p:ph idx="1"/>
          </p:nvPr>
        </p:nvSpPr>
        <p:spPr/>
        <p:txBody>
          <a:bodyPr/>
          <a:lstStyle/>
          <a:p>
            <a:r>
              <a:rPr lang="en-US" dirty="0" smtClean="0"/>
              <a:t>Order-to-Cash</a:t>
            </a:r>
          </a:p>
          <a:p>
            <a:pPr lvl="1"/>
            <a:r>
              <a:rPr lang="en-US" dirty="0" smtClean="0"/>
              <a:t>The process of selling goods or services and collecting revenue for them</a:t>
            </a:r>
            <a:endParaRPr lang="en-US" dirty="0"/>
          </a:p>
          <a:p>
            <a:r>
              <a:rPr lang="en-US" dirty="0" smtClean="0"/>
              <a:t>Procure-to-Pay</a:t>
            </a:r>
          </a:p>
          <a:p>
            <a:pPr lvl="1"/>
            <a:r>
              <a:rPr lang="en-US" dirty="0" smtClean="0"/>
              <a:t>The process of ordering goods or services and paying for them</a:t>
            </a:r>
            <a:endParaRPr lang="en-US" dirty="0"/>
          </a:p>
          <a:p>
            <a:r>
              <a:rPr lang="en-US" dirty="0" smtClean="0"/>
              <a:t>Make-to-Stock/Make-to-Order</a:t>
            </a:r>
          </a:p>
          <a:p>
            <a:pPr lvl="1"/>
            <a:r>
              <a:rPr lang="en-US" dirty="0" smtClean="0"/>
              <a:t>The process of manufacturing goods, either based on forecasts or based on orders</a:t>
            </a:r>
            <a:endParaRPr lang="en-US" dirty="0"/>
          </a:p>
        </p:txBody>
      </p:sp>
    </p:spTree>
    <p:extLst>
      <p:ext uri="{BB962C8B-B14F-4D97-AF65-F5344CB8AC3E}">
        <p14:creationId xmlns:p14="http://schemas.microsoft.com/office/powerpoint/2010/main" xmlns="" val="137829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a:t>
            </a:r>
            <a:r>
              <a:rPr lang="en-US" dirty="0" smtClean="0"/>
              <a:t>Processes:</a:t>
            </a:r>
            <a:r>
              <a:rPr lang="en-US" dirty="0"/>
              <a:t/>
            </a:r>
            <a:br>
              <a:rPr lang="en-US" dirty="0"/>
            </a:br>
            <a:r>
              <a:rPr lang="en-US" dirty="0" smtClean="0"/>
              <a:t>Order-to-Cash</a:t>
            </a:r>
            <a:endParaRPr lang="en-US" dirty="0"/>
          </a:p>
        </p:txBody>
      </p:sp>
      <p:sp>
        <p:nvSpPr>
          <p:cNvPr id="4" name="Content Placeholder 3"/>
          <p:cNvSpPr>
            <a:spLocks noGrp="1"/>
          </p:cNvSpPr>
          <p:nvPr>
            <p:ph idx="1"/>
          </p:nvPr>
        </p:nvSpPr>
        <p:spPr>
          <a:xfrm>
            <a:off x="457200" y="4343400"/>
            <a:ext cx="8229600" cy="2057400"/>
          </a:xfrm>
        </p:spPr>
        <p:txBody>
          <a:bodyPr>
            <a:normAutofit lnSpcReduction="10000"/>
          </a:bodyPr>
          <a:lstStyle/>
          <a:p>
            <a:r>
              <a:rPr lang="en-US" dirty="0"/>
              <a:t>Functional Areas in Order-to-Cash</a:t>
            </a:r>
            <a:endParaRPr lang="en-US" dirty="0" smtClean="0"/>
          </a:p>
          <a:p>
            <a:pPr lvl="1"/>
            <a:r>
              <a:rPr lang="en-US" dirty="0" smtClean="0"/>
              <a:t>Marketing and Sales</a:t>
            </a:r>
          </a:p>
          <a:p>
            <a:pPr lvl="1"/>
            <a:r>
              <a:rPr lang="en-US" dirty="0" smtClean="0"/>
              <a:t>Accounting and Finance</a:t>
            </a:r>
          </a:p>
          <a:p>
            <a:pPr lvl="1"/>
            <a:r>
              <a:rPr lang="en-US" dirty="0" smtClean="0"/>
              <a:t>Manufacturing and Operations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6338" y="1981200"/>
            <a:ext cx="6791325" cy="2228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029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a:t>
            </a:r>
            <a:r>
              <a:rPr lang="en-US" dirty="0" smtClean="0"/>
              <a:t>Processes:</a:t>
            </a:r>
            <a:r>
              <a:rPr lang="en-US" dirty="0"/>
              <a:t/>
            </a:r>
            <a:br>
              <a:rPr lang="en-US" dirty="0"/>
            </a:br>
            <a:r>
              <a:rPr lang="en-US" dirty="0"/>
              <a:t>Procure-to-Pay</a:t>
            </a:r>
          </a:p>
        </p:txBody>
      </p:sp>
      <p:sp>
        <p:nvSpPr>
          <p:cNvPr id="4" name="Content Placeholder 3"/>
          <p:cNvSpPr>
            <a:spLocks noGrp="1"/>
          </p:cNvSpPr>
          <p:nvPr>
            <p:ph idx="1"/>
          </p:nvPr>
        </p:nvSpPr>
        <p:spPr>
          <a:xfrm>
            <a:off x="457200" y="4343400"/>
            <a:ext cx="8229600" cy="2057400"/>
          </a:xfrm>
        </p:spPr>
        <p:txBody>
          <a:bodyPr>
            <a:normAutofit lnSpcReduction="10000"/>
          </a:bodyPr>
          <a:lstStyle/>
          <a:p>
            <a:r>
              <a:rPr lang="en-US" dirty="0" smtClean="0"/>
              <a:t>Functional Areas in Procure-to-Pay</a:t>
            </a:r>
          </a:p>
          <a:p>
            <a:pPr lvl="1"/>
            <a:r>
              <a:rPr lang="en-US" dirty="0" smtClean="0"/>
              <a:t>Supply Chain Management</a:t>
            </a:r>
          </a:p>
          <a:p>
            <a:pPr lvl="1"/>
            <a:r>
              <a:rPr lang="en-US" dirty="0" smtClean="0"/>
              <a:t>Accounting and Finance</a:t>
            </a:r>
          </a:p>
          <a:p>
            <a:pPr lvl="1"/>
            <a:r>
              <a:rPr lang="en-US" dirty="0" smtClean="0"/>
              <a:t>Manufacturing and Operations</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905000"/>
            <a:ext cx="6753225" cy="2228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8941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Business </a:t>
            </a:r>
            <a:r>
              <a:rPr lang="en-US" dirty="0" smtClean="0"/>
              <a:t>Processes:</a:t>
            </a:r>
            <a:r>
              <a:rPr lang="en-US" dirty="0"/>
              <a:t/>
            </a:r>
            <a:br>
              <a:rPr lang="en-US" dirty="0"/>
            </a:br>
            <a:r>
              <a:rPr lang="en-US" dirty="0" smtClean="0"/>
              <a:t>Make-to-Stock and Make-to-Order</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3475" y="1914525"/>
            <a:ext cx="6877050" cy="410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327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Supply Chain</a:t>
            </a:r>
            <a:endParaRPr lang="en-US" dirty="0"/>
          </a:p>
        </p:txBody>
      </p:sp>
      <p:grpSp>
        <p:nvGrpSpPr>
          <p:cNvPr id="3" name="Group 2"/>
          <p:cNvGrpSpPr/>
          <p:nvPr/>
        </p:nvGrpSpPr>
        <p:grpSpPr>
          <a:xfrm>
            <a:off x="804863" y="1676401"/>
            <a:ext cx="7500937" cy="4648200"/>
            <a:chOff x="804863" y="1688636"/>
            <a:chExt cx="7653337" cy="4788365"/>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4863" y="1688636"/>
              <a:ext cx="7653337" cy="4788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05650" y="5781675"/>
              <a:ext cx="1352550" cy="69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1461974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3496</Words>
  <Application>Microsoft Office PowerPoint</Application>
  <PresentationFormat>On-screen Show (4:3)</PresentationFormat>
  <Paragraphs>394</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Chapter 7: Enhancing Business Processes Using Enterprise Information Systems</vt:lpstr>
      <vt:lpstr>Chapter 7 Learning Objectives</vt:lpstr>
      <vt:lpstr>Core Business Processes and Organizational Value Chains</vt:lpstr>
      <vt:lpstr>Organizations and Functions</vt:lpstr>
      <vt:lpstr>Core Business Processes</vt:lpstr>
      <vt:lpstr>Core Business Processes: Order-to-Cash</vt:lpstr>
      <vt:lpstr>Core Business Processes: Procure-to-Pay</vt:lpstr>
      <vt:lpstr>Core Business Processes: Make-to-Stock and Make-to-Order</vt:lpstr>
      <vt:lpstr>An Example Supply Chain</vt:lpstr>
      <vt:lpstr>Organizational Activities Along the Value Chain</vt:lpstr>
      <vt:lpstr>Value Systems: Connecting Multiple Organizational Value Chains</vt:lpstr>
      <vt:lpstr>Enterprise Systems</vt:lpstr>
      <vt:lpstr>The Rise of Enterprise Systems: Standalone Systems</vt:lpstr>
      <vt:lpstr>The Rise of Enterprise Systems: Integrated Enterprise Systems</vt:lpstr>
      <vt:lpstr>Supporting Business Processes: Internally Focused Systems</vt:lpstr>
      <vt:lpstr>Supporting Business Processes: Externally Focused Systems</vt:lpstr>
      <vt:lpstr>Improving Business Processes Through Enterprise Systems: Software Types</vt:lpstr>
      <vt:lpstr>Improving Business Processes Through Enterprise Systems: Best Practices</vt:lpstr>
      <vt:lpstr>Improving Business Processes Through Enterprise Systems: BPM</vt:lpstr>
      <vt:lpstr>Improving Business Processes Through Enterprise Systems: Benefits and Costs</vt:lpstr>
      <vt:lpstr>Enterprise Resource Planning</vt:lpstr>
      <vt:lpstr>ERP Core and Extended Components</vt:lpstr>
      <vt:lpstr>Responding to Compliance and Regulatory Demands</vt:lpstr>
      <vt:lpstr>Choosing an ERP System</vt:lpstr>
      <vt:lpstr>Enabling Business Processes Using ERP Core Components</vt:lpstr>
      <vt:lpstr>Core Business Process Support</vt:lpstr>
      <vt:lpstr>ERP Installation</vt:lpstr>
      <vt:lpstr>ERP Limitations</vt:lpstr>
      <vt:lpstr>Achieving Enterprise System Success</vt:lpstr>
      <vt:lpstr>ERP Recommendations</vt:lpstr>
      <vt:lpstr>Secure Executive Sponsorship</vt:lpstr>
      <vt:lpstr>Get Help from Outside Experts</vt:lpstr>
      <vt:lpstr>Thoroughly Train Users </vt:lpstr>
      <vt:lpstr>Take a Multidisciplinary Approach to Implementations</vt:lpstr>
      <vt:lpstr>Evolve the Implementation</vt:lpstr>
      <vt:lpstr>End of Chapter Content</vt:lpstr>
      <vt:lpstr>Managing in the Digital World:  Amazon.com</vt:lpstr>
      <vt:lpstr>Brief Case: Crowdsourcing Cinema at Amazon Studios</vt:lpstr>
      <vt:lpstr>Ethical Dilemma: Too Much Intelligence? RFID and Privacy</vt:lpstr>
      <vt:lpstr>Coming Attractions: Combating Counterfeits Using Liquid Crystal Lasers</vt:lpstr>
      <vt:lpstr>Key Players: The Titans of ERP</vt:lpstr>
      <vt:lpstr>Who’s Going Mobile: Big ERP Systems Embracing Small Mobile Devices</vt:lpstr>
      <vt:lpstr>When Things Go Wrong: The Not-So-Beautiful ERP Implementation</vt:lpstr>
      <vt:lpstr>Industry Analysis: The Automobile Industry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2013-01-13T04:06:35Z</dcterms:created>
  <dcterms:modified xsi:type="dcterms:W3CDTF">2015-04-23T07:37:45Z</dcterms:modified>
</cp:coreProperties>
</file>