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18" r:id="rId3"/>
    <p:sldId id="319" r:id="rId4"/>
    <p:sldId id="320" r:id="rId5"/>
    <p:sldId id="321" r:id="rId6"/>
    <p:sldId id="322" r:id="rId7"/>
    <p:sldId id="323" r:id="rId8"/>
    <p:sldId id="329" r:id="rId9"/>
    <p:sldId id="330" r:id="rId10"/>
    <p:sldId id="331" r:id="rId11"/>
    <p:sldId id="328" r:id="rId12"/>
    <p:sldId id="324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275" r:id="rId27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Z5w2TuDmfCR/rfqFeQDs4Q==" hashData="+yj2MlnC5egPL7mALR25HKNOhrLWbUAPWVFCsvkUK+DKm2JWDZzCNbxedNjGOvdIjiCW2gqJTHMRgk+/yNNBD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FFFF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0BAC9-D09D-4734-9DD6-25B8ABB1FE13}" type="datetimeFigureOut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51E593-17FC-45FF-AE44-C664A8D1A0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E46C96-AF62-4106-AF79-1B3E3951310B}" type="datetimeFigureOut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C6DEEE-EFEB-40F1-9B4D-02471D4085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8263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3833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9006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8790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4523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1430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273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6172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1449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3787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97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48095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48630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83627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5855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91306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59431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693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5812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7916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9365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8645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4113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531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9257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075AF-9A11-41AE-87F0-25492592CD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196095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A4573-A193-42F3-9DB9-29EE64191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29455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06137-C19F-4A5B-BE82-AC10F5DC8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663530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2AB97-766E-4D82-AF7D-0C129EB58D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05447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6AD8D-6175-4C67-9785-4B74CCFC55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268608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B35A0-A39F-4A1D-BC1B-C59F303EF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556106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B1EC-534E-4FB0-849D-2B3835363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126340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31572-FEF5-43BA-9D37-7CF19BB52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8427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2D984-F61D-449B-B157-A3330BB0A3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407387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EADE-7616-4D16-BA7E-743BEA337B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499858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1E15B-AF5E-451A-9C85-89948B7A5F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6762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6F567E2-7490-4C6E-8CC0-9C5F05A74F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9E1283-3742-46BB-99D8-226AF503097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6418" y="1790651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Pertemuan-9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Decision Support Systems</a:t>
            </a:r>
            <a:endParaRPr lang="en-US" sz="3600" b="1" i="1" cap="none" spc="0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8EDF1B-903D-4F97-8199-F3EA5FD6E6F0}"/>
              </a:ext>
            </a:extLst>
          </p:cNvPr>
          <p:cNvSpPr/>
          <p:nvPr/>
        </p:nvSpPr>
        <p:spPr>
          <a:xfrm>
            <a:off x="1115616" y="1340768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111111"/>
                </a:solidFill>
              </a:rPr>
              <a:t>Kendala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kedua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telur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lvl="1"/>
            <a:r>
              <a:rPr lang="en-US" dirty="0" err="1">
                <a:solidFill>
                  <a:srgbClr val="111111"/>
                </a:solidFill>
              </a:rPr>
              <a:t>Banyaknya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telur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dibutuhkan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membuat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kedua</a:t>
            </a:r>
            <a:r>
              <a:rPr lang="en-US" dirty="0">
                <a:solidFill>
                  <a:srgbClr val="111111"/>
                </a:solidFill>
              </a:rPr>
              <a:t> roti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 (0,5x+y) kg 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persediaan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telur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sebanyak</a:t>
            </a:r>
            <a:r>
              <a:rPr lang="en-US" dirty="0">
                <a:solidFill>
                  <a:srgbClr val="111111"/>
                </a:solidFill>
              </a:rPr>
              <a:t> 10 kg, </a:t>
            </a:r>
            <a:r>
              <a:rPr lang="en-US" dirty="0" err="1">
                <a:solidFill>
                  <a:srgbClr val="111111"/>
                </a:solidFill>
              </a:rPr>
              <a:t>sehingga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batasannya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menjadi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111111"/>
                </a:solidFill>
              </a:rPr>
              <a:t>0,5x+y ≤ 10 </a:t>
            </a:r>
            <a:r>
              <a:rPr lang="en-US" dirty="0" err="1">
                <a:solidFill>
                  <a:srgbClr val="111111"/>
                </a:solidFill>
              </a:rPr>
              <a:t>atau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dikalikan</a:t>
            </a:r>
            <a:r>
              <a:rPr lang="en-US" dirty="0">
                <a:solidFill>
                  <a:srgbClr val="111111"/>
                </a:solidFill>
              </a:rPr>
              <a:t> 2: x+2y ≤ 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B300C7-B7AE-4852-910D-EF894473B687}"/>
              </a:ext>
            </a:extLst>
          </p:cNvPr>
          <p:cNvSpPr/>
          <p:nvPr/>
        </p:nvSpPr>
        <p:spPr>
          <a:xfrm>
            <a:off x="1115616" y="2924944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111111"/>
                </a:solidFill>
              </a:rPr>
              <a:t>Kendala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ketiga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111111"/>
                </a:solidFill>
              </a:rPr>
              <a:t>x dan y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banyak</a:t>
            </a:r>
            <a:r>
              <a:rPr lang="en-US" dirty="0">
                <a:solidFill>
                  <a:srgbClr val="111111"/>
                </a:solidFill>
              </a:rPr>
              <a:t> roti A dan roti B, </a:t>
            </a:r>
            <a:r>
              <a:rPr lang="en-US" dirty="0" err="1">
                <a:solidFill>
                  <a:srgbClr val="111111"/>
                </a:solidFill>
              </a:rPr>
              <a:t>sehingga</a:t>
            </a:r>
            <a:r>
              <a:rPr lang="en-US" dirty="0">
                <a:solidFill>
                  <a:srgbClr val="111111"/>
                </a:solidFill>
              </a:rPr>
              <a:t> x dan y </a:t>
            </a:r>
            <a:r>
              <a:rPr lang="en-US" dirty="0" err="1">
                <a:solidFill>
                  <a:srgbClr val="111111"/>
                </a:solidFill>
              </a:rPr>
              <a:t>tidak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mungkin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bernilai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negatif</a:t>
            </a:r>
            <a:r>
              <a:rPr lang="en-US" dirty="0">
                <a:solidFill>
                  <a:srgbClr val="111111"/>
                </a:solidFill>
              </a:rPr>
              <a:t>.  Oleh </a:t>
            </a:r>
            <a:r>
              <a:rPr lang="en-US" dirty="0" err="1">
                <a:solidFill>
                  <a:srgbClr val="111111"/>
                </a:solidFill>
              </a:rPr>
              <a:t>karena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itu</a:t>
            </a:r>
            <a:r>
              <a:rPr lang="en-US" dirty="0">
                <a:solidFill>
                  <a:srgbClr val="111111"/>
                </a:solidFill>
              </a:rPr>
              <a:t> x dan y </a:t>
            </a:r>
            <a:r>
              <a:rPr lang="en-US" dirty="0" err="1">
                <a:solidFill>
                  <a:srgbClr val="111111"/>
                </a:solidFill>
              </a:rPr>
              <a:t>harus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memenuhi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batasan</a:t>
            </a:r>
            <a:r>
              <a:rPr lang="en-US" dirty="0">
                <a:solidFill>
                  <a:srgbClr val="111111"/>
                </a:solidFill>
              </a:rPr>
              <a:t> berikut:</a:t>
            </a:r>
          </a:p>
          <a:p>
            <a:pPr lvl="1"/>
            <a:r>
              <a:rPr lang="en-US" dirty="0">
                <a:solidFill>
                  <a:srgbClr val="111111"/>
                </a:solidFill>
              </a:rPr>
              <a:t>x ≥ 0 dan y ≥ 0, 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x,y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l-GR" dirty="0">
                <a:solidFill>
                  <a:srgbClr val="111111"/>
                </a:solidFill>
              </a:rPr>
              <a:t>ϵ</a:t>
            </a:r>
            <a:r>
              <a:rPr lang="en-US" dirty="0">
                <a:solidFill>
                  <a:srgbClr val="111111"/>
                </a:solidFill>
              </a:rPr>
              <a:t> C.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1E9F6A-B5D4-4649-AFD4-86C2D2CE6393}"/>
              </a:ext>
            </a:extLst>
          </p:cNvPr>
          <p:cNvSpPr/>
          <p:nvPr/>
        </p:nvSpPr>
        <p:spPr>
          <a:xfrm>
            <a:off x="1101800" y="4608247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demikian</a:t>
            </a:r>
            <a:r>
              <a:rPr lang="en-US" dirty="0">
                <a:solidFill>
                  <a:srgbClr val="111111"/>
                </a:solidFill>
              </a:rPr>
              <a:t>, model </a:t>
            </a:r>
            <a:r>
              <a:rPr lang="en-US" dirty="0" err="1">
                <a:solidFill>
                  <a:srgbClr val="111111"/>
                </a:solidFill>
              </a:rPr>
              <a:t>matematikanya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: </a:t>
            </a:r>
          </a:p>
          <a:p>
            <a:pPr lvl="1"/>
            <a:r>
              <a:rPr lang="en-US" dirty="0">
                <a:solidFill>
                  <a:srgbClr val="111111"/>
                </a:solidFill>
              </a:rPr>
              <a:t>2x + 3y ≤x 30, x+2y≤ 20, x ≥ 0 dan y ≥ 0, 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x,y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l-GR" dirty="0">
                <a:solidFill>
                  <a:srgbClr val="111111"/>
                </a:solidFill>
              </a:rPr>
              <a:t>ϵ</a:t>
            </a:r>
            <a:r>
              <a:rPr lang="en-US" dirty="0">
                <a:solidFill>
                  <a:srgbClr val="111111"/>
                </a:solidFill>
              </a:rPr>
              <a:t> C.</a:t>
            </a:r>
          </a:p>
          <a:p>
            <a:pPr lvl="1"/>
            <a:r>
              <a:rPr lang="en-US" dirty="0">
                <a:solidFill>
                  <a:srgbClr val="111111"/>
                </a:solidFill>
              </a:rPr>
              <a:t>C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bilangan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cacah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beranggotakan</a:t>
            </a:r>
            <a:r>
              <a:rPr lang="en-US" dirty="0">
                <a:solidFill>
                  <a:srgbClr val="111111"/>
                </a:solidFill>
              </a:rPr>
              <a:t> {0,1,2,3,4,5,…}</a:t>
            </a:r>
          </a:p>
        </p:txBody>
      </p:sp>
    </p:spTree>
    <p:extLst>
      <p:ext uri="{BB962C8B-B14F-4D97-AF65-F5344CB8AC3E}">
        <p14:creationId xmlns:p14="http://schemas.microsoft.com/office/powerpoint/2010/main" val="25493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20EB4-2B7C-4150-A1E0-C079E95C045C}"/>
              </a:ext>
            </a:extLst>
          </p:cNvPr>
          <p:cNvSpPr/>
          <p:nvPr/>
        </p:nvSpPr>
        <p:spPr>
          <a:xfrm>
            <a:off x="539552" y="1484784"/>
            <a:ext cx="8147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v-SE" dirty="0"/>
              <a:t>Robert D.Spech mengelompokkan model dalam rangka analisis kebijakan pengambilan keputusan ke dalam lima kategori, yaitu sebagai berikut.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A6DD89-C223-4C5D-8AD3-278731682BA6}"/>
              </a:ext>
            </a:extLst>
          </p:cNvPr>
          <p:cNvSpPr/>
          <p:nvPr/>
        </p:nvSpPr>
        <p:spPr>
          <a:xfrm>
            <a:off x="827584" y="2204864"/>
            <a:ext cx="3589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Model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D8EE7A-F959-4DB9-9FEB-C855B59DB18C}"/>
              </a:ext>
            </a:extLst>
          </p:cNvPr>
          <p:cNvSpPr/>
          <p:nvPr/>
        </p:nvSpPr>
        <p:spPr>
          <a:xfrm>
            <a:off x="1080815" y="2541796"/>
            <a:ext cx="784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Dalam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v</a:t>
            </a:r>
            <a:r>
              <a:rPr lang="en-US" i="1" dirty="0"/>
              <a:t>ideo game </a:t>
            </a:r>
            <a:r>
              <a:rPr lang="en-US" dirty="0"/>
              <a:t>yang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masalahnya</a:t>
            </a:r>
            <a:r>
              <a:rPr lang="en-US" dirty="0"/>
              <a:t>.  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i="1" dirty="0"/>
              <a:t>war games</a:t>
            </a:r>
            <a:r>
              <a:rPr lang="en-US" dirty="0"/>
              <a:t>, video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dan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datangnya</a:t>
            </a:r>
            <a:r>
              <a:rPr lang="en-US" dirty="0"/>
              <a:t> </a:t>
            </a:r>
            <a:r>
              <a:rPr lang="en-US" dirty="0" err="1"/>
              <a:t>musuh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menyerang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penyerangan</a:t>
            </a:r>
            <a:r>
              <a:rPr lang="en-US" dirty="0"/>
              <a:t>.  Kita </a:t>
            </a:r>
            <a:r>
              <a:rPr lang="en-US" dirty="0" err="1"/>
              <a:t>diminta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dan </a:t>
            </a:r>
            <a:r>
              <a:rPr lang="en-US" dirty="0" err="1"/>
              <a:t>menghancurkan</a:t>
            </a:r>
            <a:r>
              <a:rPr lang="en-US" dirty="0"/>
              <a:t> </a:t>
            </a:r>
            <a:r>
              <a:rPr lang="en-US" dirty="0" err="1"/>
              <a:t>musuh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disediakan</a:t>
            </a:r>
            <a:r>
              <a:rPr lang="en-US" dirty="0"/>
              <a:t> pada </a:t>
            </a:r>
            <a:r>
              <a:rPr lang="en-US" i="1" dirty="0"/>
              <a:t>video games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3F4E28-523E-4514-9A31-EB40D51C8951}"/>
              </a:ext>
            </a:extLst>
          </p:cNvPr>
          <p:cNvSpPr/>
          <p:nvPr/>
        </p:nvSpPr>
        <p:spPr>
          <a:xfrm>
            <a:off x="827584" y="4513619"/>
            <a:ext cx="1819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Model Verbal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6348C3-FB5A-4637-A742-353B2FCC5C40}"/>
              </a:ext>
            </a:extLst>
          </p:cNvPr>
          <p:cNvSpPr/>
          <p:nvPr/>
        </p:nvSpPr>
        <p:spPr>
          <a:xfrm>
            <a:off x="1109622" y="4828123"/>
            <a:ext cx="7710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1111"/>
                </a:solidFill>
              </a:rPr>
              <a:t>Model verbal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sebuah</a:t>
            </a:r>
            <a:r>
              <a:rPr lang="en-US" dirty="0">
                <a:solidFill>
                  <a:srgbClr val="111111"/>
                </a:solidFill>
              </a:rPr>
              <a:t> model </a:t>
            </a:r>
            <a:r>
              <a:rPr lang="en-US" dirty="0" err="1">
                <a:solidFill>
                  <a:srgbClr val="111111"/>
                </a:solidFill>
              </a:rPr>
              <a:t>perilaku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sistem</a:t>
            </a:r>
            <a:r>
              <a:rPr lang="en-US" dirty="0">
                <a:solidFill>
                  <a:srgbClr val="111111"/>
                </a:solidFill>
              </a:rPr>
              <a:t> pada </a:t>
            </a:r>
            <a:r>
              <a:rPr lang="en-US" dirty="0" err="1">
                <a:solidFill>
                  <a:srgbClr val="111111"/>
                </a:solidFill>
              </a:rPr>
              <a:t>kondisi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berbeda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dideskripsikan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kata-kata.  </a:t>
            </a:r>
            <a:r>
              <a:rPr lang="en-US" dirty="0" err="1">
                <a:solidFill>
                  <a:srgbClr val="111111"/>
                </a:solidFill>
              </a:rPr>
              <a:t>Sebagai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cotoh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apabila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suku</a:t>
            </a:r>
            <a:r>
              <a:rPr lang="en-US" dirty="0">
                <a:solidFill>
                  <a:srgbClr val="111111"/>
                </a:solidFill>
              </a:rPr>
              <a:t> bank naik, </a:t>
            </a:r>
            <a:r>
              <a:rPr lang="en-US" dirty="0" err="1">
                <a:solidFill>
                  <a:srgbClr val="111111"/>
                </a:solidFill>
              </a:rPr>
              <a:t>maka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tingkat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penggangguran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akan</a:t>
            </a:r>
            <a:r>
              <a:rPr lang="en-US" dirty="0">
                <a:solidFill>
                  <a:srgbClr val="111111"/>
                </a:solidFill>
              </a:rPr>
              <a:t> naik.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7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936799" y="2152858"/>
            <a:ext cx="170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Model </a:t>
            </a:r>
            <a:r>
              <a:rPr lang="en-US" dirty="0" err="1"/>
              <a:t>Fisik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8FA7DD-4F7A-43FA-8E00-DE50075C49BA}"/>
              </a:ext>
            </a:extLst>
          </p:cNvPr>
          <p:cNvSpPr/>
          <p:nvPr/>
        </p:nvSpPr>
        <p:spPr>
          <a:xfrm>
            <a:off x="1152823" y="2522190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1111"/>
                </a:solidFill>
              </a:rPr>
              <a:t>Model </a:t>
            </a:r>
            <a:r>
              <a:rPr lang="en-US" dirty="0" err="1">
                <a:solidFill>
                  <a:srgbClr val="111111"/>
                </a:solidFill>
              </a:rPr>
              <a:t>fisik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 </a:t>
            </a:r>
            <a:r>
              <a:rPr lang="en-US" dirty="0" err="1">
                <a:solidFill>
                  <a:srgbClr val="111111"/>
                </a:solidFill>
              </a:rPr>
              <a:t>penggambaran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entitas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dalam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tiga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dimensi</a:t>
            </a:r>
            <a:r>
              <a:rPr lang="en-US" dirty="0">
                <a:solidFill>
                  <a:srgbClr val="111111"/>
                </a:solidFill>
              </a:rPr>
              <a:t>. Model </a:t>
            </a:r>
            <a:r>
              <a:rPr lang="en-US" dirty="0" err="1">
                <a:solidFill>
                  <a:srgbClr val="111111"/>
                </a:solidFill>
              </a:rPr>
              <a:t>fisik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berukuran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lebih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kecil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dari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aslinya</a:t>
            </a:r>
            <a:r>
              <a:rPr lang="en-US" dirty="0">
                <a:solidFill>
                  <a:srgbClr val="111111"/>
                </a:solidFill>
              </a:rPr>
              <a:t> dan </a:t>
            </a:r>
            <a:r>
              <a:rPr lang="en-US" dirty="0" err="1">
                <a:solidFill>
                  <a:srgbClr val="111111"/>
                </a:solidFill>
              </a:rPr>
              <a:t>biasanya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digunakan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dalam</a:t>
            </a:r>
            <a:r>
              <a:rPr lang="en-US" dirty="0">
                <a:solidFill>
                  <a:srgbClr val="111111"/>
                </a:solidFill>
              </a:rPr>
              <a:t> dunia </a:t>
            </a:r>
            <a:r>
              <a:rPr lang="en-US" dirty="0" err="1">
                <a:solidFill>
                  <a:srgbClr val="111111"/>
                </a:solidFill>
              </a:rPr>
              <a:t>bisnis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berupa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i="1" dirty="0">
                <a:solidFill>
                  <a:srgbClr val="111111"/>
                </a:solidFill>
              </a:rPr>
              <a:t>prototype.</a:t>
            </a:r>
            <a:endParaRPr lang="en-US" i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4E51B7-40FE-41BB-AE7B-6355E6DF09E8}"/>
              </a:ext>
            </a:extLst>
          </p:cNvPr>
          <p:cNvSpPr/>
          <p:nvPr/>
        </p:nvSpPr>
        <p:spPr>
          <a:xfrm>
            <a:off x="827584" y="3714706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Model </a:t>
            </a:r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9F09B9-7861-431B-A262-3C1574FCE675}"/>
              </a:ext>
            </a:extLst>
          </p:cNvPr>
          <p:cNvSpPr/>
          <p:nvPr/>
        </p:nvSpPr>
        <p:spPr>
          <a:xfrm>
            <a:off x="1187624" y="3982120"/>
            <a:ext cx="7499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tiruan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yang </a:t>
            </a:r>
            <a:r>
              <a:rPr lang="en-US" dirty="0" err="1"/>
              <a:t>sesungguhnya</a:t>
            </a:r>
            <a:r>
              <a:rPr lang="en-US" dirty="0"/>
              <a:t>.  Ada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dan </a:t>
            </a:r>
            <a:r>
              <a:rPr lang="en-US" dirty="0" err="1"/>
              <a:t>ukuran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persis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sesungguhnya</a:t>
            </a:r>
            <a:r>
              <a:rPr lang="en-US" dirty="0"/>
              <a:t>, 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i="1" dirty="0"/>
              <a:t>cockpit</a:t>
            </a:r>
            <a:r>
              <a:rPr lang="en-US" dirty="0"/>
              <a:t> </a:t>
            </a:r>
            <a:r>
              <a:rPr lang="en-US" dirty="0" err="1"/>
              <a:t>pesawat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calon</a:t>
            </a:r>
            <a:r>
              <a:rPr lang="en-US" dirty="0"/>
              <a:t> pilot </a:t>
            </a:r>
            <a:r>
              <a:rPr lang="en-US" dirty="0" err="1"/>
              <a:t>melatih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i="1" dirty="0"/>
              <a:t>cockpit</a:t>
            </a:r>
            <a:r>
              <a:rPr lang="en-US" dirty="0"/>
              <a:t> </a:t>
            </a:r>
            <a:r>
              <a:rPr lang="en-US" dirty="0" err="1"/>
              <a:t>tiruan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264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32809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Sebuah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toko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grosiran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menjual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strawbarry</a:t>
            </a:r>
            <a:r>
              <a:rPr lang="en-US" dirty="0">
                <a:solidFill>
                  <a:srgbClr val="000000"/>
                </a:solidFill>
              </a:rPr>
              <a:t>.  </a:t>
            </a:r>
            <a:r>
              <a:rPr lang="en-US" dirty="0" err="1">
                <a:solidFill>
                  <a:srgbClr val="000000"/>
                </a:solidFill>
              </a:rPr>
              <a:t>Buah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mempunyai</a:t>
            </a:r>
            <a:r>
              <a:rPr lang="en-US" dirty="0">
                <a:solidFill>
                  <a:srgbClr val="000000"/>
                </a:solidFill>
              </a:rPr>
              <a:t> masa (</a:t>
            </a:r>
            <a:r>
              <a:rPr lang="en-US" dirty="0" err="1">
                <a:solidFill>
                  <a:srgbClr val="000000"/>
                </a:solidFill>
              </a:rPr>
              <a:t>waktu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jual</a:t>
            </a:r>
            <a:r>
              <a:rPr lang="en-US" dirty="0">
                <a:solidFill>
                  <a:srgbClr val="000000"/>
                </a:solidFill>
              </a:rPr>
              <a:t> yang </a:t>
            </a:r>
            <a:r>
              <a:rPr lang="en-US" dirty="0" err="1">
                <a:solidFill>
                  <a:srgbClr val="000000"/>
                </a:solidFill>
              </a:rPr>
              <a:t>terbatas</a:t>
            </a:r>
            <a:r>
              <a:rPr lang="en-US" dirty="0">
                <a:solidFill>
                  <a:srgbClr val="000000"/>
                </a:solidFill>
              </a:rPr>
              <a:t>.  </a:t>
            </a:r>
            <a:r>
              <a:rPr lang="en-US" dirty="0" err="1">
                <a:solidFill>
                  <a:srgbClr val="000000"/>
                </a:solidFill>
              </a:rPr>
              <a:t>Artinya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jika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buah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tersebut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tidak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terjual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sv-SE" dirty="0">
                <a:solidFill>
                  <a:srgbClr val="000000"/>
                </a:solidFill>
              </a:rPr>
              <a:t>pada batas waktunya, maka tidak akan laku dijual pada hari berikutnya.  Seandainya harga </a:t>
            </a:r>
            <a:r>
              <a:rPr lang="en-US" dirty="0" err="1">
                <a:solidFill>
                  <a:srgbClr val="000000"/>
                </a:solidFill>
              </a:rPr>
              <a:t>pengambilan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satu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keranjang</a:t>
            </a:r>
            <a:r>
              <a:rPr lang="en-US" dirty="0">
                <a:solidFill>
                  <a:srgbClr val="000000"/>
                </a:solidFill>
              </a:rPr>
              <a:t> strawberry </a:t>
            </a:r>
            <a:r>
              <a:rPr lang="en-US" dirty="0" err="1">
                <a:solidFill>
                  <a:srgbClr val="000000"/>
                </a:solidFill>
              </a:rPr>
              <a:t>adalah</a:t>
            </a:r>
            <a:r>
              <a:rPr lang="en-US" dirty="0">
                <a:solidFill>
                  <a:srgbClr val="000000"/>
                </a:solidFill>
              </a:rPr>
              <a:t> $20, </a:t>
            </a:r>
            <a:r>
              <a:rPr lang="en-US" dirty="0" err="1">
                <a:solidFill>
                  <a:srgbClr val="000000"/>
                </a:solidFill>
              </a:rPr>
              <a:t>maka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toko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grosir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menjualnya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harga</a:t>
            </a:r>
            <a:r>
              <a:rPr lang="en-US" dirty="0">
                <a:solidFill>
                  <a:srgbClr val="000000"/>
                </a:solidFill>
              </a:rPr>
              <a:t> $50 per </a:t>
            </a:r>
            <a:r>
              <a:rPr lang="en-US" dirty="0" err="1">
                <a:solidFill>
                  <a:srgbClr val="000000"/>
                </a:solidFill>
              </a:rPr>
              <a:t>keranjang</a:t>
            </a:r>
            <a:r>
              <a:rPr lang="en-US" dirty="0">
                <a:solidFill>
                  <a:srgbClr val="000000"/>
                </a:solidFill>
              </a:rPr>
              <a:t>.  Berikut </a:t>
            </a:r>
            <a:r>
              <a:rPr lang="en-US" dirty="0" err="1">
                <a:solidFill>
                  <a:srgbClr val="000000"/>
                </a:solidFill>
              </a:rPr>
              <a:t>adalah</a:t>
            </a:r>
            <a:r>
              <a:rPr lang="en-US" dirty="0">
                <a:solidFill>
                  <a:srgbClr val="000000"/>
                </a:solidFill>
              </a:rPr>
              <a:t> data </a:t>
            </a:r>
            <a:r>
              <a:rPr lang="en-US" dirty="0" err="1">
                <a:solidFill>
                  <a:srgbClr val="000000"/>
                </a:solidFill>
              </a:rPr>
              <a:t>penjualan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selama</a:t>
            </a:r>
            <a:r>
              <a:rPr lang="en-US" dirty="0">
                <a:solidFill>
                  <a:srgbClr val="000000"/>
                </a:solidFill>
              </a:rPr>
              <a:t> 100 </a:t>
            </a:r>
            <a:r>
              <a:rPr lang="en-US" dirty="0" err="1">
                <a:solidFill>
                  <a:srgbClr val="000000"/>
                </a:solidFill>
              </a:rPr>
              <a:t>hari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sebelumnya</a:t>
            </a:r>
            <a:r>
              <a:rPr lang="en-US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044E707-CFD6-4535-BEBE-FF8DAD3E0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043098"/>
              </p:ext>
            </p:extLst>
          </p:nvPr>
        </p:nvGraphicFramePr>
        <p:xfrm>
          <a:off x="899592" y="3909222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7809580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84462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Hari </a:t>
                      </a:r>
                      <a:r>
                        <a:rPr lang="en-US" dirty="0" err="1"/>
                        <a:t>Penjualan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Strawberry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Terjual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974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15 Hari </a:t>
                      </a:r>
                      <a:r>
                        <a:rPr lang="en-US" dirty="0" err="1"/>
                        <a:t>pertama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 </a:t>
                      </a:r>
                      <a:r>
                        <a:rPr lang="en-US" dirty="0" err="1"/>
                        <a:t>Keranjang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966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 Hari </a:t>
                      </a:r>
                      <a:r>
                        <a:rPr lang="en-US" dirty="0" err="1"/>
                        <a:t>berikutnya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11 </a:t>
                      </a:r>
                      <a:r>
                        <a:rPr lang="en-US" dirty="0" err="1"/>
                        <a:t>Keranjang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92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 Hari </a:t>
                      </a:r>
                      <a:r>
                        <a:rPr lang="en-US" dirty="0" err="1"/>
                        <a:t>berikutnya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 </a:t>
                      </a:r>
                      <a:r>
                        <a:rPr lang="en-US" dirty="0" err="1"/>
                        <a:t>Keranjang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209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25 Hari </a:t>
                      </a:r>
                      <a:r>
                        <a:rPr lang="en-US" dirty="0" err="1"/>
                        <a:t>terakhir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13 </a:t>
                      </a:r>
                      <a:r>
                        <a:rPr lang="en-US" dirty="0" err="1"/>
                        <a:t>Keranjang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797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 100 Hari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 err="1"/>
                        <a:t>Terjual</a:t>
                      </a:r>
                      <a:r>
                        <a:rPr lang="en-US" b="1" dirty="0"/>
                        <a:t> 46 </a:t>
                      </a:r>
                      <a:r>
                        <a:rPr lang="en-US" b="1" dirty="0" err="1"/>
                        <a:t>Keranjang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239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50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32809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err="1">
                <a:solidFill>
                  <a:srgbClr val="000000"/>
                </a:solidFill>
              </a:rPr>
              <a:t>Permasalahan</a:t>
            </a:r>
            <a:r>
              <a:rPr lang="en-US" u="sng" dirty="0">
                <a:solidFill>
                  <a:srgbClr val="000000"/>
                </a:solidFill>
              </a:rPr>
              <a:t>:</a:t>
            </a:r>
          </a:p>
          <a:p>
            <a:r>
              <a:rPr lang="en-US" dirty="0" err="1">
                <a:solidFill>
                  <a:srgbClr val="000000"/>
                </a:solidFill>
              </a:rPr>
              <a:t>Toko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grosir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perlu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menentukan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berapa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keranjangkah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persediaan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i="1" dirty="0">
                <a:solidFill>
                  <a:srgbClr val="000000"/>
                </a:solidFill>
              </a:rPr>
              <a:t>strawberry</a:t>
            </a:r>
            <a:r>
              <a:rPr lang="en-US" dirty="0">
                <a:solidFill>
                  <a:srgbClr val="000000"/>
                </a:solidFill>
              </a:rPr>
              <a:t> yang </a:t>
            </a:r>
            <a:r>
              <a:rPr lang="en-US" dirty="0" err="1">
                <a:solidFill>
                  <a:srgbClr val="000000"/>
                </a:solidFill>
              </a:rPr>
              <a:t>akan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diambil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setiap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harinya</a:t>
            </a:r>
            <a:r>
              <a:rPr lang="en-US" dirty="0">
                <a:solidFill>
                  <a:srgbClr val="000000"/>
                </a:solidFill>
              </a:rPr>
              <a:t> oleh </a:t>
            </a:r>
            <a:r>
              <a:rPr lang="en-US" dirty="0" err="1">
                <a:solidFill>
                  <a:srgbClr val="000000"/>
                </a:solidFill>
              </a:rPr>
              <a:t>toko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tersebut</a:t>
            </a:r>
            <a:r>
              <a:rPr lang="en-US" dirty="0">
                <a:solidFill>
                  <a:srgbClr val="000000"/>
                </a:solidFill>
              </a:rPr>
              <a:t> agar </a:t>
            </a:r>
            <a:r>
              <a:rPr lang="en-US" dirty="0" err="1">
                <a:solidFill>
                  <a:srgbClr val="000000"/>
                </a:solidFill>
              </a:rPr>
              <a:t>resiko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kerugian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dapat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diminimumkan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atau</a:t>
            </a:r>
            <a:r>
              <a:rPr lang="en-US" dirty="0">
                <a:solidFill>
                  <a:srgbClr val="000000"/>
                </a:solidFill>
              </a:rPr>
              <a:t> agar </a:t>
            </a:r>
            <a:r>
              <a:rPr lang="en-US" dirty="0" err="1">
                <a:solidFill>
                  <a:srgbClr val="000000"/>
                </a:solidFill>
              </a:rPr>
              <a:t>mendapat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keuntungannya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dapat</a:t>
            </a:r>
            <a:r>
              <a:rPr lang="en-US" dirty="0">
                <a:solidFill>
                  <a:srgbClr val="000000"/>
                </a:solidFill>
              </a:rPr>
              <a:t> maximum?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u="sng" dirty="0" err="1">
                <a:solidFill>
                  <a:srgbClr val="000000"/>
                </a:solidFill>
              </a:rPr>
              <a:t>Analisis</a:t>
            </a:r>
            <a:r>
              <a:rPr lang="en-US" u="sng" dirty="0">
                <a:solidFill>
                  <a:srgbClr val="000000"/>
                </a:solidFill>
              </a:rPr>
              <a:t> Keputusan:</a:t>
            </a:r>
          </a:p>
          <a:p>
            <a:r>
              <a:rPr lang="sv-SE" dirty="0"/>
              <a:t>Hal ini dapat dilakukan dengan memperkenalkan konsep jenis kerugian yang ditimbulkan, pemakaian konsep peluang, dan perhitungan ekspektasi </a:t>
            </a:r>
            <a:r>
              <a:rPr lang="en-US" dirty="0" err="1"/>
              <a:t>kerugian</a:t>
            </a:r>
            <a:r>
              <a:rPr lang="en-US" dirty="0"/>
              <a:t>. </a:t>
            </a:r>
            <a:endParaRPr lang="en-US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7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Pendefinisian</a:t>
            </a:r>
            <a:r>
              <a:rPr lang="en-US" b="1" dirty="0"/>
              <a:t> </a:t>
            </a:r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Kerugian</a:t>
            </a:r>
            <a:r>
              <a:rPr lang="en-US" b="1" dirty="0"/>
              <a:t> </a:t>
            </a:r>
          </a:p>
          <a:p>
            <a:endParaRPr lang="en-US" b="1" dirty="0"/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pada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meminimasi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ditimbulkan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 </a:t>
            </a:r>
          </a:p>
          <a:p>
            <a:endParaRPr lang="en-US" dirty="0"/>
          </a:p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/>
              <a:t>obsolescence looses,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oleh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dibuang</a:t>
            </a:r>
            <a:r>
              <a:rPr lang="en-US" dirty="0"/>
              <a:t> pada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, (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hampir</a:t>
            </a:r>
            <a:endParaRPr lang="en-US" dirty="0"/>
          </a:p>
          <a:p>
            <a:r>
              <a:rPr lang="sv-SE" dirty="0"/>
              <a:t>sama dengan biaya gudang akibat terlalu lama penyimpanan). </a:t>
            </a:r>
          </a:p>
          <a:p>
            <a:endParaRPr lang="sv-SE" dirty="0"/>
          </a:p>
          <a:p>
            <a:r>
              <a:rPr lang="sv-SE" dirty="0"/>
              <a:t>Misalnya: dari kasus tersebut di </a:t>
            </a:r>
            <a:r>
              <a:rPr lang="en-US" dirty="0" err="1"/>
              <a:t>atas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i="1" dirty="0"/>
              <a:t>strawberry</a:t>
            </a:r>
            <a:r>
              <a:rPr lang="en-US" dirty="0"/>
              <a:t> yang </a:t>
            </a:r>
            <a:r>
              <a:rPr lang="en-US" dirty="0" err="1"/>
              <a:t>disediakan</a:t>
            </a:r>
            <a:r>
              <a:rPr lang="en-US" dirty="0"/>
              <a:t> oleh </a:t>
            </a:r>
            <a:r>
              <a:rPr lang="en-US" dirty="0" err="1"/>
              <a:t>toko</a:t>
            </a:r>
            <a:r>
              <a:rPr lang="en-US" dirty="0"/>
              <a:t> </a:t>
            </a:r>
            <a:r>
              <a:rPr lang="en-US" dirty="0" err="1"/>
              <a:t>grosir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12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permintaan</a:t>
            </a:r>
            <a:endParaRPr lang="en-US" dirty="0"/>
          </a:p>
          <a:p>
            <a:r>
              <a:rPr lang="en-US" dirty="0"/>
              <a:t>pada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10 </a:t>
            </a:r>
            <a:r>
              <a:rPr lang="en-US" dirty="0" err="1"/>
              <a:t>keranjang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toko</a:t>
            </a:r>
            <a:r>
              <a:rPr lang="en-US" dirty="0"/>
              <a:t> </a:t>
            </a:r>
            <a:r>
              <a:rPr lang="en-US" dirty="0" err="1"/>
              <a:t>grosir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$40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2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i="1" dirty="0"/>
              <a:t>strawberry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8174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Pendefinisian</a:t>
            </a:r>
            <a:r>
              <a:rPr lang="en-US" b="1" dirty="0"/>
              <a:t> </a:t>
            </a:r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Kerugian</a:t>
            </a:r>
            <a:r>
              <a:rPr lang="en-US" b="1" dirty="0"/>
              <a:t> </a:t>
            </a:r>
          </a:p>
          <a:p>
            <a:endParaRPr lang="en-US" b="1" dirty="0"/>
          </a:p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i="1" dirty="0"/>
              <a:t>opportunity looses,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oleh </a:t>
            </a:r>
            <a:r>
              <a:rPr lang="en-US" dirty="0" err="1"/>
              <a:t>kurangnya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terlayani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Dengan</a:t>
            </a:r>
            <a:r>
              <a:rPr lang="en-US" dirty="0"/>
              <a:t> kata lain,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i="1" dirty="0"/>
              <a:t>stock</a:t>
            </a:r>
            <a:r>
              <a:rPr lang="en-US" dirty="0"/>
              <a:t>.  </a:t>
            </a:r>
          </a:p>
          <a:p>
            <a:endParaRPr lang="en-US" dirty="0"/>
          </a:p>
          <a:p>
            <a:r>
              <a:rPr lang="en-US" u="sng" dirty="0" err="1"/>
              <a:t>Misalnya</a:t>
            </a:r>
            <a:r>
              <a:rPr lang="en-US" dirty="0"/>
              <a:t>: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i="1" dirty="0"/>
              <a:t>strawberry</a:t>
            </a:r>
            <a:r>
              <a:rPr lang="en-US" dirty="0"/>
              <a:t> yang </a:t>
            </a:r>
            <a:r>
              <a:rPr lang="en-US" dirty="0" err="1"/>
              <a:t>disediakan</a:t>
            </a:r>
            <a:r>
              <a:rPr lang="en-US" dirty="0"/>
              <a:t> oleh </a:t>
            </a:r>
            <a:r>
              <a:rPr lang="en-US" dirty="0" err="1"/>
              <a:t>grosir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10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pada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mencapai</a:t>
            </a:r>
            <a:endParaRPr lang="en-US" dirty="0"/>
          </a:p>
          <a:p>
            <a:r>
              <a:rPr lang="en-US" dirty="0"/>
              <a:t>12 </a:t>
            </a:r>
            <a:r>
              <a:rPr lang="en-US" dirty="0" err="1"/>
              <a:t>keranjang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grosir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$60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2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i="1" dirty="0"/>
              <a:t>strawberry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i="1" dirty="0"/>
              <a:t>stock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06635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97B74DD-96F9-4E04-A9B8-253FE5C09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621035"/>
              </p:ext>
            </p:extLst>
          </p:nvPr>
        </p:nvGraphicFramePr>
        <p:xfrm>
          <a:off x="323528" y="2527432"/>
          <a:ext cx="825851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702">
                  <a:extLst>
                    <a:ext uri="{9D8B030D-6E8A-4147-A177-3AD203B41FA5}">
                      <a16:colId xmlns:a16="http://schemas.microsoft.com/office/drawing/2014/main" val="3349764309"/>
                    </a:ext>
                  </a:extLst>
                </a:gridCol>
                <a:gridCol w="1651702">
                  <a:extLst>
                    <a:ext uri="{9D8B030D-6E8A-4147-A177-3AD203B41FA5}">
                      <a16:colId xmlns:a16="http://schemas.microsoft.com/office/drawing/2014/main" val="3702415996"/>
                    </a:ext>
                  </a:extLst>
                </a:gridCol>
                <a:gridCol w="1651702">
                  <a:extLst>
                    <a:ext uri="{9D8B030D-6E8A-4147-A177-3AD203B41FA5}">
                      <a16:colId xmlns:a16="http://schemas.microsoft.com/office/drawing/2014/main" val="4010970034"/>
                    </a:ext>
                  </a:extLst>
                </a:gridCol>
                <a:gridCol w="1651702">
                  <a:extLst>
                    <a:ext uri="{9D8B030D-6E8A-4147-A177-3AD203B41FA5}">
                      <a16:colId xmlns:a16="http://schemas.microsoft.com/office/drawing/2014/main" val="746673949"/>
                    </a:ext>
                  </a:extLst>
                </a:gridCol>
                <a:gridCol w="1651702">
                  <a:extLst>
                    <a:ext uri="{9D8B030D-6E8A-4147-A177-3AD203B41FA5}">
                      <a16:colId xmlns:a16="http://schemas.microsoft.com/office/drawing/2014/main" val="243369693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dirty="0" err="1"/>
                        <a:t>Kemungkinan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Jumlah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diminta</a:t>
                      </a:r>
                      <a:r>
                        <a:rPr lang="en-US" dirty="0"/>
                        <a:t> (X)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Kemungkinan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Persediaan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dilakukan</a:t>
                      </a:r>
                      <a:r>
                        <a:rPr lang="en-US" dirty="0"/>
                        <a:t> (X)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84149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119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125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859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363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91840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E630849-49D2-4045-893D-13A132EC6FC1}"/>
              </a:ext>
            </a:extLst>
          </p:cNvPr>
          <p:cNvSpPr/>
          <p:nvPr/>
        </p:nvSpPr>
        <p:spPr>
          <a:xfrm>
            <a:off x="827584" y="1925065"/>
            <a:ext cx="2775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Bersyarat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74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Adopsi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Peluang</a:t>
            </a:r>
            <a:endParaRPr lang="en-US" b="1" dirty="0"/>
          </a:p>
          <a:p>
            <a:endParaRPr lang="en-US" b="1" dirty="0"/>
          </a:p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toko</a:t>
            </a:r>
            <a:r>
              <a:rPr lang="en-US" dirty="0"/>
              <a:t> </a:t>
            </a:r>
            <a:r>
              <a:rPr lang="en-US" dirty="0" err="1"/>
              <a:t>grosir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jumlah</a:t>
            </a:r>
            <a:endParaRPr lang="en-US" dirty="0"/>
          </a:p>
          <a:p>
            <a:r>
              <a:rPr lang="en-US" i="1" dirty="0"/>
              <a:t>strawberry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keranjang</a:t>
            </a:r>
            <a:r>
              <a:rPr lang="en-US" dirty="0"/>
              <a:t> pada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dimisalkan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X,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data di </a:t>
            </a:r>
            <a:r>
              <a:rPr lang="en-US" dirty="0" err="1"/>
              <a:t>atas</a:t>
            </a:r>
            <a:r>
              <a:rPr lang="en-US" dirty="0"/>
              <a:t> X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pengubah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diskrit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1O, 11, 12, dan 13.  Oleh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X (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i="1" dirty="0"/>
              <a:t>strawberry</a:t>
            </a:r>
            <a:r>
              <a:rPr lang="en-US" dirty="0"/>
              <a:t>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sajikan</a:t>
            </a:r>
            <a:r>
              <a:rPr lang="en-US" dirty="0"/>
              <a:t> pada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X.</a:t>
            </a:r>
          </a:p>
        </p:txBody>
      </p:sp>
    </p:spTree>
    <p:extLst>
      <p:ext uri="{BB962C8B-B14F-4D97-AF65-F5344CB8AC3E}">
        <p14:creationId xmlns:p14="http://schemas.microsoft.com/office/powerpoint/2010/main" val="233996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Adopsi</a:t>
            </a:r>
            <a:r>
              <a:rPr lang="en-US" b="1" dirty="0"/>
              <a:t> </a:t>
            </a:r>
            <a:r>
              <a:rPr lang="en-US" b="1" dirty="0" err="1"/>
              <a:t>Konsep</a:t>
            </a:r>
            <a:r>
              <a:rPr lang="en-US" b="1" dirty="0"/>
              <a:t> </a:t>
            </a:r>
            <a:r>
              <a:rPr lang="en-US" b="1" dirty="0" err="1"/>
              <a:t>Peluang</a:t>
            </a:r>
            <a:endParaRPr lang="en-US" b="1" dirty="0"/>
          </a:p>
          <a:p>
            <a:endParaRPr lang="en-US" dirty="0"/>
          </a:p>
          <a:p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X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B049AA-EAD2-4331-81B6-634285C42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20265"/>
              </p:ext>
            </p:extLst>
          </p:nvPr>
        </p:nvGraphicFramePr>
        <p:xfrm>
          <a:off x="827584" y="3110218"/>
          <a:ext cx="72008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446999297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279310863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396733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Strawberry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Terjual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Keranjang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r>
                        <a:rPr lang="en-US" dirty="0"/>
                        <a:t> Hari </a:t>
                      </a:r>
                      <a:r>
                        <a:rPr lang="en-US" dirty="0" err="1"/>
                        <a:t>Penjualan</a:t>
                      </a:r>
                      <a:r>
                        <a:rPr lang="en-US" dirty="0"/>
                        <a:t> (f)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Frekuensi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Relatif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fr</a:t>
                      </a:r>
                      <a:r>
                        <a:rPr lang="en-US" dirty="0"/>
                        <a:t>)</a:t>
                      </a:r>
                    </a:p>
                    <a:p>
                      <a:r>
                        <a:rPr lang="en-US" dirty="0"/>
                        <a:t>P(X=x)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3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315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632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0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34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Jumlah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34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14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21B455-546B-45EF-8D1A-B7E6B9521F41}"/>
              </a:ext>
            </a:extLst>
          </p:cNvPr>
          <p:cNvSpPr/>
          <p:nvPr/>
        </p:nvSpPr>
        <p:spPr>
          <a:xfrm>
            <a:off x="557496" y="1890052"/>
            <a:ext cx="8147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000000"/>
                </a:solidFill>
              </a:rPr>
              <a:t>Model </a:t>
            </a:r>
            <a:r>
              <a:rPr lang="en-US" dirty="0" err="1">
                <a:solidFill>
                  <a:srgbClr val="000000"/>
                </a:solidFill>
              </a:rPr>
              <a:t>merupakan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percontohan</a:t>
            </a:r>
            <a:r>
              <a:rPr lang="en-US" dirty="0">
                <a:solidFill>
                  <a:srgbClr val="000000"/>
                </a:solidFill>
              </a:rPr>
              <a:t> yang </a:t>
            </a:r>
            <a:r>
              <a:rPr lang="en-US" dirty="0" err="1">
                <a:solidFill>
                  <a:srgbClr val="000000"/>
                </a:solidFill>
              </a:rPr>
              <a:t>bersifat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penyederhanaan</a:t>
            </a:r>
            <a:r>
              <a:rPr lang="en-US" dirty="0">
                <a:solidFill>
                  <a:srgbClr val="000000"/>
                </a:solidFill>
              </a:rPr>
              <a:t> agar </a:t>
            </a:r>
            <a:r>
              <a:rPr lang="en-US" dirty="0" err="1">
                <a:solidFill>
                  <a:srgbClr val="000000"/>
                </a:solidFill>
              </a:rPr>
              <a:t>dapat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ditiru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jika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diperlukan</a:t>
            </a:r>
            <a:r>
              <a:rPr lang="en-US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95BC3E-8F54-4FAF-9656-3E757709D125}"/>
              </a:ext>
            </a:extLst>
          </p:cNvPr>
          <p:cNvSpPr/>
          <p:nvPr/>
        </p:nvSpPr>
        <p:spPr>
          <a:xfrm>
            <a:off x="557496" y="2678292"/>
            <a:ext cx="8165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Model </a:t>
            </a:r>
            <a:r>
              <a:rPr lang="en-US" dirty="0" err="1"/>
              <a:t>merupakan</a:t>
            </a:r>
            <a:r>
              <a:rPr lang="en-US" dirty="0"/>
              <a:t> alat </a:t>
            </a:r>
            <a:r>
              <a:rPr lang="en-US" dirty="0" err="1"/>
              <a:t>penyederhanaan</a:t>
            </a:r>
            <a:r>
              <a:rPr lang="en-US" dirty="0"/>
              <a:t> dan </a:t>
            </a:r>
            <a:r>
              <a:rPr lang="en-US" dirty="0" err="1"/>
              <a:t>penganalisisan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kompleks</a:t>
            </a:r>
            <a:r>
              <a:rPr lang="en-US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20DF26-0DCB-448F-A4C4-A971A5C9366B}"/>
              </a:ext>
            </a:extLst>
          </p:cNvPr>
          <p:cNvSpPr/>
          <p:nvPr/>
        </p:nvSpPr>
        <p:spPr>
          <a:xfrm>
            <a:off x="557496" y="3466532"/>
            <a:ext cx="8165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Dengan</a:t>
            </a:r>
            <a:r>
              <a:rPr lang="en-US" dirty="0"/>
              <a:t> model,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disederhanakan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yang </a:t>
            </a:r>
            <a:r>
              <a:rPr lang="en-US" dirty="0" err="1"/>
              <a:t>esensial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CFD260-D707-4986-AE28-15AC90F4F631}"/>
              </a:ext>
            </a:extLst>
          </p:cNvPr>
          <p:cNvSpPr/>
          <p:nvPr/>
        </p:nvSpPr>
        <p:spPr>
          <a:xfrm>
            <a:off x="557495" y="4581128"/>
            <a:ext cx="8372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Pembuatan</a:t>
            </a:r>
            <a:r>
              <a:rPr lang="en-US" dirty="0"/>
              <a:t> dan </a:t>
            </a:r>
            <a:r>
              <a:rPr lang="en-US" dirty="0" err="1"/>
              <a:t>penggunaan</a:t>
            </a:r>
            <a:r>
              <a:rPr lang="en-US" dirty="0"/>
              <a:t> model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602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Perhitungan</a:t>
            </a:r>
            <a:r>
              <a:rPr lang="en-US" b="1" dirty="0"/>
              <a:t> </a:t>
            </a:r>
            <a:r>
              <a:rPr lang="en-US" b="1" dirty="0" err="1"/>
              <a:t>Ekspektasi</a:t>
            </a:r>
            <a:r>
              <a:rPr lang="en-US" b="1" dirty="0"/>
              <a:t> </a:t>
            </a:r>
            <a:r>
              <a:rPr lang="en-US" b="1" dirty="0" err="1"/>
              <a:t>Kerugian</a:t>
            </a:r>
            <a:endParaRPr lang="en-US" b="1" dirty="0"/>
          </a:p>
          <a:p>
            <a:endParaRPr lang="en-US" dirty="0"/>
          </a:p>
          <a:p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i="1" dirty="0"/>
              <a:t>stock</a:t>
            </a:r>
            <a:r>
              <a:rPr lang="en-US" dirty="0"/>
              <a:t> </a:t>
            </a:r>
            <a:r>
              <a:rPr lang="en-US" i="1" dirty="0"/>
              <a:t>strawberry</a:t>
            </a:r>
            <a:r>
              <a:rPr lang="en-US" dirty="0"/>
              <a:t> agar </a:t>
            </a:r>
            <a:r>
              <a:rPr lang="en-US" dirty="0" err="1"/>
              <a:t>resiko</a:t>
            </a:r>
            <a:r>
              <a:rPr lang="en-US" dirty="0"/>
              <a:t> (</a:t>
            </a:r>
            <a:r>
              <a:rPr lang="en-US" dirty="0" err="1"/>
              <a:t>kerugian</a:t>
            </a:r>
            <a:r>
              <a:rPr lang="en-US" dirty="0"/>
              <a:t>) minimum,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memperhitungkan</a:t>
            </a:r>
            <a:r>
              <a:rPr lang="en-US" dirty="0"/>
              <a:t> </a:t>
            </a:r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, </a:t>
            </a:r>
            <a:r>
              <a:rPr lang="en-US" dirty="0" err="1"/>
              <a:t>dengan</a:t>
            </a:r>
            <a:endParaRPr lang="en-US" dirty="0"/>
          </a:p>
          <a:p>
            <a:r>
              <a:rPr lang="en-US" dirty="0" err="1"/>
              <a:t>memperhitungkan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10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ekspaktasi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13 </a:t>
            </a:r>
            <a:r>
              <a:rPr lang="en-US" dirty="0" err="1"/>
              <a:t>keranjang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8382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Persediaannya</a:t>
            </a:r>
            <a:r>
              <a:rPr lang="en-US" dirty="0"/>
              <a:t>: </a:t>
            </a:r>
            <a:r>
              <a:rPr lang="en-US" b="1" dirty="0"/>
              <a:t>10 </a:t>
            </a:r>
            <a:r>
              <a:rPr lang="en-US" b="1" dirty="0" err="1"/>
              <a:t>Keranjang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EEE7F8C-B155-4B36-8761-79B2E0BEE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95502"/>
              </p:ext>
            </p:extLst>
          </p:nvPr>
        </p:nvGraphicFramePr>
        <p:xfrm>
          <a:off x="683568" y="2653944"/>
          <a:ext cx="7272808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202">
                  <a:extLst>
                    <a:ext uri="{9D8B030D-6E8A-4147-A177-3AD203B41FA5}">
                      <a16:colId xmlns:a16="http://schemas.microsoft.com/office/drawing/2014/main" val="1309558786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4034274355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160139299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19424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Kemungkinan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Permintaan</a:t>
                      </a:r>
                      <a:r>
                        <a:rPr lang="en-US" dirty="0"/>
                        <a:t> 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Kerugian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Bersyarat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Peluang</a:t>
                      </a:r>
                      <a:r>
                        <a:rPr lang="en-US" dirty="0"/>
                        <a:t> X </a:t>
                      </a:r>
                    </a:p>
                    <a:p>
                      <a:r>
                        <a:rPr lang="en-US" dirty="0"/>
                        <a:t>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Ekspektasi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Kerugian</a:t>
                      </a:r>
                      <a:endParaRPr lang="en-US" dirty="0"/>
                    </a:p>
                    <a:p>
                      <a:r>
                        <a:rPr lang="en-US" dirty="0"/>
                        <a:t>X.P(X)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408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46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9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119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36508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Jumlah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$52,5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64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543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Persediaannya</a:t>
            </a:r>
            <a:r>
              <a:rPr lang="en-US" dirty="0"/>
              <a:t>: </a:t>
            </a:r>
            <a:r>
              <a:rPr lang="en-US" b="1" dirty="0"/>
              <a:t>11 </a:t>
            </a:r>
            <a:r>
              <a:rPr lang="en-US" b="1" dirty="0" err="1"/>
              <a:t>Keranjang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EEE7F8C-B155-4B36-8761-79B2E0BEE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130286"/>
              </p:ext>
            </p:extLst>
          </p:nvPr>
        </p:nvGraphicFramePr>
        <p:xfrm>
          <a:off x="683568" y="2653944"/>
          <a:ext cx="7272808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202">
                  <a:extLst>
                    <a:ext uri="{9D8B030D-6E8A-4147-A177-3AD203B41FA5}">
                      <a16:colId xmlns:a16="http://schemas.microsoft.com/office/drawing/2014/main" val="1309558786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4034274355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160139299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19424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Kemungkinan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Permintaan</a:t>
                      </a:r>
                      <a:r>
                        <a:rPr lang="en-US" dirty="0"/>
                        <a:t> 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Kerugian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Bersyarat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Peluang</a:t>
                      </a:r>
                      <a:r>
                        <a:rPr lang="en-US" dirty="0"/>
                        <a:t> X </a:t>
                      </a:r>
                    </a:p>
                    <a:p>
                      <a:r>
                        <a:rPr lang="en-US" dirty="0"/>
                        <a:t>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Ekspektasi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Kerugian</a:t>
                      </a:r>
                      <a:endParaRPr lang="en-US" dirty="0"/>
                    </a:p>
                    <a:p>
                      <a:r>
                        <a:rPr lang="en-US" dirty="0"/>
                        <a:t>X.P(X)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408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46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9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119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36508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Jumlah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64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6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Persediaannya</a:t>
            </a:r>
            <a:r>
              <a:rPr lang="en-US" dirty="0"/>
              <a:t>: </a:t>
            </a:r>
            <a:r>
              <a:rPr lang="en-US" b="1" dirty="0"/>
              <a:t>12 </a:t>
            </a:r>
            <a:r>
              <a:rPr lang="en-US" b="1" dirty="0" err="1"/>
              <a:t>Keranjang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EEE7F8C-B155-4B36-8761-79B2E0BEE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354636"/>
              </p:ext>
            </p:extLst>
          </p:nvPr>
        </p:nvGraphicFramePr>
        <p:xfrm>
          <a:off x="683568" y="2653944"/>
          <a:ext cx="7272808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202">
                  <a:extLst>
                    <a:ext uri="{9D8B030D-6E8A-4147-A177-3AD203B41FA5}">
                      <a16:colId xmlns:a16="http://schemas.microsoft.com/office/drawing/2014/main" val="1309558786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4034274355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160139299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19424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Kemungkinan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Permintaan</a:t>
                      </a:r>
                      <a:r>
                        <a:rPr lang="en-US" dirty="0"/>
                        <a:t> 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Kerugian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Bersyarat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Peluang</a:t>
                      </a:r>
                      <a:r>
                        <a:rPr lang="en-US" dirty="0"/>
                        <a:t> X </a:t>
                      </a:r>
                    </a:p>
                    <a:p>
                      <a:r>
                        <a:rPr lang="en-US" dirty="0"/>
                        <a:t>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Ekspektasi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Kerugian</a:t>
                      </a:r>
                      <a:endParaRPr lang="en-US" dirty="0"/>
                    </a:p>
                    <a:p>
                      <a:r>
                        <a:rPr lang="en-US" dirty="0"/>
                        <a:t>X.P(X)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408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46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9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119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36508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Jumlah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$17,5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64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56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Persediaannya</a:t>
            </a:r>
            <a:r>
              <a:rPr lang="en-US" dirty="0"/>
              <a:t>: </a:t>
            </a:r>
            <a:r>
              <a:rPr lang="en-US" b="1" dirty="0"/>
              <a:t>13 </a:t>
            </a:r>
            <a:r>
              <a:rPr lang="en-US" b="1" dirty="0" err="1"/>
              <a:t>Keranjang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EEE7F8C-B155-4B36-8761-79B2E0BEE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13757"/>
              </p:ext>
            </p:extLst>
          </p:nvPr>
        </p:nvGraphicFramePr>
        <p:xfrm>
          <a:off x="683568" y="2653944"/>
          <a:ext cx="7272808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202">
                  <a:extLst>
                    <a:ext uri="{9D8B030D-6E8A-4147-A177-3AD203B41FA5}">
                      <a16:colId xmlns:a16="http://schemas.microsoft.com/office/drawing/2014/main" val="1309558786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4034274355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160139299"/>
                    </a:ext>
                  </a:extLst>
                </a:gridCol>
                <a:gridCol w="1818202">
                  <a:extLst>
                    <a:ext uri="{9D8B030D-6E8A-4147-A177-3AD203B41FA5}">
                      <a16:colId xmlns:a16="http://schemas.microsoft.com/office/drawing/2014/main" val="219424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Kemungkinan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Permintaan</a:t>
                      </a:r>
                      <a:r>
                        <a:rPr lang="en-US" dirty="0"/>
                        <a:t> 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Kerugian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Bersyarat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Peluang</a:t>
                      </a:r>
                      <a:r>
                        <a:rPr lang="en-US" dirty="0"/>
                        <a:t> X </a:t>
                      </a:r>
                    </a:p>
                    <a:p>
                      <a:r>
                        <a:rPr lang="en-US" dirty="0"/>
                        <a:t>P(X)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Ekspektasi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Kerugian</a:t>
                      </a:r>
                      <a:endParaRPr lang="en-US" dirty="0"/>
                    </a:p>
                    <a:p>
                      <a:r>
                        <a:rPr lang="en-US" dirty="0"/>
                        <a:t>X.P(X)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408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46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93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119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36508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Jumlah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64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1E1C29-57C2-4EAF-B543-5B9FE5D9E38B}"/>
              </a:ext>
            </a:extLst>
          </p:cNvPr>
          <p:cNvSpPr/>
          <p:nvPr/>
        </p:nvSpPr>
        <p:spPr>
          <a:xfrm>
            <a:off x="539552" y="1563477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E892B-1D24-486F-AF4A-02EF9324B4D1}"/>
              </a:ext>
            </a:extLst>
          </p:cNvPr>
          <p:cNvSpPr/>
          <p:nvPr/>
        </p:nvSpPr>
        <p:spPr>
          <a:xfrm>
            <a:off x="827584" y="1970537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Kesimpulan</a:t>
            </a:r>
          </a:p>
          <a:p>
            <a:endParaRPr lang="en-US" dirty="0"/>
          </a:p>
          <a:p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ekspektasi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 </a:t>
            </a:r>
            <a:r>
              <a:rPr lang="en-US" dirty="0" err="1"/>
              <a:t>Persediaan</a:t>
            </a:r>
            <a:r>
              <a:rPr lang="en-US" dirty="0"/>
              <a:t> 12 </a:t>
            </a:r>
            <a:r>
              <a:rPr lang="en-US" dirty="0" err="1"/>
              <a:t>Keranjang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paling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$17,5.</a:t>
            </a:r>
          </a:p>
          <a:p>
            <a:endParaRPr lang="en-US" dirty="0"/>
          </a:p>
          <a:p>
            <a:r>
              <a:rPr lang="en-US" dirty="0"/>
              <a:t>Oleh </a:t>
            </a:r>
            <a:r>
              <a:rPr lang="en-US" dirty="0" err="1"/>
              <a:t>karenanya</a:t>
            </a:r>
            <a:r>
              <a:rPr lang="en-US" dirty="0"/>
              <a:t> </a:t>
            </a:r>
            <a:r>
              <a:rPr lang="en-US" dirty="0" err="1"/>
              <a:t>toko</a:t>
            </a:r>
            <a:r>
              <a:rPr lang="en-US" dirty="0"/>
              <a:t> </a:t>
            </a:r>
            <a:r>
              <a:rPr lang="en-US" dirty="0" err="1"/>
              <a:t>grosir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menyetok</a:t>
            </a:r>
            <a:r>
              <a:rPr lang="en-US" dirty="0"/>
              <a:t> </a:t>
            </a:r>
            <a:r>
              <a:rPr lang="en-US" b="1" dirty="0"/>
              <a:t>12 </a:t>
            </a:r>
            <a:r>
              <a:rPr lang="en-US" b="1" dirty="0" err="1"/>
              <a:t>Keranjang</a:t>
            </a:r>
            <a:r>
              <a:rPr lang="en-US" b="1" dirty="0"/>
              <a:t> </a:t>
            </a:r>
            <a:r>
              <a:rPr lang="en-US" b="1" i="1" dirty="0"/>
              <a:t>Strawberry</a:t>
            </a:r>
            <a:r>
              <a:rPr lang="en-US" dirty="0"/>
              <a:t> pada </a:t>
            </a:r>
            <a:r>
              <a:rPr lang="en-US" dirty="0" err="1"/>
              <a:t>toko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090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19B2DD-2BFA-4619-83D8-4F95C7BFE19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44DDE7-3433-4F79-A2CB-AB33829144C1}"/>
              </a:ext>
            </a:extLst>
          </p:cNvPr>
          <p:cNvSpPr/>
          <p:nvPr/>
        </p:nvSpPr>
        <p:spPr>
          <a:xfrm>
            <a:off x="557496" y="1683136"/>
            <a:ext cx="8147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Pentingnya model dalam suatu pengambilan keputusan: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867B1D-C772-4382-A6AD-E0E36E7F465F}"/>
              </a:ext>
            </a:extLst>
          </p:cNvPr>
          <p:cNvSpPr/>
          <p:nvPr/>
        </p:nvSpPr>
        <p:spPr>
          <a:xfrm>
            <a:off x="827584" y="2056780"/>
            <a:ext cx="73448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unsur-unsur</a:t>
            </a:r>
            <a:r>
              <a:rPr lang="en-US" dirty="0"/>
              <a:t> yang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relevansi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memperjelas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unsur-unsur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/>
              <a:t>hubungan-hubungan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.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matematika</a:t>
            </a:r>
            <a:r>
              <a:rPr lang="en-US" dirty="0"/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proses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2D9AE2-2354-4589-B8D4-C72139845BFB}"/>
              </a:ext>
            </a:extLst>
          </p:cNvPr>
          <p:cNvSpPr/>
          <p:nvPr/>
        </p:nvSpPr>
        <p:spPr>
          <a:xfrm>
            <a:off x="557496" y="5333352"/>
            <a:ext cx="8147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model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terkadang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implisit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934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80085A-19B4-4201-8A0C-06DA21F0E76A}"/>
              </a:ext>
            </a:extLst>
          </p:cNvPr>
          <p:cNvSpPr/>
          <p:nvPr/>
        </p:nvSpPr>
        <p:spPr>
          <a:xfrm>
            <a:off x="611560" y="1484784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7167E-76D4-4266-A439-01CBE32D43D1}"/>
              </a:ext>
            </a:extLst>
          </p:cNvPr>
          <p:cNvSpPr/>
          <p:nvPr/>
        </p:nvSpPr>
        <p:spPr>
          <a:xfrm>
            <a:off x="611560" y="1839675"/>
            <a:ext cx="80752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(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/</a:t>
            </a:r>
            <a:r>
              <a:rPr lang="en-US" dirty="0" err="1"/>
              <a:t>kotor</a:t>
            </a:r>
            <a:r>
              <a:rPr lang="en-US" dirty="0"/>
              <a:t>),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menganggu</a:t>
            </a:r>
            <a:r>
              <a:rPr lang="en-US" dirty="0"/>
              <a:t> </a:t>
            </a:r>
            <a:r>
              <a:rPr lang="en-US" dirty="0" err="1"/>
              <a:t>konsentrasi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menganggu</a:t>
            </a:r>
            <a:r>
              <a:rPr lang="en-US" dirty="0"/>
              <a:t> </a:t>
            </a:r>
            <a:r>
              <a:rPr lang="en-US" dirty="0" err="1"/>
              <a:t>konsentrasi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pada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pemeliharaan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cat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berkala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konsentrasi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dan </a:t>
            </a:r>
            <a:r>
              <a:rPr lang="en-US" dirty="0" err="1"/>
              <a:t>konsentrasi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591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80085A-19B4-4201-8A0C-06DA21F0E76A}"/>
              </a:ext>
            </a:extLst>
          </p:cNvPr>
          <p:cNvSpPr/>
          <p:nvPr/>
        </p:nvSpPr>
        <p:spPr>
          <a:xfrm>
            <a:off x="611560" y="1484784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Pembahasan</a:t>
            </a:r>
            <a:r>
              <a:rPr lang="en-US" dirty="0"/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7167E-76D4-4266-A439-01CBE32D43D1}"/>
              </a:ext>
            </a:extLst>
          </p:cNvPr>
          <p:cNvSpPr/>
          <p:nvPr/>
        </p:nvSpPr>
        <p:spPr>
          <a:xfrm>
            <a:off x="611560" y="1818049"/>
            <a:ext cx="80752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keempat</a:t>
            </a:r>
            <a:r>
              <a:rPr lang="en-US" dirty="0"/>
              <a:t> pada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yang </a:t>
            </a:r>
            <a:r>
              <a:rPr lang="en-US" dirty="0" err="1"/>
              <a:t>diuraikan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model yang </a:t>
            </a:r>
            <a:r>
              <a:rPr lang="en-US" dirty="0" err="1"/>
              <a:t>berbeda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implisit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</a:t>
            </a:r>
            <a:r>
              <a:rPr lang="en-US" dirty="0" err="1"/>
              <a:t>kampus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kelima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model yang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dan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yang di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dan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mendorong</a:t>
            </a:r>
            <a:r>
              <a:rPr lang="en-US" dirty="0"/>
              <a:t> Yayasan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pengecatan</a:t>
            </a:r>
            <a:r>
              <a:rPr lang="en-US" dirty="0"/>
              <a:t> </a:t>
            </a:r>
            <a:r>
              <a:rPr lang="en-US" dirty="0" err="1"/>
              <a:t>gedung</a:t>
            </a:r>
            <a:r>
              <a:rPr lang="en-US" dirty="0"/>
              <a:t> </a:t>
            </a:r>
            <a:r>
              <a:rPr lang="en-US" dirty="0" err="1"/>
              <a:t>kampus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1BB704-11DF-4A3B-9138-5603D839C208}"/>
              </a:ext>
            </a:extLst>
          </p:cNvPr>
          <p:cNvSpPr/>
          <p:nvPr/>
        </p:nvSpPr>
        <p:spPr>
          <a:xfrm>
            <a:off x="611560" y="1420757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Pada </a:t>
            </a:r>
            <a:r>
              <a:rPr lang="en-US" dirty="0" err="1"/>
              <a:t>prinsipnya</a:t>
            </a:r>
            <a:r>
              <a:rPr lang="en-US" dirty="0"/>
              <a:t>, </a:t>
            </a:r>
            <a:r>
              <a:rPr lang="en-US" dirty="0" err="1"/>
              <a:t>semua</a:t>
            </a:r>
            <a:r>
              <a:rPr lang="en-US" dirty="0"/>
              <a:t> model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idealisasi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abstraksi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dunia </a:t>
            </a:r>
            <a:r>
              <a:rPr lang="en-US" dirty="0" err="1"/>
              <a:t>nyata</a:t>
            </a:r>
            <a:r>
              <a:rPr lang="en-US" dirty="0"/>
              <a:t> (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),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kata lain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imitasi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A88E25-E133-4A13-9A4D-E97EAB1A1567}"/>
              </a:ext>
            </a:extLst>
          </p:cNvPr>
          <p:cNvSpPr/>
          <p:nvPr/>
        </p:nvSpPr>
        <p:spPr>
          <a:xfrm>
            <a:off x="611560" y="2574918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Model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abstraksi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dan </a:t>
            </a:r>
            <a:r>
              <a:rPr lang="en-US" dirty="0" err="1"/>
              <a:t>memahaminya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C637A-66F4-4DB9-AAD6-B2187670E907}"/>
              </a:ext>
            </a:extLst>
          </p:cNvPr>
          <p:cNvSpPr/>
          <p:nvPr/>
        </p:nvSpPr>
        <p:spPr>
          <a:xfrm>
            <a:off x="611560" y="3669557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Pada </a:t>
            </a:r>
            <a:r>
              <a:rPr lang="en-US" dirty="0" err="1"/>
              <a:t>hakikatnya</a:t>
            </a:r>
            <a:r>
              <a:rPr lang="en-US" dirty="0"/>
              <a:t> model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pengganti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nyata</a:t>
            </a:r>
            <a:r>
              <a:rPr lang="en-US" dirty="0"/>
              <a:t>,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sesungguhnya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sesungguhnya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9DABB0-842E-4432-9848-961E77D75FF2}"/>
              </a:ext>
            </a:extLst>
          </p:cNvPr>
          <p:cNvSpPr/>
          <p:nvPr/>
        </p:nvSpPr>
        <p:spPr>
          <a:xfrm>
            <a:off x="611560" y="4787532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Pada </a:t>
            </a:r>
            <a:r>
              <a:rPr lang="en-US" dirty="0" err="1"/>
              <a:t>umumnya</a:t>
            </a:r>
            <a:r>
              <a:rPr lang="en-US" dirty="0"/>
              <a:t> model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abstrak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52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20EB4-2B7C-4150-A1E0-C079E95C045C}"/>
              </a:ext>
            </a:extLst>
          </p:cNvPr>
          <p:cNvSpPr/>
          <p:nvPr/>
        </p:nvSpPr>
        <p:spPr>
          <a:xfrm>
            <a:off x="539552" y="1484784"/>
            <a:ext cx="8147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v-SE" dirty="0"/>
              <a:t>Robert D.Spech mengelompokkan model dalam rangka analisis kebijakan pengambilan keputusan ke dalam lima kategori, yaitu sebagai berikut.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206194-E80E-49EE-BEB1-B35559DD92DD}"/>
              </a:ext>
            </a:extLst>
          </p:cNvPr>
          <p:cNvSpPr/>
          <p:nvPr/>
        </p:nvSpPr>
        <p:spPr>
          <a:xfrm>
            <a:off x="827584" y="234888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Model </a:t>
            </a:r>
            <a:r>
              <a:rPr lang="en-US" dirty="0" err="1"/>
              <a:t>Matematika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3BA0BD-79FE-4816-8C2D-502558F83384}"/>
              </a:ext>
            </a:extLst>
          </p:cNvPr>
          <p:cNvSpPr/>
          <p:nvPr/>
        </p:nvSpPr>
        <p:spPr>
          <a:xfrm>
            <a:off x="1187624" y="2662461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111111"/>
                </a:solidFill>
              </a:rPr>
              <a:t>Merupakan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suatu</a:t>
            </a:r>
            <a:r>
              <a:rPr lang="en-US" dirty="0">
                <a:solidFill>
                  <a:srgbClr val="111111"/>
                </a:solidFill>
              </a:rPr>
              <a:t> </a:t>
            </a:r>
            <a:r>
              <a:rPr lang="en-US" dirty="0" err="1">
                <a:solidFill>
                  <a:srgbClr val="111111"/>
                </a:solidFill>
              </a:rPr>
              <a:t>cara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sederhana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menerjemahkan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suatu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masalah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dalam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bahasa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matematika</a:t>
            </a:r>
            <a:r>
              <a:rPr lang="en-US" dirty="0">
                <a:solidFill>
                  <a:srgbClr val="111111"/>
                </a:solidFill>
              </a:rPr>
              <a:t> 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menggunakan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persamaan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pertidaksamaan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atau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fungsi</a:t>
            </a:r>
            <a:r>
              <a:rPr lang="en-US" dirty="0">
                <a:solidFill>
                  <a:srgbClr val="111111"/>
                </a:solidFill>
              </a:rPr>
              <a:t>. 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36A4FA-BFC1-4D17-9FA9-3D5141BF84C2}"/>
              </a:ext>
            </a:extLst>
          </p:cNvPr>
          <p:cNvSpPr/>
          <p:nvPr/>
        </p:nvSpPr>
        <p:spPr>
          <a:xfrm>
            <a:off x="1153176" y="3671609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1111"/>
                </a:solidFill>
              </a:rPr>
              <a:t>Model </a:t>
            </a:r>
            <a:r>
              <a:rPr lang="en-US" dirty="0" err="1">
                <a:solidFill>
                  <a:srgbClr val="111111"/>
                </a:solidFill>
              </a:rPr>
              <a:t>matematika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dari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setiap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permasalahan</a:t>
            </a:r>
            <a:r>
              <a:rPr lang="en-US" dirty="0">
                <a:solidFill>
                  <a:srgbClr val="111111"/>
                </a:solidFill>
              </a:rPr>
              <a:t> program linier </a:t>
            </a:r>
            <a:r>
              <a:rPr lang="en-US" dirty="0" err="1">
                <a:solidFill>
                  <a:srgbClr val="111111"/>
                </a:solidFill>
              </a:rPr>
              <a:t>secara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umum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terdiri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dari</a:t>
            </a:r>
            <a:r>
              <a:rPr lang="en-US" dirty="0">
                <a:solidFill>
                  <a:srgbClr val="111111"/>
                </a:solidFill>
              </a:rPr>
              <a:t> 2 </a:t>
            </a:r>
            <a:r>
              <a:rPr lang="en-US" dirty="0" err="1">
                <a:solidFill>
                  <a:srgbClr val="111111"/>
                </a:solidFill>
              </a:rPr>
              <a:t>komponen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yaitu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Fungsi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tujuan</a:t>
            </a:r>
            <a:endParaRPr lang="en-US" dirty="0">
              <a:solidFill>
                <a:srgbClr val="111111"/>
              </a:solidFill>
            </a:endParaRP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Fungsi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kendala</a:t>
            </a:r>
            <a:r>
              <a:rPr lang="en-US" dirty="0">
                <a:solidFill>
                  <a:srgbClr val="111111"/>
                </a:solidFill>
              </a:rPr>
              <a:t> (</a:t>
            </a:r>
            <a:r>
              <a:rPr lang="en-US" dirty="0" err="1">
                <a:solidFill>
                  <a:srgbClr val="111111"/>
                </a:solidFill>
              </a:rPr>
              <a:t>berupa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sistem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pertidaksamaan</a:t>
            </a:r>
            <a:r>
              <a:rPr lang="en-US" dirty="0">
                <a:solidFill>
                  <a:srgbClr val="111111"/>
                </a:solidFill>
              </a:rPr>
              <a:t> linier)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9788A9-DD07-4FD8-9EA8-3482344E5CE0}"/>
              </a:ext>
            </a:extLst>
          </p:cNvPr>
          <p:cNvSpPr/>
          <p:nvPr/>
        </p:nvSpPr>
        <p:spPr>
          <a:xfrm>
            <a:off x="1166288" y="487193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111111"/>
                </a:solidFill>
              </a:rPr>
              <a:t>Langkah-langkah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membuat</a:t>
            </a:r>
            <a:r>
              <a:rPr lang="en-US" dirty="0">
                <a:solidFill>
                  <a:srgbClr val="111111"/>
                </a:solidFill>
              </a:rPr>
              <a:t> model </a:t>
            </a:r>
            <a:r>
              <a:rPr lang="en-US" dirty="0" err="1">
                <a:solidFill>
                  <a:srgbClr val="111111"/>
                </a:solidFill>
              </a:rPr>
              <a:t>matematika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sebagai</a:t>
            </a:r>
            <a:r>
              <a:rPr lang="en-US" dirty="0">
                <a:solidFill>
                  <a:srgbClr val="111111"/>
                </a:solidFill>
              </a:rPr>
              <a:t> berikut.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Cermati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permasalahan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baik</a:t>
            </a:r>
            <a:r>
              <a:rPr lang="en-US" dirty="0">
                <a:solidFill>
                  <a:srgbClr val="11111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Susun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pertidaksamaannya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berdasarkan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kendala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ada</a:t>
            </a:r>
            <a:endParaRPr lang="en-US" dirty="0">
              <a:solidFill>
                <a:srgbClr val="111111"/>
              </a:solidFill>
            </a:endParaRP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Susun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fungsi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tujuannya</a:t>
            </a:r>
            <a:r>
              <a:rPr lang="en-US" dirty="0">
                <a:solidFill>
                  <a:srgbClr val="111111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54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6AE40A-B2C7-4B02-8E83-15C7623AF709}"/>
              </a:ext>
            </a:extLst>
          </p:cNvPr>
          <p:cNvSpPr/>
          <p:nvPr/>
        </p:nvSpPr>
        <p:spPr>
          <a:xfrm>
            <a:off x="1166288" y="1508591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111111"/>
                </a:solidFill>
              </a:rPr>
              <a:t>Ciri-ciri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tanda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ketidaksamaan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digunakan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Tanda</a:t>
            </a:r>
            <a:r>
              <a:rPr lang="en-US" dirty="0">
                <a:solidFill>
                  <a:srgbClr val="111111"/>
                </a:solidFill>
              </a:rPr>
              <a:t> ≥ </a:t>
            </a:r>
            <a:r>
              <a:rPr lang="en-US" dirty="0" err="1">
                <a:solidFill>
                  <a:srgbClr val="111111"/>
                </a:solidFill>
              </a:rPr>
              <a:t>digunakan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kata-kata: </a:t>
            </a:r>
            <a:r>
              <a:rPr lang="en-US" dirty="0" err="1">
                <a:solidFill>
                  <a:srgbClr val="111111"/>
                </a:solidFill>
              </a:rPr>
              <a:t>tidak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kurang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dari</a:t>
            </a:r>
            <a:r>
              <a:rPr lang="en-US" dirty="0">
                <a:solidFill>
                  <a:srgbClr val="111111"/>
                </a:solidFill>
              </a:rPr>
              <a:t>, minimal, </a:t>
            </a:r>
            <a:r>
              <a:rPr lang="en-US" dirty="0" err="1">
                <a:solidFill>
                  <a:srgbClr val="111111"/>
                </a:solidFill>
              </a:rPr>
              <a:t>sekecil-kecilnya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sekurang-kurangnya</a:t>
            </a:r>
            <a:r>
              <a:rPr lang="en-US" dirty="0">
                <a:solidFill>
                  <a:srgbClr val="111111"/>
                </a:solidFill>
              </a:rPr>
              <a:t>, minimum, paling </a:t>
            </a:r>
            <a:r>
              <a:rPr lang="en-US" dirty="0" err="1">
                <a:solidFill>
                  <a:srgbClr val="111111"/>
                </a:solidFill>
              </a:rPr>
              <a:t>sedikit</a:t>
            </a:r>
            <a:r>
              <a:rPr lang="en-US" dirty="0">
                <a:solidFill>
                  <a:srgbClr val="11111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111111"/>
                </a:solidFill>
              </a:rPr>
              <a:t>Tanda</a:t>
            </a:r>
            <a:r>
              <a:rPr lang="en-US" dirty="0">
                <a:solidFill>
                  <a:srgbClr val="111111"/>
                </a:solidFill>
              </a:rPr>
              <a:t> ≤ </a:t>
            </a:r>
            <a:r>
              <a:rPr lang="en-US" dirty="0" err="1">
                <a:solidFill>
                  <a:srgbClr val="111111"/>
                </a:solidFill>
              </a:rPr>
              <a:t>digunakan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kata-kata: </a:t>
            </a:r>
            <a:r>
              <a:rPr lang="en-US" dirty="0" err="1">
                <a:solidFill>
                  <a:srgbClr val="111111"/>
                </a:solidFill>
              </a:rPr>
              <a:t>tidak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lebih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dari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maksimal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sebesar-besarnya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maksimum</a:t>
            </a:r>
            <a:r>
              <a:rPr lang="en-US" dirty="0">
                <a:solidFill>
                  <a:srgbClr val="111111"/>
                </a:solidFill>
              </a:rPr>
              <a:t>, paling </a:t>
            </a:r>
            <a:r>
              <a:rPr lang="en-US" dirty="0" err="1">
                <a:solidFill>
                  <a:srgbClr val="111111"/>
                </a:solidFill>
              </a:rPr>
              <a:t>banyak</a:t>
            </a:r>
            <a:r>
              <a:rPr lang="en-US" dirty="0">
                <a:solidFill>
                  <a:srgbClr val="111111"/>
                </a:solidFill>
              </a:rPr>
              <a:t>.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80A326-D219-45FE-B3C7-EC135328068A}"/>
              </a:ext>
            </a:extLst>
          </p:cNvPr>
          <p:cNvSpPr/>
          <p:nvPr/>
        </p:nvSpPr>
        <p:spPr>
          <a:xfrm>
            <a:off x="1166288" y="3133418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111111"/>
                </a:solidFill>
              </a:rPr>
              <a:t>Contoh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endParaRPr lang="en-US" dirty="0">
              <a:solidFill>
                <a:srgbClr val="111111"/>
              </a:solidFill>
            </a:endParaRPr>
          </a:p>
          <a:p>
            <a:r>
              <a:rPr lang="en-US" dirty="0">
                <a:solidFill>
                  <a:srgbClr val="111111"/>
                </a:solidFill>
              </a:rPr>
              <a:t>Akan </a:t>
            </a:r>
            <a:r>
              <a:rPr lang="en-US" dirty="0" err="1">
                <a:solidFill>
                  <a:srgbClr val="111111"/>
                </a:solidFill>
              </a:rPr>
              <a:t>dibuat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dua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jenis</a:t>
            </a:r>
            <a:r>
              <a:rPr lang="en-US" dirty="0">
                <a:solidFill>
                  <a:srgbClr val="111111"/>
                </a:solidFill>
              </a:rPr>
              <a:t> roti, </a:t>
            </a:r>
            <a:r>
              <a:rPr lang="en-US" dirty="0" err="1">
                <a:solidFill>
                  <a:srgbClr val="111111"/>
                </a:solidFill>
              </a:rPr>
              <a:t>yaitu</a:t>
            </a:r>
            <a:r>
              <a:rPr lang="en-US" dirty="0">
                <a:solidFill>
                  <a:srgbClr val="111111"/>
                </a:solidFill>
              </a:rPr>
              <a:t> roti A dan roti B. 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membuat</a:t>
            </a:r>
            <a:r>
              <a:rPr lang="en-US" dirty="0">
                <a:solidFill>
                  <a:srgbClr val="111111"/>
                </a:solidFill>
              </a:rPr>
              <a:t> roti A </a:t>
            </a:r>
            <a:r>
              <a:rPr lang="en-US" dirty="0" err="1">
                <a:solidFill>
                  <a:srgbClr val="111111"/>
                </a:solidFill>
              </a:rPr>
              <a:t>dibutuhkan</a:t>
            </a:r>
            <a:r>
              <a:rPr lang="en-US" dirty="0">
                <a:solidFill>
                  <a:srgbClr val="111111"/>
                </a:solidFill>
              </a:rPr>
              <a:t> 1 kg </a:t>
            </a:r>
            <a:r>
              <a:rPr lang="en-US" dirty="0" err="1">
                <a:solidFill>
                  <a:srgbClr val="111111"/>
                </a:solidFill>
              </a:rPr>
              <a:t>tepung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terigu</a:t>
            </a:r>
            <a:r>
              <a:rPr lang="en-US" dirty="0">
                <a:solidFill>
                  <a:srgbClr val="111111"/>
                </a:solidFill>
              </a:rPr>
              <a:t> dan 0,5 kg </a:t>
            </a:r>
            <a:r>
              <a:rPr lang="en-US" dirty="0" err="1">
                <a:solidFill>
                  <a:srgbClr val="111111"/>
                </a:solidFill>
              </a:rPr>
              <a:t>telur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sedangkan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membuat</a:t>
            </a:r>
            <a:r>
              <a:rPr lang="en-US" dirty="0">
                <a:solidFill>
                  <a:srgbClr val="111111"/>
                </a:solidFill>
              </a:rPr>
              <a:t> roti B </a:t>
            </a:r>
            <a:r>
              <a:rPr lang="en-US" dirty="0" err="1">
                <a:solidFill>
                  <a:srgbClr val="111111"/>
                </a:solidFill>
              </a:rPr>
              <a:t>membutuhkan</a:t>
            </a:r>
            <a:r>
              <a:rPr lang="en-US" dirty="0">
                <a:solidFill>
                  <a:srgbClr val="111111"/>
                </a:solidFill>
              </a:rPr>
              <a:t> 1,5 kg </a:t>
            </a:r>
            <a:r>
              <a:rPr lang="en-US" dirty="0" err="1">
                <a:solidFill>
                  <a:srgbClr val="111111"/>
                </a:solidFill>
              </a:rPr>
              <a:t>tepung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terigu</a:t>
            </a:r>
            <a:r>
              <a:rPr lang="en-US" dirty="0">
                <a:solidFill>
                  <a:srgbClr val="111111"/>
                </a:solidFill>
              </a:rPr>
              <a:t> dan 1 kg </a:t>
            </a:r>
            <a:r>
              <a:rPr lang="en-US" dirty="0" err="1">
                <a:solidFill>
                  <a:srgbClr val="111111"/>
                </a:solidFill>
              </a:rPr>
              <a:t>telur</a:t>
            </a:r>
            <a:r>
              <a:rPr lang="en-US" dirty="0">
                <a:solidFill>
                  <a:srgbClr val="111111"/>
                </a:solidFill>
              </a:rPr>
              <a:t>.  </a:t>
            </a:r>
            <a:r>
              <a:rPr lang="en-US" dirty="0" err="1">
                <a:solidFill>
                  <a:srgbClr val="111111"/>
                </a:solidFill>
              </a:rPr>
              <a:t>Bahan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dimiliki</a:t>
            </a:r>
            <a:r>
              <a:rPr lang="en-US" dirty="0">
                <a:solidFill>
                  <a:srgbClr val="111111"/>
                </a:solidFill>
              </a:rPr>
              <a:t> 15 kg </a:t>
            </a:r>
            <a:r>
              <a:rPr lang="en-US" dirty="0" err="1">
                <a:solidFill>
                  <a:srgbClr val="111111"/>
                </a:solidFill>
              </a:rPr>
              <a:t>tepung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terigu</a:t>
            </a:r>
            <a:r>
              <a:rPr lang="en-US" dirty="0">
                <a:solidFill>
                  <a:srgbClr val="111111"/>
                </a:solidFill>
              </a:rPr>
              <a:t> dan 10 kg </a:t>
            </a:r>
            <a:r>
              <a:rPr lang="en-US" dirty="0" err="1">
                <a:solidFill>
                  <a:srgbClr val="111111"/>
                </a:solidFill>
              </a:rPr>
              <a:t>telur</a:t>
            </a:r>
            <a:r>
              <a:rPr lang="en-US" dirty="0">
                <a:solidFill>
                  <a:srgbClr val="111111"/>
                </a:solidFill>
              </a:rPr>
              <a:t>.  </a:t>
            </a:r>
            <a:r>
              <a:rPr lang="en-US" dirty="0" err="1">
                <a:solidFill>
                  <a:srgbClr val="111111"/>
                </a:solidFill>
              </a:rPr>
              <a:t>Jika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banyaknya</a:t>
            </a:r>
            <a:r>
              <a:rPr lang="en-US" dirty="0">
                <a:solidFill>
                  <a:srgbClr val="111111"/>
                </a:solidFill>
              </a:rPr>
              <a:t> roti A yang </a:t>
            </a:r>
            <a:r>
              <a:rPr lang="en-US" dirty="0" err="1">
                <a:solidFill>
                  <a:srgbClr val="111111"/>
                </a:solidFill>
              </a:rPr>
              <a:t>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dibuat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sejumlah</a:t>
            </a:r>
            <a:r>
              <a:rPr lang="en-US" dirty="0">
                <a:solidFill>
                  <a:srgbClr val="111111"/>
                </a:solidFill>
              </a:rPr>
              <a:t> x dan roti B yang </a:t>
            </a:r>
            <a:r>
              <a:rPr lang="en-US" dirty="0" err="1">
                <a:solidFill>
                  <a:srgbClr val="111111"/>
                </a:solidFill>
              </a:rPr>
              <a:t>akan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dibuat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sejumlah</a:t>
            </a:r>
            <a:r>
              <a:rPr lang="en-US" dirty="0">
                <a:solidFill>
                  <a:srgbClr val="111111"/>
                </a:solidFill>
              </a:rPr>
              <a:t> y </a:t>
            </a:r>
            <a:r>
              <a:rPr lang="en-US" dirty="0" err="1">
                <a:solidFill>
                  <a:srgbClr val="111111"/>
                </a:solidFill>
              </a:rPr>
              <a:t>maka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bagaimana</a:t>
            </a:r>
            <a:r>
              <a:rPr lang="en-US" dirty="0">
                <a:solidFill>
                  <a:srgbClr val="111111"/>
                </a:solidFill>
              </a:rPr>
              <a:t> model </a:t>
            </a:r>
            <a:r>
              <a:rPr lang="en-US" dirty="0" err="1">
                <a:solidFill>
                  <a:srgbClr val="111111"/>
                </a:solidFill>
              </a:rPr>
              <a:t>matematikanya</a:t>
            </a:r>
            <a:r>
              <a:rPr lang="en-US" dirty="0">
                <a:solidFill>
                  <a:srgbClr val="111111"/>
                </a:solidFill>
              </a:rPr>
              <a:t>?</a:t>
            </a:r>
          </a:p>
          <a:p>
            <a:endParaRPr lang="en-US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6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Model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Pengambilan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j-ea"/>
              </a:rPr>
              <a:t> Keputusan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EABE1C-E2A9-492A-8F07-07A01CB7AE1E}"/>
              </a:ext>
            </a:extLst>
          </p:cNvPr>
          <p:cNvSpPr/>
          <p:nvPr/>
        </p:nvSpPr>
        <p:spPr>
          <a:xfrm>
            <a:off x="971600" y="1556792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111111"/>
                </a:solidFill>
              </a:rPr>
              <a:t>Penyelesaian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111111"/>
                </a:solidFill>
              </a:rPr>
              <a:t>Agar </a:t>
            </a:r>
            <a:r>
              <a:rPr lang="en-US" dirty="0" err="1">
                <a:solidFill>
                  <a:srgbClr val="111111"/>
                </a:solidFill>
              </a:rPr>
              <a:t>lebih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mudah</a:t>
            </a:r>
            <a:r>
              <a:rPr lang="en-US" dirty="0">
                <a:solidFill>
                  <a:srgbClr val="111111"/>
                </a:solidFill>
              </a:rPr>
              <a:t>, </a:t>
            </a:r>
            <a:r>
              <a:rPr lang="en-US" dirty="0" err="1">
                <a:solidFill>
                  <a:srgbClr val="111111"/>
                </a:solidFill>
              </a:rPr>
              <a:t>sajikan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persoalan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tersebut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dalam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tabel</a:t>
            </a:r>
            <a:r>
              <a:rPr lang="en-US" dirty="0">
                <a:solidFill>
                  <a:srgbClr val="11111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11111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111111"/>
                </a:solidFill>
              </a:rPr>
              <a:t>Tentukan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bentuk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pertidaksamaannya</a:t>
            </a:r>
            <a:r>
              <a:rPr lang="en-US" dirty="0">
                <a:solidFill>
                  <a:srgbClr val="111111"/>
                </a:solidFill>
              </a:rPr>
              <a:t> (</a:t>
            </a:r>
            <a:r>
              <a:rPr lang="en-US" dirty="0" err="1">
                <a:solidFill>
                  <a:srgbClr val="111111"/>
                </a:solidFill>
              </a:rPr>
              <a:t>fungsi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kendala</a:t>
            </a:r>
            <a:r>
              <a:rPr lang="en-US" dirty="0">
                <a:solidFill>
                  <a:srgbClr val="111111"/>
                </a:solidFill>
              </a:rPr>
              <a:t>) </a:t>
            </a:r>
            <a:r>
              <a:rPr lang="en-US" dirty="0" err="1">
                <a:solidFill>
                  <a:srgbClr val="111111"/>
                </a:solidFill>
              </a:rPr>
              <a:t>berdasarkan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kendalannya</a:t>
            </a:r>
            <a:r>
              <a:rPr lang="en-US" dirty="0">
                <a:solidFill>
                  <a:srgbClr val="111111"/>
                </a:solidFill>
              </a:rPr>
              <a:t>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rgbClr val="111111"/>
                </a:solidFill>
              </a:rPr>
              <a:t>Kendala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pertama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tepung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terigu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lvl="1"/>
            <a:r>
              <a:rPr lang="en-US" dirty="0" err="1">
                <a:solidFill>
                  <a:srgbClr val="111111"/>
                </a:solidFill>
              </a:rPr>
              <a:t>Banyaknya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tepung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terigu</a:t>
            </a:r>
            <a:r>
              <a:rPr lang="en-US" dirty="0">
                <a:solidFill>
                  <a:srgbClr val="111111"/>
                </a:solidFill>
              </a:rPr>
              <a:t> yang </a:t>
            </a:r>
            <a:r>
              <a:rPr lang="en-US" dirty="0" err="1">
                <a:solidFill>
                  <a:srgbClr val="111111"/>
                </a:solidFill>
              </a:rPr>
              <a:t>dibutuhkan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untuk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membuat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kedua</a:t>
            </a:r>
            <a:r>
              <a:rPr lang="en-US" dirty="0">
                <a:solidFill>
                  <a:srgbClr val="111111"/>
                </a:solidFill>
              </a:rPr>
              <a:t> roti </a:t>
            </a:r>
            <a:r>
              <a:rPr lang="en-US" dirty="0" err="1">
                <a:solidFill>
                  <a:srgbClr val="111111"/>
                </a:solidFill>
              </a:rPr>
              <a:t>adalah</a:t>
            </a:r>
            <a:r>
              <a:rPr lang="en-US" dirty="0">
                <a:solidFill>
                  <a:srgbClr val="111111"/>
                </a:solidFill>
              </a:rPr>
              <a:t> (x+1,5y) kg </a:t>
            </a:r>
            <a:r>
              <a:rPr lang="en-US" dirty="0" err="1">
                <a:solidFill>
                  <a:srgbClr val="111111"/>
                </a:solidFill>
              </a:rPr>
              <a:t>dengan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persediaan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tepung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terigu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sebanyak</a:t>
            </a:r>
            <a:r>
              <a:rPr lang="en-US" dirty="0">
                <a:solidFill>
                  <a:srgbClr val="111111"/>
                </a:solidFill>
              </a:rPr>
              <a:t> 15 kg, </a:t>
            </a:r>
            <a:r>
              <a:rPr lang="en-US" dirty="0" err="1">
                <a:solidFill>
                  <a:srgbClr val="111111"/>
                </a:solidFill>
              </a:rPr>
              <a:t>sehingga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batasannya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menjadi</a:t>
            </a:r>
            <a:r>
              <a:rPr lang="en-US" dirty="0">
                <a:solidFill>
                  <a:srgbClr val="11111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111111"/>
                </a:solidFill>
              </a:rPr>
              <a:t>x+1,5y ≤ 15 </a:t>
            </a:r>
            <a:r>
              <a:rPr lang="en-US" dirty="0" err="1">
                <a:solidFill>
                  <a:srgbClr val="111111"/>
                </a:solidFill>
              </a:rPr>
              <a:t>atau</a:t>
            </a:r>
            <a:r>
              <a:rPr lang="en-US" dirty="0">
                <a:solidFill>
                  <a:srgbClr val="111111"/>
                </a:solidFill>
              </a:rPr>
              <a:t> </a:t>
            </a:r>
            <a:r>
              <a:rPr lang="en-US" dirty="0" err="1">
                <a:solidFill>
                  <a:srgbClr val="111111"/>
                </a:solidFill>
              </a:rPr>
              <a:t>dikalikan</a:t>
            </a:r>
            <a:r>
              <a:rPr lang="en-US" dirty="0">
                <a:solidFill>
                  <a:srgbClr val="111111"/>
                </a:solidFill>
              </a:rPr>
              <a:t> 2: 2x+3y ≤ 30</a:t>
            </a:r>
          </a:p>
          <a:p>
            <a:endParaRPr lang="en-US" dirty="0">
              <a:solidFill>
                <a:srgbClr val="11111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3740F52-85ED-4E38-B726-0287A86942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374246"/>
              </p:ext>
            </p:extLst>
          </p:nvPr>
        </p:nvGraphicFramePr>
        <p:xfrm>
          <a:off x="1331641" y="2708920"/>
          <a:ext cx="698477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382">
                  <a:extLst>
                    <a:ext uri="{9D8B030D-6E8A-4147-A177-3AD203B41FA5}">
                      <a16:colId xmlns:a16="http://schemas.microsoft.com/office/drawing/2014/main" val="4151695553"/>
                    </a:ext>
                  </a:extLst>
                </a:gridCol>
                <a:gridCol w="1477607">
                  <a:extLst>
                    <a:ext uri="{9D8B030D-6E8A-4147-A177-3AD203B41FA5}">
                      <a16:colId xmlns:a16="http://schemas.microsoft.com/office/drawing/2014/main" val="2364976199"/>
                    </a:ext>
                  </a:extLst>
                </a:gridCol>
                <a:gridCol w="1679100">
                  <a:extLst>
                    <a:ext uri="{9D8B030D-6E8A-4147-A177-3AD203B41FA5}">
                      <a16:colId xmlns:a16="http://schemas.microsoft.com/office/drawing/2014/main" val="527864389"/>
                    </a:ext>
                  </a:extLst>
                </a:gridCol>
                <a:gridCol w="2079686">
                  <a:extLst>
                    <a:ext uri="{9D8B030D-6E8A-4147-A177-3AD203B41FA5}">
                      <a16:colId xmlns:a16="http://schemas.microsoft.com/office/drawing/2014/main" val="16635369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Kendala</a:t>
                      </a:r>
                      <a:r>
                        <a:rPr lang="en-US" dirty="0"/>
                        <a:t>\</a:t>
                      </a:r>
                      <a:r>
                        <a:rPr lang="en-US" dirty="0" err="1"/>
                        <a:t>Produk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Roti A 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Roti B (y)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Persediaan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69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Tepung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terigu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1,5y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375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Telur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922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83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4833</TotalTime>
  <Words>2068</Words>
  <Application>Microsoft Office PowerPoint</Application>
  <PresentationFormat>On-screen Show (4:3)</PresentationFormat>
  <Paragraphs>374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Bradley Hand ITC</vt:lpstr>
      <vt:lpstr>Calibri</vt:lpstr>
      <vt:lpstr>Cambria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Dr. Sutedi, S.Kom., M.T.I</cp:lastModifiedBy>
  <cp:revision>495</cp:revision>
  <dcterms:created xsi:type="dcterms:W3CDTF">2010-04-18T12:06:30Z</dcterms:created>
  <dcterms:modified xsi:type="dcterms:W3CDTF">2021-06-20T14:45:50Z</dcterms:modified>
</cp:coreProperties>
</file>