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8" r:id="rId4"/>
  </p:sldMasterIdLst>
  <p:notesMasterIdLst>
    <p:notesMasterId r:id="rId50"/>
  </p:notesMasterIdLst>
  <p:handoutMasterIdLst>
    <p:handoutMasterId r:id="rId51"/>
  </p:handoutMasterIdLst>
  <p:sldIdLst>
    <p:sldId id="410" r:id="rId5"/>
    <p:sldId id="383" r:id="rId6"/>
    <p:sldId id="409" r:id="rId7"/>
    <p:sldId id="413" r:id="rId8"/>
    <p:sldId id="391" r:id="rId9"/>
    <p:sldId id="412" r:id="rId10"/>
    <p:sldId id="411" r:id="rId11"/>
    <p:sldId id="397" r:id="rId12"/>
    <p:sldId id="416" r:id="rId13"/>
    <p:sldId id="417" r:id="rId14"/>
    <p:sldId id="418" r:id="rId15"/>
    <p:sldId id="419" r:id="rId16"/>
    <p:sldId id="420" r:id="rId17"/>
    <p:sldId id="421" r:id="rId18"/>
    <p:sldId id="422" r:id="rId19"/>
    <p:sldId id="427" r:id="rId20"/>
    <p:sldId id="423" r:id="rId21"/>
    <p:sldId id="424" r:id="rId22"/>
    <p:sldId id="425" r:id="rId23"/>
    <p:sldId id="426" r:id="rId24"/>
    <p:sldId id="428" r:id="rId25"/>
    <p:sldId id="429" r:id="rId26"/>
    <p:sldId id="430" r:id="rId27"/>
    <p:sldId id="431" r:id="rId28"/>
    <p:sldId id="432" r:id="rId29"/>
    <p:sldId id="434" r:id="rId30"/>
    <p:sldId id="433" r:id="rId31"/>
    <p:sldId id="435" r:id="rId32"/>
    <p:sldId id="436" r:id="rId33"/>
    <p:sldId id="437" r:id="rId34"/>
    <p:sldId id="438" r:id="rId35"/>
    <p:sldId id="439" r:id="rId36"/>
    <p:sldId id="441" r:id="rId37"/>
    <p:sldId id="442" r:id="rId38"/>
    <p:sldId id="443" r:id="rId39"/>
    <p:sldId id="444" r:id="rId40"/>
    <p:sldId id="445" r:id="rId41"/>
    <p:sldId id="446" r:id="rId42"/>
    <p:sldId id="447" r:id="rId43"/>
    <p:sldId id="448" r:id="rId44"/>
    <p:sldId id="449" r:id="rId45"/>
    <p:sldId id="450" r:id="rId46"/>
    <p:sldId id="451" r:id="rId47"/>
    <p:sldId id="452" r:id="rId48"/>
    <p:sldId id="453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327" autoAdjust="0"/>
  </p:normalViewPr>
  <p:slideViewPr>
    <p:cSldViewPr snapToGrid="0">
      <p:cViewPr varScale="1">
        <p:scale>
          <a:sx n="42" d="100"/>
          <a:sy n="42" d="100"/>
        </p:scale>
        <p:origin x="52" y="6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58" d="100"/>
          <a:sy n="58" d="100"/>
        </p:scale>
        <p:origin x="3240" y="6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8/10/relationships/authors" Target="author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F6756E-81DA-9FAC-70D8-556F658BDD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BEDD12-BCD5-485B-BCBC-34BB01D7923C}" type="datetimeFigureOut">
              <a:rPr lang="en-US" smtClean="0"/>
              <a:t>4/21/2025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71D415-D05A-7067-CCD3-457153D96C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230DF-5933-439D-898F-38E9AC9BA68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97095E3-54D2-CFD2-4F49-7536FC8641D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8" name="Header Placeholder 7">
            <a:extLst>
              <a:ext uri="{FF2B5EF4-FFF2-40B4-BE49-F238E27FC236}">
                <a16:creationId xmlns:a16="http://schemas.microsoft.com/office/drawing/2014/main" id="{521EE01A-C0B5-5ECF-96DD-768F86AA1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2284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7A52F-9D89-7442-A8E9-48D1527B5F6B}" type="datetimeFigureOut">
              <a:rPr lang="en-US" smtClean="0"/>
              <a:t>4/21/2025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9C7E07-3C67-C64C-8DA0-0404F63039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528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453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416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4331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823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8276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6647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59995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BC04D-2568-C19F-6211-ABA7996CB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BD96A4-D432-FA69-5E46-4DF91D77CA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F639921-CFBB-DE6F-31EB-81B758CA02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53E3F8-8185-F97B-2F08-1F44FCE2A5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9C7E07-3C67-C64C-8DA0-0404F630397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777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327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Tab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F555767-B3D8-BD57-1D42-7F6E1E668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BC972B6D-098C-52F6-E990-52623B368FB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3F0D3EE3-9A8C-531D-1EEE-1AFAB9F3BCAE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A2BE192C-1768-890B-EC1B-5ED6E1F8259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61409" y="4661717"/>
            <a:ext cx="7936230" cy="138076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670935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584005"/>
            <a:ext cx="2825115" cy="3999060"/>
          </a:xfrm>
        </p:spPr>
        <p:txBody>
          <a:bodyPr lIns="0" tIns="27432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457200" indent="0">
              <a:spcBef>
                <a:spcPts val="1800"/>
              </a:spcBef>
              <a:buNone/>
              <a:defRPr sz="2000"/>
            </a:lvl2pPr>
            <a:lvl3pPr marL="914400" indent="0">
              <a:spcBef>
                <a:spcPts val="1800"/>
              </a:spcBef>
              <a:buNone/>
              <a:defRPr sz="2000"/>
            </a:lvl3pPr>
            <a:lvl4pPr marL="1371600" indent="0">
              <a:spcBef>
                <a:spcPts val="1800"/>
              </a:spcBef>
              <a:buNone/>
              <a:defRPr sz="2000"/>
            </a:lvl4pPr>
            <a:lvl5pPr marL="1828800" indent="0">
              <a:spcBef>
                <a:spcPts val="1800"/>
              </a:spcBef>
              <a:buNone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70934" y="584005"/>
            <a:ext cx="7926705" cy="399906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4329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98408"/>
            <a:ext cx="10972800" cy="157431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CAAA28-C292-C527-AD35-90836B8BB97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5523" y="2676525"/>
            <a:ext cx="5746750" cy="3597470"/>
          </a:xfrm>
        </p:spPr>
        <p:txBody>
          <a:bodyPr lIns="0">
            <a:normAutofit/>
          </a:bodyPr>
          <a:lstStyle>
            <a:lvl1pPr marL="0" indent="0">
              <a:spcBef>
                <a:spcPts val="1800"/>
              </a:spcBef>
              <a:buNone/>
              <a:defRPr sz="2000"/>
            </a:lvl1pPr>
            <a:lvl2pPr>
              <a:spcBef>
                <a:spcPts val="6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620000" y="2676525"/>
            <a:ext cx="3947160" cy="3597470"/>
          </a:xfrm>
        </p:spPr>
        <p:txBody>
          <a:bodyPr lIns="0">
            <a:normAutofit/>
          </a:bodyPr>
          <a:lstStyle>
            <a:lvl1pPr marL="342900" indent="-342900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>
              <a:spcBef>
                <a:spcPts val="1800"/>
              </a:spcBef>
              <a:defRPr sz="2000"/>
            </a:lvl2pPr>
            <a:lvl3pPr>
              <a:spcBef>
                <a:spcPts val="1800"/>
              </a:spcBef>
              <a:defRPr sz="2000"/>
            </a:lvl3pPr>
            <a:lvl4pPr>
              <a:spcBef>
                <a:spcPts val="1800"/>
              </a:spcBef>
              <a:defRPr sz="2000"/>
            </a:lvl4pPr>
            <a:lvl5pPr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49744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02400"/>
            <a:ext cx="10972800" cy="157032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9" name="Table Placeholder 2">
            <a:extLst>
              <a:ext uri="{FF2B5EF4-FFF2-40B4-BE49-F238E27FC236}">
                <a16:creationId xmlns:a16="http://schemas.microsoft.com/office/drawing/2014/main" id="{1506B022-475A-6647-98FF-D5C319A0C7C4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594360" y="2628629"/>
            <a:ext cx="10972800" cy="3636740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41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4360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flipH="1" flipV="1">
            <a:off x="6092752" y="0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4360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8B149C6-5AAC-B8E5-5411-EA38821F67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9273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06C6F65-35CD-D64B-992A-0C1C1E003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7" name="AutoShape 24">
              <a:extLst>
                <a:ext uri="{FF2B5EF4-FFF2-40B4-BE49-F238E27FC236}">
                  <a16:creationId xmlns:a16="http://schemas.microsoft.com/office/drawing/2014/main" id="{CFD467E2-FF13-7E4F-BEF9-EA1A17665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A85A327-3157-B442-993A-6900F71249AC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A459CB4-74AF-0544-AB1E-7CC6D10F84EB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95A20BFD-9142-D64A-A78A-61B75FCA0D76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B80736DF-C890-DB47-AEAA-D3D92505E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2" name="Title 1">
            <a:extLst>
              <a:ext uri="{FF2B5EF4-FFF2-40B4-BE49-F238E27FC236}">
                <a16:creationId xmlns:a16="http://schemas.microsoft.com/office/drawing/2014/main" id="{39F93F26-ED5C-E74E-BFBD-E3054DC1B9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89572"/>
            <a:ext cx="6787747" cy="1593507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 spc="50" baseline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186153BD-9D2B-47EB-3553-1D3F6663B2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4359" y="2281918"/>
            <a:ext cx="6787747" cy="3708517"/>
          </a:xfrm>
        </p:spPr>
        <p:txBody>
          <a:bodyPr lIns="0" tIns="228600" rIns="0" bIns="0">
            <a:normAutofit/>
          </a:bodyPr>
          <a:lstStyle>
            <a:lvl1pPr marL="283464" indent="-283464">
              <a:lnSpc>
                <a:spcPct val="80000"/>
              </a:lnSpc>
              <a:spcBef>
                <a:spcPts val="2200"/>
              </a:spcBef>
              <a:buFont typeface="Arial" panose="020B0604020202020204" pitchFamily="34" charset="0"/>
              <a:buChar char="•"/>
              <a:defRPr lang="en-US" sz="2400" b="1" i="0" kern="1200" dirty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indent="-283464">
              <a:spcBef>
                <a:spcPts val="6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3" name="Slide Number Placeholder 42">
            <a:extLst>
              <a:ext uri="{FF2B5EF4-FFF2-40B4-BE49-F238E27FC236}">
                <a16:creationId xmlns:a16="http://schemas.microsoft.com/office/drawing/2014/main" id="{D80CCC8F-9CF1-9621-04EB-DFA68FEE42D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42" name="Date Placeholder 41">
            <a:extLst>
              <a:ext uri="{FF2B5EF4-FFF2-40B4-BE49-F238E27FC236}">
                <a16:creationId xmlns:a16="http://schemas.microsoft.com/office/drawing/2014/main" id="{29CE2856-DB8F-5603-C085-74C70560FAC8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79826C1-7A52-DA25-F422-EE62DED7D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0552" cy="0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08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79D0555-EBDC-B53A-212D-A5921795FEC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80543"/>
          </a:xfrm>
          <a:custGeom>
            <a:avLst/>
            <a:gdLst>
              <a:gd name="connsiteX0" fmla="*/ 6309360 w 12192000"/>
              <a:gd name="connsiteY0" fmla="*/ 3951843 h 6880543"/>
              <a:gd name="connsiteX1" fmla="*/ 6309360 w 12192000"/>
              <a:gd name="connsiteY1" fmla="*/ 4052427 h 6880543"/>
              <a:gd name="connsiteX2" fmla="*/ 8442960 w 12192000"/>
              <a:gd name="connsiteY2" fmla="*/ 4052427 h 6880543"/>
              <a:gd name="connsiteX3" fmla="*/ 8442960 w 12192000"/>
              <a:gd name="connsiteY3" fmla="*/ 3951843 h 6880543"/>
              <a:gd name="connsiteX4" fmla="*/ 0 w 12192000"/>
              <a:gd name="connsiteY4" fmla="*/ 0 h 6880543"/>
              <a:gd name="connsiteX5" fmla="*/ 12192000 w 12192000"/>
              <a:gd name="connsiteY5" fmla="*/ 0 h 6880543"/>
              <a:gd name="connsiteX6" fmla="*/ 12192000 w 12192000"/>
              <a:gd name="connsiteY6" fmla="*/ 6880543 h 6880543"/>
              <a:gd name="connsiteX7" fmla="*/ 0 w 12192000"/>
              <a:gd name="connsiteY7" fmla="*/ 6880543 h 6880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80543">
                <a:moveTo>
                  <a:pt x="6309360" y="3951843"/>
                </a:moveTo>
                <a:lnTo>
                  <a:pt x="6309360" y="4052427"/>
                </a:lnTo>
                <a:lnTo>
                  <a:pt x="8442960" y="4052427"/>
                </a:lnTo>
                <a:lnTo>
                  <a:pt x="8442960" y="395184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80543"/>
                </a:lnTo>
                <a:lnTo>
                  <a:pt x="0" y="6880543"/>
                </a:lnTo>
                <a:close/>
              </a:path>
            </a:pathLst>
          </a:custGeom>
        </p:spPr>
        <p:txBody>
          <a:bodyPr wrap="square" tIns="182880">
            <a:no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8D492973-78E3-D34E-835E-CF2D451701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9359" y="444933"/>
            <a:ext cx="5477479" cy="329184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6000" b="1" i="0" baseline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6BA398-1ED2-1FCA-63B9-8915A8C7A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309360" y="3951843"/>
            <a:ext cx="2133600" cy="10058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1695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7104">
          <p15:clr>
            <a:srgbClr val="FBAE40"/>
          </p15:clr>
        </p15:guide>
        <p15:guide id="3" pos="4344" userDrawn="1">
          <p15:clr>
            <a:srgbClr val="FBAE40"/>
          </p15:clr>
        </p15:guide>
        <p15:guide id="4" pos="4560" userDrawn="1">
          <p15:clr>
            <a:srgbClr val="FBAE40"/>
          </p15:clr>
        </p15:guide>
        <p15:guide id="8" orient="horz" pos="1848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99835" y="43052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9973BC6-F6E5-0B3B-C8AB-0AC4020D4E8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-11113"/>
            <a:ext cx="5791200" cy="6880226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9835" y="456860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9169ED6-4B82-6844-119F-AC15CDF2D3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7914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57F1500-1A16-D1EF-4F0C-030852B291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07A0BE-3890-193E-9439-F294E61A7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11" name="Freeform 19">
              <a:extLst>
                <a:ext uri="{FF2B5EF4-FFF2-40B4-BE49-F238E27FC236}">
                  <a16:creationId xmlns:a16="http://schemas.microsoft.com/office/drawing/2014/main" id="{C05217ED-C258-E6CE-BA7F-28A6EA41BCD3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20">
              <a:extLst>
                <a:ext uri="{FF2B5EF4-FFF2-40B4-BE49-F238E27FC236}">
                  <a16:creationId xmlns:a16="http://schemas.microsoft.com/office/drawing/2014/main" id="{F3E11A1F-14DD-BA35-D7D7-4D4ADEAA3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21">
              <a:extLst>
                <a:ext uri="{FF2B5EF4-FFF2-40B4-BE49-F238E27FC236}">
                  <a16:creationId xmlns:a16="http://schemas.microsoft.com/office/drawing/2014/main" id="{F14541B0-973F-7E21-1019-D2FB83C8C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32" name="Title 1">
            <a:extLst>
              <a:ext uri="{FF2B5EF4-FFF2-40B4-BE49-F238E27FC236}">
                <a16:creationId xmlns:a16="http://schemas.microsoft.com/office/drawing/2014/main" id="{467E05B6-B7CB-1E4F-96BA-4B8CFE8B63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102875"/>
            <a:ext cx="10873740" cy="168020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6FE0DC0-B0D7-F4D6-8038-177AD7A8C21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3657600" y="2282008"/>
            <a:ext cx="7810500" cy="3699328"/>
          </a:xfrm>
        </p:spPr>
        <p:txBody>
          <a:bodyPr lIns="0" tIns="228600" rIns="0" bIns="0">
            <a:normAutofit/>
          </a:bodyPr>
          <a:lstStyle>
            <a:lvl1pPr marL="283464" indent="-283464">
              <a:spcBef>
                <a:spcPts val="1800"/>
              </a:spcBef>
              <a:buFont typeface="Arial" panose="020B0604020202020204" pitchFamily="34" charset="0"/>
              <a:buChar char="•"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ED58739-4346-5104-B1AC-89ED035912A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272B8D-F380-9F1A-C8E6-BDD2352B1763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029641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304">
          <p15:clr>
            <a:srgbClr val="FBAE40"/>
          </p15:clr>
        </p15:guide>
        <p15:guide id="4" pos="5736">
          <p15:clr>
            <a:srgbClr val="FBAE40"/>
          </p15:clr>
        </p15:guide>
        <p15:guide id="5" pos="1944">
          <p15:clr>
            <a:srgbClr val="FBAE40"/>
          </p15:clr>
        </p15:guide>
        <p15:guide id="6" pos="4008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440">
          <p15:clr>
            <a:srgbClr val="FBAE40"/>
          </p15:clr>
        </p15:guide>
        <p15:guide id="9" orient="horz" pos="552">
          <p15:clr>
            <a:srgbClr val="FBAE40"/>
          </p15:clr>
        </p15:guide>
        <p15:guide id="10" pos="5352">
          <p15:clr>
            <a:srgbClr val="FBAE40"/>
          </p15:clr>
        </p15:guide>
        <p15:guide id="11" pos="364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6987D-0137-DE42-B76B-FF621E808D9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09904" y="411479"/>
            <a:ext cx="5486400" cy="329184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>
            <a:lvl1pPr algn="l">
              <a:lnSpc>
                <a:spcPct val="80000"/>
              </a:lnSpc>
              <a:defRPr sz="6000" b="1" i="0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26C18C3-ED25-DD4B-BA72-24932D54DE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1" y="758752"/>
            <a:ext cx="6099248" cy="6099248"/>
            <a:chOff x="0" y="12289"/>
            <a:chExt cx="3550" cy="3551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C07CC263-2515-F147-8CC5-F8E9FF9FA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3B40037-7481-524B-8685-404D96569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B759713-8408-EE47-9394-3DA6F5E4B624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69706A2-3726-FE4E-B923-E75D48597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09360" y="3950208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Text Placeholder 29">
            <a:extLst>
              <a:ext uri="{FF2B5EF4-FFF2-40B4-BE49-F238E27FC236}">
                <a16:creationId xmlns:a16="http://schemas.microsoft.com/office/drawing/2014/main" id="{276A9CD7-E675-3048-86D3-3546A2F6B45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9905" y="4549552"/>
            <a:ext cx="5486400" cy="16459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 b="1" i="0">
                <a:solidFill>
                  <a:schemeClr val="tx2">
                    <a:lumMod val="75000"/>
                  </a:schemeClr>
                </a:solidFill>
                <a:latin typeface="+mn-lt"/>
              </a:defRPr>
            </a:lvl1pPr>
            <a:lvl2pPr>
              <a:defRPr sz="4000"/>
            </a:lvl2pPr>
            <a:lvl3pPr>
              <a:defRPr sz="4000"/>
            </a:lvl3pPr>
            <a:lvl4pPr>
              <a:defRPr sz="4000"/>
            </a:lvl4pPr>
            <a:lvl5pPr>
              <a:defRPr sz="40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027108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9436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056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2E558A9-6DD6-E21D-3A8F-6707E1DD1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362700" y="0"/>
            <a:ext cx="5829298" cy="3235602"/>
            <a:chOff x="5612972" y="1"/>
            <a:chExt cx="6615961" cy="3672246"/>
          </a:xfrm>
        </p:grpSpPr>
        <p:sp>
          <p:nvSpPr>
            <p:cNvPr id="12" name="AutoShape 24">
              <a:extLst>
                <a:ext uri="{FF2B5EF4-FFF2-40B4-BE49-F238E27FC236}">
                  <a16:creationId xmlns:a16="http://schemas.microsoft.com/office/drawing/2014/main" id="{3FC994E4-318C-1E66-B4E4-8F8FD08E0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612972" y="1"/>
              <a:ext cx="4408998" cy="3672246"/>
            </a:xfrm>
            <a:custGeom>
              <a:avLst/>
              <a:gdLst>
                <a:gd name="T0" fmla="+- 0 8372 6586"/>
                <a:gd name="T1" fmla="*/ T0 w 3578"/>
                <a:gd name="T2" fmla="*/ 591 h 2980"/>
                <a:gd name="T3" fmla="+- 0 7780 6586"/>
                <a:gd name="T4" fmla="*/ T3 w 3578"/>
                <a:gd name="T5" fmla="*/ 0 h 2980"/>
                <a:gd name="T6" fmla="+- 0 6586 6586"/>
                <a:gd name="T7" fmla="*/ T6 w 3578"/>
                <a:gd name="T8" fmla="*/ 0 h 2980"/>
                <a:gd name="T9" fmla="+- 0 7774 6586"/>
                <a:gd name="T10" fmla="*/ T9 w 3578"/>
                <a:gd name="T11" fmla="*/ 1188 h 2980"/>
                <a:gd name="T12" fmla="+- 0 8372 6586"/>
                <a:gd name="T13" fmla="*/ T12 w 3578"/>
                <a:gd name="T14" fmla="*/ 591 h 2980"/>
                <a:gd name="T15" fmla="+- 0 10163 6586"/>
                <a:gd name="T16" fmla="*/ T15 w 3578"/>
                <a:gd name="T17" fmla="*/ 2383 h 2980"/>
                <a:gd name="T18" fmla="+- 0 9566 6586"/>
                <a:gd name="T19" fmla="*/ T18 w 3578"/>
                <a:gd name="T20" fmla="*/ 1786 h 2980"/>
                <a:gd name="T21" fmla="+- 0 8969 6586"/>
                <a:gd name="T22" fmla="*/ T21 w 3578"/>
                <a:gd name="T23" fmla="*/ 2383 h 2980"/>
                <a:gd name="T24" fmla="+- 0 9566 6586"/>
                <a:gd name="T25" fmla="*/ T24 w 3578"/>
                <a:gd name="T26" fmla="*/ 2980 h 2980"/>
                <a:gd name="T27" fmla="+- 0 10163 6586"/>
                <a:gd name="T28" fmla="*/ T27 w 3578"/>
                <a:gd name="T29" fmla="*/ 2383 h 298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  <a:cxn ang="0">
                  <a:pos x="T13" y="T14"/>
                </a:cxn>
                <a:cxn ang="0">
                  <a:pos x="T16" y="T17"/>
                </a:cxn>
                <a:cxn ang="0">
                  <a:pos x="T19" y="T20"/>
                </a:cxn>
                <a:cxn ang="0">
                  <a:pos x="T22" y="T23"/>
                </a:cxn>
                <a:cxn ang="0">
                  <a:pos x="T25" y="T26"/>
                </a:cxn>
                <a:cxn ang="0">
                  <a:pos x="T28" y="T29"/>
                </a:cxn>
              </a:cxnLst>
              <a:rect l="0" t="0" r="r" b="b"/>
              <a:pathLst>
                <a:path w="3578" h="2980">
                  <a:moveTo>
                    <a:pt x="1786" y="591"/>
                  </a:moveTo>
                  <a:lnTo>
                    <a:pt x="1194" y="0"/>
                  </a:lnTo>
                  <a:lnTo>
                    <a:pt x="0" y="0"/>
                  </a:lnTo>
                  <a:lnTo>
                    <a:pt x="1188" y="1188"/>
                  </a:lnTo>
                  <a:lnTo>
                    <a:pt x="1786" y="591"/>
                  </a:lnTo>
                  <a:moveTo>
                    <a:pt x="3577" y="2383"/>
                  </a:moveTo>
                  <a:lnTo>
                    <a:pt x="2980" y="1786"/>
                  </a:lnTo>
                  <a:lnTo>
                    <a:pt x="2383" y="2383"/>
                  </a:lnTo>
                  <a:lnTo>
                    <a:pt x="2980" y="2980"/>
                  </a:lnTo>
                  <a:lnTo>
                    <a:pt x="3577" y="2383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7C00E6B-F625-6D6C-8364-9DD9F3C3628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1233" y="1463970"/>
              <a:ext cx="2208196" cy="2208277"/>
            </a:xfrm>
            <a:custGeom>
              <a:avLst/>
              <a:gdLst>
                <a:gd name="T0" fmla="+- 0 7774 7177"/>
                <a:gd name="T1" fmla="*/ T0 w 1792"/>
                <a:gd name="T2" fmla="+- 0 1188 1188"/>
                <a:gd name="T3" fmla="*/ 1188 h 1792"/>
                <a:gd name="T4" fmla="+- 0 7177 7177"/>
                <a:gd name="T5" fmla="*/ T4 w 1792"/>
                <a:gd name="T6" fmla="+- 0 1786 1188"/>
                <a:gd name="T7" fmla="*/ 1786 h 1792"/>
                <a:gd name="T8" fmla="+- 0 8372 7177"/>
                <a:gd name="T9" fmla="*/ T8 w 1792"/>
                <a:gd name="T10" fmla="+- 0 2980 1188"/>
                <a:gd name="T11" fmla="*/ 2980 h 1792"/>
                <a:gd name="T12" fmla="+- 0 8969 7177"/>
                <a:gd name="T13" fmla="*/ T12 w 1792"/>
                <a:gd name="T14" fmla="+- 0 2383 1188"/>
                <a:gd name="T15" fmla="*/ 2383 h 1792"/>
                <a:gd name="T16" fmla="+- 0 7774 7177"/>
                <a:gd name="T17" fmla="*/ T16 w 1792"/>
                <a:gd name="T18" fmla="+- 0 1188 1188"/>
                <a:gd name="T19" fmla="*/ 1188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7" y="0"/>
                  </a:moveTo>
                  <a:lnTo>
                    <a:pt x="0" y="598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C6197B87-4F65-7981-9463-84830CD368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555590" y="1"/>
              <a:ext cx="1457754" cy="729520"/>
            </a:xfrm>
            <a:custGeom>
              <a:avLst/>
              <a:gdLst>
                <a:gd name="T0" fmla="+- 0 10158 8975"/>
                <a:gd name="T1" fmla="*/ T0 w 1183"/>
                <a:gd name="T2" fmla="*/ 0 h 592"/>
                <a:gd name="T3" fmla="+- 0 8975 8975"/>
                <a:gd name="T4" fmla="*/ T3 w 1183"/>
                <a:gd name="T5" fmla="*/ 0 h 592"/>
                <a:gd name="T6" fmla="+- 0 9566 8975"/>
                <a:gd name="T7" fmla="*/ T6 w 1183"/>
                <a:gd name="T8" fmla="*/ 591 h 592"/>
                <a:gd name="T9" fmla="+- 0 10158 8975"/>
                <a:gd name="T10" fmla="*/ T9 w 1183"/>
                <a:gd name="T11" fmla="*/ 0 h 592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1183" h="592">
                  <a:moveTo>
                    <a:pt x="1183" y="0"/>
                  </a:moveTo>
                  <a:lnTo>
                    <a:pt x="0" y="0"/>
                  </a:lnTo>
                  <a:lnTo>
                    <a:pt x="591" y="591"/>
                  </a:lnTo>
                  <a:lnTo>
                    <a:pt x="11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86AA517C-7217-D864-B7E7-40984A288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76887" y="728289"/>
              <a:ext cx="2208196" cy="2208277"/>
            </a:xfrm>
            <a:custGeom>
              <a:avLst/>
              <a:gdLst>
                <a:gd name="T0" fmla="+- 0 8372 7774"/>
                <a:gd name="T1" fmla="*/ T0 w 1792"/>
                <a:gd name="T2" fmla="+- 0 591 591"/>
                <a:gd name="T3" fmla="*/ 591 h 1792"/>
                <a:gd name="T4" fmla="+- 0 7774 7774"/>
                <a:gd name="T5" fmla="*/ T4 w 1792"/>
                <a:gd name="T6" fmla="+- 0 1188 591"/>
                <a:gd name="T7" fmla="*/ 1188 h 1792"/>
                <a:gd name="T8" fmla="+- 0 8969 7774"/>
                <a:gd name="T9" fmla="*/ T8 w 1792"/>
                <a:gd name="T10" fmla="+- 0 2383 591"/>
                <a:gd name="T11" fmla="*/ 2383 h 1792"/>
                <a:gd name="T12" fmla="+- 0 9566 7774"/>
                <a:gd name="T13" fmla="*/ T12 w 1792"/>
                <a:gd name="T14" fmla="+- 0 1786 591"/>
                <a:gd name="T15" fmla="*/ 1786 h 1792"/>
                <a:gd name="T16" fmla="+- 0 8372 7774"/>
                <a:gd name="T17" fmla="*/ T16 w 1792"/>
                <a:gd name="T18" fmla="+- 0 591 591"/>
                <a:gd name="T19" fmla="*/ 591 h 1792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1792" h="1792">
                  <a:moveTo>
                    <a:pt x="598" y="0"/>
                  </a:moveTo>
                  <a:lnTo>
                    <a:pt x="0" y="597"/>
                  </a:lnTo>
                  <a:lnTo>
                    <a:pt x="1195" y="1792"/>
                  </a:lnTo>
                  <a:lnTo>
                    <a:pt x="1792" y="1195"/>
                  </a:lnTo>
                  <a:lnTo>
                    <a:pt x="598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524013C6-491C-CAA2-5BD6-7C7359671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9285083" y="728289"/>
              <a:ext cx="2943850" cy="2943958"/>
            </a:xfrm>
            <a:custGeom>
              <a:avLst/>
              <a:gdLst>
                <a:gd name="T0" fmla="+- 0 11955 9566"/>
                <a:gd name="T1" fmla="*/ T0 w 2389"/>
                <a:gd name="T2" fmla="+- 0 1786 591"/>
                <a:gd name="T3" fmla="*/ 1786 h 2389"/>
                <a:gd name="T4" fmla="+- 0 10760 9566"/>
                <a:gd name="T5" fmla="*/ T4 w 2389"/>
                <a:gd name="T6" fmla="+- 0 591 591"/>
                <a:gd name="T7" fmla="*/ 591 h 2389"/>
                <a:gd name="T8" fmla="+- 0 9566 9566"/>
                <a:gd name="T9" fmla="*/ T8 w 2389"/>
                <a:gd name="T10" fmla="+- 0 1786 591"/>
                <a:gd name="T11" fmla="*/ 1786 h 2389"/>
                <a:gd name="T12" fmla="+- 0 10760 9566"/>
                <a:gd name="T13" fmla="*/ T12 w 2389"/>
                <a:gd name="T14" fmla="+- 0 2980 591"/>
                <a:gd name="T15" fmla="*/ 2980 h 2389"/>
                <a:gd name="T16" fmla="+- 0 11955 9566"/>
                <a:gd name="T17" fmla="*/ T16 w 2389"/>
                <a:gd name="T18" fmla="+- 0 1786 591"/>
                <a:gd name="T19" fmla="*/ 1786 h 238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  <a:cxn ang="0">
                  <a:pos x="T17" y="T19"/>
                </a:cxn>
              </a:cxnLst>
              <a:rect l="0" t="0" r="r" b="b"/>
              <a:pathLst>
                <a:path w="2389" h="2389">
                  <a:moveTo>
                    <a:pt x="2389" y="1195"/>
                  </a:moveTo>
                  <a:lnTo>
                    <a:pt x="1194" y="0"/>
                  </a:lnTo>
                  <a:lnTo>
                    <a:pt x="0" y="1195"/>
                  </a:lnTo>
                  <a:lnTo>
                    <a:pt x="1194" y="2389"/>
                  </a:lnTo>
                  <a:lnTo>
                    <a:pt x="2389" y="1195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885" y="3499667"/>
            <a:ext cx="4939666" cy="2542810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347460" y="631317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8007FA9C-C4D5-89EC-C457-5F329A338E1E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3885" y="457201"/>
            <a:ext cx="5198269" cy="2305050"/>
          </a:xfrm>
        </p:spPr>
        <p:txBody>
          <a:bodyPr lIns="0" tIns="274320">
            <a:normAutofit/>
          </a:bodyPr>
          <a:lstStyle>
            <a:lvl1pPr marL="457200" indent="-457200">
              <a:spcBef>
                <a:spcPts val="1800"/>
              </a:spcBef>
              <a:buFont typeface="+mj-lt"/>
              <a:buAutoNum type="arabicPeriod"/>
              <a:defRPr sz="2000"/>
            </a:lvl1pPr>
            <a:lvl2pPr marL="914400" indent="-457200">
              <a:spcBef>
                <a:spcPts val="1800"/>
              </a:spcBef>
              <a:buFont typeface="+mj-lt"/>
              <a:buAutoNum type="alphaLcPeriod"/>
              <a:defRPr sz="2000"/>
            </a:lvl2pPr>
            <a:lvl3pPr marL="1371600" indent="-457200">
              <a:spcBef>
                <a:spcPts val="1800"/>
              </a:spcBef>
              <a:buFont typeface="+mj-lt"/>
              <a:buAutoNum type="arabicParenR"/>
              <a:defRPr sz="2000"/>
            </a:lvl3pPr>
            <a:lvl4pPr marL="1371600" indent="0">
              <a:spcBef>
                <a:spcPts val="1800"/>
              </a:spcBef>
              <a:buFont typeface="+mj-lt"/>
              <a:buNone/>
              <a:defRPr sz="2000"/>
            </a:lvl4pPr>
            <a:lvl5pPr marL="2286000" indent="-457200">
              <a:spcBef>
                <a:spcPts val="1800"/>
              </a:spcBef>
              <a:buFont typeface="+mj-lt"/>
              <a:buAutoNum type="arabicPeriod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endParaRPr lang="en-US" dirty="0"/>
          </a:p>
        </p:txBody>
      </p:sp>
      <p:sp>
        <p:nvSpPr>
          <p:cNvPr id="2" name="Content Placeholder 5">
            <a:extLst>
              <a:ext uri="{FF2B5EF4-FFF2-40B4-BE49-F238E27FC236}">
                <a16:creationId xmlns:a16="http://schemas.microsoft.com/office/drawing/2014/main" id="{3AC171DA-232D-44C1-6B93-40BACB298F4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810595"/>
            <a:ext cx="5198269" cy="3319513"/>
          </a:xfrm>
        </p:spPr>
        <p:txBody>
          <a:bodyPr lIns="0" tIns="4572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marL="283464" indent="-283464">
              <a:spcBef>
                <a:spcPts val="1800"/>
              </a:spcBef>
              <a:defRPr sz="2000"/>
            </a:lvl2pPr>
            <a:lvl3pPr marL="548640" indent="-283464">
              <a:spcBef>
                <a:spcPts val="1800"/>
              </a:spcBef>
              <a:defRPr sz="2000"/>
            </a:lvl3pPr>
            <a:lvl4pPr marL="822960" indent="-283464">
              <a:spcBef>
                <a:spcPts val="1800"/>
              </a:spcBef>
              <a:defRPr sz="2000"/>
            </a:lvl4pPr>
            <a:lvl5pPr marL="1005840"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546068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and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5310" y="278129"/>
            <a:ext cx="5063490" cy="2354026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dirty="0"/>
              <a:t>Click to add title </a:t>
            </a:r>
          </a:p>
        </p:txBody>
      </p:sp>
      <p:sp>
        <p:nvSpPr>
          <p:cNvPr id="3" name="Content Placeholder 5">
            <a:extLst>
              <a:ext uri="{FF2B5EF4-FFF2-40B4-BE49-F238E27FC236}">
                <a16:creationId xmlns:a16="http://schemas.microsoft.com/office/drawing/2014/main" id="{1EF4505D-6803-3813-7738-04996342781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4360" y="3279579"/>
            <a:ext cx="5044440" cy="2994415"/>
          </a:xfrm>
        </p:spPr>
        <p:txBody>
          <a:bodyPr lIns="0" tIns="228600" rIns="0" bIns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sz="2000"/>
            </a:lvl1pPr>
            <a:lvl2pPr indent="-283464">
              <a:spcBef>
                <a:spcPts val="1800"/>
              </a:spcBef>
              <a:defRPr sz="2000"/>
            </a:lvl2pPr>
            <a:lvl3pPr indent="-283464">
              <a:spcBef>
                <a:spcPts val="1800"/>
              </a:spcBef>
              <a:defRPr sz="2000"/>
            </a:lvl3pPr>
            <a:lvl4pPr indent="-283464">
              <a:spcBef>
                <a:spcPts val="1800"/>
              </a:spcBef>
              <a:defRPr sz="2000"/>
            </a:lvl4pPr>
            <a:lvl5pPr indent="-283464">
              <a:spcBef>
                <a:spcPts val="1800"/>
              </a:spcBef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997459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658637A-5D36-6127-19BC-C203E23FA49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6000" y="0"/>
            <a:ext cx="6118225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A09A9-5501-47C1-A89A-A340965A2BE2}" type="slidenum">
              <a:rPr lang="en-US" smtClean="0"/>
              <a:pPr/>
              <a:t>‹#›</a:t>
            </a:fld>
            <a:endParaRPr lang="en-US" dirty="0">
              <a:latin typeface="+mn-lt"/>
            </a:endParaRP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29319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ED84C6-50E6-6C43-8031-AFF6268E0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360" y="1825625"/>
            <a:ext cx="10382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D41FC0AE-253D-D242-9C88-017078F8A2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125"/>
            <a:ext cx="104013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Date Placeholder 3">
            <a:extLst>
              <a:ext uri="{FF2B5EF4-FFF2-40B4-BE49-F238E27FC236}">
                <a16:creationId xmlns:a16="http://schemas.microsoft.com/office/drawing/2014/main" id="{EF47083A-6D76-4B4D-87CA-E08E212F78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33648" y="6332220"/>
            <a:ext cx="131318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32" name="Slide Number Placeholder 5">
            <a:extLst>
              <a:ext uri="{FF2B5EF4-FFF2-40B4-BE49-F238E27FC236}">
                <a16:creationId xmlns:a16="http://schemas.microsoft.com/office/drawing/2014/main" id="{C8ADA0DF-3751-9A48-8A21-59F01C782D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94360" y="6332220"/>
            <a:ext cx="523240" cy="247651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100" b="1" i="0">
                <a:solidFill>
                  <a:schemeClr val="bg1"/>
                </a:solidFill>
                <a:latin typeface="+mn-lt"/>
              </a:defRPr>
            </a:lvl1pPr>
          </a:lstStyle>
          <a:p>
            <a:fld id="{294A09A9-5501-47C1-A89A-A340965A2BE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58922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1" r:id="rId1"/>
    <p:sldLayoutId id="2147483698" r:id="rId2"/>
    <p:sldLayoutId id="2147483710" r:id="rId3"/>
    <p:sldLayoutId id="2147483700" r:id="rId4"/>
    <p:sldLayoutId id="2147483701" r:id="rId5"/>
    <p:sldLayoutId id="2147483659" r:id="rId6"/>
    <p:sldLayoutId id="2147483709" r:id="rId7"/>
    <p:sldLayoutId id="2147483708" r:id="rId8"/>
    <p:sldLayoutId id="2147483707" r:id="rId9"/>
    <p:sldLayoutId id="2147483706" r:id="rId10"/>
    <p:sldLayoutId id="2147483705" r:id="rId11"/>
    <p:sldLayoutId id="2147483704" r:id="rId12"/>
    <p:sldLayoutId id="2147483703" r:id="rId13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b="1" i="0" kern="1200" spc="100" baseline="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83464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83464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240">
          <p15:clr>
            <a:srgbClr val="547EBF"/>
          </p15:clr>
        </p15:guide>
        <p15:guide id="4" orient="horz" pos="240">
          <p15:clr>
            <a:srgbClr val="547EBF"/>
          </p15:clr>
        </p15:guide>
        <p15:guide id="5" pos="7440">
          <p15:clr>
            <a:srgbClr val="547EBF"/>
          </p15:clr>
        </p15:guide>
        <p15:guide id="6" orient="horz" pos="4080">
          <p15:clr>
            <a:srgbClr val="547EBF"/>
          </p15:clr>
        </p15:guide>
        <p15:guide id="7" pos="600" userDrawn="1">
          <p15:clr>
            <a:srgbClr val="547EBF"/>
          </p15:clr>
        </p15:guide>
        <p15:guide id="8" pos="3720">
          <p15:clr>
            <a:srgbClr val="547EBF"/>
          </p15:clr>
        </p15:guide>
        <p15:guide id="9" pos="2112">
          <p15:clr>
            <a:srgbClr val="547EBF"/>
          </p15:clr>
        </p15:guide>
        <p15:guide id="10" pos="1848">
          <p15:clr>
            <a:srgbClr val="547EBF"/>
          </p15:clr>
        </p15:guide>
        <p15:guide id="11" pos="5568">
          <p15:clr>
            <a:srgbClr val="547EBF"/>
          </p15:clr>
        </p15:guide>
        <p15:guide id="12" pos="5832">
          <p15:clr>
            <a:srgbClr val="547EBF"/>
          </p15:clr>
        </p15:guide>
        <p15:guide id="13" pos="4968">
          <p15:clr>
            <a:srgbClr val="9FCC3B"/>
          </p15:clr>
        </p15:guide>
        <p15:guide id="14" pos="5208">
          <p15:clr>
            <a:srgbClr val="9FCC3B"/>
          </p15:clr>
        </p15:guide>
        <p15:guide id="15" pos="2712">
          <p15:clr>
            <a:srgbClr val="9FCC3B"/>
          </p15:clr>
        </p15:guide>
        <p15:guide id="16" pos="2472">
          <p15:clr>
            <a:srgbClr val="9FCC3B"/>
          </p15:clr>
        </p15:guide>
        <p15:guide id="17" pos="39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1D9D6-2977-ABCD-FDF8-51AFA5064E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23411" y="411479"/>
            <a:ext cx="8972893" cy="3291840"/>
          </a:xfrm>
        </p:spPr>
        <p:txBody>
          <a:bodyPr/>
          <a:lstStyle/>
          <a:p>
            <a:r>
              <a:rPr lang="en-US" sz="2400" b="1" dirty="0"/>
              <a:t>“Bank </a:t>
            </a:r>
            <a:r>
              <a:rPr lang="en-US" sz="2400" b="1" dirty="0" err="1"/>
              <a:t>Ditipu</a:t>
            </a:r>
            <a:r>
              <a:rPr lang="en-US" sz="2400" b="1" dirty="0"/>
              <a:t> </a:t>
            </a:r>
            <a:r>
              <a:rPr lang="en-US" sz="2400" b="1" dirty="0" err="1"/>
              <a:t>Debitur</a:t>
            </a:r>
            <a:r>
              <a:rPr lang="en-US" sz="2400" b="1" dirty="0"/>
              <a:t> </a:t>
            </a:r>
            <a:r>
              <a:rPr lang="en-US" sz="2400" b="1" dirty="0" err="1"/>
              <a:t>dengan</a:t>
            </a:r>
            <a:r>
              <a:rPr lang="en-US" sz="2400" b="1" dirty="0"/>
              <a:t> </a:t>
            </a:r>
            <a:r>
              <a:rPr lang="en-US" sz="2400" b="1" dirty="0" err="1"/>
              <a:t>Manipulasi</a:t>
            </a:r>
            <a:r>
              <a:rPr lang="en-US" sz="2400" b="1" dirty="0"/>
              <a:t> Laporan Keuangan (Kasus PT </a:t>
            </a:r>
            <a:r>
              <a:rPr lang="en-US" sz="2400" b="1" dirty="0" err="1"/>
              <a:t>Lancung</a:t>
            </a:r>
            <a:r>
              <a:rPr lang="en-US" sz="2400" b="1" dirty="0"/>
              <a:t> </a:t>
            </a:r>
            <a:r>
              <a:rPr lang="en-US" sz="2400" b="1" dirty="0" err="1"/>
              <a:t>Sampurna</a:t>
            </a:r>
            <a:r>
              <a:rPr lang="en-US" sz="2400" b="1" dirty="0"/>
              <a:t>)”</a:t>
            </a:r>
            <a:br>
              <a:rPr lang="en-US" sz="2400" dirty="0"/>
            </a:br>
            <a:r>
              <a:rPr lang="en-US" sz="2400" dirty="0"/>
              <a:t>Berdasarkan Buku </a:t>
            </a:r>
            <a:r>
              <a:rPr lang="en-US" sz="2400" i="1" dirty="0" err="1"/>
              <a:t>Mendeteksi</a:t>
            </a:r>
            <a:r>
              <a:rPr lang="en-US" sz="2400" i="1" dirty="0"/>
              <a:t> </a:t>
            </a:r>
            <a:r>
              <a:rPr lang="en-US" sz="2400" i="1" dirty="0" err="1"/>
              <a:t>Manipulasi</a:t>
            </a:r>
            <a:r>
              <a:rPr lang="en-US" sz="2400" i="1" dirty="0"/>
              <a:t> Laporan Keuangan</a:t>
            </a:r>
            <a:r>
              <a:rPr lang="en-US" sz="2400" dirty="0"/>
              <a:t> – </a:t>
            </a:r>
            <a:r>
              <a:rPr lang="en-US" sz="2400" dirty="0" err="1"/>
              <a:t>Theodorus</a:t>
            </a:r>
            <a:r>
              <a:rPr lang="en-US" sz="2400" dirty="0"/>
              <a:t> M. </a:t>
            </a:r>
            <a:r>
              <a:rPr lang="en-US" sz="2400" dirty="0" err="1"/>
              <a:t>Tuanakotta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90304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CC418-A37F-4BCC-B69A-1D5D803FD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095" y="625643"/>
            <a:ext cx="10812379" cy="1732546"/>
          </a:xfrm>
        </p:spPr>
        <p:txBody>
          <a:bodyPr/>
          <a:lstStyle/>
          <a:p>
            <a:r>
              <a:rPr lang="en-US" sz="2000" b="0" dirty="0"/>
              <a:t>2. Bagaimana auditor </a:t>
            </a:r>
            <a:r>
              <a:rPr lang="en-US" sz="2000" b="0" dirty="0" err="1"/>
              <a:t>forensik</a:t>
            </a:r>
            <a:r>
              <a:rPr lang="en-US" sz="2000" b="0" dirty="0"/>
              <a:t> </a:t>
            </a:r>
            <a:r>
              <a:rPr lang="en-US" sz="2000" b="0" dirty="0" err="1"/>
              <a:t>seharusnya</a:t>
            </a:r>
            <a:r>
              <a:rPr lang="en-US" sz="2000" b="0" dirty="0"/>
              <a:t> </a:t>
            </a:r>
            <a:r>
              <a:rPr lang="en-US" sz="2000" b="0" dirty="0" err="1"/>
              <a:t>memverifikasi</a:t>
            </a:r>
            <a:r>
              <a:rPr lang="en-US" sz="2000" b="0" dirty="0"/>
              <a:t> </a:t>
            </a:r>
            <a:r>
              <a:rPr lang="en-US" sz="2000" b="0" dirty="0" err="1"/>
              <a:t>piutang</a:t>
            </a:r>
            <a:r>
              <a:rPr lang="en-US" sz="2000" b="0" dirty="0"/>
              <a:t> dan </a:t>
            </a:r>
            <a:r>
              <a:rPr lang="en-US" sz="2000" b="0" dirty="0" err="1"/>
              <a:t>persediaan</a:t>
            </a:r>
            <a:r>
              <a:rPr lang="en-US" sz="2000" b="0" dirty="0"/>
              <a:t> yang </a:t>
            </a:r>
            <a:r>
              <a:rPr lang="en-US" sz="2000" b="0" dirty="0" err="1"/>
              <a:t>mencurigakan</a:t>
            </a:r>
            <a:r>
              <a:rPr lang="en-US" sz="1000" dirty="0"/>
              <a:t>?</a:t>
            </a:r>
            <a:br>
              <a:rPr lang="en-US" sz="2000" dirty="0">
                <a:latin typeface="+mn-lt"/>
              </a:rPr>
            </a:br>
            <a:br>
              <a:rPr lang="en-US" sz="2000" dirty="0">
                <a:latin typeface="+mn-lt"/>
              </a:rPr>
            </a:br>
            <a:endParaRPr lang="en-US" sz="2000" dirty="0">
              <a:latin typeface="+mn-lt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5275DE2-0E6F-4A1A-95AF-549D1D0EF8A4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2358189" y="2610676"/>
            <a:ext cx="9304422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Konfirmasi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eksternal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atas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piutang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kepada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pelanggan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secara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langsung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(bukan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hanya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berdasarkan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dokumen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internal).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Observasi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fisik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rekonsiliasi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persediaan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dokumen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pembelian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penjualan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Uji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kewajaran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(reasonableness test)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Apakah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rasio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piutang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terhadap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penjualan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masuk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akal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Analisis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tren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komparatif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antar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periode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industri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sejenis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Menggunakan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Benford’s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Law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untuk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mengidentifikasi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pola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angka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yang tidak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lazim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Pemeriksaan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dokumen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pendukung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faktur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fiktif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dokumen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pengiriman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dll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258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CC418-A37F-4BCC-B69A-1D5D803FD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095" y="625643"/>
            <a:ext cx="10812379" cy="1732546"/>
          </a:xfrm>
        </p:spPr>
        <p:txBody>
          <a:bodyPr/>
          <a:lstStyle/>
          <a:p>
            <a:r>
              <a:rPr lang="en-US" sz="2000" b="0" dirty="0"/>
              <a:t>3. Siapa saja </a:t>
            </a:r>
            <a:r>
              <a:rPr lang="en-US" sz="2000" b="0" dirty="0" err="1"/>
              <a:t>pihak</a:t>
            </a:r>
            <a:r>
              <a:rPr lang="en-US" sz="2000" b="0" dirty="0"/>
              <a:t> yang </a:t>
            </a:r>
            <a:r>
              <a:rPr lang="en-US" sz="2000" b="0" dirty="0" err="1"/>
              <a:t>turut</a:t>
            </a:r>
            <a:r>
              <a:rPr lang="en-US" sz="2000" b="0" dirty="0"/>
              <a:t> </a:t>
            </a:r>
            <a:r>
              <a:rPr lang="en-US" sz="2000" b="0" dirty="0" err="1"/>
              <a:t>berperan</a:t>
            </a:r>
            <a:r>
              <a:rPr lang="en-US" sz="2000" b="0" dirty="0"/>
              <a:t> (dan mungkin </a:t>
            </a:r>
            <a:r>
              <a:rPr lang="en-US" sz="2000" b="0" dirty="0" err="1"/>
              <a:t>lalai</a:t>
            </a:r>
            <a:r>
              <a:rPr lang="en-US" sz="2000" b="0" dirty="0"/>
              <a:t>) dalam </a:t>
            </a:r>
            <a:r>
              <a:rPr lang="en-US" sz="2000" b="0" dirty="0" err="1"/>
              <a:t>kejadian</a:t>
            </a:r>
            <a:r>
              <a:rPr lang="en-US" sz="2000" b="0" dirty="0"/>
              <a:t> ini</a:t>
            </a:r>
            <a:r>
              <a:rPr lang="en-US" sz="1000" b="0" dirty="0"/>
              <a:t>?</a:t>
            </a:r>
            <a:br>
              <a:rPr lang="en-US" sz="2000" dirty="0">
                <a:latin typeface="+mn-lt"/>
              </a:rPr>
            </a:br>
            <a:br>
              <a:rPr lang="en-US" sz="2000" dirty="0">
                <a:latin typeface="+mn-lt"/>
              </a:rPr>
            </a:br>
            <a:endParaRPr lang="en-US" sz="2000" dirty="0">
              <a:latin typeface="+mn-lt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5275DE2-0E6F-4A1A-95AF-549D1D0EF8A4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2165684" y="2758220"/>
            <a:ext cx="9673390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Manajemen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PT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Lancung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Sampurna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Pelaku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utama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manipulasi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laporan.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Auditor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eksternal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Diduga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tidak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independen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atau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lalai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dalam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menjalankan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audit yang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mendalam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Kredit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analis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Tidak melakukan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analisis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yang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komprehensif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terhadap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laporan keuangan.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Komite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kredit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bank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Terlalu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percaya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pada laporan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tanpa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pengujian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kelayakan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data.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Regulator dan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pengawas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internal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Kurang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efektif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dalam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mendeteksi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mengawasi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potensi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fraud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C4558FF1-D7FE-4FB1-9BA6-9E46FE805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3289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3169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CC418-A37F-4BCC-B69A-1D5D803FD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095" y="625643"/>
            <a:ext cx="10812379" cy="1732546"/>
          </a:xfrm>
        </p:spPr>
        <p:txBody>
          <a:bodyPr/>
          <a:lstStyle/>
          <a:p>
            <a:r>
              <a:rPr lang="en-US" sz="2000" b="0" dirty="0"/>
              <a:t>4. </a:t>
            </a:r>
            <a:r>
              <a:rPr lang="en-US" sz="2000" b="0" dirty="0" err="1"/>
              <a:t>Apakah</a:t>
            </a:r>
            <a:r>
              <a:rPr lang="en-US" sz="2000" b="0" dirty="0"/>
              <a:t> Bank Nusantara Raya bisa </a:t>
            </a:r>
            <a:r>
              <a:rPr lang="en-US" sz="2000" b="0" dirty="0" err="1"/>
              <a:t>dikatakan</a:t>
            </a:r>
            <a:r>
              <a:rPr lang="en-US" sz="2000" b="0" dirty="0"/>
              <a:t> </a:t>
            </a:r>
            <a:r>
              <a:rPr lang="en-US" sz="2000" b="0" dirty="0" err="1"/>
              <a:t>turut</a:t>
            </a:r>
            <a:r>
              <a:rPr lang="en-US" sz="2000" b="0" dirty="0"/>
              <a:t> </a:t>
            </a:r>
            <a:r>
              <a:rPr lang="en-US" sz="2000" b="0" dirty="0" err="1"/>
              <a:t>lalai</a:t>
            </a:r>
            <a:r>
              <a:rPr lang="en-US" sz="2000" b="0" dirty="0"/>
              <a:t> </a:t>
            </a:r>
            <a:r>
              <a:rPr lang="en-US" sz="2000" b="0" dirty="0" err="1"/>
              <a:t>karena</a:t>
            </a:r>
            <a:r>
              <a:rPr lang="en-US" sz="2000" b="0" dirty="0"/>
              <a:t> tidak melakukan </a:t>
            </a:r>
            <a:r>
              <a:rPr lang="en-US" sz="2000" b="0" i="1" dirty="0"/>
              <a:t>due diligence</a:t>
            </a:r>
            <a:r>
              <a:rPr lang="en-US" sz="1000" dirty="0"/>
              <a:t>?</a:t>
            </a:r>
            <a:br>
              <a:rPr lang="en-US" sz="2000" dirty="0">
                <a:latin typeface="+mn-lt"/>
              </a:rPr>
            </a:br>
            <a:endParaRPr lang="en-US" sz="2000" dirty="0">
              <a:latin typeface="+mn-lt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5275DE2-0E6F-4A1A-95AF-549D1D0EF8A4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2165684" y="2594073"/>
            <a:ext cx="9673390" cy="3190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000" b="0" dirty="0" err="1">
                <a:solidFill>
                  <a:schemeClr val="bg1"/>
                </a:solidFill>
              </a:rPr>
              <a:t>Ya</a:t>
            </a:r>
            <a:r>
              <a:rPr lang="en-US" sz="2000" b="0" dirty="0">
                <a:solidFill>
                  <a:schemeClr val="bg1"/>
                </a:solidFill>
              </a:rPr>
              <a:t>. Bank Nusantara Raya </a:t>
            </a:r>
            <a:r>
              <a:rPr lang="en-US" sz="2000" b="0" dirty="0" err="1">
                <a:solidFill>
                  <a:schemeClr val="bg1"/>
                </a:solidFill>
              </a:rPr>
              <a:t>dianggap</a:t>
            </a:r>
            <a:r>
              <a:rPr lang="en-US" sz="2000" b="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lalai</a:t>
            </a:r>
            <a:r>
              <a:rPr lang="en-US" sz="2000" b="0" dirty="0">
                <a:solidFill>
                  <a:schemeClr val="bg1"/>
                </a:solidFill>
              </a:rPr>
              <a:t>, </a:t>
            </a:r>
            <a:r>
              <a:rPr lang="en-US" sz="2000" b="0" dirty="0" err="1">
                <a:solidFill>
                  <a:schemeClr val="bg1"/>
                </a:solidFill>
              </a:rPr>
              <a:t>karena</a:t>
            </a:r>
            <a:r>
              <a:rPr lang="en-US" sz="2000" b="0" dirty="0">
                <a:solidFill>
                  <a:schemeClr val="bg1"/>
                </a:solidFill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b="0" dirty="0">
                <a:solidFill>
                  <a:schemeClr val="bg1"/>
                </a:solidFill>
              </a:rPr>
              <a:t>Tidak melakukan </a:t>
            </a:r>
            <a:r>
              <a:rPr lang="en-US" sz="2000" dirty="0" err="1">
                <a:solidFill>
                  <a:schemeClr val="bg1"/>
                </a:solidFill>
              </a:rPr>
              <a:t>verifikasi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silang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b="0" dirty="0" err="1">
                <a:solidFill>
                  <a:schemeClr val="bg1"/>
                </a:solidFill>
              </a:rPr>
              <a:t>terhadap</a:t>
            </a:r>
            <a:r>
              <a:rPr lang="en-US" sz="2000" b="0" dirty="0">
                <a:solidFill>
                  <a:schemeClr val="bg1"/>
                </a:solidFill>
              </a:rPr>
              <a:t> data laporan keuangan (</a:t>
            </a:r>
            <a:r>
              <a:rPr lang="en-US" sz="2000" b="0" dirty="0" err="1">
                <a:solidFill>
                  <a:schemeClr val="bg1"/>
                </a:solidFill>
              </a:rPr>
              <a:t>contohnya</a:t>
            </a:r>
            <a:r>
              <a:rPr lang="en-US" sz="2000" b="0" dirty="0">
                <a:solidFill>
                  <a:schemeClr val="bg1"/>
                </a:solidFill>
              </a:rPr>
              <a:t> </a:t>
            </a:r>
            <a:r>
              <a:rPr lang="en-US" sz="2000" b="0" dirty="0" err="1">
                <a:solidFill>
                  <a:schemeClr val="bg1"/>
                </a:solidFill>
              </a:rPr>
              <a:t>konfirmasi</a:t>
            </a:r>
            <a:r>
              <a:rPr lang="en-US" sz="2000" b="0" dirty="0">
                <a:solidFill>
                  <a:schemeClr val="bg1"/>
                </a:solidFill>
              </a:rPr>
              <a:t> </a:t>
            </a:r>
            <a:r>
              <a:rPr lang="en-US" sz="2000" b="0" dirty="0" err="1">
                <a:solidFill>
                  <a:schemeClr val="bg1"/>
                </a:solidFill>
              </a:rPr>
              <a:t>piutang</a:t>
            </a:r>
            <a:r>
              <a:rPr lang="en-US" sz="2000" b="0" dirty="0">
                <a:solidFill>
                  <a:schemeClr val="bg1"/>
                </a:solidFill>
              </a:rPr>
              <a:t>).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b="0" dirty="0" err="1">
                <a:solidFill>
                  <a:schemeClr val="bg1"/>
                </a:solidFill>
              </a:rPr>
              <a:t>Mengabaikan</a:t>
            </a:r>
            <a:r>
              <a:rPr lang="en-US" sz="2000" b="0" dirty="0">
                <a:solidFill>
                  <a:schemeClr val="bg1"/>
                </a:solidFill>
              </a:rPr>
              <a:t> </a:t>
            </a:r>
            <a:r>
              <a:rPr lang="en-US" sz="2000" b="0" dirty="0" err="1">
                <a:solidFill>
                  <a:schemeClr val="bg1"/>
                </a:solidFill>
              </a:rPr>
              <a:t>indikator</a:t>
            </a:r>
            <a:r>
              <a:rPr lang="en-US" sz="2000" b="0" dirty="0">
                <a:solidFill>
                  <a:schemeClr val="bg1"/>
                </a:solidFill>
              </a:rPr>
              <a:t> red flags dan </a:t>
            </a:r>
            <a:r>
              <a:rPr lang="en-US" sz="2000" dirty="0" err="1">
                <a:solidFill>
                  <a:schemeClr val="bg1"/>
                </a:solidFill>
              </a:rPr>
              <a:t>hanya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mengandalkan</a:t>
            </a:r>
            <a:r>
              <a:rPr lang="en-US" sz="2000" dirty="0">
                <a:solidFill>
                  <a:schemeClr val="bg1"/>
                </a:solidFill>
              </a:rPr>
              <a:t> laporan keuangan audited</a:t>
            </a:r>
            <a:r>
              <a:rPr lang="en-US" sz="2000" b="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b="0" dirty="0">
                <a:solidFill>
                  <a:schemeClr val="bg1"/>
                </a:solidFill>
              </a:rPr>
              <a:t>Tidak </a:t>
            </a:r>
            <a:r>
              <a:rPr lang="en-US" sz="2000" b="0" dirty="0" err="1">
                <a:solidFill>
                  <a:schemeClr val="bg1"/>
                </a:solidFill>
              </a:rPr>
              <a:t>menugaskan</a:t>
            </a:r>
            <a:r>
              <a:rPr lang="en-US" sz="2000" b="0" dirty="0">
                <a:solidFill>
                  <a:schemeClr val="bg1"/>
                </a:solidFill>
              </a:rPr>
              <a:t> </a:t>
            </a:r>
            <a:r>
              <a:rPr lang="en-US" sz="2000" b="0" dirty="0" err="1">
                <a:solidFill>
                  <a:schemeClr val="bg1"/>
                </a:solidFill>
              </a:rPr>
              <a:t>tim</a:t>
            </a:r>
            <a:r>
              <a:rPr lang="en-US" sz="2000" b="0" dirty="0">
                <a:solidFill>
                  <a:schemeClr val="bg1"/>
                </a:solidFill>
              </a:rPr>
              <a:t> </a:t>
            </a:r>
            <a:r>
              <a:rPr lang="en-US" sz="2000" b="0" dirty="0" err="1">
                <a:solidFill>
                  <a:schemeClr val="bg1"/>
                </a:solidFill>
              </a:rPr>
              <a:t>independen</a:t>
            </a:r>
            <a:r>
              <a:rPr lang="en-US" sz="2000" b="0" dirty="0">
                <a:solidFill>
                  <a:schemeClr val="bg1"/>
                </a:solidFill>
              </a:rPr>
              <a:t> untuk </a:t>
            </a:r>
            <a:r>
              <a:rPr lang="en-US" sz="2000" b="0" dirty="0" err="1">
                <a:solidFill>
                  <a:schemeClr val="bg1"/>
                </a:solidFill>
              </a:rPr>
              <a:t>menilai</a:t>
            </a:r>
            <a:r>
              <a:rPr lang="en-US" sz="2000" b="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kelayakan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bisnis</a:t>
            </a:r>
            <a:r>
              <a:rPr lang="en-US" sz="2000" dirty="0">
                <a:solidFill>
                  <a:schemeClr val="bg1"/>
                </a:solidFill>
              </a:rPr>
              <a:t> dan </a:t>
            </a:r>
            <a:r>
              <a:rPr lang="en-US" sz="2000" dirty="0" err="1">
                <a:solidFill>
                  <a:schemeClr val="bg1"/>
                </a:solidFill>
              </a:rPr>
              <a:t>operasional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b="0" dirty="0">
                <a:solidFill>
                  <a:schemeClr val="bg1"/>
                </a:solidFill>
              </a:rPr>
              <a:t>PT </a:t>
            </a:r>
            <a:r>
              <a:rPr lang="en-US" sz="2000" b="0" dirty="0" err="1">
                <a:solidFill>
                  <a:schemeClr val="bg1"/>
                </a:solidFill>
              </a:rPr>
              <a:t>Lancung</a:t>
            </a:r>
            <a:r>
              <a:rPr lang="en-US" sz="2000" b="0" dirty="0">
                <a:solidFill>
                  <a:schemeClr val="bg1"/>
                </a:solidFill>
              </a:rPr>
              <a:t> </a:t>
            </a:r>
            <a:r>
              <a:rPr lang="en-US" sz="2000" b="0" dirty="0" err="1">
                <a:solidFill>
                  <a:schemeClr val="bg1"/>
                </a:solidFill>
              </a:rPr>
              <a:t>Sampurna</a:t>
            </a:r>
            <a:r>
              <a:rPr lang="en-US" sz="2000" b="0" dirty="0">
                <a:solidFill>
                  <a:schemeClr val="bg1"/>
                </a:solidFill>
              </a:rPr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000" b="0" dirty="0">
                <a:solidFill>
                  <a:schemeClr val="bg1"/>
                </a:solidFill>
              </a:rPr>
              <a:t>Tidak </a:t>
            </a:r>
            <a:r>
              <a:rPr lang="en-US" sz="2000" b="0" dirty="0" err="1">
                <a:solidFill>
                  <a:schemeClr val="bg1"/>
                </a:solidFill>
              </a:rPr>
              <a:t>mempertimbangkan</a:t>
            </a:r>
            <a:r>
              <a:rPr lang="en-US" sz="2000" b="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analisis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risiko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sektor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industri</a:t>
            </a:r>
            <a:r>
              <a:rPr lang="en-US" sz="2000" b="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C4558FF1-D7FE-4FB1-9BA6-9E46FE805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3289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733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CC418-A37F-4BCC-B69A-1D5D803FD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096" y="625643"/>
            <a:ext cx="8646694" cy="1732546"/>
          </a:xfrm>
        </p:spPr>
        <p:txBody>
          <a:bodyPr/>
          <a:lstStyle/>
          <a:p>
            <a:r>
              <a:rPr lang="en-US" sz="2400" b="0" dirty="0"/>
              <a:t>5. </a:t>
            </a:r>
            <a:r>
              <a:rPr lang="en-US" sz="2400" b="0" dirty="0" err="1"/>
              <a:t>Apa</a:t>
            </a:r>
            <a:r>
              <a:rPr lang="en-US" sz="2400" b="0" dirty="0"/>
              <a:t> yang </a:t>
            </a:r>
            <a:r>
              <a:rPr lang="en-US" sz="2400" dirty="0" err="1"/>
              <a:t>seharusnya</a:t>
            </a:r>
            <a:r>
              <a:rPr lang="en-US" sz="2400" dirty="0"/>
              <a:t> </a:t>
            </a:r>
            <a:r>
              <a:rPr lang="en-US" sz="2400" dirty="0" err="1"/>
              <a:t>dilakukan</a:t>
            </a:r>
            <a:r>
              <a:rPr lang="en-US" sz="2400" dirty="0"/>
              <a:t> untuk </a:t>
            </a:r>
            <a:r>
              <a:rPr lang="en-US" sz="2400" dirty="0" err="1"/>
              <a:t>mencegah</a:t>
            </a:r>
            <a:r>
              <a:rPr lang="en-US" sz="2400" dirty="0"/>
              <a:t> </a:t>
            </a:r>
            <a:r>
              <a:rPr lang="en-US" sz="2400" dirty="0" err="1"/>
              <a:t>kejadian</a:t>
            </a:r>
            <a:r>
              <a:rPr lang="en-US" sz="2400" dirty="0"/>
              <a:t> </a:t>
            </a:r>
            <a:r>
              <a:rPr lang="en-US" sz="2400" dirty="0" err="1"/>
              <a:t>serupa</a:t>
            </a:r>
            <a:r>
              <a:rPr lang="en-US" sz="2400" dirty="0"/>
              <a:t> di masa </a:t>
            </a:r>
            <a:r>
              <a:rPr lang="en-US" sz="2400" dirty="0" err="1"/>
              <a:t>depan</a:t>
            </a:r>
            <a:r>
              <a:rPr lang="en-US" sz="2400" b="0" dirty="0"/>
              <a:t>?</a:t>
            </a:r>
            <a:br>
              <a:rPr lang="en-US" sz="2400" dirty="0"/>
            </a:br>
            <a:br>
              <a:rPr lang="en-US" sz="2400" dirty="0"/>
            </a:br>
            <a:br>
              <a:rPr lang="en-US" sz="2400" dirty="0">
                <a:latin typeface="+mn-lt"/>
              </a:rPr>
            </a:br>
            <a:endParaRPr lang="en-US" sz="2400" dirty="0">
              <a:latin typeface="+mn-lt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C4558FF1-D7FE-4FB1-9BA6-9E46FE8050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3289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B27760DE-7DAD-49DE-B59E-500DBBABA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118814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2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F351093-E79D-4856-BDB8-0E9ACF65BAEA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753980" y="3219917"/>
            <a:ext cx="11069052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Bank harus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menerapkan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proses due diligence yang lebih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ketat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termasuk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peninjauan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independen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atas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laporan keuangan.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Audit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eksternal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harus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dilakukan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oleh auditor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yang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kredibel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independen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Peningkatan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pelatihan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bagi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analis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kredit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dan auditor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tentang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red flag accounting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Penggunaan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auditor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forensik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dalam kasus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kredit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bernilai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besar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atau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sektor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berisiko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tinggi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Penerapan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0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teknologi</a:t>
            </a: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audit modern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seperti 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data analytics dan continuous auditing.</a:t>
            </a:r>
          </a:p>
        </p:txBody>
      </p:sp>
    </p:spTree>
    <p:extLst>
      <p:ext uri="{BB962C8B-B14F-4D97-AF65-F5344CB8AC3E}">
        <p14:creationId xmlns:p14="http://schemas.microsoft.com/office/powerpoint/2010/main" val="931742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E52CF-5E5A-41FD-B6F6-04B7B56AF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3429000"/>
            <a:ext cx="10859703" cy="1270260"/>
          </a:xfrm>
        </p:spPr>
        <p:txBody>
          <a:bodyPr/>
          <a:lstStyle/>
          <a:p>
            <a:r>
              <a:rPr lang="en-US" dirty="0"/>
              <a:t>TEORI-TEORI YANG MENDUKUNG KASUS PT LANCUNG</a:t>
            </a:r>
          </a:p>
        </p:txBody>
      </p:sp>
    </p:spTree>
    <p:extLst>
      <p:ext uri="{BB962C8B-B14F-4D97-AF65-F5344CB8AC3E}">
        <p14:creationId xmlns:p14="http://schemas.microsoft.com/office/powerpoint/2010/main" val="3265569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61DF2-916F-408C-8242-1D54C6ED3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89572"/>
            <a:ext cx="10763451" cy="1593507"/>
          </a:xfrm>
        </p:spPr>
        <p:txBody>
          <a:bodyPr/>
          <a:lstStyle/>
          <a:p>
            <a:r>
              <a:rPr lang="en-US" dirty="0"/>
              <a:t>Teori </a:t>
            </a:r>
            <a:r>
              <a:rPr lang="en-US" dirty="0" err="1"/>
              <a:t>Manipulasi</a:t>
            </a:r>
            <a:r>
              <a:rPr lang="en-US" dirty="0"/>
              <a:t> Laporan Keuangan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9A7070-4A71-4287-8ED4-045443F4B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59" y="2506027"/>
            <a:ext cx="7414705" cy="3818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2843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61DF2-916F-408C-8242-1D54C6ED3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89572"/>
            <a:ext cx="10763451" cy="1593507"/>
          </a:xfrm>
        </p:spPr>
        <p:txBody>
          <a:bodyPr/>
          <a:lstStyle/>
          <a:p>
            <a:r>
              <a:rPr lang="en-US" dirty="0"/>
              <a:t>Teori </a:t>
            </a:r>
            <a:r>
              <a:rPr lang="en-US" dirty="0" err="1"/>
              <a:t>Manipulasi</a:t>
            </a:r>
            <a:r>
              <a:rPr lang="en-US" dirty="0"/>
              <a:t> Laporan Keuangan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FDA3DE-CC45-4741-BC20-9F5863F66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870" y="2522221"/>
            <a:ext cx="8294370" cy="363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615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61DF2-916F-408C-8242-1D54C6ED3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89572"/>
            <a:ext cx="10763451" cy="1593507"/>
          </a:xfrm>
        </p:spPr>
        <p:txBody>
          <a:bodyPr/>
          <a:lstStyle/>
          <a:p>
            <a:r>
              <a:rPr lang="en-US" dirty="0"/>
              <a:t>Teori </a:t>
            </a:r>
            <a:r>
              <a:rPr lang="en-US" dirty="0" err="1"/>
              <a:t>Manipulasi</a:t>
            </a:r>
            <a:r>
              <a:rPr lang="en-US" dirty="0"/>
              <a:t> Laporan Keuangan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9EED83-41E2-4F9C-9098-A1EC745617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2357437"/>
            <a:ext cx="9037652" cy="3311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840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61DF2-916F-408C-8242-1D54C6ED3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89572"/>
            <a:ext cx="10763451" cy="1593507"/>
          </a:xfrm>
        </p:spPr>
        <p:txBody>
          <a:bodyPr/>
          <a:lstStyle/>
          <a:p>
            <a:r>
              <a:rPr lang="en-US" dirty="0"/>
              <a:t>Teori </a:t>
            </a:r>
            <a:r>
              <a:rPr lang="en-US" dirty="0" err="1"/>
              <a:t>Manipulasi</a:t>
            </a:r>
            <a:r>
              <a:rPr lang="en-US" dirty="0"/>
              <a:t> Laporan Keuangan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BEE6A9-4833-4651-ADB4-87A356335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5" y="2443162"/>
            <a:ext cx="7564755" cy="3931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8778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61DF2-916F-408C-8242-1D54C6ED3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89572"/>
            <a:ext cx="10763451" cy="1593507"/>
          </a:xfrm>
        </p:spPr>
        <p:txBody>
          <a:bodyPr/>
          <a:lstStyle/>
          <a:p>
            <a:r>
              <a:rPr lang="en-US" dirty="0"/>
              <a:t>Teori </a:t>
            </a:r>
            <a:r>
              <a:rPr lang="en-US" dirty="0" err="1"/>
              <a:t>Manipulasi</a:t>
            </a:r>
            <a:r>
              <a:rPr lang="en-US" dirty="0"/>
              <a:t> Laporan Keuangan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C0DB69-ED35-484B-9D87-A9384A513F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460" y="2419349"/>
            <a:ext cx="8168540" cy="4221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556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0BF65-C84B-45C3-72CA-AFDA68851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89572"/>
            <a:ext cx="6787747" cy="1593507"/>
          </a:xfrm>
        </p:spPr>
        <p:txBody>
          <a:bodyPr/>
          <a:lstStyle/>
          <a:p>
            <a:r>
              <a:rPr lang="en-US" b="1" dirty="0" err="1"/>
              <a:t>Tujuan</a:t>
            </a:r>
            <a:r>
              <a:rPr lang="en-US" b="1" dirty="0"/>
              <a:t> </a:t>
            </a:r>
            <a:r>
              <a:rPr lang="en-US" b="1" dirty="0" err="1"/>
              <a:t>Pembelajaran</a:t>
            </a:r>
            <a:endParaRPr lang="en-US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EBC2C-6DD7-5003-38EB-40753046FE8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3725" y="2281238"/>
            <a:ext cx="6788150" cy="3709987"/>
          </a:xfrm>
        </p:spPr>
        <p:txBody>
          <a:bodyPr tIns="457200"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manipulasi</a:t>
            </a:r>
            <a:r>
              <a:rPr lang="en-US" dirty="0"/>
              <a:t> laporan keuangan dalam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pinjaman</a:t>
            </a:r>
            <a:r>
              <a:rPr lang="en-US" dirty="0"/>
              <a:t> bank.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Mengidentifikasi</a:t>
            </a:r>
            <a:r>
              <a:rPr lang="en-US" dirty="0"/>
              <a:t> red flags dalam laporan keuangan.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Menganalisis</a:t>
            </a:r>
            <a:r>
              <a:rPr lang="en-US" dirty="0"/>
              <a:t> kasus PT </a:t>
            </a:r>
            <a:r>
              <a:rPr lang="en-US" dirty="0" err="1"/>
              <a:t>Lancung</a:t>
            </a:r>
            <a:r>
              <a:rPr lang="en-US" dirty="0"/>
              <a:t> </a:t>
            </a:r>
            <a:r>
              <a:rPr lang="en-US" dirty="0" err="1"/>
              <a:t>Sampurna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forensik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Menjelaskan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auditor </a:t>
            </a:r>
            <a:r>
              <a:rPr lang="en-US" dirty="0" err="1"/>
              <a:t>forensik</a:t>
            </a:r>
            <a:r>
              <a:rPr lang="en-US" dirty="0"/>
              <a:t> dalam </a:t>
            </a:r>
            <a:r>
              <a:rPr lang="en-US" dirty="0" err="1"/>
              <a:t>mendeteksi</a:t>
            </a:r>
            <a:r>
              <a:rPr lang="en-US" dirty="0"/>
              <a:t> </a:t>
            </a:r>
            <a:r>
              <a:rPr lang="en-US" dirty="0" err="1"/>
              <a:t>kecurangan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diskusi</a:t>
            </a:r>
            <a:r>
              <a:rPr lang="en-US" dirty="0"/>
              <a:t> </a:t>
            </a:r>
            <a:r>
              <a:rPr lang="en-US" dirty="0" err="1"/>
              <a:t>kritis</a:t>
            </a:r>
            <a:r>
              <a:rPr lang="en-US" dirty="0"/>
              <a:t> melalui </a:t>
            </a:r>
            <a:r>
              <a:rPr lang="en-US" dirty="0" err="1"/>
              <a:t>studi</a:t>
            </a:r>
            <a:r>
              <a:rPr lang="en-US" dirty="0"/>
              <a:t> kasus.</a:t>
            </a:r>
          </a:p>
        </p:txBody>
      </p:sp>
    </p:spTree>
    <p:extLst>
      <p:ext uri="{BB962C8B-B14F-4D97-AF65-F5344CB8AC3E}">
        <p14:creationId xmlns:p14="http://schemas.microsoft.com/office/powerpoint/2010/main" val="33466857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61DF2-916F-408C-8242-1D54C6ED3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89573"/>
            <a:ext cx="10763451" cy="922948"/>
          </a:xfrm>
        </p:spPr>
        <p:txBody>
          <a:bodyPr/>
          <a:lstStyle/>
          <a:p>
            <a:r>
              <a:rPr lang="en-US" dirty="0"/>
              <a:t>Teori </a:t>
            </a:r>
            <a:r>
              <a:rPr lang="en-US" dirty="0" err="1"/>
              <a:t>Manipulasi</a:t>
            </a:r>
            <a:r>
              <a:rPr lang="en-US" dirty="0"/>
              <a:t> Laporan Keuangan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FB2047-302C-42D2-ADF7-BC5D499FC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530667"/>
            <a:ext cx="6400800" cy="4360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7735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61DF2-916F-408C-8242-1D54C6ED32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89573"/>
            <a:ext cx="11262360" cy="816268"/>
          </a:xfrm>
        </p:spPr>
        <p:txBody>
          <a:bodyPr/>
          <a:lstStyle/>
          <a:p>
            <a:r>
              <a:rPr lang="pt-BR" sz="4000" dirty="0"/>
              <a:t>🎯 </a:t>
            </a:r>
            <a:r>
              <a:rPr lang="pt-BR" sz="4000" b="1" dirty="0"/>
              <a:t>Contoh Motif Manipulasi dalam Dunia Nyata</a:t>
            </a:r>
            <a:endParaRPr lang="en-US" sz="4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EE19BE-BE2F-46C1-8C19-B86EEB408E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173504"/>
            <a:ext cx="7909560" cy="542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9892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523D854-FFD6-4689-B047-1F92AC942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89573"/>
            <a:ext cx="10988040" cy="740068"/>
          </a:xfrm>
        </p:spPr>
        <p:txBody>
          <a:bodyPr/>
          <a:lstStyle/>
          <a:p>
            <a:r>
              <a:rPr lang="en-US" dirty="0" err="1"/>
              <a:t>Jenis-Jenis</a:t>
            </a:r>
            <a:r>
              <a:rPr lang="en-US" dirty="0"/>
              <a:t> </a:t>
            </a:r>
            <a:r>
              <a:rPr lang="en-US" dirty="0" err="1"/>
              <a:t>Manipulasi</a:t>
            </a:r>
            <a:r>
              <a:rPr lang="en-US" dirty="0"/>
              <a:t> Laporan Keuangan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07B0A01-4D74-4965-9D04-35E97E0E9B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114425"/>
            <a:ext cx="638556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8269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2198A87-2FF2-4737-A764-8DC834A553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296" y="1943576"/>
            <a:ext cx="11137408" cy="297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2471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5565F7-CD51-4E54-B9AB-571D99297A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32" y="322897"/>
            <a:ext cx="10119259" cy="38652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13FC08-7549-4129-81F2-0D4300D57B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83" y="3913822"/>
            <a:ext cx="9832556" cy="222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4561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A852C5E-9336-4D74-B5B0-A8E2BA0DE7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" y="668655"/>
            <a:ext cx="9258300" cy="558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5256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1DBF163-7EC9-484D-82DD-CDA426AD7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" y="657224"/>
            <a:ext cx="9906000" cy="546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6923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97A58B34-49C4-41AB-94D2-C105EB676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422" y="583882"/>
            <a:ext cx="10721308" cy="470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21041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705073-BF3B-461C-BD2E-61CFFDA54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42" y="962025"/>
            <a:ext cx="10679614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17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28BFB2-ACE1-4880-A36E-FA16E19FF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67" y="1134427"/>
            <a:ext cx="10749725" cy="4589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744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E12E7BA-B5A4-4494-8749-B17C3412D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718" y="82063"/>
            <a:ext cx="5772903" cy="628665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B80670-A94D-4011-A3DD-B053AF663B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82062"/>
            <a:ext cx="5835869" cy="6286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3726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709DB6-1554-4973-8061-243657B6E1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674" y="522922"/>
            <a:ext cx="8467725" cy="6022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871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C2EA1F-E9F9-4C2D-B971-C65EF70297F2}"/>
              </a:ext>
            </a:extLst>
          </p:cNvPr>
          <p:cNvSpPr txBox="1"/>
          <p:nvPr/>
        </p:nvSpPr>
        <p:spPr>
          <a:xfrm>
            <a:off x="563880" y="438835"/>
            <a:ext cx="110032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🚩 </a:t>
            </a:r>
            <a:r>
              <a:rPr lang="en-US" sz="3600" b="1" dirty="0" err="1">
                <a:solidFill>
                  <a:schemeClr val="bg1"/>
                </a:solidFill>
              </a:rPr>
              <a:t>Konsep</a:t>
            </a:r>
            <a:r>
              <a:rPr lang="en-US" sz="3600" b="1" dirty="0">
                <a:solidFill>
                  <a:schemeClr val="bg1"/>
                </a:solidFill>
              </a:rPr>
              <a:t> “Red Flag Accounting” – </a:t>
            </a:r>
            <a:r>
              <a:rPr lang="en-US" sz="3600" b="1" dirty="0" err="1">
                <a:solidFill>
                  <a:schemeClr val="bg1"/>
                </a:solidFill>
              </a:rPr>
              <a:t>Menangkap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Sinyal</a:t>
            </a:r>
            <a:r>
              <a:rPr lang="en-US" sz="3600" b="1" dirty="0">
                <a:solidFill>
                  <a:schemeClr val="bg1"/>
                </a:solidFill>
              </a:rPr>
              <a:t> Awal </a:t>
            </a:r>
            <a:r>
              <a:rPr lang="en-US" sz="3600" b="1" dirty="0" err="1">
                <a:solidFill>
                  <a:schemeClr val="bg1"/>
                </a:solidFill>
              </a:rPr>
              <a:t>Manipulasi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F57E3F-FD05-47B4-B8AB-B64ABDCE6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840" y="1773555"/>
            <a:ext cx="9174480" cy="429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54403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C2EA1F-E9F9-4C2D-B971-C65EF70297F2}"/>
              </a:ext>
            </a:extLst>
          </p:cNvPr>
          <p:cNvSpPr txBox="1"/>
          <p:nvPr/>
        </p:nvSpPr>
        <p:spPr>
          <a:xfrm>
            <a:off x="563880" y="438835"/>
            <a:ext cx="110032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🚩 </a:t>
            </a:r>
            <a:r>
              <a:rPr lang="en-US" sz="3600" b="1" dirty="0" err="1">
                <a:solidFill>
                  <a:schemeClr val="bg1"/>
                </a:solidFill>
              </a:rPr>
              <a:t>Konsep</a:t>
            </a:r>
            <a:r>
              <a:rPr lang="en-US" sz="3600" b="1" dirty="0">
                <a:solidFill>
                  <a:schemeClr val="bg1"/>
                </a:solidFill>
              </a:rPr>
              <a:t> “Red Flag Accounting” – </a:t>
            </a:r>
            <a:r>
              <a:rPr lang="en-US" sz="3600" b="1" dirty="0" err="1">
                <a:solidFill>
                  <a:schemeClr val="bg1"/>
                </a:solidFill>
              </a:rPr>
              <a:t>Menangkap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Sinyal</a:t>
            </a:r>
            <a:r>
              <a:rPr lang="en-US" sz="3600" b="1" dirty="0">
                <a:solidFill>
                  <a:schemeClr val="bg1"/>
                </a:solidFill>
              </a:rPr>
              <a:t> Awal </a:t>
            </a:r>
            <a:r>
              <a:rPr lang="en-US" sz="3600" b="1" dirty="0" err="1">
                <a:solidFill>
                  <a:schemeClr val="bg1"/>
                </a:solidFill>
              </a:rPr>
              <a:t>Manipulasi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1B00C8-8D60-4E69-BC61-C403F1E6D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" y="2002154"/>
            <a:ext cx="11112912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5093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C2EA1F-E9F9-4C2D-B971-C65EF70297F2}"/>
              </a:ext>
            </a:extLst>
          </p:cNvPr>
          <p:cNvSpPr txBox="1"/>
          <p:nvPr/>
        </p:nvSpPr>
        <p:spPr>
          <a:xfrm>
            <a:off x="563880" y="438835"/>
            <a:ext cx="110032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🚩 </a:t>
            </a:r>
            <a:r>
              <a:rPr lang="en-US" sz="3600" b="1" dirty="0" err="1">
                <a:solidFill>
                  <a:schemeClr val="bg1"/>
                </a:solidFill>
              </a:rPr>
              <a:t>Konsep</a:t>
            </a:r>
            <a:r>
              <a:rPr lang="en-US" sz="3600" b="1" dirty="0">
                <a:solidFill>
                  <a:schemeClr val="bg1"/>
                </a:solidFill>
              </a:rPr>
              <a:t> “Red Flag Accounting” – </a:t>
            </a:r>
            <a:r>
              <a:rPr lang="en-US" sz="3600" b="1" dirty="0" err="1">
                <a:solidFill>
                  <a:schemeClr val="bg1"/>
                </a:solidFill>
              </a:rPr>
              <a:t>Menangkap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Sinyal</a:t>
            </a:r>
            <a:r>
              <a:rPr lang="en-US" sz="3600" b="1" dirty="0">
                <a:solidFill>
                  <a:schemeClr val="bg1"/>
                </a:solidFill>
              </a:rPr>
              <a:t> Awal </a:t>
            </a:r>
            <a:r>
              <a:rPr lang="en-US" sz="3600" b="1" dirty="0" err="1">
                <a:solidFill>
                  <a:schemeClr val="bg1"/>
                </a:solidFill>
              </a:rPr>
              <a:t>Manipulasi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07D8AC-A59D-4ED7-813C-1C466DE9F0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" y="1946910"/>
            <a:ext cx="10711596" cy="3234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2887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C2EA1F-E9F9-4C2D-B971-C65EF70297F2}"/>
              </a:ext>
            </a:extLst>
          </p:cNvPr>
          <p:cNvSpPr txBox="1"/>
          <p:nvPr/>
        </p:nvSpPr>
        <p:spPr>
          <a:xfrm>
            <a:off x="563880" y="438835"/>
            <a:ext cx="110032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🚩 </a:t>
            </a:r>
            <a:r>
              <a:rPr lang="en-US" sz="3600" b="1" dirty="0" err="1">
                <a:solidFill>
                  <a:schemeClr val="bg1"/>
                </a:solidFill>
              </a:rPr>
              <a:t>Konsep</a:t>
            </a:r>
            <a:r>
              <a:rPr lang="en-US" sz="3600" b="1" dirty="0">
                <a:solidFill>
                  <a:schemeClr val="bg1"/>
                </a:solidFill>
              </a:rPr>
              <a:t> “Red Flag Accounting” – </a:t>
            </a:r>
            <a:r>
              <a:rPr lang="en-US" sz="3600" b="1" dirty="0" err="1">
                <a:solidFill>
                  <a:schemeClr val="bg1"/>
                </a:solidFill>
              </a:rPr>
              <a:t>Menangkap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Sinyal</a:t>
            </a:r>
            <a:r>
              <a:rPr lang="en-US" sz="3600" b="1" dirty="0">
                <a:solidFill>
                  <a:schemeClr val="bg1"/>
                </a:solidFill>
              </a:rPr>
              <a:t> Awal </a:t>
            </a:r>
            <a:r>
              <a:rPr lang="en-US" sz="3600" b="1" dirty="0" err="1">
                <a:solidFill>
                  <a:schemeClr val="bg1"/>
                </a:solidFill>
              </a:rPr>
              <a:t>Manipulasi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2C2A27E-5786-481E-87B1-97EACB762F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" y="1768792"/>
            <a:ext cx="11221155" cy="3534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6099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C2EA1F-E9F9-4C2D-B971-C65EF70297F2}"/>
              </a:ext>
            </a:extLst>
          </p:cNvPr>
          <p:cNvSpPr txBox="1"/>
          <p:nvPr/>
        </p:nvSpPr>
        <p:spPr>
          <a:xfrm>
            <a:off x="563880" y="438835"/>
            <a:ext cx="110032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🚩 </a:t>
            </a:r>
            <a:r>
              <a:rPr lang="en-US" sz="3600" b="1" dirty="0" err="1">
                <a:solidFill>
                  <a:schemeClr val="bg1"/>
                </a:solidFill>
              </a:rPr>
              <a:t>Konsep</a:t>
            </a:r>
            <a:r>
              <a:rPr lang="en-US" sz="3600" b="1" dirty="0">
                <a:solidFill>
                  <a:schemeClr val="bg1"/>
                </a:solidFill>
              </a:rPr>
              <a:t> “Red Flag Accounting” – </a:t>
            </a:r>
            <a:r>
              <a:rPr lang="en-US" sz="3600" b="1" dirty="0" err="1">
                <a:solidFill>
                  <a:schemeClr val="bg1"/>
                </a:solidFill>
              </a:rPr>
              <a:t>Menangkap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Sinyal</a:t>
            </a:r>
            <a:r>
              <a:rPr lang="en-US" sz="3600" b="1" dirty="0">
                <a:solidFill>
                  <a:schemeClr val="bg1"/>
                </a:solidFill>
              </a:rPr>
              <a:t> Awal </a:t>
            </a:r>
            <a:r>
              <a:rPr lang="en-US" sz="3600" b="1" dirty="0" err="1">
                <a:solidFill>
                  <a:schemeClr val="bg1"/>
                </a:solidFill>
              </a:rPr>
              <a:t>Manipulasi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DB34BA2-39B2-45AF-A5B2-8F8869F2D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" y="1922144"/>
            <a:ext cx="11124579" cy="292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2250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C2EA1F-E9F9-4C2D-B971-C65EF70297F2}"/>
              </a:ext>
            </a:extLst>
          </p:cNvPr>
          <p:cNvSpPr txBox="1"/>
          <p:nvPr/>
        </p:nvSpPr>
        <p:spPr>
          <a:xfrm>
            <a:off x="563880" y="438835"/>
            <a:ext cx="110032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🚩 </a:t>
            </a:r>
            <a:r>
              <a:rPr lang="en-US" sz="3600" b="1" dirty="0" err="1">
                <a:solidFill>
                  <a:schemeClr val="bg1"/>
                </a:solidFill>
              </a:rPr>
              <a:t>Konsep</a:t>
            </a:r>
            <a:r>
              <a:rPr lang="en-US" sz="3600" b="1" dirty="0">
                <a:solidFill>
                  <a:schemeClr val="bg1"/>
                </a:solidFill>
              </a:rPr>
              <a:t> “Red Flag Accounting” – </a:t>
            </a:r>
            <a:r>
              <a:rPr lang="en-US" sz="3600" b="1" dirty="0" err="1">
                <a:solidFill>
                  <a:schemeClr val="bg1"/>
                </a:solidFill>
              </a:rPr>
              <a:t>Menangkap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Sinyal</a:t>
            </a:r>
            <a:r>
              <a:rPr lang="en-US" sz="3600" b="1" dirty="0">
                <a:solidFill>
                  <a:schemeClr val="bg1"/>
                </a:solidFill>
              </a:rPr>
              <a:t> Awal </a:t>
            </a:r>
            <a:r>
              <a:rPr lang="en-US" sz="3600" b="1" dirty="0" err="1">
                <a:solidFill>
                  <a:schemeClr val="bg1"/>
                </a:solidFill>
              </a:rPr>
              <a:t>Manipulasi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F400F4-5D9F-42EC-901E-E011463B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" y="1945004"/>
            <a:ext cx="11100272" cy="2809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5876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C2EA1F-E9F9-4C2D-B971-C65EF70297F2}"/>
              </a:ext>
            </a:extLst>
          </p:cNvPr>
          <p:cNvSpPr txBox="1"/>
          <p:nvPr/>
        </p:nvSpPr>
        <p:spPr>
          <a:xfrm>
            <a:off x="563880" y="438835"/>
            <a:ext cx="110032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🚩 </a:t>
            </a:r>
            <a:r>
              <a:rPr lang="en-US" sz="3600" b="1" dirty="0" err="1">
                <a:solidFill>
                  <a:schemeClr val="bg1"/>
                </a:solidFill>
              </a:rPr>
              <a:t>Konsep</a:t>
            </a:r>
            <a:r>
              <a:rPr lang="en-US" sz="3600" b="1" dirty="0">
                <a:solidFill>
                  <a:schemeClr val="bg1"/>
                </a:solidFill>
              </a:rPr>
              <a:t> “Red Flag Accounting” – </a:t>
            </a:r>
            <a:r>
              <a:rPr lang="en-US" sz="3600" b="1" dirty="0" err="1">
                <a:solidFill>
                  <a:schemeClr val="bg1"/>
                </a:solidFill>
              </a:rPr>
              <a:t>Menangkap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Sinyal</a:t>
            </a:r>
            <a:r>
              <a:rPr lang="en-US" sz="3600" b="1" dirty="0">
                <a:solidFill>
                  <a:schemeClr val="bg1"/>
                </a:solidFill>
              </a:rPr>
              <a:t> Awal </a:t>
            </a:r>
            <a:r>
              <a:rPr lang="en-US" sz="3600" b="1" dirty="0" err="1">
                <a:solidFill>
                  <a:schemeClr val="bg1"/>
                </a:solidFill>
              </a:rPr>
              <a:t>Manipulasi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F3B099-4E37-4A02-8F3D-EAE7D4534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" y="1970722"/>
            <a:ext cx="10914411" cy="238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75949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C2EA1F-E9F9-4C2D-B971-C65EF70297F2}"/>
              </a:ext>
            </a:extLst>
          </p:cNvPr>
          <p:cNvSpPr txBox="1"/>
          <p:nvPr/>
        </p:nvSpPr>
        <p:spPr>
          <a:xfrm>
            <a:off x="563880" y="438835"/>
            <a:ext cx="110032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🚩 </a:t>
            </a:r>
            <a:r>
              <a:rPr lang="en-US" sz="3600" b="1" dirty="0" err="1">
                <a:solidFill>
                  <a:schemeClr val="bg1"/>
                </a:solidFill>
              </a:rPr>
              <a:t>Konsep</a:t>
            </a:r>
            <a:r>
              <a:rPr lang="en-US" sz="3600" b="1" dirty="0">
                <a:solidFill>
                  <a:schemeClr val="bg1"/>
                </a:solidFill>
              </a:rPr>
              <a:t> “Red Flag Accounting” – </a:t>
            </a:r>
            <a:r>
              <a:rPr lang="en-US" sz="3600" b="1" dirty="0" err="1">
                <a:solidFill>
                  <a:schemeClr val="bg1"/>
                </a:solidFill>
              </a:rPr>
              <a:t>Menangkap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Sinyal</a:t>
            </a:r>
            <a:r>
              <a:rPr lang="en-US" sz="3600" b="1" dirty="0">
                <a:solidFill>
                  <a:schemeClr val="bg1"/>
                </a:solidFill>
              </a:rPr>
              <a:t> Awal </a:t>
            </a:r>
            <a:r>
              <a:rPr lang="en-US" sz="3600" b="1" dirty="0" err="1">
                <a:solidFill>
                  <a:schemeClr val="bg1"/>
                </a:solidFill>
              </a:rPr>
              <a:t>Manipulasi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83D83C-ED1E-41BF-BCE8-3971C02C5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" y="1933574"/>
            <a:ext cx="10859453" cy="250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3686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C2EA1F-E9F9-4C2D-B971-C65EF70297F2}"/>
              </a:ext>
            </a:extLst>
          </p:cNvPr>
          <p:cNvSpPr txBox="1"/>
          <p:nvPr/>
        </p:nvSpPr>
        <p:spPr>
          <a:xfrm>
            <a:off x="563880" y="438835"/>
            <a:ext cx="110032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🚩 </a:t>
            </a:r>
            <a:r>
              <a:rPr lang="en-US" sz="3600" b="1" dirty="0" err="1">
                <a:solidFill>
                  <a:schemeClr val="bg1"/>
                </a:solidFill>
              </a:rPr>
              <a:t>Konsep</a:t>
            </a:r>
            <a:r>
              <a:rPr lang="en-US" sz="3600" b="1" dirty="0">
                <a:solidFill>
                  <a:schemeClr val="bg1"/>
                </a:solidFill>
              </a:rPr>
              <a:t> “Red Flag Accounting” – </a:t>
            </a:r>
            <a:r>
              <a:rPr lang="en-US" sz="3600" b="1" dirty="0" err="1">
                <a:solidFill>
                  <a:schemeClr val="bg1"/>
                </a:solidFill>
              </a:rPr>
              <a:t>Menangkap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Sinyal</a:t>
            </a:r>
            <a:r>
              <a:rPr lang="en-US" sz="3600" b="1" dirty="0">
                <a:solidFill>
                  <a:schemeClr val="bg1"/>
                </a:solidFill>
              </a:rPr>
              <a:t> Awal </a:t>
            </a:r>
            <a:r>
              <a:rPr lang="en-US" sz="3600" b="1" dirty="0" err="1">
                <a:solidFill>
                  <a:schemeClr val="bg1"/>
                </a:solidFill>
              </a:rPr>
              <a:t>Manipulasi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DA1D33-924A-4DC1-BE0E-CBB332179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" y="1907381"/>
            <a:ext cx="10695899" cy="304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053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F49793-F8AA-4F79-B0E2-7579E83581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8907" y="80211"/>
            <a:ext cx="7096125" cy="31810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6883DA7-7CD4-4A97-AC46-74C9F77665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1982" y="3425413"/>
            <a:ext cx="7093050" cy="332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4226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C2EA1F-E9F9-4C2D-B971-C65EF70297F2}"/>
              </a:ext>
            </a:extLst>
          </p:cNvPr>
          <p:cNvSpPr txBox="1"/>
          <p:nvPr/>
        </p:nvSpPr>
        <p:spPr>
          <a:xfrm>
            <a:off x="563880" y="438835"/>
            <a:ext cx="110032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🚩 </a:t>
            </a:r>
            <a:r>
              <a:rPr lang="en-US" sz="3600" b="1" dirty="0" err="1">
                <a:solidFill>
                  <a:schemeClr val="bg1"/>
                </a:solidFill>
              </a:rPr>
              <a:t>Konsep</a:t>
            </a:r>
            <a:r>
              <a:rPr lang="en-US" sz="3600" b="1" dirty="0">
                <a:solidFill>
                  <a:schemeClr val="bg1"/>
                </a:solidFill>
              </a:rPr>
              <a:t> “Red Flag Accounting” – </a:t>
            </a:r>
            <a:r>
              <a:rPr lang="en-US" sz="3600" b="1" dirty="0" err="1">
                <a:solidFill>
                  <a:schemeClr val="bg1"/>
                </a:solidFill>
              </a:rPr>
              <a:t>Menangkap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Sinyal</a:t>
            </a:r>
            <a:r>
              <a:rPr lang="en-US" sz="3600" b="1" dirty="0">
                <a:solidFill>
                  <a:schemeClr val="bg1"/>
                </a:solidFill>
              </a:rPr>
              <a:t> Awal </a:t>
            </a:r>
            <a:r>
              <a:rPr lang="en-US" sz="3600" b="1" dirty="0" err="1">
                <a:solidFill>
                  <a:schemeClr val="bg1"/>
                </a:solidFill>
              </a:rPr>
              <a:t>Manipulasi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7A88375-7E12-4B91-95B1-41ABF7BEC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" y="1985962"/>
            <a:ext cx="11019407" cy="322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343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C2EA1F-E9F9-4C2D-B971-C65EF70297F2}"/>
              </a:ext>
            </a:extLst>
          </p:cNvPr>
          <p:cNvSpPr txBox="1"/>
          <p:nvPr/>
        </p:nvSpPr>
        <p:spPr>
          <a:xfrm>
            <a:off x="563880" y="438835"/>
            <a:ext cx="110032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🚩 </a:t>
            </a:r>
            <a:r>
              <a:rPr lang="en-US" sz="3600" b="1" dirty="0" err="1">
                <a:solidFill>
                  <a:schemeClr val="bg1"/>
                </a:solidFill>
              </a:rPr>
              <a:t>Konsep</a:t>
            </a:r>
            <a:r>
              <a:rPr lang="en-US" sz="3600" b="1" dirty="0">
                <a:solidFill>
                  <a:schemeClr val="bg1"/>
                </a:solidFill>
              </a:rPr>
              <a:t> “Red Flag Accounting” – </a:t>
            </a:r>
            <a:r>
              <a:rPr lang="en-US" sz="3600" b="1" dirty="0" err="1">
                <a:solidFill>
                  <a:schemeClr val="bg1"/>
                </a:solidFill>
              </a:rPr>
              <a:t>Menangkap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Sinyal</a:t>
            </a:r>
            <a:r>
              <a:rPr lang="en-US" sz="3600" b="1" dirty="0">
                <a:solidFill>
                  <a:schemeClr val="bg1"/>
                </a:solidFill>
              </a:rPr>
              <a:t> Awal </a:t>
            </a:r>
            <a:r>
              <a:rPr lang="en-US" sz="3600" b="1" dirty="0" err="1">
                <a:solidFill>
                  <a:schemeClr val="bg1"/>
                </a:solidFill>
              </a:rPr>
              <a:t>Manipulasi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C52F360-1815-4158-B7DE-4B95F78EE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" y="1936432"/>
            <a:ext cx="11002894" cy="2620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0086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C2EA1F-E9F9-4C2D-B971-C65EF70297F2}"/>
              </a:ext>
            </a:extLst>
          </p:cNvPr>
          <p:cNvSpPr txBox="1"/>
          <p:nvPr/>
        </p:nvSpPr>
        <p:spPr>
          <a:xfrm>
            <a:off x="563880" y="438835"/>
            <a:ext cx="110032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🔍 </a:t>
            </a:r>
            <a:r>
              <a:rPr lang="en-US" sz="3600" b="1" dirty="0">
                <a:solidFill>
                  <a:schemeClr val="bg1"/>
                </a:solidFill>
              </a:rPr>
              <a:t>Peran Auditor </a:t>
            </a:r>
            <a:r>
              <a:rPr lang="en-US" sz="3600" b="1" dirty="0" err="1">
                <a:solidFill>
                  <a:schemeClr val="bg1"/>
                </a:solidFill>
              </a:rPr>
              <a:t>Forensik</a:t>
            </a:r>
            <a:r>
              <a:rPr lang="en-US" sz="3600" b="1" dirty="0">
                <a:solidFill>
                  <a:schemeClr val="bg1"/>
                </a:solidFill>
              </a:rPr>
              <a:t> dalam </a:t>
            </a:r>
            <a:r>
              <a:rPr lang="en-US" sz="3600" b="1" dirty="0" err="1">
                <a:solidFill>
                  <a:schemeClr val="bg1"/>
                </a:solidFill>
              </a:rPr>
              <a:t>Mengungkap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Manipulasi</a:t>
            </a:r>
            <a:r>
              <a:rPr lang="en-US" sz="3600" b="1" dirty="0">
                <a:solidFill>
                  <a:schemeClr val="bg1"/>
                </a:solidFill>
              </a:rPr>
              <a:t> Laporan Keuangan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D1CE5C-7E0D-43BC-A7CC-8BDCFD7DA684}"/>
              </a:ext>
            </a:extLst>
          </p:cNvPr>
          <p:cNvSpPr txBox="1"/>
          <p:nvPr/>
        </p:nvSpPr>
        <p:spPr>
          <a:xfrm>
            <a:off x="563880" y="2551837"/>
            <a:ext cx="1100328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Dalam </a:t>
            </a:r>
            <a:r>
              <a:rPr lang="en-US" sz="2800" dirty="0" err="1">
                <a:solidFill>
                  <a:schemeClr val="bg1"/>
                </a:solidFill>
              </a:rPr>
              <a:t>perspektif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Tuanakotta</a:t>
            </a:r>
            <a:r>
              <a:rPr lang="en-US" sz="2800" dirty="0">
                <a:solidFill>
                  <a:schemeClr val="bg1"/>
                </a:solidFill>
              </a:rPr>
              <a:t> (dalam </a:t>
            </a:r>
            <a:r>
              <a:rPr lang="en-US" sz="2800" dirty="0" err="1">
                <a:solidFill>
                  <a:schemeClr val="bg1"/>
                </a:solidFill>
              </a:rPr>
              <a:t>Mendeteksi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Manipulasi</a:t>
            </a:r>
            <a:r>
              <a:rPr lang="en-US" sz="2800" dirty="0">
                <a:solidFill>
                  <a:schemeClr val="bg1"/>
                </a:solidFill>
              </a:rPr>
              <a:t> Laporan Keuangan), auditor </a:t>
            </a:r>
            <a:r>
              <a:rPr lang="en-US" sz="2800" dirty="0" err="1">
                <a:solidFill>
                  <a:schemeClr val="bg1"/>
                </a:solidFill>
              </a:rPr>
              <a:t>forensik</a:t>
            </a:r>
            <a:r>
              <a:rPr lang="en-US" sz="2800" dirty="0">
                <a:solidFill>
                  <a:schemeClr val="bg1"/>
                </a:solidFill>
              </a:rPr>
              <a:t> tidak hanya </a:t>
            </a:r>
            <a:r>
              <a:rPr lang="en-US" sz="2800" dirty="0" err="1">
                <a:solidFill>
                  <a:schemeClr val="bg1"/>
                </a:solidFill>
              </a:rPr>
              <a:t>bertugas</a:t>
            </a:r>
            <a:r>
              <a:rPr lang="en-US" sz="2800" dirty="0">
                <a:solidFill>
                  <a:schemeClr val="bg1"/>
                </a:solidFill>
              </a:rPr>
              <a:t> melakukan audit </a:t>
            </a:r>
            <a:r>
              <a:rPr lang="en-US" sz="2800" dirty="0" err="1">
                <a:solidFill>
                  <a:schemeClr val="bg1"/>
                </a:solidFill>
              </a:rPr>
              <a:t>biasa</a:t>
            </a:r>
            <a:r>
              <a:rPr lang="en-US" sz="2800" dirty="0">
                <a:solidFill>
                  <a:schemeClr val="bg1"/>
                </a:solidFill>
              </a:rPr>
              <a:t>, </a:t>
            </a:r>
            <a:r>
              <a:rPr lang="en-US" sz="2800" dirty="0" err="1">
                <a:solidFill>
                  <a:schemeClr val="bg1"/>
                </a:solidFill>
              </a:rPr>
              <a:t>tetapi</a:t>
            </a:r>
            <a:r>
              <a:rPr lang="en-US" sz="2800" dirty="0">
                <a:solidFill>
                  <a:schemeClr val="bg1"/>
                </a:solidFill>
              </a:rPr>
              <a:t> lebih </a:t>
            </a:r>
            <a:r>
              <a:rPr lang="en-US" sz="2800" dirty="0" err="1">
                <a:solidFill>
                  <a:schemeClr val="bg1"/>
                </a:solidFill>
              </a:rPr>
              <a:t>dari</a:t>
            </a:r>
            <a:r>
              <a:rPr lang="en-US" sz="2800" dirty="0">
                <a:solidFill>
                  <a:schemeClr val="bg1"/>
                </a:solidFill>
              </a:rPr>
              <a:t> itu — mereka </a:t>
            </a:r>
            <a:r>
              <a:rPr lang="en-US" sz="2800" dirty="0" err="1">
                <a:solidFill>
                  <a:schemeClr val="bg1"/>
                </a:solidFill>
              </a:rPr>
              <a:t>bertindak</a:t>
            </a:r>
            <a:r>
              <a:rPr lang="en-US" sz="2800" dirty="0">
                <a:solidFill>
                  <a:schemeClr val="bg1"/>
                </a:solidFill>
              </a:rPr>
              <a:t> sebagai </a:t>
            </a:r>
            <a:r>
              <a:rPr lang="en-US" sz="2800" dirty="0" err="1">
                <a:solidFill>
                  <a:schemeClr val="bg1"/>
                </a:solidFill>
              </a:rPr>
              <a:t>penyelidik</a:t>
            </a:r>
            <a:r>
              <a:rPr lang="en-US" sz="2800" dirty="0">
                <a:solidFill>
                  <a:schemeClr val="bg1"/>
                </a:solidFill>
              </a:rPr>
              <a:t> keuangan yang </a:t>
            </a:r>
            <a:r>
              <a:rPr lang="en-US" sz="2800" dirty="0" err="1">
                <a:solidFill>
                  <a:schemeClr val="bg1"/>
                </a:solidFill>
              </a:rPr>
              <a:t>bertugas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mengungkap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kebenaran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tersembunyi</a:t>
            </a:r>
            <a:r>
              <a:rPr lang="en-US" sz="2800" dirty="0">
                <a:solidFill>
                  <a:schemeClr val="bg1"/>
                </a:solidFill>
              </a:rPr>
              <a:t> di </a:t>
            </a:r>
            <a:r>
              <a:rPr lang="en-US" sz="2800" dirty="0" err="1">
                <a:solidFill>
                  <a:schemeClr val="bg1"/>
                </a:solidFill>
              </a:rPr>
              <a:t>balik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angka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59597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C2EA1F-E9F9-4C2D-B971-C65EF70297F2}"/>
              </a:ext>
            </a:extLst>
          </p:cNvPr>
          <p:cNvSpPr txBox="1"/>
          <p:nvPr/>
        </p:nvSpPr>
        <p:spPr>
          <a:xfrm>
            <a:off x="563880" y="438835"/>
            <a:ext cx="110032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🔍 </a:t>
            </a:r>
            <a:r>
              <a:rPr lang="en-US" sz="3600" b="1" dirty="0">
                <a:solidFill>
                  <a:schemeClr val="bg1"/>
                </a:solidFill>
              </a:rPr>
              <a:t>Peran Auditor </a:t>
            </a:r>
            <a:r>
              <a:rPr lang="en-US" sz="3600" b="1" dirty="0" err="1">
                <a:solidFill>
                  <a:schemeClr val="bg1"/>
                </a:solidFill>
              </a:rPr>
              <a:t>Forensik</a:t>
            </a:r>
            <a:r>
              <a:rPr lang="en-US" sz="3600" b="1" dirty="0">
                <a:solidFill>
                  <a:schemeClr val="bg1"/>
                </a:solidFill>
              </a:rPr>
              <a:t> dalam </a:t>
            </a:r>
            <a:r>
              <a:rPr lang="en-US" sz="3600" b="1" dirty="0" err="1">
                <a:solidFill>
                  <a:schemeClr val="bg1"/>
                </a:solidFill>
              </a:rPr>
              <a:t>Mengungkap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Manipulasi</a:t>
            </a:r>
            <a:r>
              <a:rPr lang="en-US" sz="3600" b="1" dirty="0">
                <a:solidFill>
                  <a:schemeClr val="bg1"/>
                </a:solidFill>
              </a:rPr>
              <a:t> Laporan Keuangan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70C55B-24E3-4644-9744-1F4F693E56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832609"/>
            <a:ext cx="8641080" cy="427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02857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C2EA1F-E9F9-4C2D-B971-C65EF70297F2}"/>
              </a:ext>
            </a:extLst>
          </p:cNvPr>
          <p:cNvSpPr txBox="1"/>
          <p:nvPr/>
        </p:nvSpPr>
        <p:spPr>
          <a:xfrm>
            <a:off x="563880" y="438835"/>
            <a:ext cx="110032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🔍 </a:t>
            </a:r>
            <a:r>
              <a:rPr lang="en-US" sz="3600" b="1" dirty="0">
                <a:solidFill>
                  <a:schemeClr val="bg1"/>
                </a:solidFill>
              </a:rPr>
              <a:t>Peran Auditor </a:t>
            </a:r>
            <a:r>
              <a:rPr lang="en-US" sz="3600" b="1" dirty="0" err="1">
                <a:solidFill>
                  <a:schemeClr val="bg1"/>
                </a:solidFill>
              </a:rPr>
              <a:t>Forensik</a:t>
            </a:r>
            <a:r>
              <a:rPr lang="en-US" sz="3600" b="1" dirty="0">
                <a:solidFill>
                  <a:schemeClr val="bg1"/>
                </a:solidFill>
              </a:rPr>
              <a:t> dalam </a:t>
            </a:r>
            <a:r>
              <a:rPr lang="en-US" sz="3600" b="1" dirty="0" err="1">
                <a:solidFill>
                  <a:schemeClr val="bg1"/>
                </a:solidFill>
              </a:rPr>
              <a:t>Mengungkap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Manipulasi</a:t>
            </a:r>
            <a:r>
              <a:rPr lang="en-US" sz="3600" b="1" dirty="0">
                <a:solidFill>
                  <a:schemeClr val="bg1"/>
                </a:solidFill>
              </a:rPr>
              <a:t> Laporan Keuangan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FE0999-DE51-4FA9-B290-77615AD4F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865947"/>
            <a:ext cx="9189720" cy="4622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6958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8C2EA1F-E9F9-4C2D-B971-C65EF70297F2}"/>
              </a:ext>
            </a:extLst>
          </p:cNvPr>
          <p:cNvSpPr txBox="1"/>
          <p:nvPr/>
        </p:nvSpPr>
        <p:spPr>
          <a:xfrm>
            <a:off x="563880" y="438835"/>
            <a:ext cx="1100328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🔍 </a:t>
            </a:r>
            <a:r>
              <a:rPr lang="en-US" sz="3600" b="1" dirty="0">
                <a:solidFill>
                  <a:schemeClr val="bg1"/>
                </a:solidFill>
              </a:rPr>
              <a:t>Peran Auditor </a:t>
            </a:r>
            <a:r>
              <a:rPr lang="en-US" sz="3600" b="1" dirty="0" err="1">
                <a:solidFill>
                  <a:schemeClr val="bg1"/>
                </a:solidFill>
              </a:rPr>
              <a:t>Forensik</a:t>
            </a:r>
            <a:r>
              <a:rPr lang="en-US" sz="3600" b="1" dirty="0">
                <a:solidFill>
                  <a:schemeClr val="bg1"/>
                </a:solidFill>
              </a:rPr>
              <a:t> dalam </a:t>
            </a:r>
            <a:r>
              <a:rPr lang="en-US" sz="3600" b="1" dirty="0" err="1">
                <a:solidFill>
                  <a:schemeClr val="bg1"/>
                </a:solidFill>
              </a:rPr>
              <a:t>Mengungkap</a:t>
            </a: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>
                <a:solidFill>
                  <a:schemeClr val="bg1"/>
                </a:solidFill>
              </a:rPr>
              <a:t>Manipulasi</a:t>
            </a:r>
            <a:r>
              <a:rPr lang="en-US" sz="3600" b="1" dirty="0">
                <a:solidFill>
                  <a:schemeClr val="bg1"/>
                </a:solidFill>
              </a:rPr>
              <a:t> Laporan Keuangan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E6BA49-0355-46BB-81CA-F2477A4610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" y="1836420"/>
            <a:ext cx="10469793" cy="3680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730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/>
          <a:lstStyle/>
          <a:p>
            <a:r>
              <a:rPr lang="en-US" dirty="0"/>
              <a:t>LATAR BELAKANG KASUS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281238"/>
            <a:ext cx="7810500" cy="37004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🔹 </a:t>
            </a:r>
            <a:r>
              <a:rPr lang="en-US" b="1" dirty="0" err="1"/>
              <a:t>Debitur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PT </a:t>
            </a:r>
            <a:r>
              <a:rPr lang="en-US" dirty="0" err="1"/>
              <a:t>Lancung</a:t>
            </a:r>
            <a:r>
              <a:rPr lang="en-US" dirty="0"/>
              <a:t> </a:t>
            </a:r>
            <a:r>
              <a:rPr lang="en-US" dirty="0" err="1"/>
              <a:t>Sampurna</a:t>
            </a:r>
            <a:r>
              <a:rPr lang="en-US" dirty="0"/>
              <a:t>,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dagang</a:t>
            </a:r>
            <a:r>
              <a:rPr lang="en-US" dirty="0"/>
              <a:t> yang </a:t>
            </a:r>
            <a:r>
              <a:rPr lang="en-US" dirty="0" err="1"/>
              <a:t>mengajukan</a:t>
            </a:r>
            <a:r>
              <a:rPr lang="en-US" dirty="0"/>
              <a:t> </a:t>
            </a:r>
            <a:r>
              <a:rPr lang="en-US" dirty="0" err="1"/>
              <a:t>permohonan</a:t>
            </a:r>
            <a:r>
              <a:rPr lang="en-US" dirty="0"/>
              <a:t> </a:t>
            </a:r>
            <a:r>
              <a:rPr lang="en-US" dirty="0" err="1"/>
              <a:t>pinjaman</a:t>
            </a:r>
            <a:r>
              <a:rPr lang="en-US" dirty="0"/>
              <a:t> modal </a:t>
            </a:r>
            <a:r>
              <a:rPr lang="en-US" dirty="0" err="1"/>
              <a:t>kerja</a:t>
            </a:r>
            <a:r>
              <a:rPr lang="en-US" dirty="0"/>
              <a:t> ke bank.</a:t>
            </a:r>
          </a:p>
          <a:p>
            <a:pPr marL="0" indent="0">
              <a:buNone/>
            </a:pPr>
            <a:r>
              <a:rPr lang="en-US" b="1" dirty="0"/>
              <a:t>🔹 </a:t>
            </a:r>
            <a:r>
              <a:rPr lang="en-US" b="1" dirty="0" err="1"/>
              <a:t>Pemberi</a:t>
            </a:r>
            <a:r>
              <a:rPr lang="en-US" b="1" dirty="0"/>
              <a:t> </a:t>
            </a:r>
            <a:r>
              <a:rPr lang="en-US" b="1" dirty="0" err="1"/>
              <a:t>Pinjaman</a:t>
            </a:r>
            <a:r>
              <a:rPr lang="en-US" b="1" dirty="0"/>
              <a:t>:</a:t>
            </a:r>
            <a:br>
              <a:rPr lang="en-US" dirty="0"/>
            </a:br>
            <a:r>
              <a:rPr lang="en-US" dirty="0"/>
              <a:t>Bank Nusantara Raya (BNR), </a:t>
            </a:r>
            <a:r>
              <a:rPr lang="en-US" dirty="0" err="1"/>
              <a:t>lembaga</a:t>
            </a:r>
            <a:r>
              <a:rPr lang="en-US" dirty="0"/>
              <a:t> keuangan yang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fasilitas</a:t>
            </a:r>
            <a:r>
              <a:rPr lang="en-US" dirty="0"/>
              <a:t> </a:t>
            </a:r>
            <a:r>
              <a:rPr lang="en-US" dirty="0" err="1"/>
              <a:t>kredit</a:t>
            </a:r>
            <a:r>
              <a:rPr lang="en-US" dirty="0"/>
              <a:t> setelah </a:t>
            </a:r>
            <a:r>
              <a:rPr lang="en-US" dirty="0" err="1"/>
              <a:t>meninjau</a:t>
            </a:r>
            <a:r>
              <a:rPr lang="en-US" dirty="0"/>
              <a:t> laporan keuangan </a:t>
            </a:r>
            <a:r>
              <a:rPr lang="en-US" dirty="0" err="1"/>
              <a:t>debitur</a:t>
            </a:r>
            <a:r>
              <a:rPr lang="en-US" dirty="0"/>
              <a:t>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200312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/>
          <a:lstStyle/>
          <a:p>
            <a:r>
              <a:rPr lang="en-US" dirty="0"/>
              <a:t>LATAR BELAKANG KASUS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281238"/>
            <a:ext cx="7810500" cy="37004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⚠️ </a:t>
            </a:r>
            <a:r>
              <a:rPr lang="en-US" b="1" dirty="0" err="1"/>
              <a:t>Masalah</a:t>
            </a:r>
            <a:r>
              <a:rPr lang="en-US" b="1" dirty="0"/>
              <a:t> Utama:</a:t>
            </a:r>
            <a:br>
              <a:rPr lang="en-US" dirty="0"/>
            </a:br>
            <a:r>
              <a:rPr lang="en-US" dirty="0"/>
              <a:t>PT </a:t>
            </a:r>
            <a:r>
              <a:rPr lang="en-US" dirty="0" err="1"/>
              <a:t>Lancung</a:t>
            </a:r>
            <a:r>
              <a:rPr lang="en-US" dirty="0"/>
              <a:t> </a:t>
            </a:r>
            <a:r>
              <a:rPr lang="en-US" dirty="0" err="1"/>
              <a:t>Sampurna</a:t>
            </a:r>
            <a:r>
              <a:rPr lang="en-US" dirty="0"/>
              <a:t> </a:t>
            </a:r>
            <a:r>
              <a:rPr lang="en-US" b="1" dirty="0" err="1"/>
              <a:t>memanipulasi</a:t>
            </a:r>
            <a:r>
              <a:rPr lang="en-US" b="1" dirty="0"/>
              <a:t> laporan keuangan</a:t>
            </a:r>
            <a:r>
              <a:rPr lang="en-US" dirty="0"/>
              <a:t> agar </a:t>
            </a:r>
            <a:r>
              <a:rPr lang="en-US" dirty="0" err="1"/>
              <a:t>terlihat</a:t>
            </a:r>
            <a:r>
              <a:rPr lang="en-US" dirty="0"/>
              <a:t> </a:t>
            </a:r>
            <a:r>
              <a:rPr lang="en-US" dirty="0" err="1"/>
              <a:t>sehat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finansial</a:t>
            </a:r>
            <a:r>
              <a:rPr lang="en-US" dirty="0"/>
              <a:t> dan </a:t>
            </a:r>
            <a:r>
              <a:rPr lang="en-US" dirty="0" err="1"/>
              <a:t>layak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pinjaman</a:t>
            </a:r>
            <a:r>
              <a:rPr lang="en-US" dirty="0"/>
              <a:t>. </a:t>
            </a:r>
            <a:r>
              <a:rPr lang="en-US" dirty="0" err="1"/>
              <a:t>Manipulasi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lain </a:t>
            </a:r>
            <a:r>
              <a:rPr lang="en-US" dirty="0" err="1"/>
              <a:t>dengan</a:t>
            </a:r>
            <a:r>
              <a:rPr lang="en-US" dirty="0"/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Menggelembungkan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b="1" dirty="0" err="1"/>
              <a:t>piutang</a:t>
            </a:r>
            <a:r>
              <a:rPr lang="en-US" dirty="0"/>
              <a:t> dan </a:t>
            </a:r>
            <a:r>
              <a:rPr lang="en-US" b="1" dirty="0" err="1"/>
              <a:t>persediaan</a:t>
            </a:r>
            <a:r>
              <a:rPr lang="en-US" dirty="0"/>
              <a:t>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pencatatan</a:t>
            </a:r>
            <a:r>
              <a:rPr lang="en-US" dirty="0"/>
              <a:t> </a:t>
            </a:r>
            <a:r>
              <a:rPr lang="en-US" dirty="0" err="1"/>
              <a:t>transaksi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tidak </a:t>
            </a:r>
            <a:r>
              <a:rPr lang="en-US" dirty="0" err="1"/>
              <a:t>wajar</a:t>
            </a:r>
            <a:endParaRPr lang="en-US" dirty="0"/>
          </a:p>
          <a:p>
            <a:r>
              <a:rPr lang="en-US" dirty="0" err="1"/>
              <a:t>Menyajikan</a:t>
            </a:r>
            <a:r>
              <a:rPr lang="en-US" dirty="0"/>
              <a:t> </a:t>
            </a:r>
            <a:r>
              <a:rPr lang="en-US" dirty="0" err="1"/>
              <a:t>laba</a:t>
            </a:r>
            <a:r>
              <a:rPr lang="en-US" dirty="0"/>
              <a:t> dan </a:t>
            </a:r>
            <a:r>
              <a:rPr lang="en-US" dirty="0" err="1"/>
              <a:t>rasio</a:t>
            </a:r>
            <a:r>
              <a:rPr lang="en-US" dirty="0"/>
              <a:t> keuangan yang </a:t>
            </a:r>
            <a:r>
              <a:rPr lang="en-US" b="1" dirty="0"/>
              <a:t>tidak </a:t>
            </a:r>
            <a:r>
              <a:rPr lang="en-US" b="1" dirty="0" err="1"/>
              <a:t>mencerminkan</a:t>
            </a:r>
            <a:r>
              <a:rPr lang="en-US" b="1" dirty="0"/>
              <a:t> </a:t>
            </a:r>
            <a:r>
              <a:rPr lang="en-US" b="1" dirty="0" err="1"/>
              <a:t>kondisi</a:t>
            </a:r>
            <a:r>
              <a:rPr lang="en-US" b="1" dirty="0"/>
              <a:t> </a:t>
            </a:r>
            <a:r>
              <a:rPr lang="en-US" b="1" dirty="0" err="1"/>
              <a:t>sebenarnya</a:t>
            </a:r>
            <a:r>
              <a:rPr lang="en-US" dirty="0"/>
              <a:t>. ,(</a:t>
            </a:r>
            <a:r>
              <a:rPr lang="en-US" dirty="0" err="1"/>
              <a:t>Pengakuan</a:t>
            </a:r>
            <a:r>
              <a:rPr lang="en-US" dirty="0"/>
              <a:t> </a:t>
            </a:r>
            <a:r>
              <a:rPr lang="en-US" dirty="0" err="1"/>
              <a:t>pendapatan</a:t>
            </a:r>
            <a:r>
              <a:rPr lang="en-US" dirty="0"/>
              <a:t> </a:t>
            </a:r>
            <a:r>
              <a:rPr lang="en-US" dirty="0" err="1"/>
              <a:t>fiktif</a:t>
            </a:r>
            <a:r>
              <a:rPr lang="en-US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22552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45D3755-C3E2-975E-DE68-CDECC4B52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102875"/>
            <a:ext cx="10873740" cy="1680205"/>
          </a:xfrm>
        </p:spPr>
        <p:txBody>
          <a:bodyPr/>
          <a:lstStyle/>
          <a:p>
            <a:r>
              <a:rPr lang="en-US" dirty="0"/>
              <a:t>LATAR BELAKANG KASUS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70BD87D-F7DA-961B-4024-A354DC87D16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281238"/>
            <a:ext cx="7810500" cy="37004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💸 </a:t>
            </a:r>
            <a:r>
              <a:rPr lang="en-US" b="1" dirty="0" err="1"/>
              <a:t>Dampak</a:t>
            </a:r>
            <a:r>
              <a:rPr lang="en-US" b="1" dirty="0"/>
              <a:t>: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Bank </a:t>
            </a:r>
            <a:r>
              <a:rPr lang="en-US" b="1" dirty="0" err="1"/>
              <a:t>tertipu</a:t>
            </a:r>
            <a:r>
              <a:rPr lang="en-US" dirty="0"/>
              <a:t> oleh laporan keuangan yang </a:t>
            </a:r>
            <a:r>
              <a:rPr lang="en-US" dirty="0" err="1"/>
              <a:t>tampak</a:t>
            </a:r>
            <a:r>
              <a:rPr lang="en-US" dirty="0"/>
              <a:t> "</a:t>
            </a:r>
            <a:r>
              <a:rPr lang="en-US" dirty="0" err="1"/>
              <a:t>baik</a:t>
            </a:r>
            <a:r>
              <a:rPr lang="en-US" dirty="0"/>
              <a:t>".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Pinjaman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disetujui</a:t>
            </a:r>
            <a:r>
              <a:rPr lang="en-US" dirty="0"/>
              <a:t>,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fundamental </a:t>
            </a:r>
            <a:r>
              <a:rPr lang="en-US" dirty="0" err="1"/>
              <a:t>perusahaan</a:t>
            </a:r>
            <a:r>
              <a:rPr lang="en-US" dirty="0"/>
              <a:t> tidak </a:t>
            </a:r>
            <a:r>
              <a:rPr lang="en-US" dirty="0" err="1"/>
              <a:t>layak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err="1"/>
              <a:t>Kredit</a:t>
            </a:r>
            <a:r>
              <a:rPr lang="en-US" b="1" dirty="0"/>
              <a:t> </a:t>
            </a:r>
            <a:r>
              <a:rPr lang="en-US" b="1" dirty="0" err="1"/>
              <a:t>macet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beberapa waktu setelah </a:t>
            </a:r>
            <a:r>
              <a:rPr lang="en-US" dirty="0" err="1"/>
              <a:t>pencairan</a:t>
            </a:r>
            <a:r>
              <a:rPr lang="en-US" dirty="0"/>
              <a:t> dana.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Bank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b="1" dirty="0" err="1"/>
              <a:t>kerugian</a:t>
            </a:r>
            <a:r>
              <a:rPr lang="en-US" b="1" dirty="0"/>
              <a:t> </a:t>
            </a:r>
            <a:r>
              <a:rPr lang="en-US" b="1" dirty="0" err="1"/>
              <a:t>finansial</a:t>
            </a:r>
            <a:r>
              <a:rPr lang="en-US" b="1" dirty="0"/>
              <a:t> </a:t>
            </a:r>
            <a:r>
              <a:rPr lang="en-US" b="1" dirty="0" err="1"/>
              <a:t>signifikan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sisi</a:t>
            </a:r>
            <a:r>
              <a:rPr lang="en-US" dirty="0"/>
              <a:t> dana yang tidak </a:t>
            </a:r>
            <a:r>
              <a:rPr lang="en-US" dirty="0" err="1"/>
              <a:t>tertagih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reputasi</a:t>
            </a:r>
            <a:r>
              <a:rPr lang="en-US" dirty="0"/>
              <a:t> </a:t>
            </a:r>
            <a:r>
              <a:rPr lang="en-US" dirty="0" err="1"/>
              <a:t>kelembagaan.dan</a:t>
            </a:r>
            <a:r>
              <a:rPr lang="en-US" dirty="0"/>
              <a:t> harus melakukan proses </a:t>
            </a:r>
            <a:r>
              <a:rPr lang="en-US" dirty="0" err="1"/>
              <a:t>hukum</a:t>
            </a:r>
            <a:r>
              <a:rPr lang="en-US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78CEA4F-D72A-C069-6A51-328B103CA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/>
        </p:nvGrpSpPr>
        <p:grpSpPr bwMode="auto">
          <a:xfrm rot="16200000" flipV="1">
            <a:off x="0" y="3900132"/>
            <a:ext cx="2959226" cy="2959226"/>
            <a:chOff x="0" y="12289"/>
            <a:chExt cx="3550" cy="3551"/>
          </a:xfrm>
        </p:grpSpPr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7E473402-19FD-A5B0-5CB6-E5F3926D3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879D1CAD-2EA2-9376-7B64-0C3AC590F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B16F8906-918C-BE0B-A4AB-6A1D48150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74101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633A5-8BE3-D44D-57F3-2EF161376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7F188BD0-3871-4BB8-AFB0-7296DA012F78}"/>
              </a:ext>
            </a:extLst>
          </p:cNvPr>
          <p:cNvSpPr txBox="1"/>
          <p:nvPr/>
        </p:nvSpPr>
        <p:spPr>
          <a:xfrm>
            <a:off x="3048000" y="834189"/>
            <a:ext cx="8855242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</a:rPr>
              <a:t>Penjelasan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Singkat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Manipulasi</a:t>
            </a:r>
            <a:endParaRPr lang="en-US" sz="2800" b="1" dirty="0">
              <a:solidFill>
                <a:schemeClr val="bg1"/>
              </a:solidFill>
            </a:endParaRP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 err="1">
                <a:solidFill>
                  <a:schemeClr val="bg1"/>
                </a:solidFill>
              </a:rPr>
              <a:t>Tujuan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manipulasi</a:t>
            </a:r>
            <a:r>
              <a:rPr lang="en-US" sz="2800" dirty="0">
                <a:solidFill>
                  <a:schemeClr val="bg1"/>
                </a:solidFill>
              </a:rPr>
              <a:t>: </a:t>
            </a:r>
            <a:r>
              <a:rPr lang="en-US" sz="2800" dirty="0" err="1">
                <a:solidFill>
                  <a:schemeClr val="bg1"/>
                </a:solidFill>
              </a:rPr>
              <a:t>Menyajikan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citra</a:t>
            </a:r>
            <a:r>
              <a:rPr lang="en-US" sz="2800" dirty="0">
                <a:solidFill>
                  <a:schemeClr val="bg1"/>
                </a:solidFill>
              </a:rPr>
              <a:t> keuangan </a:t>
            </a:r>
            <a:r>
              <a:rPr lang="en-US" sz="2800" dirty="0" err="1">
                <a:solidFill>
                  <a:schemeClr val="bg1"/>
                </a:solidFill>
              </a:rPr>
              <a:t>sehat</a:t>
            </a:r>
            <a:r>
              <a:rPr lang="en-US" sz="2800" dirty="0">
                <a:solidFill>
                  <a:schemeClr val="bg1"/>
                </a:solidFill>
              </a:rPr>
              <a:t>.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>
                <a:solidFill>
                  <a:schemeClr val="bg1"/>
                </a:solidFill>
              </a:rPr>
              <a:t>Teknik yang </a:t>
            </a:r>
            <a:r>
              <a:rPr lang="en-US" sz="2800" b="1" dirty="0" err="1">
                <a:solidFill>
                  <a:schemeClr val="bg1"/>
                </a:solidFill>
              </a:rPr>
              <a:t>digunakan</a:t>
            </a:r>
            <a:r>
              <a:rPr lang="en-US" sz="2800" dirty="0">
                <a:solidFill>
                  <a:schemeClr val="bg1"/>
                </a:solidFill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Piutang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dagang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dimark</a:t>
            </a:r>
            <a:r>
              <a:rPr lang="en-US" sz="2800" dirty="0">
                <a:solidFill>
                  <a:schemeClr val="bg1"/>
                </a:solidFill>
              </a:rPr>
              <a:t>-up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Persediaan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fiktif</a:t>
            </a:r>
            <a:endParaRPr lang="en-US" sz="2800" dirty="0">
              <a:solidFill>
                <a:schemeClr val="bg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chemeClr val="bg1"/>
                </a:solidFill>
              </a:rPr>
              <a:t>Laba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kotor</a:t>
            </a:r>
            <a:r>
              <a:rPr lang="en-US" sz="2800" dirty="0">
                <a:solidFill>
                  <a:schemeClr val="bg1"/>
                </a:solidFill>
              </a:rPr>
              <a:t> </a:t>
            </a:r>
            <a:r>
              <a:rPr lang="en-US" sz="2800" dirty="0" err="1">
                <a:solidFill>
                  <a:schemeClr val="bg1"/>
                </a:solidFill>
              </a:rPr>
              <a:t>dimanipulasi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9059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9CC418-A37F-4BCC-B69A-1D5D803FD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095" y="625643"/>
            <a:ext cx="10812379" cy="1732546"/>
          </a:xfrm>
        </p:spPr>
        <p:txBody>
          <a:bodyPr/>
          <a:lstStyle/>
          <a:p>
            <a:r>
              <a:rPr lang="en-US" sz="2000" dirty="0">
                <a:latin typeface="+mn-lt"/>
              </a:rPr>
              <a:t>1</a:t>
            </a:r>
            <a:r>
              <a:rPr lang="en-US" sz="2000" i="1" dirty="0">
                <a:latin typeface="+mn-lt"/>
              </a:rPr>
              <a:t>. </a:t>
            </a:r>
            <a:r>
              <a:rPr lang="en-US" sz="2000" i="1" dirty="0" err="1">
                <a:latin typeface="+mn-lt"/>
              </a:rPr>
              <a:t>Apa</a:t>
            </a:r>
            <a:r>
              <a:rPr lang="en-US" sz="2000" i="1" dirty="0">
                <a:latin typeface="+mn-lt"/>
              </a:rPr>
              <a:t> saja </a:t>
            </a:r>
            <a:r>
              <a:rPr lang="en-US" sz="2000" i="1" dirty="0" err="1">
                <a:latin typeface="+mn-lt"/>
              </a:rPr>
              <a:t>indikator</a:t>
            </a:r>
            <a:r>
              <a:rPr lang="en-US" sz="2000" i="1" dirty="0">
                <a:latin typeface="+mn-lt"/>
              </a:rPr>
              <a:t> </a:t>
            </a:r>
            <a:r>
              <a:rPr lang="en-US" sz="2000" i="1" dirty="0" err="1">
                <a:latin typeface="+mn-lt"/>
              </a:rPr>
              <a:t>awal</a:t>
            </a:r>
            <a:r>
              <a:rPr lang="en-US" sz="2000" i="1" dirty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yang </a:t>
            </a:r>
            <a:r>
              <a:rPr lang="en-US" sz="2000" b="0" dirty="0" err="1">
                <a:latin typeface="+mn-lt"/>
              </a:rPr>
              <a:t>seharusnya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menjadi</a:t>
            </a:r>
            <a:r>
              <a:rPr lang="en-US" sz="2000" dirty="0">
                <a:latin typeface="+mn-lt"/>
              </a:rPr>
              <a:t> </a:t>
            </a:r>
            <a:r>
              <a:rPr lang="en-US" sz="2000" i="1" dirty="0">
                <a:latin typeface="+mn-lt"/>
              </a:rPr>
              <a:t>red flag</a:t>
            </a:r>
            <a:r>
              <a:rPr lang="en-US" sz="2000" dirty="0">
                <a:latin typeface="+mn-lt"/>
              </a:rPr>
              <a:t> bagi </a:t>
            </a:r>
            <a:r>
              <a:rPr lang="en-US" sz="2000" dirty="0" err="1">
                <a:latin typeface="+mn-lt"/>
              </a:rPr>
              <a:t>analis</a:t>
            </a:r>
            <a:r>
              <a:rPr lang="en-US" sz="2000" dirty="0">
                <a:latin typeface="+mn-lt"/>
              </a:rPr>
              <a:t> bank </a:t>
            </a:r>
            <a:r>
              <a:rPr lang="en-US" sz="2000" dirty="0" err="1">
                <a:latin typeface="+mn-lt"/>
              </a:rPr>
              <a:t>terhadap</a:t>
            </a:r>
            <a:r>
              <a:rPr lang="en-US" sz="2000" dirty="0">
                <a:latin typeface="+mn-lt"/>
              </a:rPr>
              <a:t> laporan PT </a:t>
            </a:r>
            <a:r>
              <a:rPr lang="en-US" sz="2000" dirty="0" err="1">
                <a:latin typeface="+mn-lt"/>
              </a:rPr>
              <a:t>Lancung</a:t>
            </a:r>
            <a:r>
              <a:rPr lang="en-US" sz="2000" dirty="0">
                <a:latin typeface="+mn-lt"/>
              </a:rPr>
              <a:t> </a:t>
            </a:r>
            <a:r>
              <a:rPr lang="en-US" sz="2000" dirty="0" err="1">
                <a:latin typeface="+mn-lt"/>
              </a:rPr>
              <a:t>Sampurna</a:t>
            </a:r>
            <a:r>
              <a:rPr lang="en-US" sz="2000" dirty="0">
                <a:latin typeface="+mn-lt"/>
              </a:rPr>
              <a:t>?</a:t>
            </a:r>
            <a:br>
              <a:rPr lang="en-US" sz="2000" dirty="0">
                <a:latin typeface="+mn-lt"/>
              </a:rPr>
            </a:br>
            <a:br>
              <a:rPr lang="en-US" sz="2000" dirty="0">
                <a:latin typeface="+mn-lt"/>
              </a:rPr>
            </a:br>
            <a:br>
              <a:rPr lang="en-US" sz="2000" dirty="0">
                <a:latin typeface="+mn-lt"/>
              </a:rPr>
            </a:br>
            <a:endParaRPr lang="en-US" sz="2000" dirty="0">
              <a:latin typeface="+mn-lt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5275DE2-0E6F-4A1A-95AF-549D1D0EF8A4}"/>
              </a:ext>
            </a:extLst>
          </p:cNvPr>
          <p:cNvSpPr>
            <a:spLocks noGrp="1" noChangeArrowheads="1"/>
          </p:cNvSpPr>
          <p:nvPr>
            <p:ph sz="quarter" idx="13"/>
          </p:nvPr>
        </p:nvSpPr>
        <p:spPr bwMode="auto">
          <a:xfrm>
            <a:off x="3096127" y="2472177"/>
            <a:ext cx="8566484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Pertumbuhan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penjualan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meningkat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signifikan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dalam waktu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singkat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tidak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sejalan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dengan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tren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industri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Marjin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laba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kotor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tiba-tiba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melonjak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padahal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tidak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ada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inovasi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produk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atau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efisiensi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biaya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yang bisa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menjelaskannya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Kenaikan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piutang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dan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persediaan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secara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ekstrem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tanpa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peningkatan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pendapatan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kas.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Perubahan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metode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akuntansi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yang tidak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dijelaskan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dalam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catatan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atas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laporan keuangan.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Ketergantungan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pada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satu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atau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dua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pelanggan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besar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concentration risk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)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tapi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tidak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disebutkan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secara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rinci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523294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Swiss">
      <a:dk1>
        <a:srgbClr val="000000"/>
      </a:dk1>
      <a:lt1>
        <a:srgbClr val="FFFFFF"/>
      </a:lt1>
      <a:dk2>
        <a:srgbClr val="E4E4E4"/>
      </a:dk2>
      <a:lt2>
        <a:srgbClr val="7CA655"/>
      </a:lt2>
      <a:accent1>
        <a:srgbClr val="A9D4DB"/>
      </a:accent1>
      <a:accent2>
        <a:srgbClr val="FBE284"/>
      </a:accent2>
      <a:accent3>
        <a:srgbClr val="4495A2"/>
      </a:accent3>
      <a:accent4>
        <a:srgbClr val="AA5881"/>
      </a:accent4>
      <a:accent5>
        <a:srgbClr val="E06742"/>
      </a:accent5>
      <a:accent6>
        <a:srgbClr val="F9D448"/>
      </a:accent6>
      <a:hlink>
        <a:srgbClr val="4495A2"/>
      </a:hlink>
      <a:folHlink>
        <a:srgbClr val="AA5881"/>
      </a:folHlink>
    </a:clrScheme>
    <a:fontScheme name="Custom 175">
      <a:majorFont>
        <a:latin typeface="Franklin Gothic Demi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78853419_Win32_SL_V5" id="{958D2C9E-948D-4354-BF9D-DF8AE3C2B240}" vid="{22D4A967-05D2-4D72-8594-54CFF341483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21FFAC0-05A2-416A-B06C-C248395482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4B194E-8B30-4377-8C59-ECFB902D2A26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92DB9E12-8AC3-4138-BF4D-720A5525AB1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Geometric annual presentation</Template>
  <TotalTime>705</TotalTime>
  <Words>929</Words>
  <Application>Microsoft Office PowerPoint</Application>
  <PresentationFormat>Widescreen</PresentationFormat>
  <Paragraphs>96</Paragraphs>
  <Slides>45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0" baseType="lpstr">
      <vt:lpstr>Arial</vt:lpstr>
      <vt:lpstr>Calibri</vt:lpstr>
      <vt:lpstr>Franklin Gothic Book</vt:lpstr>
      <vt:lpstr>Franklin Gothic Demi</vt:lpstr>
      <vt:lpstr>Custom</vt:lpstr>
      <vt:lpstr>“Bank Ditipu Debitur dengan Manipulasi Laporan Keuangan (Kasus PT Lancung Sampurna)” Berdasarkan Buku Mendeteksi Manipulasi Laporan Keuangan – Theodorus M. Tuanakotta</vt:lpstr>
      <vt:lpstr>Tujuan Pembelajaran</vt:lpstr>
      <vt:lpstr>PowerPoint Presentation</vt:lpstr>
      <vt:lpstr>PowerPoint Presentation</vt:lpstr>
      <vt:lpstr>LATAR BELAKANG KASUS</vt:lpstr>
      <vt:lpstr>LATAR BELAKANG KASUS</vt:lpstr>
      <vt:lpstr>LATAR BELAKANG KASUS</vt:lpstr>
      <vt:lpstr>PowerPoint Presentation</vt:lpstr>
      <vt:lpstr>1. Apa saja indikator awal yang seharusnya menjadi red flag bagi analis bank terhadap laporan PT Lancung Sampurna?   </vt:lpstr>
      <vt:lpstr>2. Bagaimana auditor forensik seharusnya memverifikasi piutang dan persediaan yang mencurigakan?  </vt:lpstr>
      <vt:lpstr>3. Siapa saja pihak yang turut berperan (dan mungkin lalai) dalam kejadian ini?  </vt:lpstr>
      <vt:lpstr>4. Apakah Bank Nusantara Raya bisa dikatakan turut lalai karena tidak melakukan due diligence? </vt:lpstr>
      <vt:lpstr>5. Apa yang seharusnya dilakukan untuk mencegah kejadian serupa di masa depan?   </vt:lpstr>
      <vt:lpstr>TEORI-TEORI YANG MENDUKUNG KASUS PT LANCUNG</vt:lpstr>
      <vt:lpstr>Teori Manipulasi Laporan Keuangan</vt:lpstr>
      <vt:lpstr>Teori Manipulasi Laporan Keuangan</vt:lpstr>
      <vt:lpstr>Teori Manipulasi Laporan Keuangan</vt:lpstr>
      <vt:lpstr>Teori Manipulasi Laporan Keuangan</vt:lpstr>
      <vt:lpstr>Teori Manipulasi Laporan Keuangan</vt:lpstr>
      <vt:lpstr>Teori Manipulasi Laporan Keuangan</vt:lpstr>
      <vt:lpstr>🎯 Contoh Motif Manipulasi dalam Dunia Nyata</vt:lpstr>
      <vt:lpstr>Jenis-Jenis Manipulasi Laporan Keuangan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“Bank Ditipu Debitur dengan Manipulasi Laporan Keuangan (Kasus PT Lancung Sampurna)” Berdasarkan Buku Mendeteksi Manipulasi Laporan Keuangan – Theodorus M. Tuanakotta</dc:title>
  <dc:creator>user</dc:creator>
  <cp:lastModifiedBy>user</cp:lastModifiedBy>
  <cp:revision>20</cp:revision>
  <dcterms:created xsi:type="dcterms:W3CDTF">2025-04-19T04:56:52Z</dcterms:created>
  <dcterms:modified xsi:type="dcterms:W3CDTF">2025-04-21T05:12:32Z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