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50"/>
  </p:notesMasterIdLst>
  <p:handoutMasterIdLst>
    <p:handoutMasterId r:id="rId51"/>
  </p:handoutMasterIdLst>
  <p:sldIdLst>
    <p:sldId id="410" r:id="rId5"/>
    <p:sldId id="383" r:id="rId6"/>
    <p:sldId id="409" r:id="rId7"/>
    <p:sldId id="413" r:id="rId8"/>
    <p:sldId id="391" r:id="rId9"/>
    <p:sldId id="412" r:id="rId10"/>
    <p:sldId id="411" r:id="rId11"/>
    <p:sldId id="397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7" r:id="rId20"/>
    <p:sldId id="423" r:id="rId21"/>
    <p:sldId id="424" r:id="rId22"/>
    <p:sldId id="425" r:id="rId23"/>
    <p:sldId id="426" r:id="rId24"/>
    <p:sldId id="428" r:id="rId25"/>
    <p:sldId id="429" r:id="rId26"/>
    <p:sldId id="430" r:id="rId27"/>
    <p:sldId id="431" r:id="rId28"/>
    <p:sldId id="432" r:id="rId29"/>
    <p:sldId id="434" r:id="rId30"/>
    <p:sldId id="433" r:id="rId31"/>
    <p:sldId id="435" r:id="rId32"/>
    <p:sldId id="436" r:id="rId33"/>
    <p:sldId id="437" r:id="rId34"/>
    <p:sldId id="438" r:id="rId35"/>
    <p:sldId id="439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50" r:id="rId46"/>
    <p:sldId id="451" r:id="rId47"/>
    <p:sldId id="452" r:id="rId48"/>
    <p:sldId id="45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42" d="100"/>
          <a:sy n="42" d="100"/>
        </p:scale>
        <p:origin x="52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2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6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9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3411" y="411479"/>
            <a:ext cx="8972893" cy="3291840"/>
          </a:xfrm>
        </p:spPr>
        <p:txBody>
          <a:bodyPr/>
          <a:lstStyle/>
          <a:p>
            <a:r>
              <a:rPr lang="en-US" sz="2400" b="1" dirty="0"/>
              <a:t>“Bank </a:t>
            </a:r>
            <a:r>
              <a:rPr lang="en-US" sz="2400" b="1" dirty="0" err="1"/>
              <a:t>Ditipu</a:t>
            </a:r>
            <a:r>
              <a:rPr lang="en-US" sz="2400" b="1" dirty="0"/>
              <a:t> </a:t>
            </a:r>
            <a:r>
              <a:rPr lang="en-US" sz="2400" b="1" dirty="0" err="1"/>
              <a:t>Debitur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Manipulasi</a:t>
            </a:r>
            <a:r>
              <a:rPr lang="en-US" sz="2400" b="1" dirty="0"/>
              <a:t> Laporan Keuangan (Kasus PT </a:t>
            </a:r>
            <a:r>
              <a:rPr lang="en-US" sz="2400" b="1" dirty="0" err="1"/>
              <a:t>Lancung</a:t>
            </a:r>
            <a:r>
              <a:rPr lang="en-US" sz="2400" b="1" dirty="0"/>
              <a:t> </a:t>
            </a:r>
            <a:r>
              <a:rPr lang="en-US" sz="2400" b="1" dirty="0" err="1"/>
              <a:t>Sampurna</a:t>
            </a:r>
            <a:r>
              <a:rPr lang="en-US" sz="2400" b="1" dirty="0"/>
              <a:t>)”</a:t>
            </a:r>
            <a:br>
              <a:rPr lang="en-US" sz="2400" dirty="0"/>
            </a:br>
            <a:r>
              <a:rPr lang="en-US" sz="2400" dirty="0"/>
              <a:t>Berdasarkan Buku </a:t>
            </a:r>
            <a:r>
              <a:rPr lang="en-US" sz="2400" i="1" dirty="0" err="1"/>
              <a:t>Mendeteksi</a:t>
            </a:r>
            <a:r>
              <a:rPr lang="en-US" sz="2400" i="1" dirty="0"/>
              <a:t> </a:t>
            </a:r>
            <a:r>
              <a:rPr lang="en-US" sz="2400" i="1" dirty="0" err="1"/>
              <a:t>Manipulasi</a:t>
            </a:r>
            <a:r>
              <a:rPr lang="en-US" sz="2400" i="1" dirty="0"/>
              <a:t> Laporan Keuangan</a:t>
            </a:r>
            <a:r>
              <a:rPr lang="en-US" sz="2400" dirty="0"/>
              <a:t> – </a:t>
            </a:r>
            <a:r>
              <a:rPr lang="en-US" sz="2400" dirty="0" err="1"/>
              <a:t>Theodorus</a:t>
            </a:r>
            <a:r>
              <a:rPr lang="en-US" sz="2400" dirty="0"/>
              <a:t> M. </a:t>
            </a:r>
            <a:r>
              <a:rPr lang="en-US" sz="2400" dirty="0" err="1"/>
              <a:t>Tuanakotta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C418-A37F-4BCC-B69A-1D5D803F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625643"/>
            <a:ext cx="10812379" cy="1732546"/>
          </a:xfrm>
        </p:spPr>
        <p:txBody>
          <a:bodyPr/>
          <a:lstStyle/>
          <a:p>
            <a:r>
              <a:rPr lang="en-US" sz="2000" b="0" dirty="0"/>
              <a:t>2. Bagaimana auditor </a:t>
            </a:r>
            <a:r>
              <a:rPr lang="en-US" sz="2000" b="0" dirty="0" err="1"/>
              <a:t>forensik</a:t>
            </a:r>
            <a:r>
              <a:rPr lang="en-US" sz="2000" b="0" dirty="0"/>
              <a:t> </a:t>
            </a:r>
            <a:r>
              <a:rPr lang="en-US" sz="2000" b="0" dirty="0" err="1"/>
              <a:t>seharusnya</a:t>
            </a:r>
            <a:r>
              <a:rPr lang="en-US" sz="2000" b="0" dirty="0"/>
              <a:t> </a:t>
            </a:r>
            <a:r>
              <a:rPr lang="en-US" sz="2000" b="0" dirty="0" err="1"/>
              <a:t>memverifikasi</a:t>
            </a:r>
            <a:r>
              <a:rPr lang="en-US" sz="2000" b="0" dirty="0"/>
              <a:t> </a:t>
            </a:r>
            <a:r>
              <a:rPr lang="en-US" sz="2000" b="0" dirty="0" err="1"/>
              <a:t>piutang</a:t>
            </a:r>
            <a:r>
              <a:rPr lang="en-US" sz="2000" b="0" dirty="0"/>
              <a:t> dan </a:t>
            </a:r>
            <a:r>
              <a:rPr lang="en-US" sz="2000" b="0" dirty="0" err="1"/>
              <a:t>persediaan</a:t>
            </a:r>
            <a:r>
              <a:rPr lang="en-US" sz="2000" b="0" dirty="0"/>
              <a:t> yang </a:t>
            </a:r>
            <a:r>
              <a:rPr lang="en-US" sz="2000" b="0" dirty="0" err="1"/>
              <a:t>mencurigakan</a:t>
            </a:r>
            <a:r>
              <a:rPr lang="en-US" sz="1000" dirty="0"/>
              <a:t>?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275DE2-0E6F-4A1A-95AF-549D1D0EF8A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358189" y="2610676"/>
            <a:ext cx="930442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Konfirmasi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eksternal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piutang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pelanggan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langsung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(bukan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berdasarkan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internal).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Observasi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fisik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rekonsiliasi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persediaan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pembelian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penjualan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Uji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kewajaran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(reasonableness test)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Apakah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rasio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piutang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penjualan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masuk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akal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Analisis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komparatif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antar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periode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industri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sejenis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Benford’s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untuk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mengidentifikasi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pola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angka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tidak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lazim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Pemeriksaan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pendukung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faktur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fiktif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pengiriman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dll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5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C418-A37F-4BCC-B69A-1D5D803F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625643"/>
            <a:ext cx="10812379" cy="1732546"/>
          </a:xfrm>
        </p:spPr>
        <p:txBody>
          <a:bodyPr/>
          <a:lstStyle/>
          <a:p>
            <a:r>
              <a:rPr lang="en-US" sz="2000" b="0" dirty="0"/>
              <a:t>3. Siapa saja </a:t>
            </a:r>
            <a:r>
              <a:rPr lang="en-US" sz="2000" b="0" dirty="0" err="1"/>
              <a:t>pihak</a:t>
            </a:r>
            <a:r>
              <a:rPr lang="en-US" sz="2000" b="0" dirty="0"/>
              <a:t> yang </a:t>
            </a:r>
            <a:r>
              <a:rPr lang="en-US" sz="2000" b="0" dirty="0" err="1"/>
              <a:t>turut</a:t>
            </a:r>
            <a:r>
              <a:rPr lang="en-US" sz="2000" b="0" dirty="0"/>
              <a:t> </a:t>
            </a:r>
            <a:r>
              <a:rPr lang="en-US" sz="2000" b="0" dirty="0" err="1"/>
              <a:t>berperan</a:t>
            </a:r>
            <a:r>
              <a:rPr lang="en-US" sz="2000" b="0" dirty="0"/>
              <a:t> (dan mungkin </a:t>
            </a:r>
            <a:r>
              <a:rPr lang="en-US" sz="2000" b="0" dirty="0" err="1"/>
              <a:t>lalai</a:t>
            </a:r>
            <a:r>
              <a:rPr lang="en-US" sz="2000" b="0" dirty="0"/>
              <a:t>) dalam </a:t>
            </a:r>
            <a:r>
              <a:rPr lang="en-US" sz="2000" b="0" dirty="0" err="1"/>
              <a:t>kejadian</a:t>
            </a:r>
            <a:r>
              <a:rPr lang="en-US" sz="2000" b="0" dirty="0"/>
              <a:t> ini</a:t>
            </a:r>
            <a:r>
              <a:rPr lang="en-US" sz="1000" b="0" dirty="0"/>
              <a:t>?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275DE2-0E6F-4A1A-95AF-549D1D0EF8A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165684" y="2758220"/>
            <a:ext cx="967339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Manajemen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Lancung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Sampurna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Pelaku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utama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manipulasi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laporan.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Auditor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eksternal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Diduga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tidak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independen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atau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dalam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menjalankan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audit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Kredit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analis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Tidak melakukan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analisis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komprehensif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laporan keuangan.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Komite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kredit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Terlalu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percaya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laporan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tanpa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pengujian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kelayakan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data.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Regulator dan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pengawas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internal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Kurang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efektif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dalam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mendeteksi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mengawasi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potensi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fraud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558FF1-D7FE-4FB1-9BA6-9E46FE805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6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C418-A37F-4BCC-B69A-1D5D803F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625643"/>
            <a:ext cx="10812379" cy="1732546"/>
          </a:xfrm>
        </p:spPr>
        <p:txBody>
          <a:bodyPr/>
          <a:lstStyle/>
          <a:p>
            <a:r>
              <a:rPr lang="en-US" sz="2000" b="0" dirty="0"/>
              <a:t>4. </a:t>
            </a:r>
            <a:r>
              <a:rPr lang="en-US" sz="2000" b="0" dirty="0" err="1"/>
              <a:t>Apakah</a:t>
            </a:r>
            <a:r>
              <a:rPr lang="en-US" sz="2000" b="0" dirty="0"/>
              <a:t> Bank Nusantara Raya bisa </a:t>
            </a:r>
            <a:r>
              <a:rPr lang="en-US" sz="2000" b="0" dirty="0" err="1"/>
              <a:t>dikatakan</a:t>
            </a:r>
            <a:r>
              <a:rPr lang="en-US" sz="2000" b="0" dirty="0"/>
              <a:t> </a:t>
            </a:r>
            <a:r>
              <a:rPr lang="en-US" sz="2000" b="0" dirty="0" err="1"/>
              <a:t>turut</a:t>
            </a:r>
            <a:r>
              <a:rPr lang="en-US" sz="2000" b="0" dirty="0"/>
              <a:t> </a:t>
            </a:r>
            <a:r>
              <a:rPr lang="en-US" sz="2000" b="0" dirty="0" err="1"/>
              <a:t>lalai</a:t>
            </a:r>
            <a:r>
              <a:rPr lang="en-US" sz="2000" b="0" dirty="0"/>
              <a:t> </a:t>
            </a:r>
            <a:r>
              <a:rPr lang="en-US" sz="2000" b="0" dirty="0" err="1"/>
              <a:t>karena</a:t>
            </a:r>
            <a:r>
              <a:rPr lang="en-US" sz="2000" b="0" dirty="0"/>
              <a:t> tidak melakukan </a:t>
            </a:r>
            <a:r>
              <a:rPr lang="en-US" sz="2000" b="0" i="1" dirty="0"/>
              <a:t>due diligence</a:t>
            </a:r>
            <a:r>
              <a:rPr lang="en-US" sz="1000" dirty="0"/>
              <a:t>?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275DE2-0E6F-4A1A-95AF-549D1D0EF8A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2165684" y="2594073"/>
            <a:ext cx="9673390" cy="31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0" dirty="0" err="1">
                <a:solidFill>
                  <a:schemeClr val="bg1"/>
                </a:solidFill>
              </a:rPr>
              <a:t>Ya</a:t>
            </a:r>
            <a:r>
              <a:rPr lang="en-US" sz="2000" b="0" dirty="0">
                <a:solidFill>
                  <a:schemeClr val="bg1"/>
                </a:solidFill>
              </a:rPr>
              <a:t>. Bank Nusantara Raya </a:t>
            </a:r>
            <a:r>
              <a:rPr lang="en-US" sz="2000" b="0" dirty="0" err="1">
                <a:solidFill>
                  <a:schemeClr val="bg1"/>
                </a:solidFill>
              </a:rPr>
              <a:t>dianggap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lalai</a:t>
            </a:r>
            <a:r>
              <a:rPr lang="en-US" sz="2000" b="0" dirty="0">
                <a:solidFill>
                  <a:schemeClr val="bg1"/>
                </a:solidFill>
              </a:rPr>
              <a:t>, </a:t>
            </a:r>
            <a:r>
              <a:rPr lang="en-US" sz="2000" b="0" dirty="0" err="1">
                <a:solidFill>
                  <a:schemeClr val="bg1"/>
                </a:solidFill>
              </a:rPr>
              <a:t>karena</a:t>
            </a:r>
            <a:r>
              <a:rPr lang="en-US" sz="2000" b="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</a:rPr>
              <a:t>Tidak melakukan </a:t>
            </a:r>
            <a:r>
              <a:rPr lang="en-US" sz="2000" dirty="0" err="1">
                <a:solidFill>
                  <a:schemeClr val="bg1"/>
                </a:solidFill>
              </a:rPr>
              <a:t>verifikasi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silang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terhadap</a:t>
            </a:r>
            <a:r>
              <a:rPr lang="en-US" sz="2000" b="0" dirty="0">
                <a:solidFill>
                  <a:schemeClr val="bg1"/>
                </a:solidFill>
              </a:rPr>
              <a:t> data laporan keuangan (</a:t>
            </a:r>
            <a:r>
              <a:rPr lang="en-US" sz="2000" b="0" dirty="0" err="1">
                <a:solidFill>
                  <a:schemeClr val="bg1"/>
                </a:solidFill>
              </a:rPr>
              <a:t>contohnya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konfirmasi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piutang</a:t>
            </a:r>
            <a:r>
              <a:rPr lang="en-US" sz="2000" b="0" dirty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 err="1">
                <a:solidFill>
                  <a:schemeClr val="bg1"/>
                </a:solidFill>
              </a:rPr>
              <a:t>Mengabaikan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indikator</a:t>
            </a:r>
            <a:r>
              <a:rPr lang="en-US" sz="2000" b="0" dirty="0">
                <a:solidFill>
                  <a:schemeClr val="bg1"/>
                </a:solidFill>
              </a:rPr>
              <a:t> red flags dan </a:t>
            </a:r>
            <a:r>
              <a:rPr lang="en-US" sz="2000" dirty="0" err="1">
                <a:solidFill>
                  <a:schemeClr val="bg1"/>
                </a:solidFill>
              </a:rPr>
              <a:t>hanya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mengandalkan</a:t>
            </a:r>
            <a:r>
              <a:rPr lang="en-US" sz="2000" dirty="0">
                <a:solidFill>
                  <a:schemeClr val="bg1"/>
                </a:solidFill>
              </a:rPr>
              <a:t> laporan keuangan audited</a:t>
            </a:r>
            <a:r>
              <a:rPr lang="en-US" sz="2000" b="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</a:rPr>
              <a:t>Tidak </a:t>
            </a:r>
            <a:r>
              <a:rPr lang="en-US" sz="2000" b="0" dirty="0" err="1">
                <a:solidFill>
                  <a:schemeClr val="bg1"/>
                </a:solidFill>
              </a:rPr>
              <a:t>menugaskan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tim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independen</a:t>
            </a:r>
            <a:r>
              <a:rPr lang="en-US" sz="2000" b="0" dirty="0">
                <a:solidFill>
                  <a:schemeClr val="bg1"/>
                </a:solidFill>
              </a:rPr>
              <a:t> untuk </a:t>
            </a:r>
            <a:r>
              <a:rPr lang="en-US" sz="2000" b="0" dirty="0" err="1">
                <a:solidFill>
                  <a:schemeClr val="bg1"/>
                </a:solidFill>
              </a:rPr>
              <a:t>menilai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kelayakan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bisnis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operasional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0" dirty="0">
                <a:solidFill>
                  <a:schemeClr val="bg1"/>
                </a:solidFill>
              </a:rPr>
              <a:t>PT </a:t>
            </a:r>
            <a:r>
              <a:rPr lang="en-US" sz="2000" b="0" dirty="0" err="1">
                <a:solidFill>
                  <a:schemeClr val="bg1"/>
                </a:solidFill>
              </a:rPr>
              <a:t>Lancung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Sampurna</a:t>
            </a:r>
            <a:r>
              <a:rPr lang="en-US" sz="2000" b="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>
                <a:solidFill>
                  <a:schemeClr val="bg1"/>
                </a:solidFill>
              </a:rPr>
              <a:t>Tidak </a:t>
            </a:r>
            <a:r>
              <a:rPr lang="en-US" sz="2000" b="0" dirty="0" err="1">
                <a:solidFill>
                  <a:schemeClr val="bg1"/>
                </a:solidFill>
              </a:rPr>
              <a:t>mempertimbangkan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analisis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risiko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sektor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industri</a:t>
            </a:r>
            <a:r>
              <a:rPr lang="en-US" sz="2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558FF1-D7FE-4FB1-9BA6-9E46FE805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3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C418-A37F-4BCC-B69A-1D5D803F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6" y="625643"/>
            <a:ext cx="8646694" cy="1732546"/>
          </a:xfrm>
        </p:spPr>
        <p:txBody>
          <a:bodyPr/>
          <a:lstStyle/>
          <a:p>
            <a:r>
              <a:rPr lang="en-US" sz="2400" b="0" dirty="0"/>
              <a:t>5. </a:t>
            </a:r>
            <a:r>
              <a:rPr lang="en-US" sz="2400" b="0" dirty="0" err="1"/>
              <a:t>Apa</a:t>
            </a:r>
            <a:r>
              <a:rPr lang="en-US" sz="2400" b="0" dirty="0"/>
              <a:t> yang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untuk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</a:t>
            </a:r>
            <a:r>
              <a:rPr lang="en-US" sz="2400" dirty="0" err="1"/>
              <a:t>serupa</a:t>
            </a:r>
            <a:r>
              <a:rPr lang="en-US" sz="2400" dirty="0"/>
              <a:t> di masa </a:t>
            </a:r>
            <a:r>
              <a:rPr lang="en-US" sz="2400" dirty="0" err="1"/>
              <a:t>depan</a:t>
            </a:r>
            <a:r>
              <a:rPr lang="en-US" sz="2400" b="0" dirty="0"/>
              <a:t>?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558FF1-D7FE-4FB1-9BA6-9E46FE805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27760DE-7DAD-49DE-B59E-500DBBAB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188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351093-E79D-4856-BDB8-0E9ACF65BAE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753980" y="3219917"/>
            <a:ext cx="110690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Bank harus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menerapkan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proses due diligence yang lebih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termasuk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peninjauan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independen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laporan keuangan.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Audit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eksternal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harus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auditor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kredibel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independen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Peningkatan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pelatihan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bagi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analis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kredit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auditor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tentang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red flag accounting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Penggunaan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auditor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forensik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dalam kasus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kredit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bernilai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besar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atau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sektor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berisiko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tinggi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Penerapan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teknologi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audit modern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seperti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analytics dan continuous auditing.</a:t>
            </a:r>
          </a:p>
        </p:txBody>
      </p:sp>
    </p:spTree>
    <p:extLst>
      <p:ext uri="{BB962C8B-B14F-4D97-AF65-F5344CB8AC3E}">
        <p14:creationId xmlns:p14="http://schemas.microsoft.com/office/powerpoint/2010/main" val="9317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52CF-5E5A-41FD-B6F6-04B7B56A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429000"/>
            <a:ext cx="10859703" cy="1270260"/>
          </a:xfrm>
        </p:spPr>
        <p:txBody>
          <a:bodyPr/>
          <a:lstStyle/>
          <a:p>
            <a:r>
              <a:rPr lang="en-US" dirty="0"/>
              <a:t>TEORI-TEORI YANG MENDUKUNG KASUS PT LANCUNG</a:t>
            </a:r>
          </a:p>
        </p:txBody>
      </p:sp>
    </p:spTree>
    <p:extLst>
      <p:ext uri="{BB962C8B-B14F-4D97-AF65-F5344CB8AC3E}">
        <p14:creationId xmlns:p14="http://schemas.microsoft.com/office/powerpoint/2010/main" val="326556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1DF2-916F-408C-8242-1D54C6E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10763451" cy="1593507"/>
          </a:xfrm>
        </p:spPr>
        <p:txBody>
          <a:bodyPr/>
          <a:lstStyle/>
          <a:p>
            <a:r>
              <a:rPr lang="en-US" dirty="0"/>
              <a:t>Teori </a:t>
            </a:r>
            <a:r>
              <a:rPr lang="en-US" dirty="0" err="1"/>
              <a:t>Manipulasi</a:t>
            </a:r>
            <a:r>
              <a:rPr lang="en-US" dirty="0"/>
              <a:t> Laporan Keuangan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A7070-4A71-4287-8ED4-045443F4B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" y="2506027"/>
            <a:ext cx="7414705" cy="38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1DF2-916F-408C-8242-1D54C6E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10763451" cy="1593507"/>
          </a:xfrm>
        </p:spPr>
        <p:txBody>
          <a:bodyPr/>
          <a:lstStyle/>
          <a:p>
            <a:r>
              <a:rPr lang="en-US" dirty="0"/>
              <a:t>Teori </a:t>
            </a:r>
            <a:r>
              <a:rPr lang="en-US" dirty="0" err="1"/>
              <a:t>Manipulasi</a:t>
            </a:r>
            <a:r>
              <a:rPr lang="en-US" dirty="0"/>
              <a:t> Laporan Keuangan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DA3DE-CC45-4741-BC20-9F5863F6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2522221"/>
            <a:ext cx="8294370" cy="36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1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1DF2-916F-408C-8242-1D54C6E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10763451" cy="1593507"/>
          </a:xfrm>
        </p:spPr>
        <p:txBody>
          <a:bodyPr/>
          <a:lstStyle/>
          <a:p>
            <a:r>
              <a:rPr lang="en-US" dirty="0"/>
              <a:t>Teori </a:t>
            </a:r>
            <a:r>
              <a:rPr lang="en-US" dirty="0" err="1"/>
              <a:t>Manipulasi</a:t>
            </a:r>
            <a:r>
              <a:rPr lang="en-US" dirty="0"/>
              <a:t> Laporan Keuangan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EED83-41E2-4F9C-9098-A1EC7456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357437"/>
            <a:ext cx="9037652" cy="33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4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1DF2-916F-408C-8242-1D54C6E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10763451" cy="1593507"/>
          </a:xfrm>
        </p:spPr>
        <p:txBody>
          <a:bodyPr/>
          <a:lstStyle/>
          <a:p>
            <a:r>
              <a:rPr lang="en-US" dirty="0"/>
              <a:t>Teori </a:t>
            </a:r>
            <a:r>
              <a:rPr lang="en-US" dirty="0" err="1"/>
              <a:t>Manipulasi</a:t>
            </a:r>
            <a:r>
              <a:rPr lang="en-US" dirty="0"/>
              <a:t> Laporan Keuangan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E6A9-4833-4651-ADB4-87A35633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443162"/>
            <a:ext cx="7564755" cy="39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1DF2-916F-408C-8242-1D54C6E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10763451" cy="1593507"/>
          </a:xfrm>
        </p:spPr>
        <p:txBody>
          <a:bodyPr/>
          <a:lstStyle/>
          <a:p>
            <a:r>
              <a:rPr lang="en-US" dirty="0"/>
              <a:t>Teori </a:t>
            </a:r>
            <a:r>
              <a:rPr lang="en-US" dirty="0" err="1"/>
              <a:t>Manipulasi</a:t>
            </a:r>
            <a:r>
              <a:rPr lang="en-US" dirty="0"/>
              <a:t> Laporan Keuangan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0DB69-ED35-484B-9D87-A9384A51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60" y="2419349"/>
            <a:ext cx="8168540" cy="42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laporan keuangan dalam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bank.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Mengidentifikasi</a:t>
            </a:r>
            <a:r>
              <a:rPr lang="en-US" dirty="0"/>
              <a:t> red flags dalam laporan keuangan.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Menganalisis</a:t>
            </a:r>
            <a:r>
              <a:rPr lang="en-US" dirty="0"/>
              <a:t> kasus PT </a:t>
            </a:r>
            <a:r>
              <a:rPr lang="en-US" dirty="0" err="1"/>
              <a:t>Lancung</a:t>
            </a:r>
            <a:r>
              <a:rPr lang="en-US" dirty="0"/>
              <a:t> </a:t>
            </a:r>
            <a:r>
              <a:rPr lang="en-US" dirty="0" err="1"/>
              <a:t>Sampurna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auditor </a:t>
            </a:r>
            <a:r>
              <a:rPr lang="en-US" dirty="0" err="1"/>
              <a:t>forensik</a:t>
            </a:r>
            <a:r>
              <a:rPr lang="en-US" dirty="0"/>
              <a:t> dalam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kecurangan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melalui </a:t>
            </a:r>
            <a:r>
              <a:rPr lang="en-US" dirty="0" err="1"/>
              <a:t>studi</a:t>
            </a:r>
            <a:r>
              <a:rPr lang="en-US" dirty="0"/>
              <a:t> kasus.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1DF2-916F-408C-8242-1D54C6E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3"/>
            <a:ext cx="10763451" cy="922948"/>
          </a:xfrm>
        </p:spPr>
        <p:txBody>
          <a:bodyPr/>
          <a:lstStyle/>
          <a:p>
            <a:r>
              <a:rPr lang="en-US" dirty="0"/>
              <a:t>Teori </a:t>
            </a:r>
            <a:r>
              <a:rPr lang="en-US" dirty="0" err="1"/>
              <a:t>Manipulasi</a:t>
            </a:r>
            <a:r>
              <a:rPr lang="en-US" dirty="0"/>
              <a:t> Laporan Keuangan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B2047-302C-42D2-ADF7-BC5D499FC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530667"/>
            <a:ext cx="6400800" cy="43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1DF2-916F-408C-8242-1D54C6ED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3"/>
            <a:ext cx="11262360" cy="816268"/>
          </a:xfrm>
        </p:spPr>
        <p:txBody>
          <a:bodyPr/>
          <a:lstStyle/>
          <a:p>
            <a:r>
              <a:rPr lang="pt-BR" sz="4000" dirty="0"/>
              <a:t>🎯 </a:t>
            </a:r>
            <a:r>
              <a:rPr lang="pt-BR" sz="4000" b="1" dirty="0"/>
              <a:t>Contoh Motif Manipulasi dalam Dunia Nyata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E19BE-BE2F-46C1-8C19-B86EEB40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173504"/>
            <a:ext cx="7909560" cy="54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8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23D854-FFD6-4689-B047-1F92AC94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3"/>
            <a:ext cx="10988040" cy="740068"/>
          </a:xfrm>
        </p:spPr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Laporan Keuangan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B0A01-4D74-4965-9D04-35E97E0E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114425"/>
            <a:ext cx="638556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2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98A87-2FF2-4737-A764-8DC834A5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6" y="1943576"/>
            <a:ext cx="11137408" cy="29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7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565F7-CD51-4E54-B9AB-571D9929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" y="322897"/>
            <a:ext cx="10119259" cy="3865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3FC08-7549-4129-81F2-0D4300D57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3" y="3913822"/>
            <a:ext cx="9832556" cy="22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5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52C5E-9336-4D74-B5B0-A8E2BA0D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" y="668655"/>
            <a:ext cx="9258300" cy="55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BF163-7EC9-484D-82DD-CDA426AD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657224"/>
            <a:ext cx="9906000" cy="54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9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A58B34-49C4-41AB-94D2-C105EB67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" y="583882"/>
            <a:ext cx="10721308" cy="47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05073-BF3B-461C-BD2E-61CFFDA5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" y="962025"/>
            <a:ext cx="10679614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28BFB2-ACE1-4880-A36E-FA16E19F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" y="1134427"/>
            <a:ext cx="10749725" cy="45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4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2E7BA-B5A4-4494-8749-B17C3412D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8" y="82063"/>
            <a:ext cx="5772903" cy="6286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B80670-A94D-4011-A3DD-B053AF663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062"/>
            <a:ext cx="5835869" cy="62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09DB6-1554-4973-8061-243657B6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522922"/>
            <a:ext cx="8467725" cy="60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7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57E3F-FD05-47B4-B8AB-B64ABDCE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1773555"/>
            <a:ext cx="9174480" cy="4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44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B00C8-8D60-4E69-BC61-C403F1E6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2002154"/>
            <a:ext cx="11112912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9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7D8AC-A59D-4ED7-813C-1C466DE9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46910"/>
            <a:ext cx="10711596" cy="3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8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2A27E-5786-481E-87B1-97EACB762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768792"/>
            <a:ext cx="11221155" cy="35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09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34BA2-39B2-45AF-A5B2-8F8869F2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22144"/>
            <a:ext cx="11124579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5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400F4-5D9F-42EC-901E-E011463B0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45004"/>
            <a:ext cx="11100272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7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3B099-4E37-4A02-8F3D-EAE7D453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70722"/>
            <a:ext cx="10914411" cy="23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9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3D83C-ED1E-41BF-BCE8-3971C02C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33574"/>
            <a:ext cx="10859453" cy="25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8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A1D33-924A-4DC1-BE0E-CBB33217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07381"/>
            <a:ext cx="10695899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49793-F8AA-4F79-B0E2-7579E835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07" y="80211"/>
            <a:ext cx="7096125" cy="3181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83DA7-7CD4-4A97-AC46-74C9F7766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982" y="3425413"/>
            <a:ext cx="7093050" cy="33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22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88375-7E12-4B91-95B1-41ABF7BE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85962"/>
            <a:ext cx="11019407" cy="32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4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🚩 </a:t>
            </a:r>
            <a:r>
              <a:rPr lang="en-US" sz="3600" b="1" dirty="0" err="1">
                <a:solidFill>
                  <a:schemeClr val="bg1"/>
                </a:solidFill>
              </a:rPr>
              <a:t>Konsep</a:t>
            </a:r>
            <a:r>
              <a:rPr lang="en-US" sz="3600" b="1" dirty="0">
                <a:solidFill>
                  <a:schemeClr val="bg1"/>
                </a:solidFill>
              </a:rPr>
              <a:t> “Red Flag Accounting” – </a:t>
            </a:r>
            <a:r>
              <a:rPr lang="en-US" sz="3600" b="1" dirty="0" err="1">
                <a:solidFill>
                  <a:schemeClr val="bg1"/>
                </a:solidFill>
              </a:rPr>
              <a:t>Menangkap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Sinyal</a:t>
            </a:r>
            <a:r>
              <a:rPr lang="en-US" sz="3600" b="1" dirty="0">
                <a:solidFill>
                  <a:schemeClr val="bg1"/>
                </a:solidFill>
              </a:rPr>
              <a:t> Awal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2F360-1815-4158-B7DE-4B95F78E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936432"/>
            <a:ext cx="11002894" cy="26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8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🔍 </a:t>
            </a:r>
            <a:r>
              <a:rPr lang="en-US" sz="3600" b="1" dirty="0">
                <a:solidFill>
                  <a:schemeClr val="bg1"/>
                </a:solidFill>
              </a:rPr>
              <a:t>Peran Auditor </a:t>
            </a:r>
            <a:r>
              <a:rPr lang="en-US" sz="3600" b="1" dirty="0" err="1">
                <a:solidFill>
                  <a:schemeClr val="bg1"/>
                </a:solidFill>
              </a:rPr>
              <a:t>Forensik</a:t>
            </a:r>
            <a:r>
              <a:rPr lang="en-US" sz="3600" b="1" dirty="0">
                <a:solidFill>
                  <a:schemeClr val="bg1"/>
                </a:solidFill>
              </a:rPr>
              <a:t> dalam </a:t>
            </a:r>
            <a:r>
              <a:rPr lang="en-US" sz="3600" b="1" dirty="0" err="1">
                <a:solidFill>
                  <a:schemeClr val="bg1"/>
                </a:solidFill>
              </a:rPr>
              <a:t>Mengungkap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r>
              <a:rPr lang="en-US" sz="3600" b="1" dirty="0">
                <a:solidFill>
                  <a:schemeClr val="bg1"/>
                </a:solidFill>
              </a:rPr>
              <a:t> Laporan Keuangan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1CE5C-7E0D-43BC-A7CC-8BDCFD7DA684}"/>
              </a:ext>
            </a:extLst>
          </p:cNvPr>
          <p:cNvSpPr txBox="1"/>
          <p:nvPr/>
        </p:nvSpPr>
        <p:spPr>
          <a:xfrm>
            <a:off x="563880" y="2551837"/>
            <a:ext cx="11003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Dalam </a:t>
            </a:r>
            <a:r>
              <a:rPr lang="en-US" sz="2800" dirty="0" err="1">
                <a:solidFill>
                  <a:schemeClr val="bg1"/>
                </a:solidFill>
              </a:rPr>
              <a:t>perspektif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Tuanakotta</a:t>
            </a:r>
            <a:r>
              <a:rPr lang="en-US" sz="2800" dirty="0">
                <a:solidFill>
                  <a:schemeClr val="bg1"/>
                </a:solidFill>
              </a:rPr>
              <a:t> (dalam </a:t>
            </a:r>
            <a:r>
              <a:rPr lang="en-US" sz="2800" dirty="0" err="1">
                <a:solidFill>
                  <a:schemeClr val="bg1"/>
                </a:solidFill>
              </a:rPr>
              <a:t>Mendeteksi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Manipulasi</a:t>
            </a:r>
            <a:r>
              <a:rPr lang="en-US" sz="2800" dirty="0">
                <a:solidFill>
                  <a:schemeClr val="bg1"/>
                </a:solidFill>
              </a:rPr>
              <a:t> Laporan Keuangan), auditor </a:t>
            </a:r>
            <a:r>
              <a:rPr lang="en-US" sz="2800" dirty="0" err="1">
                <a:solidFill>
                  <a:schemeClr val="bg1"/>
                </a:solidFill>
              </a:rPr>
              <a:t>forensik</a:t>
            </a:r>
            <a:r>
              <a:rPr lang="en-US" sz="2800" dirty="0">
                <a:solidFill>
                  <a:schemeClr val="bg1"/>
                </a:solidFill>
              </a:rPr>
              <a:t> tidak hanya </a:t>
            </a:r>
            <a:r>
              <a:rPr lang="en-US" sz="2800" dirty="0" err="1">
                <a:solidFill>
                  <a:schemeClr val="bg1"/>
                </a:solidFill>
              </a:rPr>
              <a:t>bertugas</a:t>
            </a:r>
            <a:r>
              <a:rPr lang="en-US" sz="2800" dirty="0">
                <a:solidFill>
                  <a:schemeClr val="bg1"/>
                </a:solidFill>
              </a:rPr>
              <a:t> melakukan audit </a:t>
            </a:r>
            <a:r>
              <a:rPr lang="en-US" sz="2800" dirty="0" err="1">
                <a:solidFill>
                  <a:schemeClr val="bg1"/>
                </a:solidFill>
              </a:rPr>
              <a:t>biasa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tetapi</a:t>
            </a:r>
            <a:r>
              <a:rPr lang="en-US" sz="2800" dirty="0">
                <a:solidFill>
                  <a:schemeClr val="bg1"/>
                </a:solidFill>
              </a:rPr>
              <a:t> lebih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itu — mereka </a:t>
            </a:r>
            <a:r>
              <a:rPr lang="en-US" sz="2800" dirty="0" err="1">
                <a:solidFill>
                  <a:schemeClr val="bg1"/>
                </a:solidFill>
              </a:rPr>
              <a:t>bertindak</a:t>
            </a:r>
            <a:r>
              <a:rPr lang="en-US" sz="2800" dirty="0">
                <a:solidFill>
                  <a:schemeClr val="bg1"/>
                </a:solidFill>
              </a:rPr>
              <a:t> sebagai </a:t>
            </a:r>
            <a:r>
              <a:rPr lang="en-US" sz="2800" dirty="0" err="1">
                <a:solidFill>
                  <a:schemeClr val="bg1"/>
                </a:solidFill>
              </a:rPr>
              <a:t>penyelidik</a:t>
            </a:r>
            <a:r>
              <a:rPr lang="en-US" sz="2800" dirty="0">
                <a:solidFill>
                  <a:schemeClr val="bg1"/>
                </a:solidFill>
              </a:rPr>
              <a:t> keuangan yang </a:t>
            </a:r>
            <a:r>
              <a:rPr lang="en-US" sz="2800" dirty="0" err="1">
                <a:solidFill>
                  <a:schemeClr val="bg1"/>
                </a:solidFill>
              </a:rPr>
              <a:t>bertugas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mengungkap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kebenaran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tersembunyi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balik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angka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959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🔍 </a:t>
            </a:r>
            <a:r>
              <a:rPr lang="en-US" sz="3600" b="1" dirty="0">
                <a:solidFill>
                  <a:schemeClr val="bg1"/>
                </a:solidFill>
              </a:rPr>
              <a:t>Peran Auditor </a:t>
            </a:r>
            <a:r>
              <a:rPr lang="en-US" sz="3600" b="1" dirty="0" err="1">
                <a:solidFill>
                  <a:schemeClr val="bg1"/>
                </a:solidFill>
              </a:rPr>
              <a:t>Forensik</a:t>
            </a:r>
            <a:r>
              <a:rPr lang="en-US" sz="3600" b="1" dirty="0">
                <a:solidFill>
                  <a:schemeClr val="bg1"/>
                </a:solidFill>
              </a:rPr>
              <a:t> dalam </a:t>
            </a:r>
            <a:r>
              <a:rPr lang="en-US" sz="3600" b="1" dirty="0" err="1">
                <a:solidFill>
                  <a:schemeClr val="bg1"/>
                </a:solidFill>
              </a:rPr>
              <a:t>Mengungkap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r>
              <a:rPr lang="en-US" sz="3600" b="1" dirty="0">
                <a:solidFill>
                  <a:schemeClr val="bg1"/>
                </a:solidFill>
              </a:rPr>
              <a:t> Laporan Keuangan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0C55B-24E3-4644-9744-1F4F693E5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32609"/>
            <a:ext cx="8641080" cy="4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8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🔍 </a:t>
            </a:r>
            <a:r>
              <a:rPr lang="en-US" sz="3600" b="1" dirty="0">
                <a:solidFill>
                  <a:schemeClr val="bg1"/>
                </a:solidFill>
              </a:rPr>
              <a:t>Peran Auditor </a:t>
            </a:r>
            <a:r>
              <a:rPr lang="en-US" sz="3600" b="1" dirty="0" err="1">
                <a:solidFill>
                  <a:schemeClr val="bg1"/>
                </a:solidFill>
              </a:rPr>
              <a:t>Forensik</a:t>
            </a:r>
            <a:r>
              <a:rPr lang="en-US" sz="3600" b="1" dirty="0">
                <a:solidFill>
                  <a:schemeClr val="bg1"/>
                </a:solidFill>
              </a:rPr>
              <a:t> dalam </a:t>
            </a:r>
            <a:r>
              <a:rPr lang="en-US" sz="3600" b="1" dirty="0" err="1">
                <a:solidFill>
                  <a:schemeClr val="bg1"/>
                </a:solidFill>
              </a:rPr>
              <a:t>Mengungkap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r>
              <a:rPr lang="en-US" sz="3600" b="1" dirty="0">
                <a:solidFill>
                  <a:schemeClr val="bg1"/>
                </a:solidFill>
              </a:rPr>
              <a:t> Laporan Keuangan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E0999-DE51-4FA9-B290-77615AD4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865947"/>
            <a:ext cx="9189720" cy="46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5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2EA1F-E9F9-4C2D-B971-C65EF70297F2}"/>
              </a:ext>
            </a:extLst>
          </p:cNvPr>
          <p:cNvSpPr txBox="1"/>
          <p:nvPr/>
        </p:nvSpPr>
        <p:spPr>
          <a:xfrm>
            <a:off x="563880" y="438835"/>
            <a:ext cx="1100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🔍 </a:t>
            </a:r>
            <a:r>
              <a:rPr lang="en-US" sz="3600" b="1" dirty="0">
                <a:solidFill>
                  <a:schemeClr val="bg1"/>
                </a:solidFill>
              </a:rPr>
              <a:t>Peran Auditor </a:t>
            </a:r>
            <a:r>
              <a:rPr lang="en-US" sz="3600" b="1" dirty="0" err="1">
                <a:solidFill>
                  <a:schemeClr val="bg1"/>
                </a:solidFill>
              </a:rPr>
              <a:t>Forensik</a:t>
            </a:r>
            <a:r>
              <a:rPr lang="en-US" sz="3600" b="1" dirty="0">
                <a:solidFill>
                  <a:schemeClr val="bg1"/>
                </a:solidFill>
              </a:rPr>
              <a:t> dalam </a:t>
            </a:r>
            <a:r>
              <a:rPr lang="en-US" sz="3600" b="1" dirty="0" err="1">
                <a:solidFill>
                  <a:schemeClr val="bg1"/>
                </a:solidFill>
              </a:rPr>
              <a:t>Mengungkap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Manipulasi</a:t>
            </a:r>
            <a:r>
              <a:rPr lang="en-US" sz="3600" b="1" dirty="0">
                <a:solidFill>
                  <a:schemeClr val="bg1"/>
                </a:solidFill>
              </a:rPr>
              <a:t> Laporan Keuangan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6BA49-0355-46BB-81CA-F2477A46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" y="1836420"/>
            <a:ext cx="10469793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LATAR BELAKANG KASUS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🔹 </a:t>
            </a:r>
            <a:r>
              <a:rPr lang="en-US" b="1" dirty="0" err="1"/>
              <a:t>Debitur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PT </a:t>
            </a:r>
            <a:r>
              <a:rPr lang="en-US" dirty="0" err="1"/>
              <a:t>Lancung</a:t>
            </a:r>
            <a:r>
              <a:rPr lang="en-US" dirty="0"/>
              <a:t> </a:t>
            </a:r>
            <a:r>
              <a:rPr lang="en-US" dirty="0" err="1"/>
              <a:t>Sampurna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 yang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 modal </a:t>
            </a:r>
            <a:r>
              <a:rPr lang="en-US" dirty="0" err="1"/>
              <a:t>kerja</a:t>
            </a:r>
            <a:r>
              <a:rPr lang="en-US" dirty="0"/>
              <a:t> ke bank.</a:t>
            </a:r>
          </a:p>
          <a:p>
            <a:pPr marL="0" indent="0">
              <a:buNone/>
            </a:pPr>
            <a:r>
              <a:rPr lang="en-US" b="1" dirty="0"/>
              <a:t>🔹 </a:t>
            </a:r>
            <a:r>
              <a:rPr lang="en-US" b="1" dirty="0" err="1"/>
              <a:t>Pemberi</a:t>
            </a:r>
            <a:r>
              <a:rPr lang="en-US" b="1" dirty="0"/>
              <a:t> </a:t>
            </a:r>
            <a:r>
              <a:rPr lang="en-US" b="1" dirty="0" err="1"/>
              <a:t>Pinjaman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Bank Nusantara Raya (BNR), </a:t>
            </a:r>
            <a:r>
              <a:rPr lang="en-US" dirty="0" err="1"/>
              <a:t>lembaga</a:t>
            </a:r>
            <a:r>
              <a:rPr lang="en-US" dirty="0"/>
              <a:t> keuangan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setelah </a:t>
            </a:r>
            <a:r>
              <a:rPr lang="en-US" dirty="0" err="1"/>
              <a:t>meninjau</a:t>
            </a:r>
            <a:r>
              <a:rPr lang="en-US" dirty="0"/>
              <a:t> laporan keuangan </a:t>
            </a:r>
            <a:r>
              <a:rPr lang="en-US" dirty="0" err="1"/>
              <a:t>debitur</a:t>
            </a:r>
            <a:r>
              <a:rPr lang="en-US" dirty="0"/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LATAR BELAKANG KASUS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⚠️ </a:t>
            </a:r>
            <a:r>
              <a:rPr lang="en-US" b="1" dirty="0" err="1"/>
              <a:t>Masalah</a:t>
            </a:r>
            <a:r>
              <a:rPr lang="en-US" b="1" dirty="0"/>
              <a:t> Utama:</a:t>
            </a:r>
            <a:br>
              <a:rPr lang="en-US" dirty="0"/>
            </a:br>
            <a:r>
              <a:rPr lang="en-US" dirty="0"/>
              <a:t>PT </a:t>
            </a:r>
            <a:r>
              <a:rPr lang="en-US" dirty="0" err="1"/>
              <a:t>Lancung</a:t>
            </a:r>
            <a:r>
              <a:rPr lang="en-US" dirty="0"/>
              <a:t> </a:t>
            </a:r>
            <a:r>
              <a:rPr lang="en-US" dirty="0" err="1"/>
              <a:t>Sampurna</a:t>
            </a:r>
            <a:r>
              <a:rPr lang="en-US" dirty="0"/>
              <a:t> </a:t>
            </a:r>
            <a:r>
              <a:rPr lang="en-US" b="1" dirty="0" err="1"/>
              <a:t>memanipulasi</a:t>
            </a:r>
            <a:r>
              <a:rPr lang="en-US" b="1" dirty="0"/>
              <a:t> laporan keuangan</a:t>
            </a:r>
            <a:r>
              <a:rPr lang="en-US" dirty="0"/>
              <a:t> agar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dan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pinjaman</a:t>
            </a:r>
            <a:r>
              <a:rPr lang="en-US" dirty="0"/>
              <a:t>.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Menggelembungkan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b="1" dirty="0" err="1"/>
              <a:t>piutang</a:t>
            </a:r>
            <a:r>
              <a:rPr lang="en-US" dirty="0"/>
              <a:t> dan </a:t>
            </a:r>
            <a:r>
              <a:rPr lang="en-US" b="1" dirty="0" err="1"/>
              <a:t>persediaan</a:t>
            </a:r>
            <a:r>
              <a:rPr lang="en-US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tidak </a:t>
            </a:r>
            <a:r>
              <a:rPr lang="en-US" dirty="0" err="1"/>
              <a:t>wajar</a:t>
            </a:r>
            <a:endParaRPr lang="en-US" dirty="0"/>
          </a:p>
          <a:p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dan </a:t>
            </a:r>
            <a:r>
              <a:rPr lang="en-US" dirty="0" err="1"/>
              <a:t>rasio</a:t>
            </a:r>
            <a:r>
              <a:rPr lang="en-US" dirty="0"/>
              <a:t> keuangan yang </a:t>
            </a:r>
            <a:r>
              <a:rPr lang="en-US" b="1" dirty="0"/>
              <a:t>tidak </a:t>
            </a:r>
            <a:r>
              <a:rPr lang="en-US" b="1" dirty="0" err="1"/>
              <a:t>mencerminkan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sebenarnya</a:t>
            </a:r>
            <a:r>
              <a:rPr lang="en-US" dirty="0"/>
              <a:t>. ,(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fiktif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255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LATAR BELAKANG KASUS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💸 </a:t>
            </a:r>
            <a:r>
              <a:rPr lang="en-US" b="1" dirty="0" err="1"/>
              <a:t>Dampak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Bank </a:t>
            </a:r>
            <a:r>
              <a:rPr lang="en-US" b="1" dirty="0" err="1"/>
              <a:t>tertipu</a:t>
            </a:r>
            <a:r>
              <a:rPr lang="en-US" dirty="0"/>
              <a:t> oleh laporan keuangan yang </a:t>
            </a:r>
            <a:r>
              <a:rPr lang="en-US" dirty="0" err="1"/>
              <a:t>tampak</a:t>
            </a:r>
            <a:r>
              <a:rPr lang="en-US" dirty="0"/>
              <a:t> "</a:t>
            </a:r>
            <a:r>
              <a:rPr lang="en-US" dirty="0" err="1"/>
              <a:t>baik</a:t>
            </a:r>
            <a:r>
              <a:rPr lang="en-US" dirty="0"/>
              <a:t>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fundamental </a:t>
            </a:r>
            <a:r>
              <a:rPr lang="en-US" dirty="0" err="1"/>
              <a:t>perusahaan</a:t>
            </a:r>
            <a:r>
              <a:rPr lang="en-US" dirty="0"/>
              <a:t> tidak </a:t>
            </a:r>
            <a:r>
              <a:rPr lang="en-US" dirty="0" err="1"/>
              <a:t>layak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macet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beberapa waktu setelah </a:t>
            </a:r>
            <a:r>
              <a:rPr lang="en-US" dirty="0" err="1"/>
              <a:t>pencairan</a:t>
            </a:r>
            <a:r>
              <a:rPr lang="en-US" dirty="0"/>
              <a:t> dana.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Bank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b="1" dirty="0" err="1"/>
              <a:t>kerugian</a:t>
            </a:r>
            <a:r>
              <a:rPr lang="en-US" b="1" dirty="0"/>
              <a:t> </a:t>
            </a:r>
            <a:r>
              <a:rPr lang="en-US" b="1" dirty="0" err="1"/>
              <a:t>finansial</a:t>
            </a:r>
            <a:r>
              <a:rPr lang="en-US" b="1" dirty="0"/>
              <a:t> </a:t>
            </a:r>
            <a:r>
              <a:rPr lang="en-US" b="1" dirty="0" err="1"/>
              <a:t>signifikan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dana yang tidak </a:t>
            </a:r>
            <a:r>
              <a:rPr lang="en-US" dirty="0" err="1"/>
              <a:t>tertagih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kelembagaan.dan</a:t>
            </a:r>
            <a:r>
              <a:rPr lang="en-US" dirty="0"/>
              <a:t> harus melakukan proses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410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F188BD0-3871-4BB8-AFB0-7296DA012F78}"/>
              </a:ext>
            </a:extLst>
          </p:cNvPr>
          <p:cNvSpPr txBox="1"/>
          <p:nvPr/>
        </p:nvSpPr>
        <p:spPr>
          <a:xfrm>
            <a:off x="3048000" y="834189"/>
            <a:ext cx="88552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Penjelasan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Singkat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Manipulasi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Tujuan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manipulasi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Menyajikan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citra</a:t>
            </a:r>
            <a:r>
              <a:rPr lang="en-US" sz="2800" dirty="0">
                <a:solidFill>
                  <a:schemeClr val="bg1"/>
                </a:solidFill>
              </a:rPr>
              <a:t> keuangan </a:t>
            </a:r>
            <a:r>
              <a:rPr lang="en-US" sz="2800" dirty="0" err="1">
                <a:solidFill>
                  <a:schemeClr val="bg1"/>
                </a:solidFill>
              </a:rPr>
              <a:t>sehat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Teknik yang </a:t>
            </a:r>
            <a:r>
              <a:rPr lang="en-US" sz="2800" b="1" dirty="0" err="1">
                <a:solidFill>
                  <a:schemeClr val="bg1"/>
                </a:solidFill>
              </a:rPr>
              <a:t>digunakan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Piutang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dagang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dimark</a:t>
            </a:r>
            <a:r>
              <a:rPr lang="en-US" sz="2800" dirty="0">
                <a:solidFill>
                  <a:schemeClr val="bg1"/>
                </a:solidFill>
              </a:rPr>
              <a:t>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Persediaan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fiktif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Laba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kotor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dimanipulasi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C418-A37F-4BCC-B69A-1D5D803F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625643"/>
            <a:ext cx="10812379" cy="1732546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1</a:t>
            </a:r>
            <a:r>
              <a:rPr lang="en-US" sz="2000" i="1" dirty="0">
                <a:latin typeface="+mn-lt"/>
              </a:rPr>
              <a:t>. </a:t>
            </a:r>
            <a:r>
              <a:rPr lang="en-US" sz="2000" i="1" dirty="0" err="1">
                <a:latin typeface="+mn-lt"/>
              </a:rPr>
              <a:t>Apa</a:t>
            </a:r>
            <a:r>
              <a:rPr lang="en-US" sz="2000" i="1" dirty="0">
                <a:latin typeface="+mn-lt"/>
              </a:rPr>
              <a:t> saja </a:t>
            </a:r>
            <a:r>
              <a:rPr lang="en-US" sz="2000" i="1" dirty="0" err="1">
                <a:latin typeface="+mn-lt"/>
              </a:rPr>
              <a:t>indikator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awal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yang </a:t>
            </a:r>
            <a:r>
              <a:rPr lang="en-US" sz="2000" b="0" dirty="0" err="1">
                <a:latin typeface="+mn-lt"/>
              </a:rPr>
              <a:t>seharusnya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menjadi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red flag</a:t>
            </a:r>
            <a:r>
              <a:rPr lang="en-US" sz="2000" dirty="0">
                <a:latin typeface="+mn-lt"/>
              </a:rPr>
              <a:t> bagi </a:t>
            </a:r>
            <a:r>
              <a:rPr lang="en-US" sz="2000" dirty="0" err="1">
                <a:latin typeface="+mn-lt"/>
              </a:rPr>
              <a:t>analis</a:t>
            </a:r>
            <a:r>
              <a:rPr lang="en-US" sz="2000" dirty="0">
                <a:latin typeface="+mn-lt"/>
              </a:rPr>
              <a:t> bank </a:t>
            </a:r>
            <a:r>
              <a:rPr lang="en-US" sz="2000" dirty="0" err="1">
                <a:latin typeface="+mn-lt"/>
              </a:rPr>
              <a:t>terhadap</a:t>
            </a:r>
            <a:r>
              <a:rPr lang="en-US" sz="2000" dirty="0">
                <a:latin typeface="+mn-lt"/>
              </a:rPr>
              <a:t> laporan PT </a:t>
            </a:r>
            <a:r>
              <a:rPr lang="en-US" sz="2000" dirty="0" err="1">
                <a:latin typeface="+mn-lt"/>
              </a:rPr>
              <a:t>Lancung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Sampurna</a:t>
            </a:r>
            <a:r>
              <a:rPr lang="en-US" sz="2000" dirty="0">
                <a:latin typeface="+mn-lt"/>
              </a:rPr>
              <a:t>?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275DE2-0E6F-4A1A-95AF-549D1D0EF8A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3096127" y="2472177"/>
            <a:ext cx="85664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Pertumbuhan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penjualan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meningkat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signifikan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dalam waktu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singkat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tidak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sejalan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industri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Marjin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laba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kotor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tiba-tiba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melonjak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padahal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tidak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inovasi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produk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atau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efisiensi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biaya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bisa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menjelaskannya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Kenaikan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piutang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persediaan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ekstrem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tanpa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peningkatan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pendapatan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kas.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Perubahan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metode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akuntansi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tidak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dijelaskan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dalam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catatan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laporan keuangan.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Ketergantungan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atau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dua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pelanggan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besar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concentration risk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tapi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tidak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disebutkan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rinci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2329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705</TotalTime>
  <Words>929</Words>
  <Application>Microsoft Office PowerPoint</Application>
  <PresentationFormat>Widescreen</PresentationFormat>
  <Paragraphs>96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Franklin Gothic Book</vt:lpstr>
      <vt:lpstr>Franklin Gothic Demi</vt:lpstr>
      <vt:lpstr>Custom</vt:lpstr>
      <vt:lpstr>“Bank Ditipu Debitur dengan Manipulasi Laporan Keuangan (Kasus PT Lancung Sampurna)” Berdasarkan Buku Mendeteksi Manipulasi Laporan Keuangan – Theodorus M. Tuanakotta</vt:lpstr>
      <vt:lpstr>Tujuan Pembelajaran</vt:lpstr>
      <vt:lpstr>PowerPoint Presentation</vt:lpstr>
      <vt:lpstr>PowerPoint Presentation</vt:lpstr>
      <vt:lpstr>LATAR BELAKANG KASUS</vt:lpstr>
      <vt:lpstr>LATAR BELAKANG KASUS</vt:lpstr>
      <vt:lpstr>LATAR BELAKANG KASUS</vt:lpstr>
      <vt:lpstr>PowerPoint Presentation</vt:lpstr>
      <vt:lpstr>1. Apa saja indikator awal yang seharusnya menjadi red flag bagi analis bank terhadap laporan PT Lancung Sampurna?   </vt:lpstr>
      <vt:lpstr>2. Bagaimana auditor forensik seharusnya memverifikasi piutang dan persediaan yang mencurigakan?  </vt:lpstr>
      <vt:lpstr>3. Siapa saja pihak yang turut berperan (dan mungkin lalai) dalam kejadian ini?  </vt:lpstr>
      <vt:lpstr>4. Apakah Bank Nusantara Raya bisa dikatakan turut lalai karena tidak melakukan due diligence? </vt:lpstr>
      <vt:lpstr>5. Apa yang seharusnya dilakukan untuk mencegah kejadian serupa di masa depan?   </vt:lpstr>
      <vt:lpstr>TEORI-TEORI YANG MENDUKUNG KASUS PT LANCUNG</vt:lpstr>
      <vt:lpstr>Teori Manipulasi Laporan Keuangan</vt:lpstr>
      <vt:lpstr>Teori Manipulasi Laporan Keuangan</vt:lpstr>
      <vt:lpstr>Teori Manipulasi Laporan Keuangan</vt:lpstr>
      <vt:lpstr>Teori Manipulasi Laporan Keuangan</vt:lpstr>
      <vt:lpstr>Teori Manipulasi Laporan Keuangan</vt:lpstr>
      <vt:lpstr>Teori Manipulasi Laporan Keuangan</vt:lpstr>
      <vt:lpstr>🎯 Contoh Motif Manipulasi dalam Dunia Nyata</vt:lpstr>
      <vt:lpstr>Jenis-Jenis Manipulasi Laporan Keuangan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“Bank Ditipu Debitur dengan Manipulasi Laporan Keuangan (Kasus PT Lancung Sampurna)” Berdasarkan Buku Mendeteksi Manipulasi Laporan Keuangan – Theodorus M. Tuanakotta</dc:title>
  <dc:creator>user</dc:creator>
  <cp:lastModifiedBy>user</cp:lastModifiedBy>
  <cp:revision>20</cp:revision>
  <dcterms:created xsi:type="dcterms:W3CDTF">2025-04-19T04:56:52Z</dcterms:created>
  <dcterms:modified xsi:type="dcterms:W3CDTF">2025-04-21T05:12:32Z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