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Archivo Black" charset="1" panose="020B0A03020202020B04"/>
      <p:regular r:id="rId16"/>
    </p:embeddedFont>
    <p:embeddedFont>
      <p:font typeface="Poppins Bold" charset="1" panose="00000800000000000000"/>
      <p:regular r:id="rId17"/>
    </p:embeddedFont>
    <p:embeddedFont>
      <p:font typeface="Poppins" charset="1" panose="00000500000000000000"/>
      <p:regular r:id="rId18"/>
    </p:embeddedFont>
    <p:embeddedFont>
      <p:font typeface="League Spartan" charset="1" panose="000008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17.png" Type="http://schemas.openxmlformats.org/officeDocument/2006/relationships/image"/><Relationship Id="rId15" Target="../media/image18.svg" Type="http://schemas.openxmlformats.org/officeDocument/2006/relationships/image"/><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19.png" Type="http://schemas.openxmlformats.org/officeDocument/2006/relationships/image"/><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0.png" Type="http://schemas.openxmlformats.org/officeDocument/2006/relationships/image"/><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1.png" Type="http://schemas.openxmlformats.org/officeDocument/2006/relationships/image"/><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2.png" Type="http://schemas.openxmlformats.org/officeDocument/2006/relationships/image"/><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29.jpe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9" id="9"/>
          <p:cNvGrpSpPr/>
          <p:nvPr/>
        </p:nvGrpSpPr>
        <p:grpSpPr>
          <a:xfrm rot="-10800000">
            <a:off x="-325876" y="8032516"/>
            <a:ext cx="18613876" cy="3443106"/>
            <a:chOff x="0" y="0"/>
            <a:chExt cx="24818502" cy="4590807"/>
          </a:xfrm>
        </p:grpSpPr>
        <p:grpSp>
          <p:nvGrpSpPr>
            <p:cNvPr name="Group 10" id="10"/>
            <p:cNvGrpSpPr/>
            <p:nvPr/>
          </p:nvGrpSpPr>
          <p:grpSpPr>
            <a:xfrm rot="0">
              <a:off x="0" y="0"/>
              <a:ext cx="24680862" cy="4565407"/>
              <a:chOff x="0" y="0"/>
              <a:chExt cx="4419725" cy="817550"/>
            </a:xfrm>
          </p:grpSpPr>
          <p:sp>
            <p:nvSpPr>
              <p:cNvPr name="Freeform 11" id="1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0">
                      <a:alpha val="87500"/>
                    </a:srgbClr>
                  </a:gs>
                  <a:gs pos="100000">
                    <a:srgbClr val="DC1AD5">
                      <a:alpha val="100000"/>
                    </a:srgbClr>
                  </a:gs>
                </a:gsLst>
                <a:lin ang="5400000"/>
              </a:gradFill>
            </p:spPr>
          </p:sp>
          <p:sp>
            <p:nvSpPr>
              <p:cNvPr name="TextBox 12" id="1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3" id="1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16" id="16"/>
          <p:cNvSpPr/>
          <p:nvPr/>
        </p:nvSpPr>
        <p:spPr>
          <a:xfrm flipH="false" flipV="false" rot="0">
            <a:off x="8436967" y="-15716"/>
            <a:ext cx="1414067" cy="1866768"/>
          </a:xfrm>
          <a:custGeom>
            <a:avLst/>
            <a:gdLst/>
            <a:ahLst/>
            <a:cxnLst/>
            <a:rect r="r" b="b" t="t" l="l"/>
            <a:pathLst>
              <a:path h="1866768" w="1414067">
                <a:moveTo>
                  <a:pt x="0" y="0"/>
                </a:moveTo>
                <a:lnTo>
                  <a:pt x="1414066" y="0"/>
                </a:lnTo>
                <a:lnTo>
                  <a:pt x="1414066" y="1866768"/>
                </a:lnTo>
                <a:lnTo>
                  <a:pt x="0" y="1866768"/>
                </a:lnTo>
                <a:lnTo>
                  <a:pt x="0" y="0"/>
                </a:lnTo>
                <a:close/>
              </a:path>
            </a:pathLst>
          </a:custGeom>
          <a:blipFill>
            <a:blip r:embed="rId7"/>
            <a:stretch>
              <a:fillRect l="-17867" t="-3725" r="-318342" b="-3725"/>
            </a:stretch>
          </a:blipFill>
          <a:ln cap="sq">
            <a:noFill/>
            <a:prstDash val="solid"/>
            <a:miter/>
          </a:ln>
        </p:spPr>
      </p:sp>
      <p:sp>
        <p:nvSpPr>
          <p:cNvPr name="Freeform 17" id="17"/>
          <p:cNvSpPr/>
          <p:nvPr/>
        </p:nvSpPr>
        <p:spPr>
          <a:xfrm flipH="false" flipV="false" rot="0">
            <a:off x="7945399" y="1294198"/>
            <a:ext cx="2723078" cy="1113709"/>
          </a:xfrm>
          <a:custGeom>
            <a:avLst/>
            <a:gdLst/>
            <a:ahLst/>
            <a:cxnLst/>
            <a:rect r="r" b="b" t="t" l="l"/>
            <a:pathLst>
              <a:path h="1113709" w="2723078">
                <a:moveTo>
                  <a:pt x="0" y="0"/>
                </a:moveTo>
                <a:lnTo>
                  <a:pt x="2723078" y="0"/>
                </a:lnTo>
                <a:lnTo>
                  <a:pt x="2723078" y="1113709"/>
                </a:lnTo>
                <a:lnTo>
                  <a:pt x="0" y="1113709"/>
                </a:lnTo>
                <a:lnTo>
                  <a:pt x="0" y="0"/>
                </a:lnTo>
                <a:close/>
              </a:path>
            </a:pathLst>
          </a:custGeom>
          <a:blipFill>
            <a:blip r:embed="rId8"/>
            <a:stretch>
              <a:fillRect l="-35141" t="-3725" r="0" b="-3725"/>
            </a:stretch>
          </a:blipFill>
          <a:ln cap="sq">
            <a:noFill/>
            <a:prstDash val="solid"/>
            <a:miter/>
          </a:ln>
        </p:spPr>
      </p:sp>
      <p:grpSp>
        <p:nvGrpSpPr>
          <p:cNvPr name="Group 18" id="18"/>
          <p:cNvGrpSpPr/>
          <p:nvPr/>
        </p:nvGrpSpPr>
        <p:grpSpPr>
          <a:xfrm rot="0">
            <a:off x="-162938" y="-1035199"/>
            <a:ext cx="18613876" cy="3443106"/>
            <a:chOff x="0" y="0"/>
            <a:chExt cx="24818502" cy="4590807"/>
          </a:xfrm>
        </p:grpSpPr>
        <p:grpSp>
          <p:nvGrpSpPr>
            <p:cNvPr name="Group 19" id="19"/>
            <p:cNvGrpSpPr/>
            <p:nvPr/>
          </p:nvGrpSpPr>
          <p:grpSpPr>
            <a:xfrm rot="0">
              <a:off x="0" y="0"/>
              <a:ext cx="24680862" cy="4565407"/>
              <a:chOff x="0" y="0"/>
              <a:chExt cx="4419725" cy="817550"/>
            </a:xfrm>
          </p:grpSpPr>
          <p:sp>
            <p:nvSpPr>
              <p:cNvPr name="Freeform 20" id="20"/>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F">
                      <a:alpha val="100000"/>
                    </a:srgbClr>
                  </a:gs>
                  <a:gs pos="100000">
                    <a:srgbClr val="DC1AD5">
                      <a:alpha val="100000"/>
                    </a:srgbClr>
                  </a:gs>
                </a:gsLst>
                <a:lin ang="5400000"/>
              </a:gradFill>
            </p:spPr>
          </p:sp>
          <p:sp>
            <p:nvSpPr>
              <p:cNvPr name="TextBox 21" id="21"/>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2" id="22"/>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TextBox 25" id="25"/>
          <p:cNvSpPr txBox="true"/>
          <p:nvPr/>
        </p:nvSpPr>
        <p:spPr>
          <a:xfrm rot="0">
            <a:off x="181630" y="4119757"/>
            <a:ext cx="17924739" cy="2000884"/>
          </a:xfrm>
          <a:prstGeom prst="rect">
            <a:avLst/>
          </a:prstGeom>
        </p:spPr>
        <p:txBody>
          <a:bodyPr anchor="t" rtlCol="false" tIns="0" lIns="0" bIns="0" rIns="0">
            <a:spAutoFit/>
          </a:bodyPr>
          <a:lstStyle/>
          <a:p>
            <a:pPr algn="ctr">
              <a:lnSpc>
                <a:spcPts val="16240"/>
              </a:lnSpc>
              <a:spcBef>
                <a:spcPct val="0"/>
              </a:spcBef>
            </a:pPr>
            <a:r>
              <a:rPr lang="en-US" sz="11600">
                <a:solidFill>
                  <a:srgbClr val="FFC2FD"/>
                </a:solidFill>
                <a:latin typeface="Archivo Black"/>
                <a:ea typeface="Archivo Black"/>
                <a:cs typeface="Archivo Black"/>
                <a:sym typeface="Archivo Black"/>
              </a:rPr>
              <a:t>SPESIALISASI DINI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9" id="9"/>
          <p:cNvGrpSpPr/>
          <p:nvPr/>
        </p:nvGrpSpPr>
        <p:grpSpPr>
          <a:xfrm rot="-10800000">
            <a:off x="-162938" y="8051378"/>
            <a:ext cx="18613876" cy="3443106"/>
            <a:chOff x="0" y="0"/>
            <a:chExt cx="24818502" cy="4590807"/>
          </a:xfrm>
        </p:grpSpPr>
        <p:grpSp>
          <p:nvGrpSpPr>
            <p:cNvPr name="Group 10" id="10"/>
            <p:cNvGrpSpPr/>
            <p:nvPr/>
          </p:nvGrpSpPr>
          <p:grpSpPr>
            <a:xfrm rot="0">
              <a:off x="0" y="0"/>
              <a:ext cx="24680862" cy="4565407"/>
              <a:chOff x="0" y="0"/>
              <a:chExt cx="4419725" cy="817550"/>
            </a:xfrm>
          </p:grpSpPr>
          <p:sp>
            <p:nvSpPr>
              <p:cNvPr name="Freeform 11" id="1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F">
                      <a:alpha val="100000"/>
                    </a:srgbClr>
                  </a:gs>
                  <a:gs pos="100000">
                    <a:srgbClr val="DC1AD5">
                      <a:alpha val="100000"/>
                    </a:srgbClr>
                  </a:gs>
                </a:gsLst>
                <a:lin ang="5400000"/>
              </a:gradFill>
            </p:spPr>
          </p:sp>
          <p:sp>
            <p:nvSpPr>
              <p:cNvPr name="TextBox 12" id="1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3" id="1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grpSp>
        <p:nvGrpSpPr>
          <p:cNvPr name="Group 16" id="16"/>
          <p:cNvGrpSpPr/>
          <p:nvPr/>
        </p:nvGrpSpPr>
        <p:grpSpPr>
          <a:xfrm rot="0">
            <a:off x="-325876" y="-1022383"/>
            <a:ext cx="18613876" cy="3443106"/>
            <a:chOff x="0" y="0"/>
            <a:chExt cx="24818502" cy="4590807"/>
          </a:xfrm>
        </p:grpSpPr>
        <p:grpSp>
          <p:nvGrpSpPr>
            <p:cNvPr name="Group 17" id="17"/>
            <p:cNvGrpSpPr/>
            <p:nvPr/>
          </p:nvGrpSpPr>
          <p:grpSpPr>
            <a:xfrm rot="0">
              <a:off x="0" y="0"/>
              <a:ext cx="24680862" cy="4565407"/>
              <a:chOff x="0" y="0"/>
              <a:chExt cx="4419725" cy="817550"/>
            </a:xfrm>
          </p:grpSpPr>
          <p:sp>
            <p:nvSpPr>
              <p:cNvPr name="Freeform 18" id="1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F">
                      <a:alpha val="100000"/>
                    </a:srgbClr>
                  </a:gs>
                  <a:gs pos="100000">
                    <a:srgbClr val="DC1AD5">
                      <a:alpha val="100000"/>
                    </a:srgbClr>
                  </a:gs>
                </a:gsLst>
                <a:lin ang="5400000"/>
              </a:gradFill>
            </p:spPr>
          </p:sp>
          <p:sp>
            <p:nvSpPr>
              <p:cNvPr name="TextBox 19" id="1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0" id="20"/>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23" id="23"/>
          <p:cNvSpPr/>
          <p:nvPr/>
        </p:nvSpPr>
        <p:spPr>
          <a:xfrm flipH="false" flipV="false" rot="3199806">
            <a:off x="8504842" y="-2183726"/>
            <a:ext cx="12859985" cy="12777196"/>
          </a:xfrm>
          <a:custGeom>
            <a:avLst/>
            <a:gdLst/>
            <a:ahLst/>
            <a:cxnLst/>
            <a:rect r="r" b="b" t="t" l="l"/>
            <a:pathLst>
              <a:path h="12777196" w="12859985">
                <a:moveTo>
                  <a:pt x="0" y="0"/>
                </a:moveTo>
                <a:lnTo>
                  <a:pt x="12859986" y="0"/>
                </a:lnTo>
                <a:lnTo>
                  <a:pt x="12859986" y="12777196"/>
                </a:lnTo>
                <a:lnTo>
                  <a:pt x="0" y="12777196"/>
                </a:lnTo>
                <a:lnTo>
                  <a:pt x="0" y="0"/>
                </a:lnTo>
                <a:close/>
              </a:path>
            </a:pathLst>
          </a:custGeom>
          <a:blipFill>
            <a:blip r:embed="rId7">
              <a:alphaModFix amt="38000"/>
            </a:blip>
            <a:stretch>
              <a:fillRect l="0" t="0" r="0" b="0"/>
            </a:stretch>
          </a:blipFill>
        </p:spPr>
      </p:sp>
      <p:sp>
        <p:nvSpPr>
          <p:cNvPr name="TextBox 24" id="24"/>
          <p:cNvSpPr txBox="true"/>
          <p:nvPr/>
        </p:nvSpPr>
        <p:spPr>
          <a:xfrm rot="0">
            <a:off x="1869978" y="3147379"/>
            <a:ext cx="14548043" cy="2463165"/>
          </a:xfrm>
          <a:prstGeom prst="rect">
            <a:avLst/>
          </a:prstGeom>
        </p:spPr>
        <p:txBody>
          <a:bodyPr anchor="t" rtlCol="false" tIns="0" lIns="0" bIns="0" rIns="0">
            <a:spAutoFit/>
          </a:bodyPr>
          <a:lstStyle/>
          <a:p>
            <a:pPr algn="ctr">
              <a:lnSpc>
                <a:spcPts val="20160"/>
              </a:lnSpc>
              <a:spcBef>
                <a:spcPct val="0"/>
              </a:spcBef>
            </a:pPr>
            <a:r>
              <a:rPr lang="en-US" sz="14400">
                <a:solidFill>
                  <a:srgbClr val="FF34F8"/>
                </a:solidFill>
                <a:latin typeface="League Spartan"/>
                <a:ea typeface="League Spartan"/>
                <a:cs typeface="League Spartan"/>
                <a:sym typeface="League Spartan"/>
              </a:rPr>
              <a:t>TERIMAKASIH</a:t>
            </a:r>
          </a:p>
        </p:txBody>
      </p:sp>
      <p:sp>
        <p:nvSpPr>
          <p:cNvPr name="TextBox 25" id="25"/>
          <p:cNvSpPr txBox="true"/>
          <p:nvPr/>
        </p:nvSpPr>
        <p:spPr>
          <a:xfrm rot="0">
            <a:off x="2816626" y="5172261"/>
            <a:ext cx="7043280" cy="2009642"/>
          </a:xfrm>
          <a:prstGeom prst="rect">
            <a:avLst/>
          </a:prstGeom>
        </p:spPr>
        <p:txBody>
          <a:bodyPr anchor="t" rtlCol="false" tIns="0" lIns="0" bIns="0" rIns="0">
            <a:spAutoFit/>
          </a:bodyPr>
          <a:lstStyle/>
          <a:p>
            <a:pPr algn="l">
              <a:lnSpc>
                <a:spcPts val="3157"/>
              </a:lnSpc>
            </a:pPr>
            <a:r>
              <a:rPr lang="en-US" sz="2255">
                <a:solidFill>
                  <a:srgbClr val="FF34F8"/>
                </a:solidFill>
                <a:latin typeface="Poppins"/>
                <a:ea typeface="Poppins"/>
                <a:cs typeface="Poppins"/>
                <a:sym typeface="Poppins"/>
              </a:rPr>
              <a:t>TIDAK MASALAH APAPUN HASIL DARI APA YANG KAMU LAKUKAN, ENTAH ITU BERHASIL ATAU GAGAL, </a:t>
            </a:r>
            <a:r>
              <a:rPr lang="en-US" sz="2255" b="true">
                <a:solidFill>
                  <a:srgbClr val="FF34F8"/>
                </a:solidFill>
                <a:latin typeface="Poppins Bold"/>
                <a:ea typeface="Poppins Bold"/>
                <a:cs typeface="Poppins Bold"/>
                <a:sym typeface="Poppins Bold"/>
              </a:rPr>
              <a:t>PENGALAMAN YANG KAMU DAPATKAN SUDAH MERUPAKAN BENTUK DARI KESUKSESAN.</a:t>
            </a:r>
          </a:p>
          <a:p>
            <a:pPr algn="l">
              <a:lnSpc>
                <a:spcPts val="3157"/>
              </a:lnSpc>
              <a:spcBef>
                <a:spcPct val="0"/>
              </a:spcBef>
            </a:pPr>
            <a:r>
              <a:rPr lang="en-US" sz="2255">
                <a:solidFill>
                  <a:srgbClr val="FF34F8"/>
                </a:solidFill>
                <a:latin typeface="Poppins"/>
                <a:ea typeface="Poppins"/>
                <a:cs typeface="Poppins"/>
                <a:sym typeface="Poppins"/>
              </a:rPr>
              <a:t> - JACK MA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FFFFFF">
                    <a:alpha val="100000"/>
                  </a:srgbClr>
                </a:gs>
                <a:gs pos="100000">
                  <a:srgbClr val="DC1AD5">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3" id="13"/>
          <p:cNvSpPr txBox="true"/>
          <p:nvPr/>
        </p:nvSpPr>
        <p:spPr>
          <a:xfrm rot="0">
            <a:off x="5457193" y="2997819"/>
            <a:ext cx="11995510" cy="5699299"/>
          </a:xfrm>
          <a:prstGeom prst="rect">
            <a:avLst/>
          </a:prstGeom>
        </p:spPr>
        <p:txBody>
          <a:bodyPr anchor="t" rtlCol="false" tIns="0" lIns="0" bIns="0" rIns="0">
            <a:spAutoFit/>
          </a:bodyPr>
          <a:lstStyle/>
          <a:p>
            <a:pPr algn="just">
              <a:lnSpc>
                <a:spcPts val="3490"/>
              </a:lnSpc>
            </a:pPr>
            <a:r>
              <a:rPr lang="en-US" sz="2493" b="true">
                <a:solidFill>
                  <a:srgbClr val="000000"/>
                </a:solidFill>
                <a:latin typeface="Poppins Bold"/>
                <a:ea typeface="Poppins Bold"/>
                <a:cs typeface="Poppins Bold"/>
                <a:sym typeface="Poppins Bold"/>
              </a:rPr>
              <a:t>Dalam kehidupan hari ini, setiap orang butuh keseimbangan kepakaran spesialis, sekaligus wawasan yang luas. Guna memiliki tujuan yang jelas dalam tatanan kehidupan nya mendatang.</a:t>
            </a:r>
          </a:p>
          <a:p>
            <a:pPr algn="just">
              <a:lnSpc>
                <a:spcPts val="3490"/>
              </a:lnSpc>
            </a:pPr>
          </a:p>
          <a:p>
            <a:pPr algn="just">
              <a:lnSpc>
                <a:spcPts val="3490"/>
              </a:lnSpc>
            </a:pPr>
            <a:r>
              <a:rPr lang="en-US" sz="2493">
                <a:solidFill>
                  <a:srgbClr val="000000"/>
                </a:solidFill>
                <a:latin typeface="Poppins"/>
                <a:ea typeface="Poppins"/>
                <a:cs typeface="Poppins"/>
                <a:sym typeface="Poppins"/>
              </a:rPr>
              <a:t>Proses di mana individu, biasanya anak-anak atau remaja, mulai fokus pada satu bidang studi atau keterampilan tertentu pada usia yang relatif muda.</a:t>
            </a:r>
          </a:p>
          <a:p>
            <a:pPr algn="just">
              <a:lnSpc>
                <a:spcPts val="3490"/>
              </a:lnSpc>
            </a:pPr>
            <a:r>
              <a:rPr lang="en-US" sz="2493">
                <a:solidFill>
                  <a:srgbClr val="000000"/>
                </a:solidFill>
                <a:latin typeface="Poppins"/>
                <a:ea typeface="Poppins"/>
                <a:cs typeface="Poppins"/>
                <a:sym typeface="Poppins"/>
              </a:rPr>
              <a:t>Namun dibutuhkan ilmu dasar dan keterampilan umum di kehidupan digital, seperti analisis data, pengodean, dan komunikasi, semakin berharga di berbagai keilmuan. Agar tidak salah langkah dalam memilih fokus spesialisasi dini.</a:t>
            </a:r>
          </a:p>
          <a:p>
            <a:pPr algn="just">
              <a:lnSpc>
                <a:spcPts val="3490"/>
              </a:lnSpc>
            </a:pPr>
          </a:p>
          <a:p>
            <a:pPr algn="just">
              <a:lnSpc>
                <a:spcPts val="3490"/>
              </a:lnSpc>
            </a:pPr>
          </a:p>
        </p:txBody>
      </p:sp>
      <p:sp>
        <p:nvSpPr>
          <p:cNvPr name="AutoShape 14" id="14"/>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809229" y="3649673"/>
            <a:ext cx="3451288" cy="4114800"/>
          </a:xfrm>
          <a:custGeom>
            <a:avLst/>
            <a:gdLst/>
            <a:ahLst/>
            <a:cxnLst/>
            <a:rect r="r" b="b" t="t" l="l"/>
            <a:pathLst>
              <a:path h="4114800" w="3451288">
                <a:moveTo>
                  <a:pt x="0" y="0"/>
                </a:moveTo>
                <a:lnTo>
                  <a:pt x="3451288" y="0"/>
                </a:lnTo>
                <a:lnTo>
                  <a:pt x="345128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5767074" y="1166132"/>
            <a:ext cx="11375748" cy="755015"/>
          </a:xfrm>
          <a:prstGeom prst="rect">
            <a:avLst/>
          </a:prstGeom>
        </p:spPr>
        <p:txBody>
          <a:bodyPr anchor="t" rtlCol="false" tIns="0" lIns="0" bIns="0" rIns="0">
            <a:spAutoFit/>
          </a:bodyPr>
          <a:lstStyle/>
          <a:p>
            <a:pPr algn="ctr">
              <a:lnSpc>
                <a:spcPts val="6160"/>
              </a:lnSpc>
              <a:spcBef>
                <a:spcPct val="0"/>
              </a:spcBef>
            </a:pPr>
            <a:r>
              <a:rPr lang="en-US" sz="4400">
                <a:solidFill>
                  <a:srgbClr val="DC1AD5"/>
                </a:solidFill>
                <a:latin typeface="League Spartan"/>
                <a:ea typeface="League Spartan"/>
                <a:cs typeface="League Spartan"/>
                <a:sym typeface="League Spartan"/>
              </a:rPr>
              <a:t>MENGAPA SPESIALISASI DINI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FFFFFF">
                    <a:alpha val="100000"/>
                  </a:srgbClr>
                </a:gs>
                <a:gs pos="100000">
                  <a:srgbClr val="DC1AD5">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3" id="13"/>
          <p:cNvSpPr txBox="true"/>
          <p:nvPr/>
        </p:nvSpPr>
        <p:spPr>
          <a:xfrm rot="0">
            <a:off x="5767074" y="2930186"/>
            <a:ext cx="11492226" cy="6531610"/>
          </a:xfrm>
          <a:prstGeom prst="rect">
            <a:avLst/>
          </a:prstGeom>
        </p:spPr>
        <p:txBody>
          <a:bodyPr anchor="t" rtlCol="false" tIns="0" lIns="0" bIns="0" rIns="0">
            <a:spAutoFit/>
          </a:bodyPr>
          <a:lstStyle/>
          <a:p>
            <a:pPr algn="just">
              <a:lnSpc>
                <a:spcPts val="4339"/>
              </a:lnSpc>
            </a:pPr>
            <a:r>
              <a:rPr lang="en-US" sz="3099">
                <a:solidFill>
                  <a:srgbClr val="000000"/>
                </a:solidFill>
                <a:latin typeface="Poppins"/>
                <a:ea typeface="Poppins"/>
                <a:cs typeface="Poppins"/>
                <a:sym typeface="Poppins"/>
              </a:rPr>
              <a:t>Dalam konteks pendidikan atau olahraga, spesialisasi dini melibatkan latihan intensif dan berfokus pada satu disiplin atau aktivitas tertentu, dengan tujuan untuk mengembangkan keahlian atau bakat di bidang tersebut secepat mungkin.</a:t>
            </a:r>
          </a:p>
          <a:p>
            <a:pPr algn="just">
              <a:lnSpc>
                <a:spcPts val="4339"/>
              </a:lnSpc>
            </a:pPr>
          </a:p>
          <a:p>
            <a:pPr algn="just">
              <a:lnSpc>
                <a:spcPts val="4339"/>
              </a:lnSpc>
            </a:pPr>
            <a:r>
              <a:rPr lang="en-US" sz="3099">
                <a:solidFill>
                  <a:srgbClr val="000000"/>
                </a:solidFill>
                <a:latin typeface="Poppins"/>
                <a:ea typeface="Poppins"/>
                <a:cs typeface="Poppins"/>
                <a:sym typeface="Poppins"/>
              </a:rPr>
              <a:t>Oleh adanya pola yang berulang, umpan balik yang langsung diberikan dan akurat; aturan jelas dan tetap, dapat membantu proses spesialisasi dini.</a:t>
            </a:r>
          </a:p>
          <a:p>
            <a:pPr algn="just">
              <a:lnSpc>
                <a:spcPts val="4339"/>
              </a:lnSpc>
            </a:pPr>
          </a:p>
          <a:p>
            <a:pPr algn="just">
              <a:lnSpc>
                <a:spcPts val="4339"/>
              </a:lnSpc>
            </a:pPr>
          </a:p>
          <a:p>
            <a:pPr algn="just">
              <a:lnSpc>
                <a:spcPts val="4339"/>
              </a:lnSpc>
            </a:pPr>
          </a:p>
        </p:txBody>
      </p:sp>
      <p:sp>
        <p:nvSpPr>
          <p:cNvPr name="AutoShape 14" id="14"/>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373436" y="3649673"/>
            <a:ext cx="4172167" cy="4114800"/>
          </a:xfrm>
          <a:custGeom>
            <a:avLst/>
            <a:gdLst/>
            <a:ahLst/>
            <a:cxnLst/>
            <a:rect r="r" b="b" t="t" l="l"/>
            <a:pathLst>
              <a:path h="4114800" w="4172167">
                <a:moveTo>
                  <a:pt x="0" y="0"/>
                </a:moveTo>
                <a:lnTo>
                  <a:pt x="4172167" y="0"/>
                </a:lnTo>
                <a:lnTo>
                  <a:pt x="4172167" y="4114800"/>
                </a:lnTo>
                <a:lnTo>
                  <a:pt x="0" y="4114800"/>
                </a:lnTo>
                <a:lnTo>
                  <a:pt x="0" y="0"/>
                </a:lnTo>
                <a:close/>
              </a:path>
            </a:pathLst>
          </a:custGeom>
          <a:blipFill>
            <a:blip r:embed="rId14"/>
            <a:stretch>
              <a:fillRect l="0" t="0" r="0" b="0"/>
            </a:stretch>
          </a:blipFill>
        </p:spPr>
      </p:sp>
      <p:sp>
        <p:nvSpPr>
          <p:cNvPr name="TextBox 18" id="18"/>
          <p:cNvSpPr txBox="true"/>
          <p:nvPr/>
        </p:nvSpPr>
        <p:spPr>
          <a:xfrm rot="0">
            <a:off x="5767074" y="1166132"/>
            <a:ext cx="11375748" cy="755015"/>
          </a:xfrm>
          <a:prstGeom prst="rect">
            <a:avLst/>
          </a:prstGeom>
        </p:spPr>
        <p:txBody>
          <a:bodyPr anchor="t" rtlCol="false" tIns="0" lIns="0" bIns="0" rIns="0">
            <a:spAutoFit/>
          </a:bodyPr>
          <a:lstStyle/>
          <a:p>
            <a:pPr algn="ctr">
              <a:lnSpc>
                <a:spcPts val="6160"/>
              </a:lnSpc>
              <a:spcBef>
                <a:spcPct val="0"/>
              </a:spcBef>
            </a:pPr>
            <a:r>
              <a:rPr lang="en-US" sz="4400">
                <a:solidFill>
                  <a:srgbClr val="DC1AD5"/>
                </a:solidFill>
                <a:latin typeface="League Spartan"/>
                <a:ea typeface="League Spartan"/>
                <a:cs typeface="League Spartan"/>
                <a:sym typeface="League Spartan"/>
              </a:rPr>
              <a:t>BAGAIMANA SPESIALISASI DINI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FFFFFF">
                    <a:alpha val="100000"/>
                  </a:srgbClr>
                </a:gs>
                <a:gs pos="100000">
                  <a:srgbClr val="DC1AD5">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3" id="13"/>
          <p:cNvSpPr txBox="true"/>
          <p:nvPr/>
        </p:nvSpPr>
        <p:spPr>
          <a:xfrm rot="0">
            <a:off x="5767074" y="2528381"/>
            <a:ext cx="11375748" cy="5699125"/>
          </a:xfrm>
          <a:prstGeom prst="rect">
            <a:avLst/>
          </a:prstGeom>
        </p:spPr>
        <p:txBody>
          <a:bodyPr anchor="t" rtlCol="false" tIns="0" lIns="0" bIns="0" rIns="0">
            <a:spAutoFit/>
          </a:bodyPr>
          <a:lstStyle/>
          <a:p>
            <a:pPr algn="just">
              <a:lnSpc>
                <a:spcPts val="3499"/>
              </a:lnSpc>
            </a:pPr>
          </a:p>
          <a:p>
            <a:pPr algn="just">
              <a:lnSpc>
                <a:spcPts val="3499"/>
              </a:lnSpc>
            </a:pPr>
            <a:r>
              <a:rPr lang="en-US" sz="2499">
                <a:solidFill>
                  <a:srgbClr val="000000"/>
                </a:solidFill>
                <a:latin typeface="Poppins"/>
                <a:ea typeface="Poppins"/>
                <a:cs typeface="Poppins"/>
                <a:sym typeface="Poppins"/>
              </a:rPr>
              <a:t>Spesialisasi dini dapat memberikan beberapa keuntungan, terutama dalam hal pengembangan keahlian tinggi di bidang tertentu.</a:t>
            </a:r>
          </a:p>
          <a:p>
            <a:pPr algn="just">
              <a:lnSpc>
                <a:spcPts val="3499"/>
              </a:lnSpc>
            </a:pPr>
            <a:r>
              <a:rPr lang="en-US" sz="2499">
                <a:solidFill>
                  <a:srgbClr val="000000"/>
                </a:solidFill>
                <a:latin typeface="Poppins"/>
                <a:ea typeface="Poppins"/>
                <a:cs typeface="Poppins"/>
                <a:sym typeface="Poppins"/>
              </a:rPr>
              <a:t>Anak atau remaja yang mulai fokus sejak dini pada satu disiplin cenderung memiliki lebih banyak waktu untuk mengasah keterampilan mereka, sehingga memungkinkan mereka untuk mencapai tingkat keahlian yang lebih tinggi dibandingkan dengan mereka yang mulai lebih lambat.</a:t>
            </a:r>
          </a:p>
          <a:p>
            <a:pPr algn="just">
              <a:lnSpc>
                <a:spcPts val="3499"/>
              </a:lnSpc>
            </a:pPr>
          </a:p>
          <a:p>
            <a:pPr algn="just">
              <a:lnSpc>
                <a:spcPts val="3499"/>
              </a:lnSpc>
            </a:pPr>
            <a:r>
              <a:rPr lang="en-US" sz="2499">
                <a:solidFill>
                  <a:srgbClr val="000000"/>
                </a:solidFill>
                <a:latin typeface="Poppins"/>
                <a:ea typeface="Poppins"/>
                <a:cs typeface="Poppins"/>
                <a:sym typeface="Poppins"/>
              </a:rPr>
              <a:t>Selain itu, spesialisasi dini dapat membuka peluang untuk berpartisipasi dalam kompetisi atau program elit, yang dapat membawa pengakuan dan peluang karier lebih awal.</a:t>
            </a:r>
          </a:p>
          <a:p>
            <a:pPr algn="just">
              <a:lnSpc>
                <a:spcPts val="3499"/>
              </a:lnSpc>
            </a:pPr>
          </a:p>
        </p:txBody>
      </p:sp>
      <p:sp>
        <p:nvSpPr>
          <p:cNvPr name="AutoShape 14" id="14"/>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631005" y="3689361"/>
            <a:ext cx="3657028" cy="4114800"/>
          </a:xfrm>
          <a:custGeom>
            <a:avLst/>
            <a:gdLst/>
            <a:ahLst/>
            <a:cxnLst/>
            <a:rect r="r" b="b" t="t" l="l"/>
            <a:pathLst>
              <a:path h="4114800" w="3657028">
                <a:moveTo>
                  <a:pt x="0" y="0"/>
                </a:moveTo>
                <a:lnTo>
                  <a:pt x="3657029" y="0"/>
                </a:lnTo>
                <a:lnTo>
                  <a:pt x="3657029" y="4114800"/>
                </a:lnTo>
                <a:lnTo>
                  <a:pt x="0" y="4114800"/>
                </a:lnTo>
                <a:lnTo>
                  <a:pt x="0" y="0"/>
                </a:lnTo>
                <a:close/>
              </a:path>
            </a:pathLst>
          </a:custGeom>
          <a:blipFill>
            <a:blip r:embed="rId14"/>
            <a:stretch>
              <a:fillRect l="0" t="0" r="0" b="0"/>
            </a:stretch>
          </a:blipFill>
        </p:spPr>
      </p:sp>
      <p:sp>
        <p:nvSpPr>
          <p:cNvPr name="TextBox 18" id="18"/>
          <p:cNvSpPr txBox="true"/>
          <p:nvPr/>
        </p:nvSpPr>
        <p:spPr>
          <a:xfrm rot="0">
            <a:off x="5767074" y="1166132"/>
            <a:ext cx="11375748" cy="755015"/>
          </a:xfrm>
          <a:prstGeom prst="rect">
            <a:avLst/>
          </a:prstGeom>
        </p:spPr>
        <p:txBody>
          <a:bodyPr anchor="t" rtlCol="false" tIns="0" lIns="0" bIns="0" rIns="0">
            <a:spAutoFit/>
          </a:bodyPr>
          <a:lstStyle/>
          <a:p>
            <a:pPr algn="ctr">
              <a:lnSpc>
                <a:spcPts val="6160"/>
              </a:lnSpc>
              <a:spcBef>
                <a:spcPct val="0"/>
              </a:spcBef>
            </a:pPr>
            <a:r>
              <a:rPr lang="en-US" sz="4400">
                <a:solidFill>
                  <a:srgbClr val="DC1AD5"/>
                </a:solidFill>
                <a:latin typeface="League Spartan"/>
                <a:ea typeface="League Spartan"/>
                <a:cs typeface="League Spartan"/>
                <a:sym typeface="League Spartan"/>
              </a:rPr>
              <a:t>KEUNTUNGAN SPESIALISASI DINI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FFFFFF">
                    <a:alpha val="100000"/>
                  </a:srgbClr>
                </a:gs>
                <a:gs pos="100000">
                  <a:srgbClr val="DC1AD5">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AutoShape 13" id="13"/>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4" id="14"/>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p:cNvSpPr/>
          <p:nvPr/>
        </p:nvSpPr>
        <p:spPr>
          <a:xfrm flipH="false" flipV="false" rot="0">
            <a:off x="247261" y="3689361"/>
            <a:ext cx="4424516" cy="4114800"/>
          </a:xfrm>
          <a:custGeom>
            <a:avLst/>
            <a:gdLst/>
            <a:ahLst/>
            <a:cxnLst/>
            <a:rect r="r" b="b" t="t" l="l"/>
            <a:pathLst>
              <a:path h="4114800" w="4424516">
                <a:moveTo>
                  <a:pt x="0" y="0"/>
                </a:moveTo>
                <a:lnTo>
                  <a:pt x="4424516" y="0"/>
                </a:lnTo>
                <a:lnTo>
                  <a:pt x="4424516" y="4114800"/>
                </a:lnTo>
                <a:lnTo>
                  <a:pt x="0" y="4114800"/>
                </a:lnTo>
                <a:lnTo>
                  <a:pt x="0" y="0"/>
                </a:lnTo>
                <a:close/>
              </a:path>
            </a:pathLst>
          </a:custGeom>
          <a:blipFill>
            <a:blip r:embed="rId14"/>
            <a:stretch>
              <a:fillRect l="0" t="0" r="0" b="0"/>
            </a:stretch>
          </a:blipFill>
        </p:spPr>
      </p:sp>
      <p:sp>
        <p:nvSpPr>
          <p:cNvPr name="TextBox 17" id="17"/>
          <p:cNvSpPr txBox="true"/>
          <p:nvPr/>
        </p:nvSpPr>
        <p:spPr>
          <a:xfrm rot="0">
            <a:off x="5767074" y="2981336"/>
            <a:ext cx="11375748" cy="4822825"/>
          </a:xfrm>
          <a:prstGeom prst="rect">
            <a:avLst/>
          </a:prstGeom>
        </p:spPr>
        <p:txBody>
          <a:bodyPr anchor="t" rtlCol="false" tIns="0" lIns="0" bIns="0" rIns="0">
            <a:spAutoFit/>
          </a:bodyPr>
          <a:lstStyle/>
          <a:p>
            <a:pPr algn="just">
              <a:lnSpc>
                <a:spcPts val="3499"/>
              </a:lnSpc>
            </a:pPr>
            <a:r>
              <a:rPr lang="en-US" sz="2499">
                <a:solidFill>
                  <a:srgbClr val="000000"/>
                </a:solidFill>
                <a:latin typeface="Poppins"/>
                <a:ea typeface="Poppins"/>
                <a:cs typeface="Poppins"/>
                <a:sym typeface="Poppins"/>
              </a:rPr>
              <a:t>Namun, spesialisasi dini juga memiliki sejumlah kerugian.</a:t>
            </a:r>
          </a:p>
          <a:p>
            <a:pPr algn="just">
              <a:lnSpc>
                <a:spcPts val="3499"/>
              </a:lnSpc>
            </a:pPr>
          </a:p>
          <a:p>
            <a:pPr algn="just">
              <a:lnSpc>
                <a:spcPts val="3499"/>
              </a:lnSpc>
            </a:pPr>
            <a:r>
              <a:rPr lang="en-US" sz="2499">
                <a:solidFill>
                  <a:srgbClr val="000000"/>
                </a:solidFill>
                <a:latin typeface="Poppins"/>
                <a:ea typeface="Poppins"/>
                <a:cs typeface="Poppins"/>
                <a:sym typeface="Poppins"/>
              </a:rPr>
              <a:t>Salah satu risiko terbesar adalah meningkatnya kemungkinan cedera atau kelelahan, terutama dalam konteks olahraga, di mana latihan intensif pada usia muda dapat menyebabkan stres fisik yang berlebihan.</a:t>
            </a:r>
          </a:p>
          <a:p>
            <a:pPr algn="just">
              <a:lnSpc>
                <a:spcPts val="3499"/>
              </a:lnSpc>
            </a:pPr>
            <a:r>
              <a:rPr lang="en-US" sz="2499">
                <a:solidFill>
                  <a:srgbClr val="000000"/>
                </a:solidFill>
                <a:latin typeface="Poppins"/>
                <a:ea typeface="Poppins"/>
                <a:cs typeface="Poppins"/>
                <a:sym typeface="Poppins"/>
              </a:rPr>
              <a:t>Selain itu, spesialisasi dini dapat membatasi perkembangan keterampilan lain yang mungkin penting untuk keseimbangan hidup dan karier di masa depan. Ada juga risiko burnout atau kelelahan mental akibat tekanan yang terus-menerus untuk unggul di satu bidang.</a:t>
            </a:r>
          </a:p>
        </p:txBody>
      </p:sp>
      <p:sp>
        <p:nvSpPr>
          <p:cNvPr name="TextBox 18" id="18"/>
          <p:cNvSpPr txBox="true"/>
          <p:nvPr/>
        </p:nvSpPr>
        <p:spPr>
          <a:xfrm rot="0">
            <a:off x="5767074" y="1166132"/>
            <a:ext cx="11375748" cy="755015"/>
          </a:xfrm>
          <a:prstGeom prst="rect">
            <a:avLst/>
          </a:prstGeom>
        </p:spPr>
        <p:txBody>
          <a:bodyPr anchor="t" rtlCol="false" tIns="0" lIns="0" bIns="0" rIns="0">
            <a:spAutoFit/>
          </a:bodyPr>
          <a:lstStyle/>
          <a:p>
            <a:pPr algn="ctr">
              <a:lnSpc>
                <a:spcPts val="6160"/>
              </a:lnSpc>
              <a:spcBef>
                <a:spcPct val="0"/>
              </a:spcBef>
            </a:pPr>
            <a:r>
              <a:rPr lang="en-US" sz="4400">
                <a:solidFill>
                  <a:srgbClr val="DC1AD5"/>
                </a:solidFill>
                <a:latin typeface="League Spartan"/>
                <a:ea typeface="League Spartan"/>
                <a:cs typeface="League Spartan"/>
                <a:sym typeface="League Spartan"/>
              </a:rPr>
              <a:t>KERUGIAN SPESIALISASI DINI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FFFFFF">
                    <a:alpha val="100000"/>
                  </a:srgbClr>
                </a:gs>
                <a:gs pos="100000">
                  <a:srgbClr val="DC1AD5">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3" id="13"/>
          <p:cNvSpPr txBox="true"/>
          <p:nvPr/>
        </p:nvSpPr>
        <p:spPr>
          <a:xfrm rot="0">
            <a:off x="5767074" y="2885977"/>
            <a:ext cx="11375748" cy="5260975"/>
          </a:xfrm>
          <a:prstGeom prst="rect">
            <a:avLst/>
          </a:prstGeom>
        </p:spPr>
        <p:txBody>
          <a:bodyPr anchor="t" rtlCol="false" tIns="0" lIns="0" bIns="0" rIns="0">
            <a:spAutoFit/>
          </a:bodyPr>
          <a:lstStyle/>
          <a:p>
            <a:pPr algn="just">
              <a:lnSpc>
                <a:spcPts val="3499"/>
              </a:lnSpc>
            </a:pPr>
            <a:r>
              <a:rPr lang="en-US" sz="2499">
                <a:solidFill>
                  <a:srgbClr val="000000"/>
                </a:solidFill>
                <a:latin typeface="Poppins"/>
                <a:ea typeface="Poppins"/>
                <a:cs typeface="Poppins"/>
                <a:sym typeface="Poppins"/>
              </a:rPr>
              <a:t>Keputusan untuk melakukan spesialisasi dini biasanya dipengaruhi oleh beberapa faktor, termasuk dukungan dari orang tua, pengaruh pelatih atau guru, serta persepsi tentang peluang masa depan di bidang tertentu.</a:t>
            </a:r>
          </a:p>
          <a:p>
            <a:pPr algn="just">
              <a:lnSpc>
                <a:spcPts val="3499"/>
              </a:lnSpc>
            </a:pPr>
            <a:r>
              <a:rPr lang="en-US" sz="2499">
                <a:solidFill>
                  <a:srgbClr val="000000"/>
                </a:solidFill>
                <a:latin typeface="Poppins"/>
                <a:ea typeface="Poppins"/>
                <a:cs typeface="Poppins"/>
                <a:sym typeface="Poppins"/>
              </a:rPr>
              <a:t>Ditambah lagi dengan iklim belajar bersahabat yang dicirikan, dengan  adanya pola yang berulang, umpan balik yang langsung diberikan dan akurat; aturan jelas dan tetap. </a:t>
            </a:r>
          </a:p>
          <a:p>
            <a:pPr algn="just">
              <a:lnSpc>
                <a:spcPts val="3499"/>
              </a:lnSpc>
            </a:pPr>
          </a:p>
          <a:p>
            <a:pPr algn="just">
              <a:lnSpc>
                <a:spcPts val="3499"/>
              </a:lnSpc>
            </a:pPr>
            <a:r>
              <a:rPr lang="en-US" sz="2499">
                <a:solidFill>
                  <a:srgbClr val="000000"/>
                </a:solidFill>
                <a:latin typeface="Poppins"/>
                <a:ea typeface="Poppins"/>
                <a:cs typeface="Poppins"/>
                <a:sym typeface="Poppins"/>
              </a:rPr>
              <a:t>Ambisi pribadi dan minat anak juga berperan penting. Di sisi lain, tekanan dari masyarakat atau budaya tertentu, di mana kesuksesan sering dikaitkan dengan prestasi di bidang spesifik sejak usia muda, juga dapat mempengaruhi keputusan ini.</a:t>
            </a:r>
          </a:p>
        </p:txBody>
      </p:sp>
      <p:sp>
        <p:nvSpPr>
          <p:cNvPr name="AutoShape 14" id="14"/>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356555" y="3689361"/>
            <a:ext cx="4205928" cy="4114800"/>
          </a:xfrm>
          <a:custGeom>
            <a:avLst/>
            <a:gdLst/>
            <a:ahLst/>
            <a:cxnLst/>
            <a:rect r="r" b="b" t="t" l="l"/>
            <a:pathLst>
              <a:path h="4114800" w="4205928">
                <a:moveTo>
                  <a:pt x="0" y="0"/>
                </a:moveTo>
                <a:lnTo>
                  <a:pt x="4205929" y="0"/>
                </a:lnTo>
                <a:lnTo>
                  <a:pt x="4205929" y="4114800"/>
                </a:lnTo>
                <a:lnTo>
                  <a:pt x="0" y="4114800"/>
                </a:lnTo>
                <a:lnTo>
                  <a:pt x="0" y="0"/>
                </a:lnTo>
                <a:close/>
              </a:path>
            </a:pathLst>
          </a:custGeom>
          <a:blipFill>
            <a:blip r:embed="rId14"/>
            <a:stretch>
              <a:fillRect l="0" t="0" r="0" b="0"/>
            </a:stretch>
          </a:blipFill>
        </p:spPr>
      </p:sp>
      <p:sp>
        <p:nvSpPr>
          <p:cNvPr name="TextBox 18" id="18"/>
          <p:cNvSpPr txBox="true"/>
          <p:nvPr/>
        </p:nvSpPr>
        <p:spPr>
          <a:xfrm rot="0">
            <a:off x="5767074" y="1015176"/>
            <a:ext cx="11375748" cy="1303655"/>
          </a:xfrm>
          <a:prstGeom prst="rect">
            <a:avLst/>
          </a:prstGeom>
        </p:spPr>
        <p:txBody>
          <a:bodyPr anchor="t" rtlCol="false" tIns="0" lIns="0" bIns="0" rIns="0">
            <a:spAutoFit/>
          </a:bodyPr>
          <a:lstStyle/>
          <a:p>
            <a:pPr algn="ctr">
              <a:lnSpc>
                <a:spcPts val="5320"/>
              </a:lnSpc>
              <a:spcBef>
                <a:spcPct val="0"/>
              </a:spcBef>
            </a:pPr>
            <a:r>
              <a:rPr lang="en-US" sz="3800">
                <a:solidFill>
                  <a:srgbClr val="DC1AD5"/>
                </a:solidFill>
                <a:latin typeface="League Spartan"/>
                <a:ea typeface="League Spartan"/>
                <a:cs typeface="League Spartan"/>
                <a:sym typeface="League Spartan"/>
              </a:rPr>
              <a:t>FAKTOR-FAKTOR YANG MEMPENGARUHI KEPUTUSAN UNTUK SPESIALISASI DINI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sp>
        <p:nvSpPr>
          <p:cNvPr name="Freeform 3" id="3"/>
          <p:cNvSpPr/>
          <p:nvPr/>
        </p:nvSpPr>
        <p:spPr>
          <a:xfrm flipH="false" flipV="false" rot="-5400000">
            <a:off x="1675651" y="10527109"/>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sp>
        <p:nvSpPr>
          <p:cNvPr name="Freeform 4" id="4"/>
          <p:cNvSpPr/>
          <p:nvPr/>
        </p:nvSpPr>
        <p:spPr>
          <a:xfrm flipH="false" flipV="false" rot="-5400000">
            <a:off x="1675651" y="3259013"/>
            <a:ext cx="7268096" cy="781320"/>
          </a:xfrm>
          <a:custGeom>
            <a:avLst/>
            <a:gdLst/>
            <a:ahLst/>
            <a:cxnLst/>
            <a:rect r="r" b="b" t="t" l="l"/>
            <a:pathLst>
              <a:path h="781320" w="7268096">
                <a:moveTo>
                  <a:pt x="0" y="0"/>
                </a:moveTo>
                <a:lnTo>
                  <a:pt x="7268096" y="0"/>
                </a:lnTo>
                <a:lnTo>
                  <a:pt x="7268096" y="781321"/>
                </a:lnTo>
                <a:lnTo>
                  <a:pt x="0" y="781321"/>
                </a:lnTo>
                <a:lnTo>
                  <a:pt x="0" y="0"/>
                </a:lnTo>
                <a:close/>
              </a:path>
            </a:pathLst>
          </a:custGeom>
          <a:blipFill>
            <a:blip r:embed="rId3"/>
            <a:stretch>
              <a:fillRect l="0" t="0" r="0" b="0"/>
            </a:stretch>
          </a:blipFill>
        </p:spPr>
      </p:sp>
      <p:grpSp>
        <p:nvGrpSpPr>
          <p:cNvPr name="Group 5" id="5"/>
          <p:cNvGrpSpPr/>
          <p:nvPr/>
        </p:nvGrpSpPr>
        <p:grpSpPr>
          <a:xfrm rot="0">
            <a:off x="0" y="0"/>
            <a:ext cx="4919039" cy="10287000"/>
            <a:chOff x="0" y="0"/>
            <a:chExt cx="1295549" cy="2709333"/>
          </a:xfrm>
        </p:grpSpPr>
        <p:sp>
          <p:nvSpPr>
            <p:cNvPr name="Freeform 6" id="6"/>
            <p:cNvSpPr/>
            <p:nvPr/>
          </p:nvSpPr>
          <p:spPr>
            <a:xfrm flipH="false" flipV="false" rot="0">
              <a:off x="0" y="0"/>
              <a:ext cx="1295549" cy="2709333"/>
            </a:xfrm>
            <a:custGeom>
              <a:avLst/>
              <a:gdLst/>
              <a:ahLst/>
              <a:cxnLst/>
              <a:rect r="r" b="b" t="t" l="l"/>
              <a:pathLst>
                <a:path h="2709333" w="1295549">
                  <a:moveTo>
                    <a:pt x="0" y="0"/>
                  </a:moveTo>
                  <a:lnTo>
                    <a:pt x="1295549" y="0"/>
                  </a:lnTo>
                  <a:lnTo>
                    <a:pt x="1295549" y="2709333"/>
                  </a:lnTo>
                  <a:lnTo>
                    <a:pt x="0" y="2709333"/>
                  </a:lnTo>
                  <a:close/>
                </a:path>
              </a:pathLst>
            </a:custGeom>
            <a:gradFill rotWithShape="true">
              <a:gsLst>
                <a:gs pos="0">
                  <a:srgbClr val="FFFFFF">
                    <a:alpha val="100000"/>
                  </a:srgbClr>
                </a:gs>
                <a:gs pos="100000">
                  <a:srgbClr val="DC1AD5">
                    <a:alpha val="100000"/>
                  </a:srgbClr>
                </a:gs>
              </a:gsLst>
              <a:lin ang="0"/>
            </a:gradFill>
          </p:spPr>
        </p:sp>
        <p:sp>
          <p:nvSpPr>
            <p:cNvPr name="TextBox 7" id="7"/>
            <p:cNvSpPr txBox="true"/>
            <p:nvPr/>
          </p:nvSpPr>
          <p:spPr>
            <a:xfrm>
              <a:off x="0" y="-47625"/>
              <a:ext cx="1295549" cy="2756958"/>
            </a:xfrm>
            <a:prstGeom prst="rect">
              <a:avLst/>
            </a:prstGeom>
          </p:spPr>
          <p:txBody>
            <a:bodyPr anchor="ctr" rtlCol="false" tIns="50800" lIns="50800" bIns="50800" rIns="50800"/>
            <a:lstStyle/>
            <a:p>
              <a:pPr algn="ctr">
                <a:lnSpc>
                  <a:spcPts val="2659"/>
                </a:lnSpc>
              </a:pPr>
            </a:p>
          </p:txBody>
        </p:sp>
      </p:grpSp>
      <p:sp>
        <p:nvSpPr>
          <p:cNvPr name="AutoShape 8" id="8"/>
          <p:cNvSpPr/>
          <p:nvPr/>
        </p:nvSpPr>
        <p:spPr>
          <a:xfrm>
            <a:off x="5767074" y="2490281"/>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9" id="9"/>
          <p:cNvSpPr/>
          <p:nvPr/>
        </p:nvSpPr>
        <p:spPr>
          <a:xfrm flipH="false" flipV="false" rot="0">
            <a:off x="15789704" y="120232"/>
            <a:ext cx="2288212" cy="2263250"/>
          </a:xfrm>
          <a:custGeom>
            <a:avLst/>
            <a:gdLst/>
            <a:ahLst/>
            <a:cxnLst/>
            <a:rect r="r" b="b" t="t" l="l"/>
            <a:pathLst>
              <a:path h="2263250" w="2288212">
                <a:moveTo>
                  <a:pt x="0" y="0"/>
                </a:moveTo>
                <a:lnTo>
                  <a:pt x="2288212" y="0"/>
                </a:lnTo>
                <a:lnTo>
                  <a:pt x="2288212" y="2263250"/>
                </a:lnTo>
                <a:lnTo>
                  <a:pt x="0" y="2263250"/>
                </a:lnTo>
                <a:lnTo>
                  <a:pt x="0" y="0"/>
                </a:lnTo>
                <a:close/>
              </a:path>
            </a:pathLst>
          </a:custGeom>
          <a:blipFill>
            <a:blip r:embed="rId4">
              <a:alphaModFix amt="37000"/>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10800000">
            <a:off x="-1224296" y="9538994"/>
            <a:ext cx="6212866" cy="970760"/>
          </a:xfrm>
          <a:custGeom>
            <a:avLst/>
            <a:gdLst/>
            <a:ahLst/>
            <a:cxnLst/>
            <a:rect r="r" b="b" t="t" l="l"/>
            <a:pathLst>
              <a:path h="970760" w="6212866">
                <a:moveTo>
                  <a:pt x="0" y="970760"/>
                </a:moveTo>
                <a:lnTo>
                  <a:pt x="6212865" y="970760"/>
                </a:lnTo>
                <a:lnTo>
                  <a:pt x="6212865" y="0"/>
                </a:lnTo>
                <a:lnTo>
                  <a:pt x="0" y="0"/>
                </a:lnTo>
                <a:lnTo>
                  <a:pt x="0" y="970760"/>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81854" y="549185"/>
            <a:ext cx="1254750" cy="1405343"/>
          </a:xfrm>
          <a:custGeom>
            <a:avLst/>
            <a:gdLst/>
            <a:ahLst/>
            <a:cxnLst/>
            <a:rect r="r" b="b" t="t" l="l"/>
            <a:pathLst>
              <a:path h="1405343" w="1254750">
                <a:moveTo>
                  <a:pt x="0" y="0"/>
                </a:moveTo>
                <a:lnTo>
                  <a:pt x="1254750" y="0"/>
                </a:lnTo>
                <a:lnTo>
                  <a:pt x="1254750" y="1405344"/>
                </a:lnTo>
                <a:lnTo>
                  <a:pt x="0" y="1405344"/>
                </a:lnTo>
                <a:lnTo>
                  <a:pt x="0" y="0"/>
                </a:lnTo>
                <a:close/>
              </a:path>
            </a:pathLst>
          </a:custGeom>
          <a:blipFill>
            <a:blip r:embed="rId8"/>
            <a:stretch>
              <a:fillRect l="0" t="-3725" r="-270084" b="-3725"/>
            </a:stretch>
          </a:blipFill>
          <a:ln cap="sq">
            <a:noFill/>
            <a:prstDash val="solid"/>
            <a:miter/>
          </a:ln>
        </p:spPr>
      </p:sp>
      <p:sp>
        <p:nvSpPr>
          <p:cNvPr name="Freeform 12" id="12"/>
          <p:cNvSpPr/>
          <p:nvPr/>
        </p:nvSpPr>
        <p:spPr>
          <a:xfrm flipH="false" flipV="false" rot="0">
            <a:off x="1431122" y="549185"/>
            <a:ext cx="3436141" cy="1405343"/>
          </a:xfrm>
          <a:custGeom>
            <a:avLst/>
            <a:gdLst/>
            <a:ahLst/>
            <a:cxnLst/>
            <a:rect r="r" b="b" t="t" l="l"/>
            <a:pathLst>
              <a:path h="1405343" w="3436141">
                <a:moveTo>
                  <a:pt x="0" y="0"/>
                </a:moveTo>
                <a:lnTo>
                  <a:pt x="3436140" y="0"/>
                </a:lnTo>
                <a:lnTo>
                  <a:pt x="3436140" y="1405344"/>
                </a:lnTo>
                <a:lnTo>
                  <a:pt x="0" y="1405344"/>
                </a:lnTo>
                <a:lnTo>
                  <a:pt x="0" y="0"/>
                </a:lnTo>
                <a:close/>
              </a:path>
            </a:pathLst>
          </a:custGeom>
          <a:blipFill>
            <a:blip r:embed="rId9"/>
            <a:stretch>
              <a:fillRect l="-35141" t="-3725" r="0" b="-3725"/>
            </a:stretch>
          </a:blipFill>
          <a:ln cap="sq">
            <a:noFill/>
            <a:prstDash val="solid"/>
            <a:miter/>
          </a:ln>
        </p:spPr>
      </p:sp>
      <p:sp>
        <p:nvSpPr>
          <p:cNvPr name="TextBox 13" id="13"/>
          <p:cNvSpPr txBox="true"/>
          <p:nvPr/>
        </p:nvSpPr>
        <p:spPr>
          <a:xfrm rot="0">
            <a:off x="5767074" y="2666902"/>
            <a:ext cx="11375748" cy="5699125"/>
          </a:xfrm>
          <a:prstGeom prst="rect">
            <a:avLst/>
          </a:prstGeom>
        </p:spPr>
        <p:txBody>
          <a:bodyPr anchor="t" rtlCol="false" tIns="0" lIns="0" bIns="0" rIns="0">
            <a:spAutoFit/>
          </a:bodyPr>
          <a:lstStyle/>
          <a:p>
            <a:pPr algn="just">
              <a:lnSpc>
                <a:spcPts val="3499"/>
              </a:lnSpc>
            </a:pPr>
            <a:r>
              <a:rPr lang="en-US" sz="2499">
                <a:solidFill>
                  <a:srgbClr val="000000"/>
                </a:solidFill>
                <a:latin typeface="Poppins"/>
                <a:ea typeface="Poppins"/>
                <a:cs typeface="Poppins"/>
                <a:sym typeface="Poppins"/>
              </a:rPr>
              <a:t>Efek spesialisasi dini terhadap pengembangan pribadi dan profesional bisa bersifat positif maupun negatif. </a:t>
            </a:r>
          </a:p>
          <a:p>
            <a:pPr algn="just">
              <a:lnSpc>
                <a:spcPts val="3499"/>
              </a:lnSpc>
            </a:pPr>
          </a:p>
          <a:p>
            <a:pPr algn="just">
              <a:lnSpc>
                <a:spcPts val="3499"/>
              </a:lnSpc>
            </a:pPr>
            <a:r>
              <a:rPr lang="en-US" sz="2499">
                <a:solidFill>
                  <a:srgbClr val="000000"/>
                </a:solidFill>
                <a:latin typeface="Poppins"/>
                <a:ea typeface="Poppins"/>
                <a:cs typeface="Poppins"/>
                <a:sym typeface="Poppins"/>
              </a:rPr>
              <a:t>Di satu sisi, individu yang terlibat dalam spesialisasi dini dapat menjadi sangat terampil dan kompeten di bidang mereka, yang mungkin mengarah pada kesuksesan profesional di masa depan.</a:t>
            </a:r>
          </a:p>
          <a:p>
            <a:pPr algn="just">
              <a:lnSpc>
                <a:spcPts val="3499"/>
              </a:lnSpc>
            </a:pPr>
            <a:r>
              <a:rPr lang="en-US" sz="2499">
                <a:solidFill>
                  <a:srgbClr val="000000"/>
                </a:solidFill>
                <a:latin typeface="Poppins"/>
                <a:ea typeface="Poppins"/>
                <a:cs typeface="Poppins"/>
                <a:sym typeface="Poppins"/>
              </a:rPr>
              <a:t>Namun, di sisi lain, kurangnya eksposur terhadap berbagai aktivitas dan bidang lain dapat menghambat perkembangan kemampuan sosial, emosional, dan intelektual yang lebih luas.</a:t>
            </a:r>
          </a:p>
          <a:p>
            <a:pPr algn="just">
              <a:lnSpc>
                <a:spcPts val="3499"/>
              </a:lnSpc>
            </a:pPr>
          </a:p>
          <a:p>
            <a:pPr algn="just">
              <a:lnSpc>
                <a:spcPts val="3499"/>
              </a:lnSpc>
            </a:pPr>
            <a:r>
              <a:rPr lang="en-US" sz="2499">
                <a:solidFill>
                  <a:srgbClr val="000000"/>
                </a:solidFill>
                <a:latin typeface="Poppins"/>
                <a:ea typeface="Poppins"/>
                <a:cs typeface="Poppins"/>
                <a:sym typeface="Poppins"/>
              </a:rPr>
              <a:t>Dalam jangka panjang, ini dapat mempengaruhi fleksibilitas individu dalam menghadapi perubahan karier atau tantangan baru yang membutuhkan keterampilan lintas disiplin.</a:t>
            </a:r>
          </a:p>
        </p:txBody>
      </p:sp>
      <p:sp>
        <p:nvSpPr>
          <p:cNvPr name="AutoShape 14" id="14"/>
          <p:cNvSpPr/>
          <p:nvPr/>
        </p:nvSpPr>
        <p:spPr>
          <a:xfrm>
            <a:off x="5767074" y="8609323"/>
            <a:ext cx="11375748" cy="0"/>
          </a:xfrm>
          <a:prstGeom prst="line">
            <a:avLst/>
          </a:prstGeom>
          <a:ln cap="flat" w="38100">
            <a:gradFill>
              <a:gsLst>
                <a:gs pos="0">
                  <a:srgbClr val="242424">
                    <a:alpha val="100000"/>
                  </a:srgbClr>
                </a:gs>
                <a:gs pos="100000">
                  <a:srgbClr val="423FFF">
                    <a:alpha val="100000"/>
                  </a:srgbClr>
                </a:gs>
              </a:gsLst>
              <a:lin ang="5400000"/>
            </a:gradFill>
            <a:prstDash val="solid"/>
            <a:headEnd type="none" len="sm" w="sm"/>
            <a:tailEnd type="none" len="sm" w="sm"/>
          </a:ln>
        </p:spPr>
      </p:sp>
      <p:sp>
        <p:nvSpPr>
          <p:cNvPr name="Freeform 15" id="15"/>
          <p:cNvSpPr/>
          <p:nvPr/>
        </p:nvSpPr>
        <p:spPr>
          <a:xfrm flipH="false" flipV="false" rot="0">
            <a:off x="15967535" y="8784775"/>
            <a:ext cx="1737859" cy="1441699"/>
          </a:xfrm>
          <a:custGeom>
            <a:avLst/>
            <a:gdLst/>
            <a:ahLst/>
            <a:cxnLst/>
            <a:rect r="r" b="b" t="t" l="l"/>
            <a:pathLst>
              <a:path h="1441699" w="1737859">
                <a:moveTo>
                  <a:pt x="0" y="0"/>
                </a:moveTo>
                <a:lnTo>
                  <a:pt x="1737859" y="0"/>
                </a:lnTo>
                <a:lnTo>
                  <a:pt x="1737859" y="1441699"/>
                </a:lnTo>
                <a:lnTo>
                  <a:pt x="0" y="14416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700359" y="8697118"/>
            <a:ext cx="2169300" cy="1529356"/>
          </a:xfrm>
          <a:custGeom>
            <a:avLst/>
            <a:gdLst/>
            <a:ahLst/>
            <a:cxnLst/>
            <a:rect r="r" b="b" t="t" l="l"/>
            <a:pathLst>
              <a:path h="1529356" w="2169300">
                <a:moveTo>
                  <a:pt x="0" y="0"/>
                </a:moveTo>
                <a:lnTo>
                  <a:pt x="2169300" y="0"/>
                </a:lnTo>
                <a:lnTo>
                  <a:pt x="2169300" y="1529356"/>
                </a:lnTo>
                <a:lnTo>
                  <a:pt x="0" y="152935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402119" y="3649673"/>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5309699" y="719901"/>
            <a:ext cx="12757348" cy="1303655"/>
          </a:xfrm>
          <a:prstGeom prst="rect">
            <a:avLst/>
          </a:prstGeom>
        </p:spPr>
        <p:txBody>
          <a:bodyPr anchor="t" rtlCol="false" tIns="0" lIns="0" bIns="0" rIns="0">
            <a:spAutoFit/>
          </a:bodyPr>
          <a:lstStyle/>
          <a:p>
            <a:pPr algn="ctr">
              <a:lnSpc>
                <a:spcPts val="5320"/>
              </a:lnSpc>
              <a:spcBef>
                <a:spcPct val="0"/>
              </a:spcBef>
            </a:pPr>
            <a:r>
              <a:rPr lang="en-US" sz="3800">
                <a:solidFill>
                  <a:srgbClr val="DC1AD5"/>
                </a:solidFill>
                <a:latin typeface="League Spartan"/>
                <a:ea typeface="League Spartan"/>
                <a:cs typeface="League Spartan"/>
                <a:sym typeface="League Spartan"/>
              </a:rPr>
              <a:t>EFEK SPESIALISASI DINI TERHADAP PENGEMBANGAN PRIBADI DAN PROFESIONAL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grpSp>
        <p:nvGrpSpPr>
          <p:cNvPr name="Group 9" id="9"/>
          <p:cNvGrpSpPr/>
          <p:nvPr/>
        </p:nvGrpSpPr>
        <p:grpSpPr>
          <a:xfrm rot="-10800000">
            <a:off x="-325876" y="8032516"/>
            <a:ext cx="18613876" cy="3443106"/>
            <a:chOff x="0" y="0"/>
            <a:chExt cx="24818502" cy="4590807"/>
          </a:xfrm>
        </p:grpSpPr>
        <p:grpSp>
          <p:nvGrpSpPr>
            <p:cNvPr name="Group 10" id="10"/>
            <p:cNvGrpSpPr/>
            <p:nvPr/>
          </p:nvGrpSpPr>
          <p:grpSpPr>
            <a:xfrm rot="0">
              <a:off x="0" y="0"/>
              <a:ext cx="24680862" cy="4565407"/>
              <a:chOff x="0" y="0"/>
              <a:chExt cx="4419725" cy="817550"/>
            </a:xfrm>
          </p:grpSpPr>
          <p:sp>
            <p:nvSpPr>
              <p:cNvPr name="Freeform 11" id="11"/>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F">
                      <a:alpha val="100000"/>
                    </a:srgbClr>
                  </a:gs>
                  <a:gs pos="100000">
                    <a:srgbClr val="DC1AD5">
                      <a:alpha val="100000"/>
                    </a:srgbClr>
                  </a:gs>
                </a:gsLst>
                <a:lin ang="5400000"/>
              </a:gradFill>
            </p:spPr>
          </p:sp>
          <p:sp>
            <p:nvSpPr>
              <p:cNvPr name="TextBox 12" id="12"/>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3" id="13"/>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grpSp>
        <p:nvGrpSpPr>
          <p:cNvPr name="Group 16" id="16"/>
          <p:cNvGrpSpPr/>
          <p:nvPr/>
        </p:nvGrpSpPr>
        <p:grpSpPr>
          <a:xfrm rot="0">
            <a:off x="0" y="-1035199"/>
            <a:ext cx="18613876" cy="3443106"/>
            <a:chOff x="0" y="0"/>
            <a:chExt cx="24818502" cy="4590807"/>
          </a:xfrm>
        </p:grpSpPr>
        <p:grpSp>
          <p:nvGrpSpPr>
            <p:cNvPr name="Group 17" id="17"/>
            <p:cNvGrpSpPr/>
            <p:nvPr/>
          </p:nvGrpSpPr>
          <p:grpSpPr>
            <a:xfrm rot="0">
              <a:off x="0" y="0"/>
              <a:ext cx="24680862" cy="4565407"/>
              <a:chOff x="0" y="0"/>
              <a:chExt cx="4419725" cy="817550"/>
            </a:xfrm>
          </p:grpSpPr>
          <p:sp>
            <p:nvSpPr>
              <p:cNvPr name="Freeform 18" id="18"/>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F">
                      <a:alpha val="100000"/>
                    </a:srgbClr>
                  </a:gs>
                  <a:gs pos="100000">
                    <a:srgbClr val="DC1AD5">
                      <a:alpha val="100000"/>
                    </a:srgbClr>
                  </a:gs>
                </a:gsLst>
                <a:lin ang="5400000"/>
              </a:gradFill>
            </p:spPr>
          </p:sp>
          <p:sp>
            <p:nvSpPr>
              <p:cNvPr name="TextBox 19" id="19"/>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0" id="20"/>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5">
                <a:alphaModFix amt="18999"/>
                <a:extLst>
                  <a:ext uri="{96DAC541-7B7A-43D3-8B79-37D633B846F1}">
                    <asvg:svgBlip xmlns:asvg="http://schemas.microsoft.com/office/drawing/2016/SVG/main" r:embed="rId6"/>
                  </a:ext>
                </a:extLst>
              </a:blip>
              <a:stretch>
                <a:fillRect l="0" t="0" r="0" b="0"/>
              </a:stretch>
            </a:blipFill>
          </p:spPr>
        </p:sp>
      </p:grpSp>
      <p:sp>
        <p:nvSpPr>
          <p:cNvPr name="Freeform 23" id="23"/>
          <p:cNvSpPr/>
          <p:nvPr/>
        </p:nvSpPr>
        <p:spPr>
          <a:xfrm flipH="false" flipV="false" rot="-1998197">
            <a:off x="-1789884" y="-2079683"/>
            <a:ext cx="11096823" cy="11027467"/>
          </a:xfrm>
          <a:custGeom>
            <a:avLst/>
            <a:gdLst/>
            <a:ahLst/>
            <a:cxnLst/>
            <a:rect r="r" b="b" t="t" l="l"/>
            <a:pathLst>
              <a:path h="11027467" w="11096823">
                <a:moveTo>
                  <a:pt x="0" y="0"/>
                </a:moveTo>
                <a:lnTo>
                  <a:pt x="11096822" y="0"/>
                </a:lnTo>
                <a:lnTo>
                  <a:pt x="11096822" y="11027468"/>
                </a:lnTo>
                <a:lnTo>
                  <a:pt x="0" y="11027468"/>
                </a:lnTo>
                <a:lnTo>
                  <a:pt x="0" y="0"/>
                </a:lnTo>
                <a:close/>
              </a:path>
            </a:pathLst>
          </a:custGeom>
          <a:blipFill>
            <a:blip r:embed="rId7">
              <a:alphaModFix amt="60000"/>
            </a:blip>
            <a:stretch>
              <a:fillRect l="0" t="0" r="0" b="0"/>
            </a:stretch>
          </a:blipFill>
        </p:spPr>
      </p:sp>
      <p:sp>
        <p:nvSpPr>
          <p:cNvPr name="Freeform 24" id="24"/>
          <p:cNvSpPr/>
          <p:nvPr/>
        </p:nvSpPr>
        <p:spPr>
          <a:xfrm flipH="false" flipV="false" rot="2930887">
            <a:off x="8386099" y="1536076"/>
            <a:ext cx="11096823" cy="11027467"/>
          </a:xfrm>
          <a:custGeom>
            <a:avLst/>
            <a:gdLst/>
            <a:ahLst/>
            <a:cxnLst/>
            <a:rect r="r" b="b" t="t" l="l"/>
            <a:pathLst>
              <a:path h="11027467" w="11096823">
                <a:moveTo>
                  <a:pt x="0" y="0"/>
                </a:moveTo>
                <a:lnTo>
                  <a:pt x="11096822" y="0"/>
                </a:lnTo>
                <a:lnTo>
                  <a:pt x="11096822" y="11027467"/>
                </a:lnTo>
                <a:lnTo>
                  <a:pt x="0" y="11027467"/>
                </a:lnTo>
                <a:lnTo>
                  <a:pt x="0" y="0"/>
                </a:lnTo>
                <a:close/>
              </a:path>
            </a:pathLst>
          </a:custGeom>
          <a:blipFill>
            <a:blip r:embed="rId7">
              <a:alphaModFix amt="64000"/>
            </a:blip>
            <a:stretch>
              <a:fillRect l="0" t="0" r="0" b="0"/>
            </a:stretch>
          </a:blipFill>
        </p:spPr>
      </p:sp>
      <p:sp>
        <p:nvSpPr>
          <p:cNvPr name="Freeform 25" id="25"/>
          <p:cNvSpPr/>
          <p:nvPr/>
        </p:nvSpPr>
        <p:spPr>
          <a:xfrm flipH="false" flipV="false" rot="-942746">
            <a:off x="-412214" y="1903641"/>
            <a:ext cx="5532059" cy="6479717"/>
          </a:xfrm>
          <a:custGeom>
            <a:avLst/>
            <a:gdLst/>
            <a:ahLst/>
            <a:cxnLst/>
            <a:rect r="r" b="b" t="t" l="l"/>
            <a:pathLst>
              <a:path h="6479717" w="5532059">
                <a:moveTo>
                  <a:pt x="0" y="0"/>
                </a:moveTo>
                <a:lnTo>
                  <a:pt x="5532059" y="0"/>
                </a:lnTo>
                <a:lnTo>
                  <a:pt x="5532059" y="6479718"/>
                </a:lnTo>
                <a:lnTo>
                  <a:pt x="0" y="6479718"/>
                </a:lnTo>
                <a:lnTo>
                  <a:pt x="0" y="0"/>
                </a:lnTo>
                <a:close/>
              </a:path>
            </a:pathLst>
          </a:custGeom>
          <a:blipFill>
            <a:blip r:embed="rId8"/>
            <a:stretch>
              <a:fillRect l="0" t="0" r="0" b="0"/>
            </a:stretch>
          </a:blipFill>
        </p:spPr>
      </p:sp>
      <p:sp>
        <p:nvSpPr>
          <p:cNvPr name="Freeform 26" id="26"/>
          <p:cNvSpPr/>
          <p:nvPr/>
        </p:nvSpPr>
        <p:spPr>
          <a:xfrm flipH="false" flipV="false" rot="-1114159">
            <a:off x="14492354" y="-202498"/>
            <a:ext cx="4026180" cy="7353753"/>
          </a:xfrm>
          <a:custGeom>
            <a:avLst/>
            <a:gdLst/>
            <a:ahLst/>
            <a:cxnLst/>
            <a:rect r="r" b="b" t="t" l="l"/>
            <a:pathLst>
              <a:path h="7353753" w="4026180">
                <a:moveTo>
                  <a:pt x="0" y="0"/>
                </a:moveTo>
                <a:lnTo>
                  <a:pt x="4026179" y="0"/>
                </a:lnTo>
                <a:lnTo>
                  <a:pt x="4026179" y="7353753"/>
                </a:lnTo>
                <a:lnTo>
                  <a:pt x="0" y="7353753"/>
                </a:lnTo>
                <a:lnTo>
                  <a:pt x="0" y="0"/>
                </a:lnTo>
                <a:close/>
              </a:path>
            </a:pathLst>
          </a:custGeom>
          <a:blipFill>
            <a:blip r:embed="rId9"/>
            <a:stretch>
              <a:fillRect l="0" t="0" r="0" b="0"/>
            </a:stretch>
          </a:blipFill>
        </p:spPr>
      </p:sp>
      <p:sp>
        <p:nvSpPr>
          <p:cNvPr name="TextBox 27" id="27"/>
          <p:cNvSpPr txBox="true"/>
          <p:nvPr/>
        </p:nvSpPr>
        <p:spPr>
          <a:xfrm rot="0">
            <a:off x="1886829" y="2804795"/>
            <a:ext cx="15068043" cy="4515484"/>
          </a:xfrm>
          <a:prstGeom prst="rect">
            <a:avLst/>
          </a:prstGeom>
        </p:spPr>
        <p:txBody>
          <a:bodyPr anchor="t" rtlCol="false" tIns="0" lIns="0" bIns="0" rIns="0">
            <a:spAutoFit/>
          </a:bodyPr>
          <a:lstStyle/>
          <a:p>
            <a:pPr algn="ctr">
              <a:lnSpc>
                <a:spcPts val="12040"/>
              </a:lnSpc>
              <a:spcBef>
                <a:spcPct val="0"/>
              </a:spcBef>
            </a:pPr>
            <a:r>
              <a:rPr lang="en-US" sz="8600">
                <a:solidFill>
                  <a:srgbClr val="FFC2FD"/>
                </a:solidFill>
                <a:latin typeface="League Spartan"/>
                <a:ea typeface="League Spartan"/>
                <a:cs typeface="League Spartan"/>
                <a:sym typeface="League Spartan"/>
              </a:rPr>
              <a:t>LANGKAH AWAL SPESIALISASI DINI DI KAMPUS KITA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0312" t="0" r="-20312" b="0"/>
            </a:stretch>
          </a:blipFill>
        </p:spPr>
      </p:sp>
      <p:grpSp>
        <p:nvGrpSpPr>
          <p:cNvPr name="Group 3" id="3"/>
          <p:cNvGrpSpPr/>
          <p:nvPr/>
        </p:nvGrpSpPr>
        <p:grpSpPr>
          <a:xfrm rot="-10800000">
            <a:off x="-2789623" y="7600905"/>
            <a:ext cx="26221422" cy="536386"/>
            <a:chOff x="0" y="0"/>
            <a:chExt cx="34961896" cy="715182"/>
          </a:xfrm>
        </p:grpSpPr>
        <p:sp>
          <p:nvSpPr>
            <p:cNvPr name="Freeform 4" id="4"/>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3"/>
              <a:stretch>
                <a:fillRect l="0" t="-1434267" r="-6687" b="0"/>
              </a:stretch>
            </a:blipFill>
          </p:spPr>
        </p:sp>
        <p:sp>
          <p:nvSpPr>
            <p:cNvPr name="Freeform 5" id="5"/>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3"/>
              <a:stretch>
                <a:fillRect l="0" t="-1434267" r="-6687" b="0"/>
              </a:stretch>
            </a:blipFill>
          </p:spPr>
        </p:sp>
      </p:grpSp>
      <p:grpSp>
        <p:nvGrpSpPr>
          <p:cNvPr name="Group 6" id="6"/>
          <p:cNvGrpSpPr/>
          <p:nvPr/>
        </p:nvGrpSpPr>
        <p:grpSpPr>
          <a:xfrm rot="0">
            <a:off x="-2789623" y="2341232"/>
            <a:ext cx="26221422" cy="536386"/>
            <a:chOff x="0" y="0"/>
            <a:chExt cx="34961896" cy="715182"/>
          </a:xfrm>
        </p:grpSpPr>
        <p:sp>
          <p:nvSpPr>
            <p:cNvPr name="Freeform 7" id="7"/>
            <p:cNvSpPr/>
            <p:nvPr/>
          </p:nvSpPr>
          <p:spPr>
            <a:xfrm flipH="false" flipV="false" rot="0">
              <a:off x="0" y="0"/>
              <a:ext cx="17480948" cy="715182"/>
            </a:xfrm>
            <a:custGeom>
              <a:avLst/>
              <a:gdLst/>
              <a:ahLst/>
              <a:cxnLst/>
              <a:rect r="r" b="b" t="t" l="l"/>
              <a:pathLst>
                <a:path h="715182" w="17480948">
                  <a:moveTo>
                    <a:pt x="0" y="0"/>
                  </a:moveTo>
                  <a:lnTo>
                    <a:pt x="17480948" y="0"/>
                  </a:lnTo>
                  <a:lnTo>
                    <a:pt x="17480948" y="715182"/>
                  </a:lnTo>
                  <a:lnTo>
                    <a:pt x="0" y="715182"/>
                  </a:lnTo>
                  <a:lnTo>
                    <a:pt x="0" y="0"/>
                  </a:lnTo>
                  <a:close/>
                </a:path>
              </a:pathLst>
            </a:custGeom>
            <a:blipFill>
              <a:blip r:embed="rId4"/>
              <a:stretch>
                <a:fillRect l="0" t="-1434267" r="-6687" b="0"/>
              </a:stretch>
            </a:blipFill>
          </p:spPr>
        </p:sp>
        <p:sp>
          <p:nvSpPr>
            <p:cNvPr name="Freeform 8" id="8"/>
            <p:cNvSpPr/>
            <p:nvPr/>
          </p:nvSpPr>
          <p:spPr>
            <a:xfrm flipH="true" flipV="false" rot="0">
              <a:off x="17480948" y="0"/>
              <a:ext cx="17480948" cy="715182"/>
            </a:xfrm>
            <a:custGeom>
              <a:avLst/>
              <a:gdLst/>
              <a:ahLst/>
              <a:cxnLst/>
              <a:rect r="r" b="b" t="t" l="l"/>
              <a:pathLst>
                <a:path h="715182" w="17480948">
                  <a:moveTo>
                    <a:pt x="17480948" y="0"/>
                  </a:moveTo>
                  <a:lnTo>
                    <a:pt x="0" y="0"/>
                  </a:lnTo>
                  <a:lnTo>
                    <a:pt x="0" y="715182"/>
                  </a:lnTo>
                  <a:lnTo>
                    <a:pt x="17480948" y="715182"/>
                  </a:lnTo>
                  <a:lnTo>
                    <a:pt x="17480948" y="0"/>
                  </a:lnTo>
                  <a:close/>
                </a:path>
              </a:pathLst>
            </a:custGeom>
            <a:blipFill>
              <a:blip r:embed="rId4"/>
              <a:stretch>
                <a:fillRect l="0" t="-1434267" r="-6687" b="0"/>
              </a:stretch>
            </a:blipFill>
          </p:spPr>
        </p:sp>
      </p:grpSp>
      <p:sp>
        <p:nvSpPr>
          <p:cNvPr name="Freeform 9" id="9"/>
          <p:cNvSpPr/>
          <p:nvPr/>
        </p:nvSpPr>
        <p:spPr>
          <a:xfrm flipH="false" flipV="false" rot="0">
            <a:off x="6870213" y="1028700"/>
            <a:ext cx="11417787" cy="8822835"/>
          </a:xfrm>
          <a:custGeom>
            <a:avLst/>
            <a:gdLst/>
            <a:ahLst/>
            <a:cxnLst/>
            <a:rect r="r" b="b" t="t" l="l"/>
            <a:pathLst>
              <a:path h="8822835" w="11417787">
                <a:moveTo>
                  <a:pt x="0" y="0"/>
                </a:moveTo>
                <a:lnTo>
                  <a:pt x="11417787" y="0"/>
                </a:lnTo>
                <a:lnTo>
                  <a:pt x="11417787" y="8822835"/>
                </a:lnTo>
                <a:lnTo>
                  <a:pt x="0" y="8822835"/>
                </a:lnTo>
                <a:lnTo>
                  <a:pt x="0" y="0"/>
                </a:lnTo>
                <a:close/>
              </a:path>
            </a:pathLst>
          </a:custGeom>
          <a:blipFill>
            <a:blip r:embed="rId5"/>
            <a:stretch>
              <a:fillRect l="0" t="0" r="0" b="0"/>
            </a:stretch>
          </a:blipFill>
        </p:spPr>
      </p:sp>
      <p:grpSp>
        <p:nvGrpSpPr>
          <p:cNvPr name="Group 10" id="10"/>
          <p:cNvGrpSpPr/>
          <p:nvPr/>
        </p:nvGrpSpPr>
        <p:grpSpPr>
          <a:xfrm rot="-10800000">
            <a:off x="-325876" y="9258300"/>
            <a:ext cx="18613876" cy="3443106"/>
            <a:chOff x="0" y="0"/>
            <a:chExt cx="24818502" cy="4590807"/>
          </a:xfrm>
        </p:grpSpPr>
        <p:grpSp>
          <p:nvGrpSpPr>
            <p:cNvPr name="Group 11" id="11"/>
            <p:cNvGrpSpPr/>
            <p:nvPr/>
          </p:nvGrpSpPr>
          <p:grpSpPr>
            <a:xfrm rot="0">
              <a:off x="0" y="0"/>
              <a:ext cx="24680862" cy="4565407"/>
              <a:chOff x="0" y="0"/>
              <a:chExt cx="4419725" cy="817550"/>
            </a:xfrm>
          </p:grpSpPr>
          <p:sp>
            <p:nvSpPr>
              <p:cNvPr name="Freeform 12" id="12"/>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F">
                      <a:alpha val="100000"/>
                    </a:srgbClr>
                  </a:gs>
                  <a:gs pos="100000">
                    <a:srgbClr val="DC1AD5">
                      <a:alpha val="100000"/>
                    </a:srgbClr>
                  </a:gs>
                </a:gsLst>
                <a:lin ang="5400000"/>
              </a:gradFill>
            </p:spPr>
          </p:sp>
          <p:sp>
            <p:nvSpPr>
              <p:cNvPr name="TextBox 13" id="13"/>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14" id="14"/>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grpSp>
      <p:grpSp>
        <p:nvGrpSpPr>
          <p:cNvPr name="Group 17" id="17"/>
          <p:cNvGrpSpPr/>
          <p:nvPr/>
        </p:nvGrpSpPr>
        <p:grpSpPr>
          <a:xfrm rot="0">
            <a:off x="-162938" y="-2414406"/>
            <a:ext cx="18613876" cy="3443106"/>
            <a:chOff x="0" y="0"/>
            <a:chExt cx="24818502" cy="4590807"/>
          </a:xfrm>
        </p:grpSpPr>
        <p:grpSp>
          <p:nvGrpSpPr>
            <p:cNvPr name="Group 18" id="18"/>
            <p:cNvGrpSpPr/>
            <p:nvPr/>
          </p:nvGrpSpPr>
          <p:grpSpPr>
            <a:xfrm rot="0">
              <a:off x="0" y="0"/>
              <a:ext cx="24680862" cy="4565407"/>
              <a:chOff x="0" y="0"/>
              <a:chExt cx="4419725" cy="817550"/>
            </a:xfrm>
          </p:grpSpPr>
          <p:sp>
            <p:nvSpPr>
              <p:cNvPr name="Freeform 19" id="19"/>
              <p:cNvSpPr/>
              <p:nvPr/>
            </p:nvSpPr>
            <p:spPr>
              <a:xfrm flipH="false" flipV="false" rot="0">
                <a:off x="0" y="0"/>
                <a:ext cx="4419725" cy="817550"/>
              </a:xfrm>
              <a:custGeom>
                <a:avLst/>
                <a:gdLst/>
                <a:ahLst/>
                <a:cxnLst/>
                <a:rect r="r" b="b" t="t" l="l"/>
                <a:pathLst>
                  <a:path h="817550" w="4419725">
                    <a:moveTo>
                      <a:pt x="0" y="0"/>
                    </a:moveTo>
                    <a:lnTo>
                      <a:pt x="4419725" y="0"/>
                    </a:lnTo>
                    <a:lnTo>
                      <a:pt x="4419725" y="817550"/>
                    </a:lnTo>
                    <a:lnTo>
                      <a:pt x="0" y="817550"/>
                    </a:lnTo>
                    <a:close/>
                  </a:path>
                </a:pathLst>
              </a:custGeom>
              <a:gradFill rotWithShape="true">
                <a:gsLst>
                  <a:gs pos="0">
                    <a:srgbClr val="FFFFFF">
                      <a:alpha val="100000"/>
                    </a:srgbClr>
                  </a:gs>
                  <a:gs pos="100000">
                    <a:srgbClr val="DC1AD5">
                      <a:alpha val="100000"/>
                    </a:srgbClr>
                  </a:gs>
                </a:gsLst>
                <a:lin ang="5400000"/>
              </a:gradFill>
            </p:spPr>
          </p:sp>
          <p:sp>
            <p:nvSpPr>
              <p:cNvPr name="TextBox 20" id="20"/>
              <p:cNvSpPr txBox="true"/>
              <p:nvPr/>
            </p:nvSpPr>
            <p:spPr>
              <a:xfrm>
                <a:off x="0" y="-47625"/>
                <a:ext cx="4419725" cy="865175"/>
              </a:xfrm>
              <a:prstGeom prst="rect">
                <a:avLst/>
              </a:prstGeom>
            </p:spPr>
            <p:txBody>
              <a:bodyPr anchor="ctr" rtlCol="false" tIns="56036" lIns="56036" bIns="56036" rIns="56036"/>
              <a:lstStyle/>
              <a:p>
                <a:pPr algn="ctr">
                  <a:lnSpc>
                    <a:spcPts val="2659"/>
                  </a:lnSpc>
                </a:pPr>
              </a:p>
            </p:txBody>
          </p:sp>
        </p:grpSp>
        <p:sp>
          <p:nvSpPr>
            <p:cNvPr name="Freeform 21" id="21"/>
            <p:cNvSpPr/>
            <p:nvPr/>
          </p:nvSpPr>
          <p:spPr>
            <a:xfrm flipH="false" flipV="true" rot="-10800000">
              <a:off x="23340"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true" rot="-10800000">
              <a:off x="8269197"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true" rot="-10800000">
              <a:off x="16527754" y="3295378"/>
              <a:ext cx="8290748" cy="1295429"/>
            </a:xfrm>
            <a:custGeom>
              <a:avLst/>
              <a:gdLst/>
              <a:ahLst/>
              <a:cxnLst/>
              <a:rect r="r" b="b" t="t" l="l"/>
              <a:pathLst>
                <a:path h="1295429" w="8290748">
                  <a:moveTo>
                    <a:pt x="0" y="1295429"/>
                  </a:moveTo>
                  <a:lnTo>
                    <a:pt x="8290748" y="1295429"/>
                  </a:lnTo>
                  <a:lnTo>
                    <a:pt x="8290748" y="0"/>
                  </a:lnTo>
                  <a:lnTo>
                    <a:pt x="0" y="0"/>
                  </a:lnTo>
                  <a:lnTo>
                    <a:pt x="0" y="1295429"/>
                  </a:lnTo>
                  <a:close/>
                </a:path>
              </a:pathLst>
            </a:custGeom>
            <a:blipFill>
              <a:blip r:embed="rId6">
                <a:alphaModFix amt="18999"/>
                <a:extLst>
                  <a:ext uri="{96DAC541-7B7A-43D3-8B79-37D633B846F1}">
                    <asvg:svgBlip xmlns:asvg="http://schemas.microsoft.com/office/drawing/2016/SVG/main" r:embed="rId7"/>
                  </a:ext>
                </a:extLst>
              </a:blip>
              <a:stretch>
                <a:fillRect l="0" t="0" r="0" b="0"/>
              </a:stretch>
            </a:blipFill>
          </p:spPr>
        </p:sp>
      </p:grpSp>
      <p:sp>
        <p:nvSpPr>
          <p:cNvPr name="TextBox 24" id="24"/>
          <p:cNvSpPr txBox="true"/>
          <p:nvPr/>
        </p:nvSpPr>
        <p:spPr>
          <a:xfrm rot="0">
            <a:off x="311721" y="3258922"/>
            <a:ext cx="6558492" cy="3673905"/>
          </a:xfrm>
          <a:prstGeom prst="rect">
            <a:avLst/>
          </a:prstGeom>
        </p:spPr>
        <p:txBody>
          <a:bodyPr anchor="t" rtlCol="false" tIns="0" lIns="0" bIns="0" rIns="0">
            <a:spAutoFit/>
          </a:bodyPr>
          <a:lstStyle/>
          <a:p>
            <a:pPr algn="l">
              <a:lnSpc>
                <a:spcPts val="7353"/>
              </a:lnSpc>
              <a:spcBef>
                <a:spcPct val="0"/>
              </a:spcBef>
            </a:pPr>
            <a:r>
              <a:rPr lang="en-US" sz="5252">
                <a:solidFill>
                  <a:srgbClr val="FF34F8"/>
                </a:solidFill>
                <a:latin typeface="League Spartan"/>
                <a:ea typeface="League Spartan"/>
                <a:cs typeface="League Spartan"/>
                <a:sym typeface="League Spartan"/>
              </a:rPr>
              <a:t>MAGANG ORGANISASI KEMAHASISWAAN IIB DARMAJAYA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DAGYtSgqpG0</dc:identifier>
  <dcterms:modified xsi:type="dcterms:W3CDTF">2011-08-01T06:04:30Z</dcterms:modified>
  <cp:revision>1</cp:revision>
  <dc:title>PERTEMUAN 9</dc:title>
</cp:coreProperties>
</file>