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123"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C0B220B2-7919-45DB-9319-CE86193B1E1E}" type="datetimeFigureOut">
              <a:rPr lang="en-US" smtClean="0"/>
              <a:t>5/6/2020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0F0D412-7A85-4B5D-913E-E32FBBB33486}"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B220B2-7919-45DB-9319-CE86193B1E1E}"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0D412-7A85-4B5D-913E-E32FBBB33486}"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B220B2-7919-45DB-9319-CE86193B1E1E}"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0D412-7A85-4B5D-913E-E32FBBB33486}"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B220B2-7919-45DB-9319-CE86193B1E1E}"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0D412-7A85-4B5D-913E-E32FBBB33486}"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B220B2-7919-45DB-9319-CE86193B1E1E}"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0D412-7A85-4B5D-913E-E32FBBB3348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0B220B2-7919-45DB-9319-CE86193B1E1E}"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0D412-7A85-4B5D-913E-E32FBBB33486}"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B220B2-7919-45DB-9319-CE86193B1E1E}" type="datetimeFigureOut">
              <a:rPr lang="en-US" smtClean="0"/>
              <a:t>5/6/2020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F0D412-7A85-4B5D-913E-E32FBBB33486}"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0B220B2-7919-45DB-9319-CE86193B1E1E}" type="datetimeFigureOut">
              <a:rPr lang="en-US" smtClean="0"/>
              <a:t>5/6/2020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F0D412-7A85-4B5D-913E-E32FBBB33486}"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B220B2-7919-45DB-9319-CE86193B1E1E}" type="datetimeFigureOut">
              <a:rPr lang="en-US" smtClean="0"/>
              <a:t>5/6/2020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F0D412-7A85-4B5D-913E-E32FBBB334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B220B2-7919-45DB-9319-CE86193B1E1E}"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0D412-7A85-4B5D-913E-E32FBBB3348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B220B2-7919-45DB-9319-CE86193B1E1E}"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0D412-7A85-4B5D-913E-E32FBBB3348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0B220B2-7919-45DB-9319-CE86193B1E1E}" type="datetimeFigureOut">
              <a:rPr lang="en-US" smtClean="0"/>
              <a:t>5/6/2020</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60F0D412-7A85-4B5D-913E-E32FBBB3348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DESIGN PENELITIAN PEMASARAN</a:t>
            </a:r>
            <a:endParaRPr lang="en-US" dirty="0"/>
          </a:p>
        </p:txBody>
      </p:sp>
      <p:sp>
        <p:nvSpPr>
          <p:cNvPr id="3" name="Subtitle 2"/>
          <p:cNvSpPr>
            <a:spLocks noGrp="1"/>
          </p:cNvSpPr>
          <p:nvPr>
            <p:ph type="subTitle" idx="1"/>
          </p:nvPr>
        </p:nvSpPr>
        <p:spPr>
          <a:xfrm>
            <a:off x="2133600" y="4191000"/>
            <a:ext cx="6172200" cy="685800"/>
          </a:xfrm>
        </p:spPr>
        <p:txBody>
          <a:bodyPr/>
          <a:lstStyle/>
          <a:p>
            <a:r>
              <a:rPr lang="en-US" dirty="0" smtClean="0"/>
              <a:t>FAURANI SANTI SINGAGERDA</a:t>
            </a:r>
          </a:p>
          <a:p>
            <a:endParaRPr lang="en-US" dirty="0"/>
          </a:p>
        </p:txBody>
      </p:sp>
      <p:pic>
        <p:nvPicPr>
          <p:cNvPr id="4" name="Picture 3"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800600"/>
            <a:ext cx="4419600"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177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Content Placeholder 2"/>
          <p:cNvSpPr>
            <a:spLocks noGrp="1"/>
          </p:cNvSpPr>
          <p:nvPr>
            <p:ph sz="quarter" idx="1"/>
          </p:nvPr>
        </p:nvSpPr>
        <p:spPr>
          <a:solidFill>
            <a:srgbClr val="002060"/>
          </a:solidFill>
        </p:spPr>
        <p:txBody>
          <a:bodyPr>
            <a:normAutofit fontScale="92500" lnSpcReduction="10000"/>
          </a:bodyPr>
          <a:lstStyle/>
          <a:p>
            <a:pPr eaLnBrk="1" hangingPunct="1"/>
            <a:r>
              <a:rPr lang="id-ID" dirty="0" smtClean="0"/>
              <a:t>Data primer adalah data asli yang dikumpulkan langsung oleh periset untukmenjawab masalah risetnya secara khusus. </a:t>
            </a:r>
          </a:p>
          <a:p>
            <a:pPr eaLnBrk="1" hangingPunct="1"/>
            <a:r>
              <a:rPr lang="id-ID" dirty="0" smtClean="0"/>
              <a:t>Cara mengumpulkan data primer adalah dengan:</a:t>
            </a:r>
          </a:p>
          <a:p>
            <a:pPr eaLnBrk="1" hangingPunct="1"/>
            <a:r>
              <a:rPr lang="id-ID" dirty="0" smtClean="0"/>
              <a:t>Wawancara</a:t>
            </a:r>
          </a:p>
          <a:p>
            <a:pPr eaLnBrk="1" hangingPunct="1"/>
            <a:r>
              <a:rPr lang="id-ID" dirty="0" smtClean="0"/>
              <a:t>Focus group discussion</a:t>
            </a:r>
          </a:p>
          <a:p>
            <a:pPr eaLnBrk="1" hangingPunct="1"/>
            <a:r>
              <a:rPr lang="id-ID" dirty="0" smtClean="0"/>
              <a:t>Teknik proyeksi</a:t>
            </a:r>
          </a:p>
          <a:p>
            <a:pPr eaLnBrk="1" hangingPunct="1"/>
            <a:r>
              <a:rPr lang="id-ID" dirty="0" smtClean="0"/>
              <a:t>Survei</a:t>
            </a:r>
          </a:p>
          <a:p>
            <a:pPr eaLnBrk="1" hangingPunct="1"/>
            <a:r>
              <a:rPr lang="id-ID" dirty="0" smtClean="0"/>
              <a:t>Observasi</a:t>
            </a:r>
          </a:p>
          <a:p>
            <a:pPr eaLnBrk="1" hangingPunct="1"/>
            <a:r>
              <a:rPr lang="id-ID" dirty="0" smtClean="0"/>
              <a:t>Eksperimen</a:t>
            </a:r>
          </a:p>
          <a:p>
            <a:pPr eaLnBrk="1" hangingPunct="1"/>
            <a:endParaRPr lang="id-ID" dirty="0" smtClean="0"/>
          </a:p>
        </p:txBody>
      </p:sp>
      <p:sp>
        <p:nvSpPr>
          <p:cNvPr id="2" name="Title 1"/>
          <p:cNvSpPr>
            <a:spLocks noGrp="1"/>
          </p:cNvSpPr>
          <p:nvPr>
            <p:ph type="title"/>
          </p:nvPr>
        </p:nvSpPr>
        <p:spPr/>
        <p:txBody>
          <a:bodyPr/>
          <a:lstStyle/>
          <a:p>
            <a:r>
              <a:rPr lang="id-ID" sz="3500" dirty="0"/>
              <a:t>Metode Pengumpulan Data (Primer atau Sekunder).</a:t>
            </a:r>
            <a:endParaRPr lang="en-US" sz="3500" dirty="0"/>
          </a:p>
        </p:txBody>
      </p:sp>
      <p:pic>
        <p:nvPicPr>
          <p:cNvPr id="5" name="Picture 4"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6030608"/>
            <a:ext cx="2362200" cy="600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04762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915">
                                            <p:bg/>
                                          </p:spTgt>
                                        </p:tgtEl>
                                        <p:attrNameLst>
                                          <p:attrName>style.visibility</p:attrName>
                                        </p:attrNameLst>
                                      </p:cBhvr>
                                      <p:to>
                                        <p:strVal val="visible"/>
                                      </p:to>
                                    </p:set>
                                    <p:anim calcmode="lin" valueType="num">
                                      <p:cBhvr additive="base">
                                        <p:cTn id="7" dur="500" fill="hold"/>
                                        <p:tgtEl>
                                          <p:spTgt spid="3891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8915">
                                            <p:bg/>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8915">
                                            <p:txEl>
                                              <p:pRg st="0" end="0"/>
                                            </p:txEl>
                                          </p:spTgt>
                                        </p:tgtEl>
                                        <p:attrNameLst>
                                          <p:attrName>style.visibility</p:attrName>
                                        </p:attrNameLst>
                                      </p:cBhvr>
                                      <p:to>
                                        <p:strVal val="visible"/>
                                      </p:to>
                                    </p:set>
                                    <p:anim calcmode="lin" valueType="num">
                                      <p:cBhvr additive="base">
                                        <p:cTn id="13" dur="5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9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8915">
                                            <p:txEl>
                                              <p:pRg st="1" end="1"/>
                                            </p:txEl>
                                          </p:spTgt>
                                        </p:tgtEl>
                                        <p:attrNameLst>
                                          <p:attrName>style.visibility</p:attrName>
                                        </p:attrNameLst>
                                      </p:cBhvr>
                                      <p:to>
                                        <p:strVal val="visible"/>
                                      </p:to>
                                    </p:set>
                                    <p:anim calcmode="lin" valueType="num">
                                      <p:cBhvr additive="base">
                                        <p:cTn id="19" dur="5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89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8915">
                                            <p:txEl>
                                              <p:pRg st="2" end="2"/>
                                            </p:txEl>
                                          </p:spTgt>
                                        </p:tgtEl>
                                        <p:attrNameLst>
                                          <p:attrName>style.visibility</p:attrName>
                                        </p:attrNameLst>
                                      </p:cBhvr>
                                      <p:to>
                                        <p:strVal val="visible"/>
                                      </p:to>
                                    </p:set>
                                    <p:anim calcmode="lin" valueType="num">
                                      <p:cBhvr additive="base">
                                        <p:cTn id="25" dur="5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89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8915">
                                            <p:txEl>
                                              <p:pRg st="3" end="3"/>
                                            </p:txEl>
                                          </p:spTgt>
                                        </p:tgtEl>
                                        <p:attrNameLst>
                                          <p:attrName>style.visibility</p:attrName>
                                        </p:attrNameLst>
                                      </p:cBhvr>
                                      <p:to>
                                        <p:strVal val="visible"/>
                                      </p:to>
                                    </p:set>
                                    <p:anim calcmode="lin" valueType="num">
                                      <p:cBhvr additive="base">
                                        <p:cTn id="31" dur="5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89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8915">
                                            <p:txEl>
                                              <p:pRg st="4" end="4"/>
                                            </p:txEl>
                                          </p:spTgt>
                                        </p:tgtEl>
                                        <p:attrNameLst>
                                          <p:attrName>style.visibility</p:attrName>
                                        </p:attrNameLst>
                                      </p:cBhvr>
                                      <p:to>
                                        <p:strVal val="visible"/>
                                      </p:to>
                                    </p:set>
                                    <p:anim calcmode="lin" valueType="num">
                                      <p:cBhvr additive="base">
                                        <p:cTn id="37" dur="500" fill="hold"/>
                                        <p:tgtEl>
                                          <p:spTgt spid="3891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891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8915">
                                            <p:txEl>
                                              <p:pRg st="5" end="5"/>
                                            </p:txEl>
                                          </p:spTgt>
                                        </p:tgtEl>
                                        <p:attrNameLst>
                                          <p:attrName>style.visibility</p:attrName>
                                        </p:attrNameLst>
                                      </p:cBhvr>
                                      <p:to>
                                        <p:strVal val="visible"/>
                                      </p:to>
                                    </p:set>
                                    <p:anim calcmode="lin" valueType="num">
                                      <p:cBhvr additive="base">
                                        <p:cTn id="43" dur="500" fill="hold"/>
                                        <p:tgtEl>
                                          <p:spTgt spid="38915">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891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8915">
                                            <p:txEl>
                                              <p:pRg st="6" end="6"/>
                                            </p:txEl>
                                          </p:spTgt>
                                        </p:tgtEl>
                                        <p:attrNameLst>
                                          <p:attrName>style.visibility</p:attrName>
                                        </p:attrNameLst>
                                      </p:cBhvr>
                                      <p:to>
                                        <p:strVal val="visible"/>
                                      </p:to>
                                    </p:set>
                                    <p:anim calcmode="lin" valueType="num">
                                      <p:cBhvr additive="base">
                                        <p:cTn id="49" dur="500" fill="hold"/>
                                        <p:tgtEl>
                                          <p:spTgt spid="38915">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891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8915">
                                            <p:txEl>
                                              <p:pRg st="7" end="7"/>
                                            </p:txEl>
                                          </p:spTgt>
                                        </p:tgtEl>
                                        <p:attrNameLst>
                                          <p:attrName>style.visibility</p:attrName>
                                        </p:attrNameLst>
                                      </p:cBhvr>
                                      <p:to>
                                        <p:strVal val="visible"/>
                                      </p:to>
                                    </p:set>
                                    <p:anim calcmode="lin" valueType="num">
                                      <p:cBhvr additive="base">
                                        <p:cTn id="55" dur="500" fill="hold"/>
                                        <p:tgtEl>
                                          <p:spTgt spid="38915">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891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Document 3"/>
          <p:cNvSpPr/>
          <p:nvPr/>
        </p:nvSpPr>
        <p:spPr>
          <a:xfrm>
            <a:off x="990600" y="762000"/>
            <a:ext cx="7162800" cy="5029200"/>
          </a:xfrm>
          <a:prstGeom prst="flowChartDocumen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2800" dirty="0"/>
          </a:p>
          <a:p>
            <a:pPr algn="ctr">
              <a:defRPr/>
            </a:pPr>
            <a:r>
              <a:rPr lang="id-ID" sz="2800" dirty="0"/>
              <a:t>Data sekunder adalah data yang telah dikumpulkan oleh pihak lain, bukan oleh periset sendiri. Artinya, periset sekedar mencatat, mengakses, atau meminta data tersebut (kadang sudah berbentuk informasi) ke pihak lain yang telah mengumpulkannnya di lapangan. </a:t>
            </a:r>
          </a:p>
          <a:p>
            <a:pPr algn="ctr">
              <a:defRPr/>
            </a:pPr>
            <a:endParaRPr lang="id-ID" sz="2800" dirty="0"/>
          </a:p>
        </p:txBody>
      </p:sp>
      <p:pic>
        <p:nvPicPr>
          <p:cNvPr id="5" name="Picture 4"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5490834"/>
            <a:ext cx="2362200" cy="600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5144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TERIMA KASIH</a:t>
            </a:r>
            <a:endParaRPr lang="en-US" dirty="0"/>
          </a:p>
        </p:txBody>
      </p:sp>
      <p:pic>
        <p:nvPicPr>
          <p:cNvPr id="5" name="Picture 4"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4191000"/>
            <a:ext cx="4794142"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2454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63A014F8-94A0-4967-8DB3-FD9175F1B64E}" type="slidenum">
              <a:rPr lang="en-US"/>
              <a:pPr>
                <a:defRPr/>
              </a:pPr>
              <a:t>2</a:t>
            </a:fld>
            <a:endParaRPr lang="en-US"/>
          </a:p>
        </p:txBody>
      </p:sp>
      <p:sp>
        <p:nvSpPr>
          <p:cNvPr id="7171" name="Text Box 2"/>
          <p:cNvSpPr txBox="1">
            <a:spLocks noChangeArrowheads="1"/>
          </p:cNvSpPr>
          <p:nvPr/>
        </p:nvSpPr>
        <p:spPr bwMode="auto">
          <a:xfrm>
            <a:off x="1143000" y="762000"/>
            <a:ext cx="70866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spcBef>
                <a:spcPct val="50000"/>
              </a:spcBef>
            </a:pPr>
            <a:r>
              <a:rPr lang="en-US" sz="3600"/>
              <a:t>Inti dari Marketing adalah identifikasi pada kepuasan dan kebutuhan dari pelanggan</a:t>
            </a:r>
          </a:p>
          <a:p>
            <a:pPr eaLnBrk="1" hangingPunct="1">
              <a:spcBef>
                <a:spcPct val="50000"/>
              </a:spcBef>
            </a:pPr>
            <a:endParaRPr lang="en-US"/>
          </a:p>
          <a:p>
            <a:pPr eaLnBrk="1" hangingPunct="1">
              <a:spcBef>
                <a:spcPct val="50000"/>
              </a:spcBef>
            </a:pPr>
            <a:r>
              <a:rPr lang="en-US">
                <a:latin typeface="Times New Roman" pitchFamily="18" charset="0"/>
                <a:cs typeface="Times New Roman" pitchFamily="18" charset="0"/>
              </a:rPr>
              <a:t>Untuk itu Marketing Manager membutuhkan informasi tentang:</a:t>
            </a:r>
          </a:p>
          <a:p>
            <a:pPr eaLnBrk="1" hangingPunct="1">
              <a:spcBef>
                <a:spcPct val="50000"/>
              </a:spcBef>
              <a:buFontTx/>
              <a:buChar char="-"/>
            </a:pPr>
            <a:r>
              <a:rPr lang="en-US">
                <a:latin typeface="Times New Roman" pitchFamily="18" charset="0"/>
                <a:cs typeface="Times New Roman" pitchFamily="18" charset="0"/>
              </a:rPr>
              <a:t> Customer </a:t>
            </a:r>
            <a:r>
              <a:rPr lang="en-US">
                <a:latin typeface="Times New Roman" pitchFamily="18" charset="0"/>
                <a:cs typeface="Times New Roman" pitchFamily="18" charset="0"/>
                <a:sym typeface="Wingdings" pitchFamily="2" charset="2"/>
              </a:rPr>
              <a:t>respon pada produk</a:t>
            </a:r>
          </a:p>
          <a:p>
            <a:pPr eaLnBrk="1" hangingPunct="1">
              <a:spcBef>
                <a:spcPct val="50000"/>
              </a:spcBef>
              <a:buFontTx/>
              <a:buChar char="-"/>
            </a:pPr>
            <a:r>
              <a:rPr lang="en-US">
                <a:latin typeface="Times New Roman" pitchFamily="18" charset="0"/>
                <a:cs typeface="Times New Roman" pitchFamily="18" charset="0"/>
                <a:sym typeface="Wingdings" pitchFamily="2" charset="2"/>
              </a:rPr>
              <a:t> Competitors  efek pada marketing  tools</a:t>
            </a:r>
          </a:p>
          <a:p>
            <a:pPr eaLnBrk="1" hangingPunct="1">
              <a:spcBef>
                <a:spcPct val="50000"/>
              </a:spcBef>
              <a:buFontTx/>
              <a:buChar char="-"/>
            </a:pPr>
            <a:r>
              <a:rPr lang="en-US">
                <a:latin typeface="Times New Roman" pitchFamily="18" charset="0"/>
                <a:cs typeface="Times New Roman" pitchFamily="18" charset="0"/>
                <a:sym typeface="Wingdings" pitchFamily="2" charset="2"/>
              </a:rPr>
              <a:t> Kekuatan-kekuatan yang lain</a:t>
            </a:r>
            <a:endParaRPr lang="en-US">
              <a:latin typeface="Times New Roman" pitchFamily="18" charset="0"/>
              <a:cs typeface="Times New Roman" pitchFamily="18" charset="0"/>
            </a:endParaRPr>
          </a:p>
          <a:p>
            <a:pPr eaLnBrk="1" hangingPunct="1">
              <a:spcBef>
                <a:spcPct val="50000"/>
              </a:spcBef>
              <a:buFontTx/>
              <a:buChar char="-"/>
            </a:pPr>
            <a:endParaRPr lang="en-US">
              <a:latin typeface="Times New Roman" pitchFamily="18" charset="0"/>
              <a:cs typeface="Times New Roman" pitchFamily="18" charset="0"/>
            </a:endParaRPr>
          </a:p>
        </p:txBody>
      </p:sp>
      <p:pic>
        <p:nvPicPr>
          <p:cNvPr id="7172" name="Picture 3" descr="bs00508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4191000"/>
            <a:ext cx="1574800" cy="166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asilitas | IIB Darmajay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4967865"/>
            <a:ext cx="4419600"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61970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88" y="500063"/>
            <a:ext cx="8229600" cy="785812"/>
          </a:xfrm>
          <a:solidFill>
            <a:srgbClr val="12EE4C"/>
          </a:solidFill>
        </p:spPr>
        <p:txBody>
          <a:bodyPr/>
          <a:lstStyle/>
          <a:p>
            <a:pPr algn="ctr" eaLnBrk="1" hangingPunct="1"/>
            <a:r>
              <a:rPr lang="id-ID" sz="2800" b="1" dirty="0" smtClean="0">
                <a:solidFill>
                  <a:schemeClr val="bg1"/>
                </a:solidFill>
              </a:rPr>
              <a:t>Pengertian</a:t>
            </a:r>
            <a:r>
              <a:rPr lang="id-ID" sz="2800" b="1" dirty="0" smtClean="0"/>
              <a:t> </a:t>
            </a:r>
            <a:r>
              <a:rPr lang="id-ID" sz="2800" b="1" dirty="0" smtClean="0">
                <a:solidFill>
                  <a:schemeClr val="bg1"/>
                </a:solidFill>
              </a:rPr>
              <a:t>Riset Pemasaran  dan tujuannya</a:t>
            </a:r>
            <a:endParaRPr lang="en-US" sz="2800" b="1" dirty="0" smtClean="0">
              <a:solidFill>
                <a:schemeClr val="bg1"/>
              </a:solidFill>
              <a:latin typeface="Century Gothic" pitchFamily="34" charset="0"/>
            </a:endParaRPr>
          </a:p>
        </p:txBody>
      </p:sp>
      <p:sp>
        <p:nvSpPr>
          <p:cNvPr id="3" name="Content Placeholder 2"/>
          <p:cNvSpPr>
            <a:spLocks noGrp="1"/>
          </p:cNvSpPr>
          <p:nvPr>
            <p:ph idx="1"/>
          </p:nvPr>
        </p:nvSpPr>
        <p:spPr>
          <a:xfrm>
            <a:off x="642938" y="1571625"/>
            <a:ext cx="8001000" cy="4357688"/>
          </a:xfrm>
          <a:solidFill>
            <a:srgbClr val="FFFF00"/>
          </a:solidFill>
        </p:spPr>
        <p:txBody>
          <a:bodyPr/>
          <a:lstStyle/>
          <a:p>
            <a:pPr marL="0" indent="0" algn="just" eaLnBrk="1" hangingPunct="1">
              <a:buFont typeface="Wingdings 2" pitchFamily="18" charset="2"/>
              <a:buNone/>
            </a:pPr>
            <a:r>
              <a:rPr lang="en-US" sz="2400" dirty="0" err="1" smtClean="0">
                <a:solidFill>
                  <a:schemeClr val="bg1"/>
                </a:solidFill>
                <a:latin typeface="Times New Roman" pitchFamily="18" charset="0"/>
                <a:cs typeface="Times New Roman" pitchFamily="18" charset="0"/>
              </a:rPr>
              <a:t>Riset</a:t>
            </a:r>
            <a:r>
              <a:rPr lang="en-US" sz="2400" dirty="0" smtClean="0">
                <a:solidFill>
                  <a:schemeClr val="bg1"/>
                </a:solidFill>
                <a:latin typeface="Times New Roman" pitchFamily="18" charset="0"/>
                <a:cs typeface="Times New Roman" pitchFamily="18" charset="0"/>
              </a:rPr>
              <a:t> </a:t>
            </a:r>
            <a:r>
              <a:rPr lang="en-US" sz="2400" dirty="0" err="1" smtClean="0">
                <a:solidFill>
                  <a:schemeClr val="bg1"/>
                </a:solidFill>
                <a:latin typeface="Times New Roman" pitchFamily="18" charset="0"/>
                <a:cs typeface="Times New Roman" pitchFamily="18" charset="0"/>
              </a:rPr>
              <a:t>Pemasaran</a:t>
            </a:r>
            <a:r>
              <a:rPr lang="en-US" sz="2400" dirty="0" smtClean="0">
                <a:solidFill>
                  <a:schemeClr val="bg1"/>
                </a:solidFill>
                <a:latin typeface="Times New Roman" pitchFamily="18" charset="0"/>
                <a:cs typeface="Times New Roman" pitchFamily="18" charset="0"/>
              </a:rPr>
              <a:t>  ( </a:t>
            </a:r>
            <a:r>
              <a:rPr lang="en-US" sz="2400" i="1" dirty="0" smtClean="0">
                <a:solidFill>
                  <a:schemeClr val="bg1"/>
                </a:solidFill>
                <a:latin typeface="Times New Roman" pitchFamily="18" charset="0"/>
                <a:cs typeface="Times New Roman" pitchFamily="18" charset="0"/>
              </a:rPr>
              <a:t>Marketing Research </a:t>
            </a:r>
            <a:r>
              <a:rPr lang="en-US" sz="2400" dirty="0" smtClean="0">
                <a:solidFill>
                  <a:schemeClr val="bg1"/>
                </a:solidFill>
                <a:latin typeface="Times New Roman" pitchFamily="18" charset="0"/>
                <a:cs typeface="Times New Roman" pitchFamily="18" charset="0"/>
              </a:rPr>
              <a:t>) </a:t>
            </a:r>
            <a:r>
              <a:rPr lang="en-US" sz="2400" dirty="0" err="1" smtClean="0">
                <a:solidFill>
                  <a:schemeClr val="bg1"/>
                </a:solidFill>
                <a:latin typeface="Times New Roman" pitchFamily="18" charset="0"/>
                <a:cs typeface="Times New Roman" pitchFamily="18" charset="0"/>
              </a:rPr>
              <a:t>adalah</a:t>
            </a:r>
            <a:r>
              <a:rPr lang="en-US" sz="2400" dirty="0" smtClean="0">
                <a:solidFill>
                  <a:schemeClr val="bg1"/>
                </a:solidFill>
                <a:latin typeface="Times New Roman" pitchFamily="18" charset="0"/>
                <a:cs typeface="Times New Roman" pitchFamily="18" charset="0"/>
              </a:rPr>
              <a:t> </a:t>
            </a:r>
            <a:r>
              <a:rPr lang="en-US" sz="2400" dirty="0" err="1" smtClean="0">
                <a:solidFill>
                  <a:schemeClr val="bg1"/>
                </a:solidFill>
                <a:latin typeface="Times New Roman" pitchFamily="18" charset="0"/>
                <a:cs typeface="Times New Roman" pitchFamily="18" charset="0"/>
              </a:rPr>
              <a:t>salah</a:t>
            </a:r>
            <a:r>
              <a:rPr lang="en-US" sz="2400" dirty="0" smtClean="0">
                <a:solidFill>
                  <a:schemeClr val="bg1"/>
                </a:solidFill>
                <a:latin typeface="Times New Roman" pitchFamily="18" charset="0"/>
                <a:cs typeface="Times New Roman" pitchFamily="18" charset="0"/>
              </a:rPr>
              <a:t> </a:t>
            </a:r>
            <a:r>
              <a:rPr lang="en-US" sz="2400" dirty="0" err="1" smtClean="0">
                <a:solidFill>
                  <a:schemeClr val="bg1"/>
                </a:solidFill>
                <a:latin typeface="Times New Roman" pitchFamily="18" charset="0"/>
                <a:cs typeface="Times New Roman" pitchFamily="18" charset="0"/>
              </a:rPr>
              <a:t>satu</a:t>
            </a:r>
            <a:r>
              <a:rPr lang="en-US" sz="2400" dirty="0" smtClean="0">
                <a:solidFill>
                  <a:schemeClr val="bg1"/>
                </a:solidFill>
                <a:latin typeface="Times New Roman" pitchFamily="18" charset="0"/>
                <a:cs typeface="Times New Roman" pitchFamily="18" charset="0"/>
              </a:rPr>
              <a:t> </a:t>
            </a:r>
            <a:r>
              <a:rPr lang="en-US" sz="2400" dirty="0" err="1" smtClean="0">
                <a:solidFill>
                  <a:schemeClr val="bg1"/>
                </a:solidFill>
                <a:latin typeface="Times New Roman" pitchFamily="18" charset="0"/>
                <a:cs typeface="Times New Roman" pitchFamily="18" charset="0"/>
              </a:rPr>
              <a:t>kegiatan</a:t>
            </a:r>
            <a:r>
              <a:rPr lang="en-US" sz="2400" dirty="0" smtClean="0">
                <a:solidFill>
                  <a:schemeClr val="bg1"/>
                </a:solidFill>
                <a:latin typeface="Times New Roman" pitchFamily="18" charset="0"/>
                <a:cs typeface="Times New Roman" pitchFamily="18" charset="0"/>
              </a:rPr>
              <a:t> </a:t>
            </a:r>
            <a:r>
              <a:rPr lang="en-US" sz="2400" dirty="0" err="1" smtClean="0">
                <a:solidFill>
                  <a:schemeClr val="bg1"/>
                </a:solidFill>
                <a:latin typeface="Times New Roman" pitchFamily="18" charset="0"/>
                <a:cs typeface="Times New Roman" pitchFamily="18" charset="0"/>
              </a:rPr>
              <a:t>penelitian</a:t>
            </a:r>
            <a:r>
              <a:rPr lang="en-US" sz="2400" dirty="0" smtClean="0">
                <a:solidFill>
                  <a:schemeClr val="bg1"/>
                </a:solidFill>
                <a:latin typeface="Times New Roman" pitchFamily="18" charset="0"/>
                <a:cs typeface="Times New Roman" pitchFamily="18" charset="0"/>
              </a:rPr>
              <a:t> di </a:t>
            </a:r>
            <a:r>
              <a:rPr lang="en-US" sz="2400" dirty="0" err="1" smtClean="0">
                <a:solidFill>
                  <a:schemeClr val="bg1"/>
                </a:solidFill>
                <a:latin typeface="Times New Roman" pitchFamily="18" charset="0"/>
                <a:cs typeface="Times New Roman" pitchFamily="18" charset="0"/>
              </a:rPr>
              <a:t>bidang</a:t>
            </a:r>
            <a:r>
              <a:rPr lang="en-US" sz="2400" dirty="0" smtClean="0">
                <a:solidFill>
                  <a:schemeClr val="bg1"/>
                </a:solidFill>
                <a:latin typeface="Times New Roman" pitchFamily="18" charset="0"/>
                <a:cs typeface="Times New Roman" pitchFamily="18" charset="0"/>
              </a:rPr>
              <a:t> </a:t>
            </a:r>
            <a:r>
              <a:rPr lang="en-US" sz="2400" dirty="0" err="1" smtClean="0">
                <a:solidFill>
                  <a:schemeClr val="bg1"/>
                </a:solidFill>
                <a:latin typeface="Times New Roman" pitchFamily="18" charset="0"/>
                <a:cs typeface="Times New Roman" pitchFamily="18" charset="0"/>
              </a:rPr>
              <a:t>pemasaran</a:t>
            </a:r>
            <a:r>
              <a:rPr lang="en-US" sz="2400" dirty="0" smtClean="0">
                <a:solidFill>
                  <a:schemeClr val="bg1"/>
                </a:solidFill>
                <a:latin typeface="Times New Roman" pitchFamily="18" charset="0"/>
                <a:cs typeface="Times New Roman" pitchFamily="18" charset="0"/>
              </a:rPr>
              <a:t> </a:t>
            </a:r>
            <a:r>
              <a:rPr lang="id-ID" sz="2400" dirty="0" smtClean="0">
                <a:solidFill>
                  <a:schemeClr val="bg1"/>
                </a:solidFill>
                <a:latin typeface="Times New Roman" pitchFamily="18" charset="0"/>
                <a:cs typeface="Times New Roman" pitchFamily="18" charset="0"/>
              </a:rPr>
              <a:t>yang harus dilakukan secara sistematis, yakni mulai dari perumusan masalah, perumusan tujuan dari riset pemasaran, pengumpulan data, pengolahan data, hingga interpretasi dari hasil riset pemasaran yang diperoleh. </a:t>
            </a:r>
          </a:p>
          <a:p>
            <a:pPr marL="0" indent="0" algn="just" eaLnBrk="1" hangingPunct="1">
              <a:buFont typeface="Wingdings 2" pitchFamily="18" charset="2"/>
              <a:buNone/>
            </a:pPr>
            <a:r>
              <a:rPr lang="id-ID" sz="2400" dirty="0" smtClean="0">
                <a:solidFill>
                  <a:schemeClr val="bg1"/>
                </a:solidFill>
                <a:latin typeface="Times New Roman" pitchFamily="18" charset="0"/>
                <a:cs typeface="Times New Roman" pitchFamily="18" charset="0"/>
              </a:rPr>
              <a:t>Riset pemasaran dilakukan sebagai upaya memberi masukan bagi pihak manajemen. Dengan adanya riset pemasaran, pihak manajemen akan mengetahui hal apa saja yang perlu diperbaiki dan strategi pemasaran apa yang masih konkrit dilakukan untuk merebut peluang.</a:t>
            </a:r>
          </a:p>
          <a:p>
            <a:pPr marL="0" indent="0" algn="just" eaLnBrk="1" hangingPunct="1">
              <a:buFont typeface="Wingdings 2" pitchFamily="18" charset="2"/>
              <a:buNone/>
            </a:pPr>
            <a:endParaRPr lang="id-ID" sz="2400" dirty="0" smtClean="0">
              <a:latin typeface="Century Gothic" pitchFamily="34" charset="0"/>
            </a:endParaRPr>
          </a:p>
          <a:p>
            <a:pPr marL="0" indent="0" algn="just" eaLnBrk="1" hangingPunct="1">
              <a:buFont typeface="Wingdings 2" pitchFamily="18" charset="2"/>
              <a:buNone/>
            </a:pPr>
            <a:endParaRPr lang="en-US" sz="2800" dirty="0" smtClean="0">
              <a:latin typeface="Century Gothic" pitchFamily="34" charset="0"/>
            </a:endParaRPr>
          </a:p>
          <a:p>
            <a:pPr marL="0" indent="0" eaLnBrk="1" hangingPunct="1">
              <a:buFont typeface="Wingdings 2" pitchFamily="18" charset="2"/>
              <a:buNone/>
            </a:pPr>
            <a:endParaRPr lang="en-US" sz="2800" dirty="0" smtClean="0">
              <a:latin typeface="Century Gothic" pitchFamily="34" charset="0"/>
            </a:endParaRPr>
          </a:p>
          <a:p>
            <a:pPr marL="0" indent="0" eaLnBrk="1" hangingPunct="1">
              <a:buFont typeface="Wingdings 2" pitchFamily="18" charset="2"/>
              <a:buNone/>
            </a:pPr>
            <a:endParaRPr lang="en-US" sz="2800" dirty="0" smtClean="0"/>
          </a:p>
          <a:p>
            <a:pPr marL="0" indent="0" eaLnBrk="1" hangingPunct="1">
              <a:buFont typeface="Wingdings 2" pitchFamily="18" charset="2"/>
              <a:buNone/>
            </a:pPr>
            <a:endParaRPr lang="en-US" sz="2800" dirty="0" smtClean="0"/>
          </a:p>
          <a:p>
            <a:pPr marL="0" indent="0" eaLnBrk="1" hangingPunct="1">
              <a:buFont typeface="Wingdings 2" pitchFamily="18" charset="2"/>
              <a:buNone/>
            </a:pPr>
            <a:endParaRPr lang="en-US" sz="2800" dirty="0" smtClean="0"/>
          </a:p>
        </p:txBody>
      </p:sp>
      <p:pic>
        <p:nvPicPr>
          <p:cNvPr id="4" name="Picture 3"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5867400"/>
            <a:ext cx="4267200" cy="83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9118046"/>
      </p:ext>
    </p:extLst>
  </p:cSld>
  <p:clrMapOvr>
    <a:masterClrMapping/>
  </p:clrMapOvr>
  <p:transition spd="med">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1000"/>
                                        <p:tgtEl>
                                          <p:spTgt spid="3">
                                            <p:bg/>
                                          </p:spTgt>
                                        </p:tgtEl>
                                      </p:cBhvr>
                                    </p:animEffect>
                                    <p:anim calcmode="lin" valueType="num">
                                      <p:cBhvr>
                                        <p:cTn id="13" dur="1000" fill="hold"/>
                                        <p:tgtEl>
                                          <p:spTgt spid="3">
                                            <p:bg/>
                                          </p:spTgt>
                                        </p:tgtEl>
                                        <p:attrNameLst>
                                          <p:attrName>ppt_x</p:attrName>
                                        </p:attrNameLst>
                                      </p:cBhvr>
                                      <p:tavLst>
                                        <p:tav tm="0">
                                          <p:val>
                                            <p:strVal val="#ppt_x"/>
                                          </p:val>
                                        </p:tav>
                                        <p:tav tm="100000">
                                          <p:val>
                                            <p:strVal val="#ppt_x"/>
                                          </p:val>
                                        </p:tav>
                                      </p:tavLst>
                                    </p:anim>
                                    <p:anim calcmode="lin" valueType="num">
                                      <p:cBhvr>
                                        <p:cTn id="14"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22" fill="hold" nodeType="afterGroup">
                            <p:stCondLst>
                              <p:cond delay="1000"/>
                            </p:stCondLst>
                            <p:childTnLst>
                              <p:par>
                                <p:cTn id="23" presetID="42" presetClass="entr" presetSubtype="0" fill="hold" grpId="0" nodeType="after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0"/>
                                        <p:tgtEl>
                                          <p:spTgt spid="3">
                                            <p:txEl>
                                              <p:pRg st="1" end="1"/>
                                            </p:txEl>
                                          </p:spTgt>
                                        </p:tgtEl>
                                      </p:cBhvr>
                                    </p:animEffect>
                                    <p:anim calcmode="lin" valueType="num">
                                      <p:cBhvr>
                                        <p:cTn id="2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14375" y="642938"/>
            <a:ext cx="7772400" cy="5072062"/>
          </a:xfrm>
        </p:spPr>
        <p:txBody>
          <a:bodyPr rtlCol="0">
            <a:normAutofit fontScale="92500" lnSpcReduction="20000"/>
          </a:bodyPr>
          <a:lstStyle/>
          <a:p>
            <a:pPr marL="274320" indent="-274320" eaLnBrk="1" fontAlgn="auto" hangingPunct="1">
              <a:spcBef>
                <a:spcPts val="580"/>
              </a:spcBef>
              <a:spcAft>
                <a:spcPts val="0"/>
              </a:spcAft>
              <a:buFont typeface="Wingdings 2"/>
              <a:buNone/>
              <a:defRPr/>
            </a:pPr>
            <a:r>
              <a:rPr lang="id-ID" dirty="0" smtClean="0">
                <a:solidFill>
                  <a:schemeClr val="bg1"/>
                </a:solidFill>
              </a:rPr>
              <a:t> </a:t>
            </a:r>
          </a:p>
          <a:p>
            <a:pPr marL="274320" indent="-274320" eaLnBrk="1" fontAlgn="auto" hangingPunct="1">
              <a:spcBef>
                <a:spcPts val="580"/>
              </a:spcBef>
              <a:spcAft>
                <a:spcPts val="0"/>
              </a:spcAft>
              <a:buFont typeface="Wingdings 2"/>
              <a:buChar char=""/>
              <a:defRPr/>
            </a:pPr>
            <a:r>
              <a:rPr lang="id-ID" b="1" dirty="0" smtClean="0">
                <a:solidFill>
                  <a:schemeClr val="bg1"/>
                </a:solidFill>
              </a:rPr>
              <a:t>Riset pasar a</a:t>
            </a:r>
            <a:r>
              <a:rPr lang="id-ID" dirty="0" smtClean="0">
                <a:solidFill>
                  <a:schemeClr val="bg1"/>
                </a:solidFill>
              </a:rPr>
              <a:t>dalah sesuatu yang sangat penting dalam bisnis sebab dengan riset pasar akan diketahui apa saja yang diperlukan pasar atau masyarakat dan juga mengetahui para pesaing bisnis. Dengan diketahuinya apa saja yang dibutuhkan oleh pasar dan juga pesaing yang ada dapat membuat produk ataupun jasa yang sesuai dengan pasar dan dapat membuat produk atau jasa dapat bersaing di pasaran.</a:t>
            </a:r>
          </a:p>
          <a:p>
            <a:pPr marL="274320" indent="-274320" eaLnBrk="1" fontAlgn="auto" hangingPunct="1">
              <a:spcBef>
                <a:spcPts val="580"/>
              </a:spcBef>
              <a:spcAft>
                <a:spcPts val="0"/>
              </a:spcAft>
              <a:buFont typeface="Wingdings 2"/>
              <a:buChar char=""/>
              <a:defRPr/>
            </a:pPr>
            <a:r>
              <a:rPr lang="id-ID" dirty="0" smtClean="0">
                <a:solidFill>
                  <a:schemeClr val="bg1"/>
                </a:solidFill>
              </a:rPr>
              <a:t>Dengan riset pasar dapat diketahui pula siapa saja yang membutuhkan produk atau jasa yang ditawarkan, dimana produk atau jasa tersebut di butuhkan,dan kualitas produk seperti apa yang dibutuhkan para konsumen. Dan dapat juga diketahui seberapa besar permintaan dan potensi permintaan, kapan permintaan tersebut memuncak dan kapan permintaan tersebut menurun dari konsumen.</a:t>
            </a:r>
          </a:p>
          <a:p>
            <a:pPr marL="274320" indent="-274320" eaLnBrk="1" fontAlgn="auto" hangingPunct="1">
              <a:spcBef>
                <a:spcPts val="580"/>
              </a:spcBef>
              <a:spcAft>
                <a:spcPts val="0"/>
              </a:spcAft>
              <a:buFont typeface="Wingdings 2"/>
              <a:buChar char=""/>
              <a:defRPr/>
            </a:pPr>
            <a:endParaRPr lang="id-ID" dirty="0" smtClean="0"/>
          </a:p>
        </p:txBody>
      </p:sp>
      <p:pic>
        <p:nvPicPr>
          <p:cNvPr id="9219" name="Picture 4" descr="BUSIN0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5170488"/>
            <a:ext cx="1524000"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Fasilitas | IIB Darmajay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5526665"/>
            <a:ext cx="4419600"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50188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819400"/>
            <a:ext cx="7756263" cy="1054250"/>
          </a:xfrm>
        </p:spPr>
        <p:txBody>
          <a:bodyPr/>
          <a:lstStyle/>
          <a:p>
            <a:r>
              <a:rPr lang="en-US" dirty="0" smtClean="0"/>
              <a:t>LANGKAH-LANGKAH RISET PEMASARAN</a:t>
            </a:r>
            <a:endParaRPr lang="en-US" dirty="0"/>
          </a:p>
        </p:txBody>
      </p:sp>
      <p:pic>
        <p:nvPicPr>
          <p:cNvPr id="5" name="Picture 4"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4572000"/>
            <a:ext cx="4419600"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467571"/>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sz="quarter" idx="1"/>
          </p:nvPr>
        </p:nvSpPr>
        <p:spPr/>
        <p:txBody>
          <a:bodyPr/>
          <a:lstStyle/>
          <a:p>
            <a:pPr eaLnBrk="1" hangingPunct="1"/>
            <a:endParaRPr lang="id-ID" dirty="0" smtClean="0"/>
          </a:p>
          <a:p>
            <a:pPr eaLnBrk="1" hangingPunct="1"/>
            <a:endParaRPr lang="id-ID" dirty="0" smtClean="0"/>
          </a:p>
          <a:p>
            <a:pPr eaLnBrk="1" hangingPunct="1"/>
            <a:endParaRPr lang="id-ID" dirty="0" smtClean="0"/>
          </a:p>
          <a:p>
            <a:pPr eaLnBrk="1" hangingPunct="1">
              <a:buFont typeface="Wingdings 2" pitchFamily="18" charset="2"/>
              <a:buNone/>
            </a:pPr>
            <a:r>
              <a:rPr lang="id-ID" dirty="0" smtClean="0"/>
              <a:t>. Riset pemasaran merupakan riset yang menggunakan metode sistematik serta objektif. Sistematik dan objektif yang dimaksud dalam hal ini adalah riset pemasaran menggunakan beberapa tahap dengan kesatuan logis sehingga hasil dari riset pemasaran dapat diterima dan dipahami oleh semua pihak. </a:t>
            </a:r>
          </a:p>
          <a:p>
            <a:pPr eaLnBrk="1" hangingPunct="1"/>
            <a:endParaRPr lang="id-ID" dirty="0" smtClean="0"/>
          </a:p>
        </p:txBody>
      </p:sp>
      <p:sp>
        <p:nvSpPr>
          <p:cNvPr id="4" name="Cloud 3"/>
          <p:cNvSpPr/>
          <p:nvPr/>
        </p:nvSpPr>
        <p:spPr>
          <a:xfrm>
            <a:off x="1071563" y="1063187"/>
            <a:ext cx="7429500" cy="218122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t>Kesalahan yang dilakukan dalam riset pemasaran dapat memengaruhi hasil riset yang berdampak pada melesetnya perencanaan pemasaran</a:t>
            </a:r>
          </a:p>
        </p:txBody>
      </p:sp>
      <p:pic>
        <p:nvPicPr>
          <p:cNvPr id="5" name="Picture 4"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2400"/>
            <a:ext cx="3581400" cy="910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7515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sz="quarter" idx="1"/>
          </p:nvPr>
        </p:nvSpPr>
        <p:spPr>
          <a:xfrm>
            <a:off x="838200" y="2286000"/>
            <a:ext cx="7572375" cy="3929062"/>
          </a:xfrm>
          <a:solidFill>
            <a:schemeClr val="bg2"/>
          </a:solidFill>
          <a:ln>
            <a:solidFill>
              <a:schemeClr val="accent1"/>
            </a:solidFill>
          </a:ln>
        </p:spPr>
        <p:txBody>
          <a:bodyPr/>
          <a:lstStyle/>
          <a:p>
            <a:pPr eaLnBrk="1" hangingPunct="1">
              <a:buFont typeface="Wingdings 2" pitchFamily="18" charset="2"/>
              <a:buNone/>
            </a:pPr>
            <a:r>
              <a:rPr lang="id-ID" dirty="0" smtClean="0"/>
              <a:t>A. Menetapkan Masalah Riset</a:t>
            </a:r>
          </a:p>
          <a:p>
            <a:pPr eaLnBrk="1" hangingPunct="1"/>
            <a:r>
              <a:rPr lang="id-ID" dirty="0" smtClean="0"/>
              <a:t>Beberapa hal yang perlu dilakukan oleh periset dalam menetapkan masalah riset adalah:</a:t>
            </a:r>
          </a:p>
          <a:p>
            <a:pPr eaLnBrk="1" hangingPunct="1"/>
            <a:r>
              <a:rPr lang="id-ID" dirty="0" smtClean="0"/>
              <a:t>Memperoleh pandangan klien mengenai masalah yang sebenarnya terjadi</a:t>
            </a:r>
          </a:p>
          <a:p>
            <a:pPr eaLnBrk="1" hangingPunct="1"/>
            <a:r>
              <a:rPr lang="id-ID" dirty="0" smtClean="0"/>
              <a:t>Mempertimbangkan sumber dan jenis informasi yang sebenarnya dibutuhkan oleh klien</a:t>
            </a:r>
          </a:p>
          <a:p>
            <a:pPr eaLnBrk="1" hangingPunct="1"/>
            <a:r>
              <a:rPr lang="id-ID" dirty="0" smtClean="0"/>
              <a:t>Mengkombinasikan masukan informasi dari pihak klien dengan periset</a:t>
            </a:r>
          </a:p>
          <a:p>
            <a:pPr eaLnBrk="1" hangingPunct="1"/>
            <a:endParaRPr lang="id-ID" dirty="0" smtClean="0"/>
          </a:p>
        </p:txBody>
      </p:sp>
      <p:pic>
        <p:nvPicPr>
          <p:cNvPr id="4" name="Picture 3"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6030608"/>
            <a:ext cx="2362200" cy="600732"/>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p:txBody>
          <a:bodyPr/>
          <a:lstStyle/>
          <a:p>
            <a:r>
              <a:rPr lang="en-US" sz="4000" dirty="0" err="1" smtClean="0"/>
              <a:t>Langkah-Langkah</a:t>
            </a:r>
            <a:r>
              <a:rPr lang="en-US" sz="4000" dirty="0" smtClean="0"/>
              <a:t> </a:t>
            </a:r>
            <a:r>
              <a:rPr lang="en-US" sz="4000" dirty="0" err="1" smtClean="0"/>
              <a:t>Riset</a:t>
            </a:r>
            <a:r>
              <a:rPr lang="en-US" sz="4000" dirty="0" smtClean="0"/>
              <a:t> </a:t>
            </a:r>
            <a:r>
              <a:rPr lang="en-US" sz="4000" dirty="0" err="1" smtClean="0"/>
              <a:t>Pemasaran</a:t>
            </a:r>
            <a:endParaRPr lang="en-US" sz="4000" dirty="0"/>
          </a:p>
        </p:txBody>
      </p:sp>
    </p:spTree>
    <p:extLst>
      <p:ext uri="{BB962C8B-B14F-4D97-AF65-F5344CB8AC3E}">
        <p14:creationId xmlns:p14="http://schemas.microsoft.com/office/powerpoint/2010/main" val="30042793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z="4000" dirty="0" err="1" smtClean="0"/>
              <a:t>Langkah-langkah</a:t>
            </a:r>
            <a:r>
              <a:rPr lang="en-US" sz="4000" dirty="0" smtClean="0"/>
              <a:t> </a:t>
            </a:r>
            <a:r>
              <a:rPr lang="en-US" sz="4000" dirty="0" err="1" smtClean="0"/>
              <a:t>Riset</a:t>
            </a:r>
            <a:r>
              <a:rPr lang="en-US" sz="4000" dirty="0" smtClean="0"/>
              <a:t> </a:t>
            </a:r>
            <a:r>
              <a:rPr lang="en-US" sz="4000" dirty="0" err="1" smtClean="0"/>
              <a:t>Pemasaran</a:t>
            </a:r>
            <a:r>
              <a:rPr lang="en-US" sz="4000" dirty="0" smtClean="0"/>
              <a:t> (2)</a:t>
            </a:r>
            <a:endParaRPr lang="en-US" sz="4000" dirty="0" smtClean="0"/>
          </a:p>
        </p:txBody>
      </p:sp>
      <p:sp>
        <p:nvSpPr>
          <p:cNvPr id="13315" name="Content Placeholder 2"/>
          <p:cNvSpPr>
            <a:spLocks noGrp="1"/>
          </p:cNvSpPr>
          <p:nvPr>
            <p:ph sz="quarter" idx="1"/>
          </p:nvPr>
        </p:nvSpPr>
        <p:spPr/>
        <p:txBody>
          <a:bodyPr/>
          <a:lstStyle/>
          <a:p>
            <a:pPr eaLnBrk="1" hangingPunct="1">
              <a:buFont typeface="Wingdings 2" pitchFamily="18" charset="2"/>
              <a:buNone/>
            </a:pPr>
            <a:r>
              <a:rPr lang="id-ID" dirty="0" smtClean="0"/>
              <a:t>B. Penentuan Desain Riset/PENELITIAN</a:t>
            </a:r>
          </a:p>
          <a:p>
            <a:pPr eaLnBrk="1" hangingPunct="1"/>
            <a:r>
              <a:rPr lang="id-ID" dirty="0" smtClean="0"/>
              <a:t>Desain riset akan menggambarkan perencanaan yang akan dilakukan dalam riset dan mengacu pada masalah yang telah ditetapkan sebelumnya. Pada tahap inilah periset perlu merinci dengan detil prosedur yang diperlukan untuk memperoleh informasi yang dibutuhkan untuk menjawab masalah riset dan menyediakan informasi yang dibutuhkan bagi pengambilan keputusan. </a:t>
            </a:r>
          </a:p>
          <a:p>
            <a:pPr eaLnBrk="1" hangingPunct="1"/>
            <a:endParaRPr lang="id-ID" dirty="0" smtClean="0"/>
          </a:p>
        </p:txBody>
      </p:sp>
      <p:pic>
        <p:nvPicPr>
          <p:cNvPr id="4" name="Picture 3"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6030608"/>
            <a:ext cx="2362200" cy="600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32063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solidFill>
            <a:schemeClr val="accent2">
              <a:lumMod val="60000"/>
              <a:lumOff val="40000"/>
            </a:schemeClr>
          </a:solidFill>
        </p:spPr>
        <p:txBody>
          <a:bodyPr rtlCol="0">
            <a:normAutofit fontScale="92500" lnSpcReduction="20000"/>
          </a:bodyPr>
          <a:lstStyle/>
          <a:p>
            <a:pPr marL="274320" indent="-274320" eaLnBrk="1" fontAlgn="auto" hangingPunct="1">
              <a:spcBef>
                <a:spcPts val="580"/>
              </a:spcBef>
              <a:spcAft>
                <a:spcPts val="0"/>
              </a:spcAft>
              <a:buFont typeface="Wingdings 2" pitchFamily="18" charset="2"/>
              <a:buNone/>
              <a:defRPr/>
            </a:pPr>
            <a:endParaRPr lang="id-ID" dirty="0" smtClean="0"/>
          </a:p>
          <a:p>
            <a:pPr marL="274320" indent="-274320" eaLnBrk="1" fontAlgn="auto" hangingPunct="1">
              <a:spcBef>
                <a:spcPts val="580"/>
              </a:spcBef>
              <a:spcAft>
                <a:spcPts val="0"/>
              </a:spcAft>
              <a:buFont typeface="Wingdings 2"/>
              <a:buChar char=""/>
              <a:defRPr/>
            </a:pPr>
            <a:r>
              <a:rPr lang="id-ID" b="1" dirty="0" smtClean="0"/>
              <a:t>1. Eksploratori</a:t>
            </a:r>
          </a:p>
          <a:p>
            <a:pPr marL="274320" indent="-274320" eaLnBrk="1" fontAlgn="auto" hangingPunct="1">
              <a:spcBef>
                <a:spcPts val="580"/>
              </a:spcBef>
              <a:spcAft>
                <a:spcPts val="0"/>
              </a:spcAft>
              <a:buFont typeface="Wingdings 2"/>
              <a:buChar char=""/>
              <a:defRPr/>
            </a:pPr>
            <a:r>
              <a:rPr lang="id-ID" dirty="0" smtClean="0"/>
              <a:t>Tujuan utama riset adalah untuk memperoleh pandangan yang mendalam dan menyeluruh mengenai masalah yang sebenarnya dihadapi perusahaan. Jadi informasi yang dicari sekedar untuk mengetahui permasalahan dasar.</a:t>
            </a:r>
          </a:p>
          <a:p>
            <a:pPr marL="274320" indent="-274320" eaLnBrk="1" fontAlgn="auto" hangingPunct="1">
              <a:spcBef>
                <a:spcPts val="580"/>
              </a:spcBef>
              <a:spcAft>
                <a:spcPts val="0"/>
              </a:spcAft>
              <a:buFont typeface="Wingdings 2"/>
              <a:buChar char=""/>
              <a:defRPr/>
            </a:pPr>
            <a:r>
              <a:rPr lang="id-ID" b="1" dirty="0" smtClean="0"/>
              <a:t>2. Deskriptif</a:t>
            </a:r>
          </a:p>
          <a:p>
            <a:pPr marL="274320" indent="-274320" eaLnBrk="1" fontAlgn="auto" hangingPunct="1">
              <a:spcBef>
                <a:spcPts val="580"/>
              </a:spcBef>
              <a:spcAft>
                <a:spcPts val="0"/>
              </a:spcAft>
              <a:buFont typeface="Wingdings 2"/>
              <a:buChar char=""/>
              <a:defRPr/>
            </a:pPr>
            <a:r>
              <a:rPr lang="id-ID" dirty="0" smtClean="0"/>
              <a:t>Tujuan utama riset adalah untuk menggambarkan sesuatu</a:t>
            </a:r>
          </a:p>
          <a:p>
            <a:pPr marL="274320" indent="-274320" eaLnBrk="1" fontAlgn="auto" hangingPunct="1">
              <a:spcBef>
                <a:spcPts val="580"/>
              </a:spcBef>
              <a:spcAft>
                <a:spcPts val="0"/>
              </a:spcAft>
              <a:buFont typeface="Wingdings 2"/>
              <a:buChar char=""/>
              <a:defRPr/>
            </a:pPr>
            <a:r>
              <a:rPr lang="id-ID" b="1" dirty="0" smtClean="0"/>
              <a:t>3. Kausal</a:t>
            </a:r>
          </a:p>
          <a:p>
            <a:pPr marL="274320" indent="-274320" eaLnBrk="1" fontAlgn="auto" hangingPunct="1">
              <a:spcBef>
                <a:spcPts val="580"/>
              </a:spcBef>
              <a:spcAft>
                <a:spcPts val="0"/>
              </a:spcAft>
              <a:buFont typeface="Wingdings 2"/>
              <a:buChar char=""/>
              <a:defRPr/>
            </a:pPr>
            <a:r>
              <a:rPr lang="id-ID" dirty="0" smtClean="0"/>
              <a:t>Tujuan utama riset adalah untuk membuktikan hubungan sebab akibat atau hubungan mempengaruhi dan dipengaruhi dari variabel-variabel yang diteliti</a:t>
            </a:r>
          </a:p>
          <a:p>
            <a:pPr marL="274320" indent="-274320" eaLnBrk="1" fontAlgn="auto" hangingPunct="1">
              <a:spcBef>
                <a:spcPts val="580"/>
              </a:spcBef>
              <a:spcAft>
                <a:spcPts val="0"/>
              </a:spcAft>
              <a:buFont typeface="Wingdings 2"/>
              <a:buChar char=""/>
              <a:defRPr/>
            </a:pPr>
            <a:endParaRPr lang="id-ID" dirty="0" smtClean="0"/>
          </a:p>
        </p:txBody>
      </p:sp>
      <p:sp>
        <p:nvSpPr>
          <p:cNvPr id="6" name="Cloud 5"/>
          <p:cNvSpPr/>
          <p:nvPr/>
        </p:nvSpPr>
        <p:spPr>
          <a:xfrm>
            <a:off x="2571750" y="285750"/>
            <a:ext cx="5429250" cy="142875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800" dirty="0"/>
              <a:t>Terdapat tiga jenis desain riset, yaitu</a:t>
            </a:r>
          </a:p>
        </p:txBody>
      </p:sp>
      <p:pic>
        <p:nvPicPr>
          <p:cNvPr id="4" name="Picture 3" descr="Fasilitas | IIB Darmaj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332" y="427102"/>
            <a:ext cx="2362200" cy="600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89762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28</TotalTime>
  <Words>417</Words>
  <Application>Microsoft Office PowerPoint</Application>
  <PresentationFormat>On-screen Show (4:3)</PresentationFormat>
  <Paragraphs>54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Hardcover</vt:lpstr>
      <vt:lpstr>DESIGN PENELITIAN PEMASARAN</vt:lpstr>
      <vt:lpstr>PowerPoint Presentation</vt:lpstr>
      <vt:lpstr>Pengertian Riset Pemasaran  dan tujuannya</vt:lpstr>
      <vt:lpstr>PowerPoint Presentation</vt:lpstr>
      <vt:lpstr>LANGKAH-LANGKAH RISET PEMASARAN</vt:lpstr>
      <vt:lpstr>PowerPoint Presentation</vt:lpstr>
      <vt:lpstr>Langkah-Langkah Riset Pemasaran</vt:lpstr>
      <vt:lpstr>Langkah-langkah Riset Pemasaran (2)</vt:lpstr>
      <vt:lpstr>PowerPoint Presentation</vt:lpstr>
      <vt:lpstr>Metode Pengumpulan Data (Primer atau Sekunder).</vt:lpstr>
      <vt:lpstr>PowerPoint Presentation</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PENELITIAN PEMASARAN</dc:title>
  <dc:creator>Januar</dc:creator>
  <cp:lastModifiedBy>Januar</cp:lastModifiedBy>
  <cp:revision>3</cp:revision>
  <dcterms:created xsi:type="dcterms:W3CDTF">2020-05-05T19:58:01Z</dcterms:created>
  <dcterms:modified xsi:type="dcterms:W3CDTF">2020-05-05T20:26:50Z</dcterms:modified>
</cp:coreProperties>
</file>