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99" r:id="rId3"/>
    <p:sldId id="301" r:id="rId4"/>
    <p:sldId id="303" r:id="rId5"/>
    <p:sldId id="304" r:id="rId6"/>
    <p:sldId id="305" r:id="rId7"/>
    <p:sldId id="306" r:id="rId8"/>
    <p:sldId id="307" r:id="rId9"/>
    <p:sldId id="308" r:id="rId10"/>
    <p:sldId id="309" r:id="rId11"/>
    <p:sldId id="310" r:id="rId12"/>
    <p:sldId id="300" r:id="rId13"/>
  </p:sldIdLst>
  <p:sldSz cx="9144000" cy="6858000" type="screen4x3"/>
  <p:notesSz cx="7045325" cy="9345613"/>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455" autoAdjust="0"/>
  </p:normalViewPr>
  <p:slideViewPr>
    <p:cSldViewPr>
      <p:cViewPr varScale="1">
        <p:scale>
          <a:sx n="50" d="100"/>
          <a:sy n="50" d="100"/>
        </p:scale>
        <p:origin x="1692" y="4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E4200-15A3-D8C1-A98A-B6716E2275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E8B44B-F918-A9A9-2D68-29FE5D6784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513B90-C4E7-CE43-DEF3-CC6C1EECEC05}"/>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99A4FB5D-2003-29C0-C3E0-16F9CB9E604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93606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CFF6F-876A-7773-7578-97F9A4C926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3D34E0-1B9E-254F-5738-2F4C7FA616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A774B6-B9AB-E118-8850-F11D7846D14A}"/>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0A52104A-A759-0EBC-45BE-B747EAE2ED9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67712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solidFill>
                  <a:schemeClr val="tx1"/>
                </a:solidFill>
                <a:latin typeface="Cambria" panose="02040503050406030204" pitchFamily="18" charset="0"/>
                <a:cs typeface="Arial" panose="020B0604020202020204" pitchFamily="34" charset="0"/>
              </a:rPr>
              <a:t>Manajemen diterapkan dalam berbagai bidang, termasuk bisnis, pemerintahan, dan sektor kreatif.</a:t>
            </a:r>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299469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91AE7-5892-11D5-3DD6-EF3DA3B73B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8F256E-2A67-A707-CC2A-A2E87CCA9B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7251D4-FF2B-A0B6-0565-5FE4C8335DCF}"/>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19478A5A-6BE7-6AB5-063C-40A15E1DBF4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14639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87C27-1983-01F3-6B6D-12D009C4A7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3104B3-6C09-D854-0922-399D8130CA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B88EDA-52BB-FAB5-F860-1E1BA880FDA1}"/>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E06E4EF3-6D0A-6657-2857-9905B685CEE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21182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8F2B4-6E28-3D3D-142C-E6C7D224BE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E84ED6-5F46-13F3-409B-9622FE6ADC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8E221F-0618-81D3-8826-0911C2FA041B}"/>
              </a:ext>
            </a:extLst>
          </p:cNvPr>
          <p:cNvSpPr>
            <a:spLocks noGrp="1"/>
          </p:cNvSpPr>
          <p:nvPr>
            <p:ph type="body" idx="1"/>
          </p:nvPr>
        </p:nvSpPr>
        <p:spPr/>
        <p:txBody>
          <a:bodyPr/>
          <a:lstStyle/>
          <a:p>
            <a:r>
              <a:rPr lang="en-US" dirty="0"/>
              <a:t>Interpersonal : </a:t>
            </a:r>
            <a:endParaRPr lang="id-ID" dirty="0"/>
          </a:p>
        </p:txBody>
      </p:sp>
      <p:sp>
        <p:nvSpPr>
          <p:cNvPr id="4" name="Date Placeholder 3">
            <a:extLst>
              <a:ext uri="{FF2B5EF4-FFF2-40B4-BE49-F238E27FC236}">
                <a16:creationId xmlns:a16="http://schemas.microsoft.com/office/drawing/2014/main" id="{C15AD649-917E-873F-6789-470BE387B33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57536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70E0E-CD1F-1716-420B-AC74FCAED4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5BF127-E54F-20FF-14D4-3A2F45D0CD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DE939B-D979-BDAB-0BC1-3953985F1B95}"/>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A5ED6707-DFC4-4B1C-1678-2B3A843FC7B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1935551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8B505-DFD1-6B28-6FEF-037AD949D4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E968F9-6C17-B649-D883-B41A8FF026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2D5D9C-557E-862B-AFF6-AEE19F4E0B13}"/>
              </a:ext>
            </a:extLst>
          </p:cNvPr>
          <p:cNvSpPr>
            <a:spLocks noGrp="1"/>
          </p:cNvSpPr>
          <p:nvPr>
            <p:ph type="body" idx="1"/>
          </p:nvPr>
        </p:nvSpPr>
        <p:spPr/>
        <p:txBody>
          <a:bodyPr/>
          <a:lstStyle/>
          <a:p>
            <a:r>
              <a:rPr lang="en-US" dirty="0"/>
              <a:t>Interpersonal : </a:t>
            </a:r>
            <a:endParaRPr lang="id-ID" dirty="0"/>
          </a:p>
        </p:txBody>
      </p:sp>
      <p:sp>
        <p:nvSpPr>
          <p:cNvPr id="4" name="Date Placeholder 3">
            <a:extLst>
              <a:ext uri="{FF2B5EF4-FFF2-40B4-BE49-F238E27FC236}">
                <a16:creationId xmlns:a16="http://schemas.microsoft.com/office/drawing/2014/main" id="{30DA8CA7-870E-02F4-2617-4587F9C9F4A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74346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0827B-3602-9188-E9F1-9E1E68E92B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BC83C8-452E-2F45-F893-CE3D21949E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784235-2FD7-6E69-4F5A-AC53448038EE}"/>
              </a:ext>
            </a:extLst>
          </p:cNvPr>
          <p:cNvSpPr>
            <a:spLocks noGrp="1"/>
          </p:cNvSpPr>
          <p:nvPr>
            <p:ph type="body" idx="1"/>
          </p:nvPr>
        </p:nvSpPr>
        <p:spPr/>
        <p:txBody>
          <a:bodyPr/>
          <a:lstStyle/>
          <a:p>
            <a:r>
              <a:rPr lang="en-US" dirty="0"/>
              <a:t>Interpersonal : </a:t>
            </a:r>
            <a:endParaRPr lang="id-ID" dirty="0"/>
          </a:p>
        </p:txBody>
      </p:sp>
      <p:sp>
        <p:nvSpPr>
          <p:cNvPr id="4" name="Date Placeholder 3">
            <a:extLst>
              <a:ext uri="{FF2B5EF4-FFF2-40B4-BE49-F238E27FC236}">
                <a16:creationId xmlns:a16="http://schemas.microsoft.com/office/drawing/2014/main" id="{1CDD4ACB-524B-C453-120B-42CB3F373EF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5984282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E1BDA-B80A-FB66-92D9-D2D82D38C2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78F8C1-9833-EA9C-B31F-E7431017E7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86AE9C-FF29-EE07-A90F-DF5A1BEC8B94}"/>
              </a:ext>
            </a:extLst>
          </p:cNvPr>
          <p:cNvSpPr>
            <a:spLocks noGrp="1"/>
          </p:cNvSpPr>
          <p:nvPr>
            <p:ph type="body" idx="1"/>
          </p:nvPr>
        </p:nvSpPr>
        <p:spPr/>
        <p:txBody>
          <a:bodyPr/>
          <a:lstStyle/>
          <a:p>
            <a:r>
              <a:rPr lang="en-US" b="0" i="0" dirty="0">
                <a:solidFill>
                  <a:srgbClr val="ECECEC"/>
                </a:solidFill>
                <a:effectLst/>
                <a:latin typeface="Google Sans"/>
              </a:rPr>
              <a:t>- </a:t>
            </a:r>
            <a:r>
              <a:rPr lang="id-ID" b="0" i="0" dirty="0">
                <a:solidFill>
                  <a:srgbClr val="CDCDCD"/>
                </a:solidFill>
                <a:effectLst/>
                <a:latin typeface="Google Sans"/>
              </a:rPr>
              <a:t>Creative marketing adalah </a:t>
            </a:r>
            <a:r>
              <a:rPr lang="id-ID" b="0" i="0" dirty="0">
                <a:solidFill>
                  <a:srgbClr val="FFFFFF"/>
                </a:solidFill>
                <a:effectLst/>
                <a:latin typeface="Google Sans"/>
              </a:rPr>
              <a:t>proses memasukkan konsep dan ide kreatif ke dalam strategi pemasaran dengan tujuan menjual produk atau layanan</a:t>
            </a:r>
            <a:r>
              <a:rPr lang="id-ID" b="0" i="0" dirty="0">
                <a:solidFill>
                  <a:srgbClr val="CDCDCD"/>
                </a:solidFill>
                <a:effectLst/>
                <a:latin typeface="Google Sans"/>
              </a:rPr>
              <a:t>. </a:t>
            </a:r>
            <a:endParaRPr lang="en-US" b="0" i="0" dirty="0">
              <a:solidFill>
                <a:srgbClr val="ECECEC"/>
              </a:solidFill>
              <a:effectLst/>
              <a:latin typeface="Google Sans"/>
            </a:endParaRPr>
          </a:p>
          <a:p>
            <a:r>
              <a:rPr lang="en-US" b="0" i="0" dirty="0">
                <a:solidFill>
                  <a:srgbClr val="ECECEC"/>
                </a:solidFill>
                <a:effectLst/>
                <a:latin typeface="Google Sans"/>
              </a:rPr>
              <a:t>- </a:t>
            </a:r>
            <a:r>
              <a:rPr lang="id-ID" b="0" i="0" dirty="0">
                <a:solidFill>
                  <a:srgbClr val="ECECEC"/>
                </a:solidFill>
                <a:effectLst/>
                <a:latin typeface="Google Sans"/>
              </a:rPr>
              <a:t>Monetisasi adalah </a:t>
            </a:r>
            <a:r>
              <a:rPr lang="id-ID" b="0" i="0" dirty="0">
                <a:solidFill>
                  <a:srgbClr val="FFFFFF"/>
                </a:solidFill>
                <a:effectLst/>
                <a:latin typeface="Google Sans"/>
              </a:rPr>
              <a:t>proses mendapatkan penghasilan atau uang melalui konten yang telah dibuat</a:t>
            </a:r>
            <a:r>
              <a:rPr lang="id-ID" b="0" i="0" dirty="0">
                <a:solidFill>
                  <a:srgbClr val="ECECEC"/>
                </a:solidFill>
                <a:effectLst/>
                <a:latin typeface="Google Sans"/>
              </a:rPr>
              <a:t>. Dengan monetisasi, seseorang dapat mengubah sesuatu yang sebelumnya tidak memiliki nilai moneter secara langsung menjadi uang.</a:t>
            </a:r>
            <a:endParaRPr lang="id-ID" dirty="0"/>
          </a:p>
        </p:txBody>
      </p:sp>
      <p:sp>
        <p:nvSpPr>
          <p:cNvPr id="4" name="Date Placeholder 3">
            <a:extLst>
              <a:ext uri="{FF2B5EF4-FFF2-40B4-BE49-F238E27FC236}">
                <a16:creationId xmlns:a16="http://schemas.microsoft.com/office/drawing/2014/main" id="{770BD4A6-63E1-A890-1521-B23B469203B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35085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b="0" i="0" dirty="0">
                <a:solidFill>
                  <a:srgbClr val="333333"/>
                </a:solidFill>
                <a:effectLst/>
                <a:latin typeface="Poppins" panose="00000500000000000000" pitchFamily="2" charset="0"/>
              </a:rPr>
              <a:t>DHP23201 - Pengantar Manajemen</a:t>
            </a:r>
            <a:r>
              <a:rPr lang="en-US" sz="1100" b="0" i="0" dirty="0">
                <a:solidFill>
                  <a:srgbClr val="333333"/>
                </a:solidFill>
                <a:effectLst/>
                <a:latin typeface="Poppins" panose="00000500000000000000" pitchFamily="2" charset="0"/>
              </a:rPr>
              <a:t> – Nia </a:t>
            </a:r>
            <a:r>
              <a:rPr lang="en-US" sz="1100" b="0" i="0" dirty="0" err="1">
                <a:solidFill>
                  <a:srgbClr val="333333"/>
                </a:solidFill>
                <a:effectLst/>
                <a:latin typeface="Poppins" panose="00000500000000000000" pitchFamily="2" charset="0"/>
              </a:rPr>
              <a:t>Lefiani</a:t>
            </a:r>
            <a:endParaRPr lang="en-US" sz="1100" b="0" i="0" dirty="0">
              <a:solidFill>
                <a:srgbClr val="333333"/>
              </a:solidFill>
              <a:effectLst/>
              <a:latin typeface="Poppins" panose="00000500000000000000" pitchFamily="2"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b="0" i="0" dirty="0">
                <a:solidFill>
                  <a:srgbClr val="333333"/>
                </a:solidFill>
                <a:effectLst/>
                <a:latin typeface="Poppins" panose="00000500000000000000" pitchFamily="2" charset="0"/>
              </a:rPr>
              <a:t>DHP23201 - Pengantar Manajemen</a:t>
            </a:r>
            <a:r>
              <a:rPr lang="en-US" sz="1100" b="0" i="0" dirty="0">
                <a:solidFill>
                  <a:srgbClr val="333333"/>
                </a:solidFill>
                <a:effectLst/>
                <a:latin typeface="Poppins" panose="00000500000000000000" pitchFamily="2" charset="0"/>
              </a:rPr>
              <a:t> – Nia </a:t>
            </a:r>
            <a:r>
              <a:rPr lang="en-US" sz="1100" b="0" i="0" dirty="0" err="1">
                <a:solidFill>
                  <a:srgbClr val="333333"/>
                </a:solidFill>
                <a:effectLst/>
                <a:latin typeface="Poppins" panose="00000500000000000000" pitchFamily="2" charset="0"/>
              </a:rPr>
              <a:t>Lefiani</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b="0" i="0" dirty="0">
                <a:solidFill>
                  <a:srgbClr val="333333"/>
                </a:solidFill>
                <a:effectLst/>
                <a:latin typeface="Poppins" panose="00000500000000000000" pitchFamily="2" charset="0"/>
              </a:rPr>
              <a:t>DHP23201 - Pengantar Manajemen</a:t>
            </a:r>
            <a:r>
              <a:rPr lang="en-US" sz="1100" b="0" i="0" dirty="0">
                <a:solidFill>
                  <a:srgbClr val="333333"/>
                </a:solidFill>
                <a:effectLst/>
                <a:latin typeface="Poppins" panose="00000500000000000000" pitchFamily="2" charset="0"/>
              </a:rPr>
              <a:t> – Nia </a:t>
            </a:r>
            <a:r>
              <a:rPr lang="en-US" sz="1100" b="0" i="0" dirty="0" err="1">
                <a:solidFill>
                  <a:srgbClr val="333333"/>
                </a:solidFill>
                <a:effectLst/>
                <a:latin typeface="Poppins" panose="00000500000000000000" pitchFamily="2" charset="0"/>
              </a:rPr>
              <a:t>Lefiani</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Pengantar</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a:t>
            </a:r>
            <a:endPar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40067-C07C-0E4F-5BF8-E2AEA96490A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009C2DE-2601-EDF4-1365-BA5596B596F7}"/>
              </a:ext>
            </a:extLst>
          </p:cNvPr>
          <p:cNvSpPr txBox="1">
            <a:spLocks/>
          </p:cNvSpPr>
          <p:nvPr/>
        </p:nvSpPr>
        <p:spPr>
          <a:xfrm>
            <a:off x="457200" y="908720"/>
            <a:ext cx="8075240" cy="52174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Tantangan dan Peluang dalam Pengelolaan Industri Kreatif</a:t>
            </a:r>
            <a:endParaRPr lang="en-US" b="1" dirty="0">
              <a:solidFill>
                <a:schemeClr val="tx1"/>
              </a:solidFill>
              <a:latin typeface="Cambria" panose="02040503050406030204" pitchFamily="18" charset="0"/>
              <a:cs typeface="Arial" panose="020B0604020202020204" pitchFamily="34" charset="0"/>
            </a:endParaRPr>
          </a:p>
          <a:p>
            <a:pPr algn="l"/>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dirty="0" err="1">
                <a:solidFill>
                  <a:schemeClr val="tx1"/>
                </a:solidFill>
                <a:latin typeface="Cambria" panose="02040503050406030204" pitchFamily="18" charset="0"/>
                <a:cs typeface="Arial" panose="020B0604020202020204" pitchFamily="34" charset="0"/>
              </a:rPr>
              <a:t>Tantangan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Persaingan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ketat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kekayaan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intelektual</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adaptasi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teknologi</a:t>
            </a:r>
            <a:r>
              <a:rPr lang="en-US"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dirty="0" err="1">
                <a:solidFill>
                  <a:schemeClr val="tx1"/>
                </a:solidFill>
                <a:latin typeface="Cambria" panose="02040503050406030204" pitchFamily="18" charset="0"/>
                <a:cs typeface="Arial" panose="020B0604020202020204" pitchFamily="34" charset="0"/>
              </a:rPr>
              <a:t>Peluang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Perkembangan</a:t>
            </a:r>
            <a:r>
              <a:rPr lang="en-US" dirty="0">
                <a:solidFill>
                  <a:schemeClr val="tx1"/>
                </a:solidFill>
                <a:latin typeface="Cambria" panose="02040503050406030204" pitchFamily="18" charset="0"/>
                <a:cs typeface="Arial" panose="020B0604020202020204" pitchFamily="34" charset="0"/>
              </a:rPr>
              <a:t> digital, </a:t>
            </a:r>
            <a:r>
              <a:rPr lang="en-US" dirty="0" err="1">
                <a:solidFill>
                  <a:schemeClr val="tx1"/>
                </a:solidFill>
                <a:latin typeface="Cambria" panose="02040503050406030204" pitchFamily="18" charset="0"/>
                <a:cs typeface="Arial" panose="020B0604020202020204" pitchFamily="34" charset="0"/>
              </a:rPr>
              <a:t>globalisasi</a:t>
            </a:r>
            <a:r>
              <a:rPr lang="en-US" dirty="0">
                <a:solidFill>
                  <a:schemeClr val="tx1"/>
                </a:solidFill>
                <a:latin typeface="Cambria" panose="02040503050406030204" pitchFamily="18" charset="0"/>
                <a:cs typeface="Arial" panose="020B0604020202020204" pitchFamily="34" charset="0"/>
              </a:rPr>
              <a:t> pasar, </a:t>
            </a:r>
            <a:r>
              <a:rPr lang="en-US" dirty="0" err="1">
                <a:solidFill>
                  <a:schemeClr val="tx1"/>
                </a:solidFill>
                <a:latin typeface="Cambria" panose="02040503050406030204" pitchFamily="18" charset="0"/>
                <a:cs typeface="Arial" panose="020B0604020202020204" pitchFamily="34" charset="0"/>
              </a:rPr>
              <a:t>inovasi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teknologi</a:t>
            </a:r>
            <a:r>
              <a:rPr lang="en-US"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235194811"/>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B44B0-EC81-C120-E6A8-A6F63D0C8106}"/>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4A52D55-2A30-AB3F-319A-C3FE119BE9CB}"/>
              </a:ext>
            </a:extLst>
          </p:cNvPr>
          <p:cNvSpPr txBox="1">
            <a:spLocks/>
          </p:cNvSpPr>
          <p:nvPr/>
        </p:nvSpPr>
        <p:spPr>
          <a:xfrm>
            <a:off x="457200" y="908720"/>
            <a:ext cx="8075240" cy="52174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Kesimpulan</a:t>
            </a:r>
            <a:endParaRPr lang="en-US" b="1" dirty="0">
              <a:solidFill>
                <a:schemeClr val="tx1"/>
              </a:solidFill>
              <a:latin typeface="Cambria" panose="02040503050406030204" pitchFamily="18" charset="0"/>
              <a:cs typeface="Arial" panose="020B0604020202020204" pitchFamily="34" charset="0"/>
            </a:endParaRPr>
          </a:p>
          <a:p>
            <a:pPr algn="l"/>
            <a:endParaRPr lang="en-US" b="1" dirty="0">
              <a:solidFill>
                <a:schemeClr val="tx1"/>
              </a:solidFill>
              <a:latin typeface="Cambria" panose="02040503050406030204" pitchFamily="18" charset="0"/>
              <a:cs typeface="Arial" panose="020B0604020202020204" pitchFamily="34" charset="0"/>
            </a:endParaRPr>
          </a:p>
          <a:p>
            <a:pPr algn="l"/>
            <a:r>
              <a:rPr lang="id-ID" sz="2600">
                <a:solidFill>
                  <a:schemeClr val="tx1"/>
                </a:solidFill>
                <a:latin typeface="Cambria" panose="02040503050406030204" pitchFamily="18" charset="0"/>
                <a:cs typeface="Arial" panose="020B0604020202020204" pitchFamily="34" charset="0"/>
              </a:rPr>
              <a:t>Manajemen </a:t>
            </a:r>
            <a:r>
              <a:rPr lang="id-ID" sz="2600" dirty="0">
                <a:solidFill>
                  <a:schemeClr val="tx1"/>
                </a:solidFill>
                <a:latin typeface="Cambria" panose="02040503050406030204" pitchFamily="18" charset="0"/>
                <a:cs typeface="Arial" panose="020B0604020202020204" pitchFamily="34" charset="0"/>
              </a:rPr>
              <a:t>dan ilmu pengelolaan dalam bidang kreatif merupakan aspek penting dalam mendukung pertumbuhan industri berbasis kreativitas. Pemahaman tentang fungsi manajemen dan strategi khusus dalam industri kreatif akan membantu para profesional mengoptimalkan potensi bisnis dan inovasi mereka.</a:t>
            </a:r>
          </a:p>
        </p:txBody>
      </p:sp>
    </p:spTree>
    <p:extLst>
      <p:ext uri="{BB962C8B-B14F-4D97-AF65-F5344CB8AC3E}">
        <p14:creationId xmlns:p14="http://schemas.microsoft.com/office/powerpoint/2010/main" val="1574381851"/>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PENGANTAR MANAJEMEN</a:t>
            </a: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Definisi Manajemen</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Manajemen adalah proses perencanaan, pengorganisasian, pengarahan, dan pengendalian sumber daya untuk mencapai tujuan organisasi secara efektif dan efisien. </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4B752-E0F6-2359-8746-D2EA4B1D90B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75B80D0-6AE2-D99D-DD1A-DEE2F0436B57}"/>
              </a:ext>
            </a:extLst>
          </p:cNvPr>
          <p:cNvSpPr txBox="1">
            <a:spLocks/>
          </p:cNvSpPr>
          <p:nvPr/>
        </p:nvSpPr>
        <p:spPr>
          <a:xfrm>
            <a:off x="457200" y="908720"/>
            <a:ext cx="8075240" cy="52174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Fungsi-Fungsi Manajemen</a:t>
            </a:r>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Perencanaan (Planning) </a:t>
            </a:r>
            <a:r>
              <a:rPr lang="id-ID" dirty="0">
                <a:solidFill>
                  <a:schemeClr val="tx1"/>
                </a:solidFill>
                <a:latin typeface="Cambria" panose="02040503050406030204" pitchFamily="18" charset="0"/>
                <a:cs typeface="Arial" panose="020B0604020202020204" pitchFamily="34" charset="0"/>
              </a:rPr>
              <a:t>- Menetapkan tujuan dan strategi untuk mencapainya.</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Pengorganisasian (Organizing) </a:t>
            </a:r>
            <a:r>
              <a:rPr lang="id-ID" dirty="0">
                <a:solidFill>
                  <a:schemeClr val="tx1"/>
                </a:solidFill>
                <a:latin typeface="Cambria" panose="02040503050406030204" pitchFamily="18" charset="0"/>
                <a:cs typeface="Arial" panose="020B0604020202020204" pitchFamily="34" charset="0"/>
              </a:rPr>
              <a:t>- Mengatur sumber daya dan struktur organisasi.</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Pengarahan (Leading) </a:t>
            </a:r>
            <a:r>
              <a:rPr lang="id-ID" dirty="0">
                <a:solidFill>
                  <a:schemeClr val="tx1"/>
                </a:solidFill>
                <a:latin typeface="Cambria" panose="02040503050406030204" pitchFamily="18" charset="0"/>
                <a:cs typeface="Arial" panose="020B0604020202020204" pitchFamily="34" charset="0"/>
              </a:rPr>
              <a:t>- Mengarahkan dan memotivasi individu dalam organisasi.</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b="1" dirty="0">
                <a:solidFill>
                  <a:schemeClr val="tx1"/>
                </a:solidFill>
                <a:latin typeface="Cambria" panose="02040503050406030204" pitchFamily="18" charset="0"/>
                <a:cs typeface="Arial" panose="020B0604020202020204" pitchFamily="34" charset="0"/>
              </a:rPr>
              <a:t>Pengendalian (Controlling) </a:t>
            </a:r>
            <a:r>
              <a:rPr lang="id-ID" dirty="0">
                <a:solidFill>
                  <a:schemeClr val="tx1"/>
                </a:solidFill>
                <a:latin typeface="Cambria" panose="02040503050406030204" pitchFamily="18" charset="0"/>
                <a:cs typeface="Arial" panose="020B0604020202020204" pitchFamily="34" charset="0"/>
              </a:rPr>
              <a:t>- Memastikan hasil sesuai dengan rencana melalui evaluasi dan koreksi.</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69333117"/>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1587F-9CBC-9853-2F1F-C66CB9164ED5}"/>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F791B1F-753F-01E1-C86E-0AB94F9CEA46}"/>
              </a:ext>
            </a:extLst>
          </p:cNvPr>
          <p:cNvSpPr txBox="1">
            <a:spLocks/>
          </p:cNvSpPr>
          <p:nvPr/>
        </p:nvSpPr>
        <p:spPr>
          <a:xfrm>
            <a:off x="457200" y="908720"/>
            <a:ext cx="8075240" cy="52174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Tingkatan Manajemen</a:t>
            </a:r>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Manajemen Puncak (Top Management): CEO, Direktur, dan eksekutif lainnya.</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Manajemen Menengah (Middle Management): Manajer departemen atau divisi.</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Manajemen Operasional (First-line Management): Supervisor atau kepala tim.</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65899314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B7D2F-7F43-39AF-7EEB-60AB9E7BF137}"/>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03F47BF-8B2A-3384-148D-3F26F5D6A986}"/>
              </a:ext>
            </a:extLst>
          </p:cNvPr>
          <p:cNvSpPr txBox="1">
            <a:spLocks/>
          </p:cNvSpPr>
          <p:nvPr/>
        </p:nvSpPr>
        <p:spPr>
          <a:xfrm>
            <a:off x="457200" y="908720"/>
            <a:ext cx="8075240" cy="52174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Peran dan Keterampilan Manajerial</a:t>
            </a:r>
            <a:endParaRPr lang="en-US" b="1" dirty="0">
              <a:solidFill>
                <a:schemeClr val="tx1"/>
              </a:solidFill>
              <a:latin typeface="Cambria" panose="02040503050406030204" pitchFamily="18" charset="0"/>
              <a:cs typeface="Arial" panose="020B0604020202020204" pitchFamily="34" charset="0"/>
            </a:endParaRPr>
          </a:p>
          <a:p>
            <a:pPr algn="l"/>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Peran Interpersonal: Pemimpin, penghubung, figur representatif.</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Peran Informasional: Pemantau, penyebar informasi, juru bicara.</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Peran Pengambilan Keputusan: Wirausaha, penyelesai masalah, pembagi sumber daya.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314364999"/>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8E8FC-9A2D-39B9-E30F-C8F78B5C92C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A3854C1-4C72-AB59-2A69-9F8CEF8880ED}"/>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ILMU PENGELOLAAN DALAM BIDANG KEILMUAN KREATIF</a:t>
            </a:r>
          </a:p>
        </p:txBody>
      </p:sp>
      <p:sp>
        <p:nvSpPr>
          <p:cNvPr id="4" name="Content Placeholder 2">
            <a:extLst>
              <a:ext uri="{FF2B5EF4-FFF2-40B4-BE49-F238E27FC236}">
                <a16:creationId xmlns:a16="http://schemas.microsoft.com/office/drawing/2014/main" id="{795E1770-9EB1-44A7-DA10-ACA16E97C5C8}"/>
              </a:ext>
            </a:extLst>
          </p:cNvPr>
          <p:cNvSpPr txBox="1">
            <a:spLocks/>
          </p:cNvSpPr>
          <p:nvPr/>
        </p:nvSpPr>
        <p:spPr>
          <a:xfrm>
            <a:off x="457200" y="1988840"/>
            <a:ext cx="8363272" cy="413732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Definisi dan Ruang Lingkup Keilmuan Kreatif</a:t>
            </a:r>
            <a:endParaRPr lang="en-US" b="1" dirty="0">
              <a:solidFill>
                <a:schemeClr val="tx1"/>
              </a:solidFill>
              <a:latin typeface="Cambria" panose="02040503050406030204" pitchFamily="18" charset="0"/>
              <a:cs typeface="Arial" panose="020B0604020202020204" pitchFamily="34" charset="0"/>
            </a:endParaRPr>
          </a:p>
          <a:p>
            <a:pPr algn="l"/>
            <a:r>
              <a:rPr lang="id-ID" dirty="0">
                <a:solidFill>
                  <a:schemeClr val="tx1"/>
                </a:solidFill>
                <a:latin typeface="Cambria" panose="02040503050406030204" pitchFamily="18" charset="0"/>
                <a:cs typeface="Arial" panose="020B0604020202020204" pitchFamily="34" charset="0"/>
              </a:rPr>
              <a:t>Bidang keilmuan kreatif mencakup industri yang berbasis kreativitas, inovasi, dan ekspresi budaya, seperti desain, seni, musik, film, periklanan, dan media digital. Ilmu pengelolaan dalam bidang ini mencakup strategi pengembangan, pemasaran, dan manajemen sumber daya kreatif.</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271153063"/>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7AB31-7025-7B12-12A8-62393DD29CB6}"/>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1ACCB18-7198-B56F-0720-8D46331F4B2E}"/>
              </a:ext>
            </a:extLst>
          </p:cNvPr>
          <p:cNvSpPr txBox="1">
            <a:spLocks/>
          </p:cNvSpPr>
          <p:nvPr/>
        </p:nvSpPr>
        <p:spPr>
          <a:xfrm>
            <a:off x="457200" y="908720"/>
            <a:ext cx="8075240" cy="52174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Konsep Dasar dalam Manajemen Kreatif</a:t>
            </a:r>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Kreativitas dan Inovasi - Fondasi utama dalam pengelolaan industri kreatif.</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Manajemen Proyek Kreatif - Perencanaan, pelaksanaan, dan evaluasi proyek berbasis seni dan desain.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964009329"/>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69AAAE-3ECD-78F5-EBA0-8A581FF51086}"/>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D28ACF0-DC9C-D9FE-9917-B96387FDCBED}"/>
              </a:ext>
            </a:extLst>
          </p:cNvPr>
          <p:cNvSpPr txBox="1">
            <a:spLocks/>
          </p:cNvSpPr>
          <p:nvPr/>
        </p:nvSpPr>
        <p:spPr>
          <a:xfrm>
            <a:off x="457200" y="908720"/>
            <a:ext cx="8075240" cy="52174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Konsep Dasar dalam Manajemen Kreatif</a:t>
            </a:r>
            <a:endParaRPr lang="en-US" b="1" dirty="0">
              <a:solidFill>
                <a:schemeClr val="tx1"/>
              </a:solidFill>
              <a:latin typeface="Cambria" panose="02040503050406030204" pitchFamily="18" charset="0"/>
              <a:cs typeface="Arial" panose="020B0604020202020204" pitchFamily="34" charset="0"/>
            </a:endParaRPr>
          </a:p>
          <a:p>
            <a:pPr algn="l"/>
            <a:endParaRPr lang="en-US" b="1" dirty="0">
              <a:solidFill>
                <a:schemeClr val="tx1"/>
              </a:solidFill>
              <a:latin typeface="Cambria" panose="02040503050406030204" pitchFamily="18" charset="0"/>
              <a:cs typeface="Arial" panose="020B0604020202020204" pitchFamily="34" charset="0"/>
            </a:endParaRPr>
          </a:p>
          <a:p>
            <a:pPr algn="l"/>
            <a:r>
              <a:rPr lang="en-US" dirty="0">
                <a:solidFill>
                  <a:schemeClr val="tx1"/>
                </a:solidFill>
                <a:latin typeface="Cambria" panose="02040503050406030204" pitchFamily="18" charset="0"/>
                <a:cs typeface="Arial" panose="020B0604020202020204" pitchFamily="34" charset="0"/>
              </a:rPr>
              <a:t>3. </a:t>
            </a:r>
            <a:r>
              <a:rPr lang="id-ID" dirty="0">
                <a:solidFill>
                  <a:schemeClr val="tx1"/>
                </a:solidFill>
                <a:latin typeface="Cambria" panose="02040503050406030204" pitchFamily="18" charset="0"/>
                <a:cs typeface="Arial" panose="020B0604020202020204" pitchFamily="34" charset="0"/>
              </a:rPr>
              <a:t>Kepemimpinan dalam Industri Kreatif - Gaya kepemimpinan yang sesuai dengan lingkungan kerja kreatif.</a:t>
            </a:r>
            <a:endParaRPr lang="en-US" dirty="0">
              <a:solidFill>
                <a:schemeClr val="tx1"/>
              </a:solidFill>
              <a:latin typeface="Cambria" panose="02040503050406030204" pitchFamily="18" charset="0"/>
              <a:cs typeface="Arial" panose="020B0604020202020204" pitchFamily="34" charset="0"/>
            </a:endParaRPr>
          </a:p>
          <a:p>
            <a:pPr algn="l"/>
            <a:r>
              <a:rPr lang="en-US" dirty="0">
                <a:solidFill>
                  <a:schemeClr val="tx1"/>
                </a:solidFill>
                <a:latin typeface="Cambria" panose="02040503050406030204" pitchFamily="18" charset="0"/>
                <a:cs typeface="Arial" panose="020B0604020202020204" pitchFamily="34" charset="0"/>
              </a:rPr>
              <a:t>4. </a:t>
            </a:r>
            <a:r>
              <a:rPr lang="id-ID" dirty="0">
                <a:solidFill>
                  <a:schemeClr val="tx1"/>
                </a:solidFill>
                <a:latin typeface="Cambria" panose="02040503050406030204" pitchFamily="18" charset="0"/>
                <a:cs typeface="Arial" panose="020B0604020202020204" pitchFamily="34" charset="0"/>
              </a:rPr>
              <a:t>Pengelolaan Sumber Daya Manusia (SDM) Kreatif - Menjaga keseimbangan antara kebebasan berekspresi dan produktivitas kerja.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999479743"/>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D6548-50A3-16C5-6342-691BD9414D0E}"/>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03466AA-7A66-41CE-7EAF-C9D9C225FB53}"/>
              </a:ext>
            </a:extLst>
          </p:cNvPr>
          <p:cNvSpPr txBox="1">
            <a:spLocks/>
          </p:cNvSpPr>
          <p:nvPr/>
        </p:nvSpPr>
        <p:spPr>
          <a:xfrm>
            <a:off x="457200" y="908720"/>
            <a:ext cx="8075240" cy="52174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Strategi Pemasaran dalam Industri Kreatif</a:t>
            </a:r>
            <a:endParaRPr lang="en-US" b="1" dirty="0">
              <a:solidFill>
                <a:schemeClr val="tx1"/>
              </a:solidFill>
              <a:latin typeface="Cambria" panose="02040503050406030204" pitchFamily="18" charset="0"/>
              <a:cs typeface="Arial" panose="020B0604020202020204" pitchFamily="34" charset="0"/>
            </a:endParaRPr>
          </a:p>
          <a:p>
            <a:pPr algn="l"/>
            <a:endParaRPr lang="en-US" b="1"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dirty="0">
                <a:solidFill>
                  <a:schemeClr val="tx1"/>
                </a:solidFill>
                <a:latin typeface="Cambria" panose="02040503050406030204" pitchFamily="18" charset="0"/>
                <a:cs typeface="Arial" panose="020B0604020202020204" pitchFamily="34" charset="0"/>
              </a:rPr>
              <a:t>Branding dan </a:t>
            </a:r>
            <a:r>
              <a:rPr lang="en-US" dirty="0" err="1">
                <a:solidFill>
                  <a:schemeClr val="tx1"/>
                </a:solidFill>
                <a:latin typeface="Cambria" panose="02040503050406030204" pitchFamily="18" charset="0"/>
                <a:cs typeface="Arial" panose="020B0604020202020204" pitchFamily="34" charset="0"/>
              </a:rPr>
              <a:t>Identitas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Kreatif</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dirty="0" err="1">
                <a:solidFill>
                  <a:schemeClr val="tx1"/>
                </a:solidFill>
                <a:latin typeface="Cambria" panose="02040503050406030204" pitchFamily="18" charset="0"/>
                <a:cs typeface="Arial" panose="020B0604020202020204" pitchFamily="34" charset="0"/>
              </a:rPr>
              <a:t>Pemasaran</a:t>
            </a:r>
            <a:r>
              <a:rPr lang="en-US" dirty="0">
                <a:solidFill>
                  <a:schemeClr val="tx1"/>
                </a:solidFill>
                <a:latin typeface="Cambria" panose="02040503050406030204" pitchFamily="18" charset="0"/>
                <a:cs typeface="Arial" panose="020B0604020202020204" pitchFamily="34" charset="0"/>
              </a:rPr>
              <a:t> Digital dan Media </a:t>
            </a:r>
            <a:r>
              <a:rPr lang="en-US" dirty="0" err="1">
                <a:solidFill>
                  <a:schemeClr val="tx1"/>
                </a:solidFill>
                <a:latin typeface="Cambria" panose="02040503050406030204" pitchFamily="18" charset="0"/>
                <a:cs typeface="Arial" panose="020B0604020202020204" pitchFamily="34" charset="0"/>
              </a:rPr>
              <a:t>Sosial</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dirty="0" err="1">
                <a:solidFill>
                  <a:schemeClr val="tx1"/>
                </a:solidFill>
                <a:latin typeface="Cambria" panose="02040503050406030204" pitchFamily="18" charset="0"/>
                <a:cs typeface="Arial" panose="020B0604020202020204" pitchFamily="34" charset="0"/>
              </a:rPr>
              <a:t>Kolaborasi</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Pemasaran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Kreatif</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dirty="0" err="1">
                <a:solidFill>
                  <a:schemeClr val="tx1"/>
                </a:solidFill>
                <a:latin typeface="Cambria" panose="02040503050406030204" pitchFamily="18" charset="0"/>
                <a:cs typeface="Arial" panose="020B0604020202020204" pitchFamily="34" charset="0"/>
              </a:rPr>
              <a:t>Monetisasi</a:t>
            </a:r>
            <a:r>
              <a:rPr lang="en-US" dirty="0">
                <a:solidFill>
                  <a:schemeClr val="tx1"/>
                </a:solidFill>
                <a:latin typeface="Cambria" panose="02040503050406030204" pitchFamily="18" charset="0"/>
                <a:cs typeface="Arial" panose="020B0604020202020204" pitchFamily="34" charset="0"/>
              </a:rPr>
              <a:t> dan Model </a:t>
            </a:r>
            <a:r>
              <a:rPr lang="en-US" dirty="0" err="1">
                <a:solidFill>
                  <a:schemeClr val="tx1"/>
                </a:solidFill>
                <a:latin typeface="Cambria" panose="02040503050406030204" pitchFamily="18" charset="0"/>
                <a:cs typeface="Arial" panose="020B0604020202020204" pitchFamily="34" charset="0"/>
              </a:rPr>
              <a:t>Bisnis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Kreatif</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51577711"/>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5639</TotalTime>
  <Words>462</Words>
  <Application>Microsoft Office PowerPoint</Application>
  <PresentationFormat>On-screen Show (4:3)</PresentationFormat>
  <Paragraphs>53</Paragraphs>
  <Slides>12</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Cambria</vt:lpstr>
      <vt:lpstr>Google Sans</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457</cp:revision>
  <cp:lastPrinted>2017-08-29T02:54:51Z</cp:lastPrinted>
  <dcterms:created xsi:type="dcterms:W3CDTF">2010-04-18T12:06:30Z</dcterms:created>
  <dcterms:modified xsi:type="dcterms:W3CDTF">2025-03-11T06:32:39Z</dcterms:modified>
</cp:coreProperties>
</file>