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99" r:id="rId3"/>
    <p:sldId id="301" r:id="rId4"/>
    <p:sldId id="303" r:id="rId5"/>
    <p:sldId id="302" r:id="rId6"/>
    <p:sldId id="304" r:id="rId7"/>
    <p:sldId id="305" r:id="rId8"/>
    <p:sldId id="306" r:id="rId9"/>
    <p:sldId id="307" r:id="rId10"/>
    <p:sldId id="300" r:id="rId11"/>
  </p:sldIdLst>
  <p:sldSz cx="9144000" cy="6858000" type="screen4x3"/>
  <p:notesSz cx="7045325" cy="9345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3030" autoAdjust="0"/>
  </p:normalViewPr>
  <p:slideViewPr>
    <p:cSldViewPr>
      <p:cViewPr varScale="1">
        <p:scale>
          <a:sx n="52" d="100"/>
          <a:sy n="52" d="100"/>
        </p:scale>
        <p:origin x="1608"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85598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ECCDB-8E05-2333-FE61-A584B5B22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A59636-D45F-4F29-E999-03C49A4F71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621A0E-AB07-8088-5477-91541A9BFFE6}"/>
              </a:ext>
            </a:extLst>
          </p:cNvPr>
          <p:cNvSpPr>
            <a:spLocks noGrp="1"/>
          </p:cNvSpPr>
          <p:nvPr>
            <p:ph type="body" idx="1"/>
          </p:nvPr>
        </p:nvSpPr>
        <p:spPr/>
        <p:txBody>
          <a:bodyPr/>
          <a:lstStyle/>
          <a:p>
            <a:r>
              <a:rPr lang="en-US" dirty="0"/>
              <a:t>Lest gate to the list</a:t>
            </a:r>
            <a:endParaRPr lang="id-ID" dirty="0"/>
          </a:p>
        </p:txBody>
      </p:sp>
      <p:sp>
        <p:nvSpPr>
          <p:cNvPr id="4" name="Date Placeholder 3">
            <a:extLst>
              <a:ext uri="{FF2B5EF4-FFF2-40B4-BE49-F238E27FC236}">
                <a16:creationId xmlns:a16="http://schemas.microsoft.com/office/drawing/2014/main" id="{3053D507-644C-1EF7-1971-14BFFFBF658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66547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3D373-A551-B169-DBFA-AFAE39E91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C8DD2-9340-1B63-7B3C-9DA1CEDF0E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94927-7577-E46D-6CDC-11399643756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- 1. </a:t>
            </a:r>
            <a:r>
              <a:rPr lang="id-ID" dirty="0"/>
              <a:t>misalnya dalam suatu daerah yang memiliki penurunan jumlah kunjungan wisatawan secara signifikan, tim perencana dapat mengidentifikasi bahwa kurangnya fasilitas pendukung atau promosi menjadi akar masalah yang perlu segera ditangani melalui proyek pengembangan destinasi.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misalnya dengan melakukan analisis potensi ekonomi, dampak sosial, dan kelayakan teknis pembangunan kawasan wisata baru. Sebuah studi kelayakan dapat mencakup survei pasar, analisis biaya-manfaat, dan kajian lingkungan untuk memastikan bahwa proyek benar-benar layak untuk dilaksanakan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a:t>
            </a:r>
            <a:r>
              <a:rPr lang="id-ID" dirty="0"/>
              <a:t>misalnya membuat dokumen pernyataan awal proyek (Project Charter) yang mencakup latar belakang proyek, tujuan, ruang lingkup awal, pemangku kepentingan utama, dan kriteria keberhasilan proyek. Dokumen ini menjadi dasar persetujuan manajemen untuk melanjutkan ke tahap perencanaan.</a:t>
            </a:r>
          </a:p>
          <a:p>
            <a:endParaRPr lang="id-ID" dirty="0"/>
          </a:p>
        </p:txBody>
      </p:sp>
      <p:sp>
        <p:nvSpPr>
          <p:cNvPr id="4" name="Date Placeholder 3">
            <a:extLst>
              <a:ext uri="{FF2B5EF4-FFF2-40B4-BE49-F238E27FC236}">
                <a16:creationId xmlns:a16="http://schemas.microsoft.com/office/drawing/2014/main" id="{F1744AB7-507F-A7F4-FD39-FA67EF7A61E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07089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86AF6-4E34-CBB5-AED5-4B1D453906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6127A8-0CB6-68FC-60EC-FA2A7084B6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0267CF-E1E1-5EDE-3BED-E4EC04130F7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a:t>
            </a:r>
            <a:r>
              <a:rPr lang="id-ID" dirty="0"/>
              <a:t>misalnya dengan membagi proyek pembangunan kawasan wisata menjadi beberapa komponen kerja seperti perencanaan arsitektur, pembangunan infrastruktur, pengadaan perlengkapan, pelatihan SDM, dan promosi. Setiap komponen dipecah menjadi tugas-tugas lebih rinci agar proses pelaksanaan proyek lebih terorganisir dan terukur.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 </a:t>
            </a:r>
            <a:r>
              <a:rPr lang="id-ID" dirty="0"/>
              <a:t>misalnya dengan menetapkan batasan apa saja yang termasuk dalam proyek, seperti hanya mencakup pembangunan sarana fisik dan pelatihan SDM di kawasan wisata bahari, serta mengecualikan pengembangan transportasi publik atau promosi internasional. Penentuan ini bertujuan untuk menjaga fokus proyek agar tidak meluas di luar kapasitas dan anggaran yang tersedia.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 </a:t>
            </a:r>
            <a:r>
              <a:rPr lang="id-ID" dirty="0"/>
              <a:t>misalnya dengan mengidentifikasi potensi risiko seperti keterlambatan pengiriman material, cuaca buruk, atau konflik dengan masyarakat lokal. Strategi mitigasinya bisa berupa pengadaan alternatif lokal, penyusunan jadwal kerja yang fleksibel, hingga sosialisasi dan komunikasi intensif dengan komunitas sekitar untuk mencegah penolakan proyek.</a:t>
            </a:r>
          </a:p>
          <a:p>
            <a:endParaRPr lang="id-ID" dirty="0"/>
          </a:p>
        </p:txBody>
      </p:sp>
      <p:sp>
        <p:nvSpPr>
          <p:cNvPr id="4" name="Date Placeholder 3">
            <a:extLst>
              <a:ext uri="{FF2B5EF4-FFF2-40B4-BE49-F238E27FC236}">
                <a16:creationId xmlns:a16="http://schemas.microsoft.com/office/drawing/2014/main" id="{17C14458-A214-D64F-F781-6AE0A0D4729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31797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E49B1-B665-437F-C5CD-D18D0EC349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BDCFEB-A079-8ECA-C686-FE10237401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859E71-694A-4888-08EF-592B0EA5D5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 </a:t>
            </a:r>
            <a:r>
              <a:rPr lang="id-ID" dirty="0"/>
              <a:t>misalnya dengan mengatur jadwal pertemuan rutin antaranggota tim, membuat saluran komunikasi seperti grup WA atau platform manajemen proyek seperti Trello atau Asana, serta membagi peran dan tanggung jawab secara jelas agar tidak terjadi tumpang tindih dalam pelaksanaan tugas.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
            </a:r>
            <a:r>
              <a:rPr lang="id-ID" dirty="0"/>
              <a:t> misalnya setiap minggu tim proyek menyusun laporan perkembangan yang mencakup capaian kegiatan, kendala di lapangan, serta kebutuhan penyesuaian anggaran atau waktu. Laporan ini kemudian disampaikan kepada manajer proyek dan pihak terkait untuk dijadikan dasar evaluasi dan pengambilan keputusan.</a:t>
            </a:r>
          </a:p>
          <a:p>
            <a:endParaRPr lang="id-ID" dirty="0"/>
          </a:p>
        </p:txBody>
      </p:sp>
      <p:sp>
        <p:nvSpPr>
          <p:cNvPr id="4" name="Date Placeholder 3">
            <a:extLst>
              <a:ext uri="{FF2B5EF4-FFF2-40B4-BE49-F238E27FC236}">
                <a16:creationId xmlns:a16="http://schemas.microsoft.com/office/drawing/2014/main" id="{84B16291-6334-0817-1792-E2E9E244456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11499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F3E33-5581-7235-2C1A-1C70BED31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C4D45-8CF1-6988-A929-FD4A27CF96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052467-91FB-FEFC-2866-29B003598C6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a:t>
            </a:r>
            <a:r>
              <a:rPr lang="id-ID" dirty="0"/>
              <a:t>misalnya dengan mengadakan rapat evaluasi mingguan untuk membahas perkembangan proyek, mengukur pencapaian indikator kinerja (KPI), serta meninjau apakah anggaran dan waktu pelaksanaan sesuai rencana. Jika ditemukan deviasi, manajer proyek dapat segera melakukan penyesuaian atau menyusun langkah perbaikan untuk tahap berikutnya.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t>
            </a:r>
            <a:r>
              <a:rPr lang="id-ID" dirty="0"/>
              <a:t> misalnya dengan mengevaluasi apakah pembangunan infrastruktur, penggunaan anggaran, dan waktu penyelesaian proyek sesuai dengan rencana yang telah disusun. Jika hasil aktual proyek melebihi, sesuai, atau bahkan kurang dari target, maka akan dilakukan analisis untuk mengetahui penyebabnya sebagai dasar pembelajaran ke depan.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 </a:t>
            </a:r>
            <a:r>
              <a:rPr lang="id-ID" dirty="0"/>
              <a:t>misalnya dengan mengadakan pertemuan resmi antara tim proyek dan para pemangku kepentingan seperti pemerintah daerah, sponsor, dan masyarakat lokal. Dalam pertemuan tersebut, disampaikan hasil akhir proyek, dokumentasi lengkap, dan tindak lanjut yang diperlukan, serta dilakukan serah terima secara simbolis berupa laporan proyek dan aset yang telah dibangun.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t>
            </a:r>
            <a:r>
              <a:rPr lang="id-ID" dirty="0"/>
              <a:t> Dokumen ini bisa digunakan sebagai acuan untuk merancang strategi dan perencanaan yang lebih baik pada proyek-proyek mendatang, sehingga kesalahan yang sama tidak terulang dan praktik terbaik dapat diterapkan kembali.</a:t>
            </a:r>
          </a:p>
          <a:p>
            <a:endParaRPr lang="id-ID" dirty="0"/>
          </a:p>
        </p:txBody>
      </p:sp>
      <p:sp>
        <p:nvSpPr>
          <p:cNvPr id="4" name="Date Placeholder 3">
            <a:extLst>
              <a:ext uri="{FF2B5EF4-FFF2-40B4-BE49-F238E27FC236}">
                <a16:creationId xmlns:a16="http://schemas.microsoft.com/office/drawing/2014/main" id="{C7A7F642-18CF-2333-EBBF-E1F6C614EB9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03277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FB524-6250-15D8-2A6D-DCF666908A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D09044-48BA-7B26-80AD-BC02BA23D9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63699C-74EE-B918-A5AE-F512525357D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B45A82F-09BE-860B-B592-1277CA7F367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989014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54281-509E-55B0-40AA-0E11BBF746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7CA397-DCA2-A582-F737-86760F75A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A30B40-8868-9DF5-E5E1-CD89F604E19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656CDE8-0D52-FD45-3A54-5C2C9C45655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39987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PAR23427 – Manajemen Proyek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PROYEK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Siklus Hidup Proyek</a:t>
            </a:r>
          </a:p>
        </p:txBody>
      </p:sp>
      <p:sp>
        <p:nvSpPr>
          <p:cNvPr id="4" name="Content Placeholder 2"/>
          <p:cNvSpPr txBox="1">
            <a:spLocks/>
          </p:cNvSpPr>
          <p:nvPr/>
        </p:nvSpPr>
        <p:spPr>
          <a:xfrm>
            <a:off x="4572000" y="1844824"/>
            <a:ext cx="4114800" cy="4281339"/>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Setiap proyek, termasuk proyek di sektor pariwisata, memiliki siklus hidup yang menggambarkan tahapan-tahapan dari awal hingga akhir pelaksanaan proyek. Memahami siklus hidup proyek penting untuk memastikan bahwa setiap aktivitas proyek berjalan secara sistematis, efisien, dan terukur. Siklus ini dimulai dari identifikasi ide hingga evaluasi hasil proyek.</a:t>
            </a:r>
          </a:p>
        </p:txBody>
      </p:sp>
      <p:pic>
        <p:nvPicPr>
          <p:cNvPr id="6" name="Picture 5">
            <a:extLst>
              <a:ext uri="{FF2B5EF4-FFF2-40B4-BE49-F238E27FC236}">
                <a16:creationId xmlns:a16="http://schemas.microsoft.com/office/drawing/2014/main" id="{0C78BBB1-D762-B29D-ED50-0BB861015BA9}"/>
              </a:ext>
            </a:extLst>
          </p:cNvPr>
          <p:cNvPicPr>
            <a:picLocks noChangeAspect="1"/>
          </p:cNvPicPr>
          <p:nvPr/>
        </p:nvPicPr>
        <p:blipFill>
          <a:blip r:embed="rId3"/>
          <a:stretch>
            <a:fillRect/>
          </a:stretch>
        </p:blipFill>
        <p:spPr>
          <a:xfrm>
            <a:off x="611560" y="2901194"/>
            <a:ext cx="3528392" cy="2168597"/>
          </a:xfrm>
          <a:prstGeom prst="rect">
            <a:avLst/>
          </a:prstGeom>
        </p:spPr>
      </p:pic>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808F5-34C2-A1B8-2A9F-CF4090D4F3D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B66F576-53EE-F391-B8B7-4C9426C3E406}"/>
              </a:ext>
            </a:extLst>
          </p:cNvPr>
          <p:cNvSpPr txBox="1">
            <a:spLocks/>
          </p:cNvSpPr>
          <p:nvPr/>
        </p:nvSpPr>
        <p:spPr>
          <a:xfrm>
            <a:off x="755576" y="908720"/>
            <a:ext cx="7931224"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2600" b="1" dirty="0">
                <a:solidFill>
                  <a:schemeClr val="tx1"/>
                </a:solidFill>
                <a:latin typeface="Cambria" panose="02040503050406030204" pitchFamily="18" charset="0"/>
                <a:cs typeface="Arial" panose="020B0604020202020204" pitchFamily="34" charset="0"/>
              </a:rPr>
              <a:t>Pengertian Siklus Hidup Proyek</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Siklus hidup proyek (Project Life Cycle) adalah serangkaian tahapan yang dilalui oleh suatu proyek dari awal hingga selesai. Siklus ini membantu dalam perencanaan, pengelolaan sumber daya, pengawasan kemajuan, dan evaluasi hasil proyek.</a:t>
            </a:r>
          </a:p>
        </p:txBody>
      </p:sp>
    </p:spTree>
    <p:extLst>
      <p:ext uri="{BB962C8B-B14F-4D97-AF65-F5344CB8AC3E}">
        <p14:creationId xmlns:p14="http://schemas.microsoft.com/office/powerpoint/2010/main" val="349437087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A68C8-E9FD-0BF2-DA76-E776E08904F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DFA55C1-500F-FEDC-F02B-9CFFFDB65D44}"/>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Tahapan dalam Siklus Hidup Proyek</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A5874865-1374-E60F-EBD3-0838BE956E6A}"/>
              </a:ext>
            </a:extLst>
          </p:cNvPr>
          <p:cNvSpPr txBox="1">
            <a:spLocks/>
          </p:cNvSpPr>
          <p:nvPr/>
        </p:nvSpPr>
        <p:spPr>
          <a:xfrm>
            <a:off x="611560" y="1844824"/>
            <a:ext cx="8075240" cy="4281339"/>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Siklus hidup proyek umumnya terdiri atas 4 tahap utama: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Inisiasi Proyek (Initiation)</a:t>
            </a:r>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Tahap inisiasi adalah saat di mana kebutuhan proyek diidentifikasi dan peluang untuk mengembangkan proyek baru dianalisis.</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Kegiatan utama:</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Mengidentifikasi masalah, kebutuhan, atau peluang.</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Studi kelayakan (feasibility study).</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Menentukan tujuan awal proyek.</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Menyusun dokumen inisiasi proyek.</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Menunjuk manajer proyek awal.</a:t>
            </a:r>
          </a:p>
        </p:txBody>
      </p:sp>
    </p:spTree>
    <p:extLst>
      <p:ext uri="{BB962C8B-B14F-4D97-AF65-F5344CB8AC3E}">
        <p14:creationId xmlns:p14="http://schemas.microsoft.com/office/powerpoint/2010/main" val="2388115130"/>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0CBF7-9149-0D3A-693B-EBD7B8404AA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B027258-8F80-DE80-D2D9-71DB78F658E1}"/>
              </a:ext>
            </a:extLst>
          </p:cNvPr>
          <p:cNvSpPr txBox="1">
            <a:spLocks/>
          </p:cNvSpPr>
          <p:nvPr/>
        </p:nvSpPr>
        <p:spPr>
          <a:xfrm>
            <a:off x="755576" y="908720"/>
            <a:ext cx="7931224" cy="521744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2. </a:t>
            </a:r>
            <a:r>
              <a:rPr lang="en-US" sz="2600" b="1" dirty="0" err="1">
                <a:solidFill>
                  <a:schemeClr val="tx1"/>
                </a:solidFill>
                <a:latin typeface="Cambria" panose="02040503050406030204" pitchFamily="18" charset="0"/>
                <a:cs typeface="Arial" panose="020B0604020202020204" pitchFamily="34" charset="0"/>
              </a:rPr>
              <a:t>Perencanaan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Proyek</a:t>
            </a:r>
            <a:r>
              <a:rPr lang="en-US" sz="2600" b="1" dirty="0">
                <a:solidFill>
                  <a:schemeClr val="tx1"/>
                </a:solidFill>
                <a:latin typeface="Cambria" panose="02040503050406030204" pitchFamily="18" charset="0"/>
                <a:cs typeface="Arial" panose="020B0604020202020204" pitchFamily="34" charset="0"/>
              </a:rPr>
              <a:t> (Planning)</a:t>
            </a:r>
          </a:p>
          <a:p>
            <a:pPr algn="l"/>
            <a:r>
              <a:rPr lang="en-US" sz="2600" dirty="0" err="1">
                <a:solidFill>
                  <a:schemeClr val="tx1"/>
                </a:solidFill>
                <a:latin typeface="Cambria" panose="02040503050406030204" pitchFamily="18" charset="0"/>
                <a:cs typeface="Arial" panose="020B0604020202020204" pitchFamily="34" charset="0"/>
              </a:rPr>
              <a:t>Tahap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perencanaan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inti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proses </a:t>
            </a:r>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terperinci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semua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aspek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jalur.Kegiatan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utama</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lphaLcPeriod"/>
            </a:pPr>
            <a:r>
              <a:rPr lang="en-US" sz="2600" dirty="0">
                <a:solidFill>
                  <a:schemeClr val="tx1"/>
                </a:solidFill>
                <a:latin typeface="Cambria" panose="02040503050406030204" pitchFamily="18" charset="0"/>
                <a:cs typeface="Arial" panose="020B0604020202020204" pitchFamily="34" charset="0"/>
              </a:rPr>
              <a:t>Menyusun Work Breakdown Structure (WBS).</a:t>
            </a: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Menentukan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ruang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lingkup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(scope).</a:t>
            </a:r>
          </a:p>
          <a:p>
            <a:pPr marL="514350" indent="-514350" algn="l">
              <a:buAutoNum type="alphaLcPeriod"/>
            </a:pPr>
            <a:r>
              <a:rPr lang="en-US" sz="2600" dirty="0">
                <a:solidFill>
                  <a:schemeClr val="tx1"/>
                </a:solidFill>
                <a:latin typeface="Cambria" panose="02040503050406030204" pitchFamily="18" charset="0"/>
                <a:cs typeface="Arial" panose="020B0604020202020204" pitchFamily="34" charset="0"/>
              </a:rPr>
              <a:t>Menyusun </a:t>
            </a:r>
            <a:r>
              <a:rPr lang="en-US" sz="2600" dirty="0" err="1">
                <a:solidFill>
                  <a:schemeClr val="tx1"/>
                </a:solidFill>
                <a:latin typeface="Cambria" panose="02040503050406030204" pitchFamily="18" charset="0"/>
                <a:cs typeface="Arial" panose="020B0604020202020204" pitchFamily="34" charset="0"/>
              </a:rPr>
              <a:t>anggaran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alokasi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sumber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lphaLcPeriod"/>
            </a:pPr>
            <a:r>
              <a:rPr lang="en-US" sz="2600" dirty="0">
                <a:solidFill>
                  <a:schemeClr val="tx1"/>
                </a:solidFill>
                <a:latin typeface="Cambria" panose="02040503050406030204" pitchFamily="18" charset="0"/>
                <a:cs typeface="Arial" panose="020B0604020202020204" pitchFamily="34" charset="0"/>
              </a:rPr>
              <a:t>Menyusun </a:t>
            </a:r>
            <a:r>
              <a:rPr lang="en-US" sz="2600" dirty="0" err="1">
                <a:solidFill>
                  <a:schemeClr val="tx1"/>
                </a:solidFill>
                <a:latin typeface="Cambria" panose="02040503050406030204" pitchFamily="18" charset="0"/>
                <a:cs typeface="Arial" panose="020B0604020202020204" pitchFamily="34" charset="0"/>
              </a:rPr>
              <a:t>jadwal</a:t>
            </a:r>
            <a:r>
              <a:rPr lang="en-US" sz="2600" dirty="0">
                <a:solidFill>
                  <a:schemeClr val="tx1"/>
                </a:solidFill>
                <a:latin typeface="Cambria" panose="02040503050406030204" pitchFamily="18" charset="0"/>
                <a:cs typeface="Arial" panose="020B0604020202020204" pitchFamily="34" charset="0"/>
              </a:rPr>
              <a:t> (timeline dan milestone).</a:t>
            </a: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risiko</a:t>
            </a:r>
            <a:r>
              <a:rPr lang="en-US" sz="2600" dirty="0">
                <a:solidFill>
                  <a:schemeClr val="tx1"/>
                </a:solidFill>
                <a:latin typeface="Cambria" panose="02040503050406030204" pitchFamily="18" charset="0"/>
                <a:cs typeface="Arial" panose="020B0604020202020204" pitchFamily="34" charset="0"/>
              </a:rPr>
              <a:t> dan strategi </a:t>
            </a:r>
            <a:r>
              <a:rPr lang="en-US" sz="2600" dirty="0" err="1">
                <a:solidFill>
                  <a:schemeClr val="tx1"/>
                </a:solidFill>
                <a:latin typeface="Cambria" panose="02040503050406030204" pitchFamily="18" charset="0"/>
                <a:cs typeface="Arial" panose="020B0604020202020204" pitchFamily="34" charset="0"/>
              </a:rPr>
              <a:t>mitigasi</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lphaLcPeriod"/>
            </a:pPr>
            <a:r>
              <a:rPr lang="en-US" sz="2600" dirty="0">
                <a:solidFill>
                  <a:schemeClr val="tx1"/>
                </a:solidFill>
                <a:latin typeface="Cambria" panose="02040503050406030204" pitchFamily="18" charset="0"/>
                <a:cs typeface="Arial" panose="020B0604020202020204" pitchFamily="34" charset="0"/>
              </a:rPr>
              <a:t>Menyusun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komunikasi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dokumentasi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59248132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8EEA2-B469-9C9E-6FDF-F2F8D17F9FE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9E1E444-7332-9904-B86A-AB950BB463F2}"/>
              </a:ext>
            </a:extLst>
          </p:cNvPr>
          <p:cNvSpPr txBox="1">
            <a:spLocks/>
          </p:cNvSpPr>
          <p:nvPr/>
        </p:nvSpPr>
        <p:spPr>
          <a:xfrm>
            <a:off x="755576" y="908720"/>
            <a:ext cx="7931224"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3. </a:t>
            </a:r>
            <a:r>
              <a:rPr lang="en-US" sz="2600" b="1" dirty="0" err="1">
                <a:solidFill>
                  <a:schemeClr val="tx1"/>
                </a:solidFill>
                <a:latin typeface="Cambria" panose="02040503050406030204" pitchFamily="18" charset="0"/>
                <a:cs typeface="Arial" panose="020B0604020202020204" pitchFamily="34" charset="0"/>
              </a:rPr>
              <a:t>Eksekusi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Proyek</a:t>
            </a:r>
            <a:r>
              <a:rPr lang="en-US" sz="2600" b="1" dirty="0">
                <a:solidFill>
                  <a:schemeClr val="tx1"/>
                </a:solidFill>
                <a:latin typeface="Cambria" panose="02040503050406030204" pitchFamily="18" charset="0"/>
                <a:cs typeface="Arial" panose="020B0604020202020204" pitchFamily="34" charset="0"/>
              </a:rPr>
              <a:t> (Execution)</a:t>
            </a: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Pada </a:t>
            </a:r>
            <a:r>
              <a:rPr lang="en-US" sz="2600" dirty="0" err="1">
                <a:solidFill>
                  <a:schemeClr val="tx1"/>
                </a:solidFill>
                <a:latin typeface="Cambria" panose="02040503050406030204" pitchFamily="18" charset="0"/>
                <a:cs typeface="Arial" panose="020B0604020202020204" pitchFamily="34" charset="0"/>
              </a:rPr>
              <a:t>tahap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diimplementasikan</a:t>
            </a:r>
            <a:r>
              <a:rPr lang="en-US" sz="2600" dirty="0">
                <a:solidFill>
                  <a:schemeClr val="tx1"/>
                </a:solidFill>
                <a:latin typeface="Cambria" panose="02040503050406030204" pitchFamily="18" charset="0"/>
                <a:cs typeface="Arial" panose="020B0604020202020204" pitchFamily="34" charset="0"/>
              </a:rPr>
              <a:t>. Tim </a:t>
            </a:r>
            <a:r>
              <a:rPr lang="en-US" sz="2600" dirty="0" err="1">
                <a:solidFill>
                  <a:schemeClr val="tx1"/>
                </a:solidFill>
                <a:latin typeface="Cambria" panose="02040503050406030204" pitchFamily="18" charset="0"/>
                <a:cs typeface="Arial" panose="020B0604020202020204" pitchFamily="34" charset="0"/>
              </a:rPr>
              <a:t>bekerja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tugas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jadwal</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telah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dirancang.Kegiatan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utama</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Pengadaan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barang</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jasa</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Koordinasi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Pelaksanaan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kegiatan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lapangan</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Pelaporan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progres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berkala</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3332966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DF564-7BB3-2710-8C08-837BB8F406A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2146EEE-A62A-42E2-63EC-F515810AE1AA}"/>
              </a:ext>
            </a:extLst>
          </p:cNvPr>
          <p:cNvSpPr txBox="1">
            <a:spLocks/>
          </p:cNvSpPr>
          <p:nvPr/>
        </p:nvSpPr>
        <p:spPr>
          <a:xfrm>
            <a:off x="755576" y="908720"/>
            <a:ext cx="7931224" cy="521744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4. </a:t>
            </a:r>
            <a:r>
              <a:rPr lang="en-US" sz="2600" b="1" dirty="0" err="1">
                <a:solidFill>
                  <a:schemeClr val="tx1"/>
                </a:solidFill>
                <a:latin typeface="Cambria" panose="02040503050406030204" pitchFamily="18" charset="0"/>
                <a:cs typeface="Arial" panose="020B0604020202020204" pitchFamily="34" charset="0"/>
              </a:rPr>
              <a:t>Evaluasi</a:t>
            </a:r>
            <a:r>
              <a:rPr lang="en-US" sz="2600" b="1" dirty="0">
                <a:solidFill>
                  <a:schemeClr val="tx1"/>
                </a:solidFill>
                <a:latin typeface="Cambria" panose="02040503050406030204" pitchFamily="18" charset="0"/>
                <a:cs typeface="Arial" panose="020B0604020202020204" pitchFamily="34" charset="0"/>
              </a:rPr>
              <a:t> dan </a:t>
            </a:r>
            <a:r>
              <a:rPr lang="en-US" sz="2600" b="1" dirty="0" err="1">
                <a:solidFill>
                  <a:schemeClr val="tx1"/>
                </a:solidFill>
                <a:latin typeface="Cambria" panose="02040503050406030204" pitchFamily="18" charset="0"/>
                <a:cs typeface="Arial" panose="020B0604020202020204" pitchFamily="34" charset="0"/>
              </a:rPr>
              <a:t>Penutupan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Proyek</a:t>
            </a:r>
            <a:r>
              <a:rPr lang="en-US" sz="2600" b="1" dirty="0">
                <a:solidFill>
                  <a:schemeClr val="tx1"/>
                </a:solidFill>
                <a:latin typeface="Cambria" panose="02040503050406030204" pitchFamily="18" charset="0"/>
                <a:cs typeface="Arial" panose="020B0604020202020204" pitchFamily="34" charset="0"/>
              </a:rPr>
              <a:t> (Monitoring &amp; Closing)</a:t>
            </a:r>
          </a:p>
          <a:p>
            <a:pPr algn="l"/>
            <a:r>
              <a:rPr lang="en-US" sz="2600" dirty="0" err="1">
                <a:solidFill>
                  <a:schemeClr val="tx1"/>
                </a:solidFill>
                <a:latin typeface="Cambria" panose="02040503050406030204" pitchFamily="18" charset="0"/>
                <a:cs typeface="Arial" panose="020B0604020202020204" pitchFamily="34" charset="0"/>
              </a:rPr>
              <a:t>Tahap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mencakup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pemantauan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kinerja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penutupan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setelah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seluruh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pekerjaan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selesai</a:t>
            </a:r>
            <a:r>
              <a:rPr lang="en-US" sz="2600" dirty="0">
                <a:solidFill>
                  <a:schemeClr val="tx1"/>
                </a:solidFill>
                <a:latin typeface="Cambria" panose="02040503050406030204" pitchFamily="18" charset="0"/>
                <a:cs typeface="Arial" panose="020B0604020202020204" pitchFamily="34" charset="0"/>
              </a:rPr>
              <a:t>.</a:t>
            </a:r>
          </a:p>
          <a:p>
            <a:pPr algn="l"/>
            <a:r>
              <a:rPr lang="en-US" sz="2600" dirty="0" err="1">
                <a:solidFill>
                  <a:schemeClr val="tx1"/>
                </a:solidFill>
                <a:latin typeface="Cambria" panose="02040503050406030204" pitchFamily="18" charset="0"/>
                <a:cs typeface="Arial" panose="020B0604020202020204" pitchFamily="34" charset="0"/>
              </a:rPr>
              <a:t>Kegiatan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utama</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lphaLcPeriod"/>
            </a:pPr>
            <a:r>
              <a:rPr lang="en-US" sz="2600" dirty="0">
                <a:solidFill>
                  <a:schemeClr val="tx1"/>
                </a:solidFill>
                <a:latin typeface="Cambria" panose="02040503050406030204" pitchFamily="18" charset="0"/>
                <a:cs typeface="Arial" panose="020B0604020202020204" pitchFamily="34" charset="0"/>
              </a:rPr>
              <a:t>Monitoring dan </a:t>
            </a:r>
            <a:r>
              <a:rPr lang="en-US" sz="2600" dirty="0" err="1">
                <a:solidFill>
                  <a:schemeClr val="tx1"/>
                </a:solidFill>
                <a:latin typeface="Cambria" panose="02040503050406030204" pitchFamily="18" charset="0"/>
                <a:cs typeface="Arial" panose="020B0604020202020204" pitchFamily="34" charset="0"/>
              </a:rPr>
              <a:t>evaluasi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kinerja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Membandingkan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hasil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rencana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awal</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Dokumentasi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akhir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Penyerahan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hasil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stakeholder.</a:t>
            </a: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Evaluasi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pembelajaran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selanjutnya</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608529553"/>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19A4C-BD31-EF6A-9BBA-ABD65C6161A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AD8C8FB-FDB8-4A96-2FD3-CCD2642D65DD}"/>
              </a:ext>
            </a:extLst>
          </p:cNvPr>
          <p:cNvSpPr txBox="1">
            <a:spLocks/>
          </p:cNvSpPr>
          <p:nvPr/>
        </p:nvSpPr>
        <p:spPr>
          <a:xfrm>
            <a:off x="755576" y="1700808"/>
            <a:ext cx="7931224"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pengelolaan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sistematis</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dirty="0" err="1">
                <a:solidFill>
                  <a:schemeClr val="tx1"/>
                </a:solidFill>
                <a:latin typeface="Cambria" panose="02040503050406030204" pitchFamily="18" charset="0"/>
                <a:cs typeface="Arial" panose="020B0604020202020204" pitchFamily="34" charset="0"/>
              </a:rPr>
              <a:t>Mengurangi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risiko</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kegagalan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pemanfaatan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sumber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efisien</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dirty="0" err="1">
                <a:solidFill>
                  <a:schemeClr val="tx1"/>
                </a:solidFill>
                <a:latin typeface="Cambria" panose="02040503050406030204" pitchFamily="18" charset="0"/>
                <a:cs typeface="Arial" panose="020B0604020202020204" pitchFamily="34" charset="0"/>
              </a:rPr>
              <a:t>Menyediakan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dasar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evaluasi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perbaikan</a:t>
            </a:r>
            <a:r>
              <a:rPr lang="en-US" sz="2600" dirty="0">
                <a:solidFill>
                  <a:schemeClr val="tx1"/>
                </a:solidFill>
                <a:latin typeface="Cambria" panose="02040503050406030204" pitchFamily="18" charset="0"/>
                <a:cs typeface="Arial" panose="020B0604020202020204" pitchFamily="34" charset="0"/>
              </a:rPr>
              <a:t>.</a:t>
            </a:r>
          </a:p>
        </p:txBody>
      </p:sp>
      <p:sp>
        <p:nvSpPr>
          <p:cNvPr id="2" name="Title 1">
            <a:extLst>
              <a:ext uri="{FF2B5EF4-FFF2-40B4-BE49-F238E27FC236}">
                <a16:creationId xmlns:a16="http://schemas.microsoft.com/office/drawing/2014/main" id="{68E79F54-8E20-17EB-49B4-CB34EC511C40}"/>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Pentingnya Memahami Siklus Hidup Proyek</a:t>
            </a:r>
          </a:p>
        </p:txBody>
      </p:sp>
    </p:spTree>
    <p:extLst>
      <p:ext uri="{BB962C8B-B14F-4D97-AF65-F5344CB8AC3E}">
        <p14:creationId xmlns:p14="http://schemas.microsoft.com/office/powerpoint/2010/main" val="199547553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D6D79-83CC-3F02-C4AE-F87B3FF2B13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44CEF58-4E65-05BB-940F-A0B6D9FAFF9A}"/>
              </a:ext>
            </a:extLst>
          </p:cNvPr>
          <p:cNvSpPr txBox="1">
            <a:spLocks/>
          </p:cNvSpPr>
          <p:nvPr/>
        </p:nvSpPr>
        <p:spPr>
          <a:xfrm>
            <a:off x="755576" y="908720"/>
            <a:ext cx="7931224"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Kesimpulan</a:t>
            </a:r>
          </a:p>
          <a:p>
            <a:pPr algn="l"/>
            <a:r>
              <a:rPr lang="en-US" sz="2600" dirty="0" err="1">
                <a:solidFill>
                  <a:schemeClr val="tx1"/>
                </a:solidFill>
                <a:latin typeface="Cambria" panose="02040503050406030204" pitchFamily="18" charset="0"/>
                <a:cs typeface="Arial" panose="020B0604020202020204" pitchFamily="34" charset="0"/>
              </a:rPr>
              <a:t>Siklus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hidup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merupakan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kerangka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dasar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mengelola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awal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hingga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akhir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Setiap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tahap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inisiasi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perencanaan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eksekusi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hingga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evaluasi</a:t>
            </a:r>
            <a:r>
              <a:rPr lang="en-US" sz="2600" dirty="0">
                <a:solidFill>
                  <a:schemeClr val="tx1"/>
                </a:solidFill>
                <a:latin typeface="Cambria" panose="02040503050406030204" pitchFamily="18" charset="0"/>
                <a:cs typeface="Arial" panose="020B0604020202020204" pitchFamily="34" charset="0"/>
              </a:rPr>
              <a:t> </a:t>
            </a:r>
            <a:r>
              <a:rPr lang="en-US" sz="2600">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mencapai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tujuannya</a:t>
            </a:r>
            <a:r>
              <a:rPr lang="en-US" sz="2600" dirty="0">
                <a:solidFill>
                  <a:schemeClr val="tx1"/>
                </a:solidFill>
                <a:latin typeface="Cambria" panose="02040503050406030204" pitchFamily="18" charset="0"/>
                <a:cs typeface="Arial" panose="020B0604020202020204" pitchFamily="34" charset="0"/>
              </a:rPr>
              <a:t>. Dalam </a:t>
            </a:r>
            <a:r>
              <a:rPr lang="en-US" sz="2600" dirty="0" err="1">
                <a:solidFill>
                  <a:schemeClr val="tx1"/>
                </a:solidFill>
                <a:latin typeface="Cambria" panose="02040503050406030204" pitchFamily="18" charset="0"/>
                <a:cs typeface="Arial" panose="020B0604020202020204" pitchFamily="34" charset="0"/>
              </a:rPr>
              <a:t>konteks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pemahaman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siklus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akan</a:t>
            </a:r>
            <a:r>
              <a:rPr lang="en-US" sz="2600" dirty="0">
                <a:solidFill>
                  <a:schemeClr val="tx1"/>
                </a:solidFill>
                <a:latin typeface="Cambria" panose="02040503050406030204" pitchFamily="18" charset="0"/>
                <a:cs typeface="Arial" panose="020B0604020202020204" pitchFamily="34" charset="0"/>
              </a:rPr>
              <a:t> sangat </a:t>
            </a: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proyek-proyek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berkelanjutan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berdampak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positif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lingkungan</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9250145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3160</TotalTime>
  <Words>998</Words>
  <Application>Microsoft Office PowerPoint</Application>
  <PresentationFormat>On-screen Show (4:3)</PresentationFormat>
  <Paragraphs>67</Paragraphs>
  <Slides>10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456</cp:revision>
  <cp:lastPrinted>2017-08-29T02:54:51Z</cp:lastPrinted>
  <dcterms:created xsi:type="dcterms:W3CDTF">2010-04-18T12:06:30Z</dcterms:created>
  <dcterms:modified xsi:type="dcterms:W3CDTF">2025-04-09T17:20:37Z</dcterms:modified>
</cp:coreProperties>
</file>