
<file path=[Content_Types].xml><?xml version="1.0" encoding="utf-8"?>
<Types xmlns="http://schemas.openxmlformats.org/package/2006/content-types">
  <Default ContentType="application/x-fontdata" Extension="fntdata"/>
  <Default ContentType="image/jpeg" Extension="jpeg"/>
  <Default ContentType="audio/mpeg" Extension="mp3"/>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arykate" charset="1" panose="00000000000000000000"/>
      <p:regular r:id="rId17"/>
    </p:embeddedFont>
    <p:embeddedFont>
      <p:font typeface="More Sugar" charset="1" panose="00000000000000000000"/>
      <p:regular r:id="rId18"/>
    </p:embeddedFont>
    <p:embeddedFont>
      <p:font typeface="Quicksand" charset="1" panose="00000600000000000000"/>
      <p:regular r:id="rId19"/>
    </p:embeddedFont>
    <p:embeddedFont>
      <p:font typeface="More Sugar Thin"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jpeg" Type="http://schemas.openxmlformats.org/officeDocument/2006/relationships/image"/><Relationship Id="rId21" Target="../media/image20.jpeg" Type="http://schemas.openxmlformats.org/officeDocument/2006/relationships/image"/><Relationship Id="rId22" Target="../media/image21.jpeg" Type="http://schemas.openxmlformats.org/officeDocument/2006/relationships/image"/><Relationship Id="rId23" Target="../media/image22.png" Type="http://schemas.openxmlformats.org/officeDocument/2006/relationships/image"/><Relationship Id="rId24" Target="../media/image23.jpeg" Type="http://schemas.openxmlformats.org/officeDocument/2006/relationships/image"/><Relationship Id="rId25" Target="../media/image24.jpeg" Type="http://schemas.openxmlformats.org/officeDocument/2006/relationships/image"/><Relationship Id="rId26" Target="../media/image25.jpeg" Type="http://schemas.openxmlformats.org/officeDocument/2006/relationships/image"/><Relationship Id="rId27" Target="../media/image26.jpeg" Type="http://schemas.openxmlformats.org/officeDocument/2006/relationships/image"/><Relationship Id="rId28" Target="../media/image72.svg" Type="http://schemas.openxmlformats.org/officeDocument/2006/relationships/image"/><Relationship Id="rId29" Target="../media/aAFUGWb9mCw.mp3" Type="http://schemas.microsoft.com/office/2007/relationships/media"/><Relationship Id="rId3" Target="../media/image2.svg" Type="http://schemas.openxmlformats.org/officeDocument/2006/relationships/image"/><Relationship Id="rId30" Target="../media/aAFUGWb9mCw.mp3" Type="http://schemas.openxmlformats.org/officeDocument/2006/relationships/audio"/><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12" Target="../media/image66.png" Type="http://schemas.openxmlformats.org/officeDocument/2006/relationships/image"/><Relationship Id="rId13" Target="../media/image67.svg" Type="http://schemas.openxmlformats.org/officeDocument/2006/relationships/image"/><Relationship Id="rId14" Target="../media/image68.png" Type="http://schemas.openxmlformats.org/officeDocument/2006/relationships/image"/><Relationship Id="rId15" Target="../media/image69.svg" Type="http://schemas.openxmlformats.org/officeDocument/2006/relationships/image"/><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 Id="rId9" Target="../media/image6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svg" Type="http://schemas.openxmlformats.org/officeDocument/2006/relationships/image"/><Relationship Id="rId12" Target="../media/image51.png" Type="http://schemas.openxmlformats.org/officeDocument/2006/relationships/image"/><Relationship Id="rId13" Target="../media/image52.svg" Type="http://schemas.openxmlformats.org/officeDocument/2006/relationships/image"/><Relationship Id="rId14" Target="../media/image53.png" Type="http://schemas.openxmlformats.org/officeDocument/2006/relationships/image"/><Relationship Id="rId15" Target="../media/image54.png" Type="http://schemas.openxmlformats.org/officeDocument/2006/relationships/image"/><Relationship Id="rId16" Target="../media/image55.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12" Target="../media/image66.png" Type="http://schemas.openxmlformats.org/officeDocument/2006/relationships/image"/><Relationship Id="rId13" Target="../media/image67.svg" Type="http://schemas.openxmlformats.org/officeDocument/2006/relationships/image"/><Relationship Id="rId14" Target="../media/image68.png" Type="http://schemas.openxmlformats.org/officeDocument/2006/relationships/image"/><Relationship Id="rId15" Target="../media/image69.svg" Type="http://schemas.openxmlformats.org/officeDocument/2006/relationships/image"/><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 Id="rId9" Target="../media/image6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3ED"/>
        </a:solidFill>
      </p:bgPr>
    </p:bg>
    <p:spTree>
      <p:nvGrpSpPr>
        <p:cNvPr id="1" name=""/>
        <p:cNvGrpSpPr/>
        <p:nvPr/>
      </p:nvGrpSpPr>
      <p:grpSpPr>
        <a:xfrm>
          <a:off x="0" y="0"/>
          <a:ext cx="0" cy="0"/>
          <a:chOff x="0" y="0"/>
          <a:chExt cx="0" cy="0"/>
        </a:xfrm>
      </p:grpSpPr>
      <p:sp>
        <p:nvSpPr>
          <p:cNvPr name="Freeform 2" id="2"/>
          <p:cNvSpPr/>
          <p:nvPr/>
        </p:nvSpPr>
        <p:spPr>
          <a:xfrm flipH="false" flipV="false" rot="0">
            <a:off x="15477078" y="-1753319"/>
            <a:ext cx="6974237" cy="6172200"/>
          </a:xfrm>
          <a:custGeom>
            <a:avLst/>
            <a:gdLst/>
            <a:ahLst/>
            <a:cxnLst/>
            <a:rect r="r" b="b" t="t" l="l"/>
            <a:pathLst>
              <a:path h="6172200" w="6974237">
                <a:moveTo>
                  <a:pt x="0" y="0"/>
                </a:moveTo>
                <a:lnTo>
                  <a:pt x="6974238" y="0"/>
                </a:lnTo>
                <a:lnTo>
                  <a:pt x="6974238"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34734" y="7763565"/>
            <a:ext cx="5300301" cy="4425751"/>
          </a:xfrm>
          <a:custGeom>
            <a:avLst/>
            <a:gdLst/>
            <a:ahLst/>
            <a:cxnLst/>
            <a:rect r="r" b="b" t="t" l="l"/>
            <a:pathLst>
              <a:path h="4425751" w="5300301">
                <a:moveTo>
                  <a:pt x="0" y="0"/>
                </a:moveTo>
                <a:lnTo>
                  <a:pt x="5300301" y="0"/>
                </a:lnTo>
                <a:lnTo>
                  <a:pt x="5300301" y="4425751"/>
                </a:lnTo>
                <a:lnTo>
                  <a:pt x="0" y="44257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09612" y="8457855"/>
            <a:ext cx="10268776" cy="1129565"/>
          </a:xfrm>
          <a:custGeom>
            <a:avLst/>
            <a:gdLst/>
            <a:ahLst/>
            <a:cxnLst/>
            <a:rect r="r" b="b" t="t" l="l"/>
            <a:pathLst>
              <a:path h="1129565" w="10268776">
                <a:moveTo>
                  <a:pt x="0" y="0"/>
                </a:moveTo>
                <a:lnTo>
                  <a:pt x="10268776" y="0"/>
                </a:lnTo>
                <a:lnTo>
                  <a:pt x="10268776" y="1129566"/>
                </a:lnTo>
                <a:lnTo>
                  <a:pt x="0" y="11295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487771">
            <a:off x="-1361616" y="342754"/>
            <a:ext cx="4359071" cy="3786943"/>
          </a:xfrm>
          <a:custGeom>
            <a:avLst/>
            <a:gdLst/>
            <a:ahLst/>
            <a:cxnLst/>
            <a:rect r="r" b="b" t="t" l="l"/>
            <a:pathLst>
              <a:path h="3786943" w="4359071">
                <a:moveTo>
                  <a:pt x="0" y="0"/>
                </a:moveTo>
                <a:lnTo>
                  <a:pt x="4359070" y="0"/>
                </a:lnTo>
                <a:lnTo>
                  <a:pt x="4359070" y="3786943"/>
                </a:lnTo>
                <a:lnTo>
                  <a:pt x="0" y="378694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0">
            <a:off x="15030863" y="8303317"/>
            <a:ext cx="2277738" cy="1907605"/>
          </a:xfrm>
          <a:custGeom>
            <a:avLst/>
            <a:gdLst/>
            <a:ahLst/>
            <a:cxnLst/>
            <a:rect r="r" b="b" t="t" l="l"/>
            <a:pathLst>
              <a:path h="1907605" w="2277738">
                <a:moveTo>
                  <a:pt x="2277738" y="0"/>
                </a:moveTo>
                <a:lnTo>
                  <a:pt x="0" y="0"/>
                </a:lnTo>
                <a:lnTo>
                  <a:pt x="0" y="1907605"/>
                </a:lnTo>
                <a:lnTo>
                  <a:pt x="2277738" y="1907605"/>
                </a:lnTo>
                <a:lnTo>
                  <a:pt x="227773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true" flipV="false" rot="-769461">
            <a:off x="12878615" y="9143037"/>
            <a:ext cx="1236760" cy="1351650"/>
          </a:xfrm>
          <a:custGeom>
            <a:avLst/>
            <a:gdLst/>
            <a:ahLst/>
            <a:cxnLst/>
            <a:rect r="r" b="b" t="t" l="l"/>
            <a:pathLst>
              <a:path h="1351650" w="1236760">
                <a:moveTo>
                  <a:pt x="1236760" y="0"/>
                </a:moveTo>
                <a:lnTo>
                  <a:pt x="0" y="0"/>
                </a:lnTo>
                <a:lnTo>
                  <a:pt x="0" y="1351650"/>
                </a:lnTo>
                <a:lnTo>
                  <a:pt x="1236760" y="1351650"/>
                </a:lnTo>
                <a:lnTo>
                  <a:pt x="123676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true" flipV="false" rot="-2339865">
            <a:off x="1672065" y="8513328"/>
            <a:ext cx="1433799" cy="2164225"/>
          </a:xfrm>
          <a:custGeom>
            <a:avLst/>
            <a:gdLst/>
            <a:ahLst/>
            <a:cxnLst/>
            <a:rect r="r" b="b" t="t" l="l"/>
            <a:pathLst>
              <a:path h="2164225" w="1433799">
                <a:moveTo>
                  <a:pt x="1433799" y="0"/>
                </a:moveTo>
                <a:lnTo>
                  <a:pt x="0" y="0"/>
                </a:lnTo>
                <a:lnTo>
                  <a:pt x="0" y="2164225"/>
                </a:lnTo>
                <a:lnTo>
                  <a:pt x="1433799" y="2164225"/>
                </a:lnTo>
                <a:lnTo>
                  <a:pt x="1433799"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3501620" y="633118"/>
            <a:ext cx="11905418" cy="932811"/>
          </a:xfrm>
          <a:prstGeom prst="rect">
            <a:avLst/>
          </a:prstGeom>
        </p:spPr>
        <p:txBody>
          <a:bodyPr anchor="t" rtlCol="false" tIns="0" lIns="0" bIns="0" rIns="0">
            <a:spAutoFit/>
          </a:bodyPr>
          <a:lstStyle/>
          <a:p>
            <a:pPr algn="ctr">
              <a:lnSpc>
                <a:spcPts val="6503"/>
              </a:lnSpc>
            </a:pPr>
            <a:r>
              <a:rPr lang="en-US" sz="8129">
                <a:solidFill>
                  <a:srgbClr val="FAA7A2"/>
                </a:solidFill>
                <a:latin typeface="Marykate"/>
                <a:ea typeface="Marykate"/>
                <a:cs typeface="Marykate"/>
                <a:sym typeface="Marykate"/>
              </a:rPr>
              <a:t>Otonomi Daerah dan Desentralisasi</a:t>
            </a:r>
          </a:p>
        </p:txBody>
      </p:sp>
      <p:sp>
        <p:nvSpPr>
          <p:cNvPr name="Freeform 10" id="10"/>
          <p:cNvSpPr/>
          <p:nvPr/>
        </p:nvSpPr>
        <p:spPr>
          <a:xfrm flipH="false" flipV="false" rot="0">
            <a:off x="14313436" y="2023129"/>
            <a:ext cx="584313" cy="1052816"/>
          </a:xfrm>
          <a:custGeom>
            <a:avLst/>
            <a:gdLst/>
            <a:ahLst/>
            <a:cxnLst/>
            <a:rect r="r" b="b" t="t" l="l"/>
            <a:pathLst>
              <a:path h="1052816" w="584313">
                <a:moveTo>
                  <a:pt x="0" y="0"/>
                </a:moveTo>
                <a:lnTo>
                  <a:pt x="584313" y="0"/>
                </a:lnTo>
                <a:lnTo>
                  <a:pt x="584313" y="1052815"/>
                </a:lnTo>
                <a:lnTo>
                  <a:pt x="0" y="105281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true" flipV="false" rot="0">
            <a:off x="3243310" y="2023129"/>
            <a:ext cx="820851" cy="1479010"/>
          </a:xfrm>
          <a:custGeom>
            <a:avLst/>
            <a:gdLst/>
            <a:ahLst/>
            <a:cxnLst/>
            <a:rect r="r" b="b" t="t" l="l"/>
            <a:pathLst>
              <a:path h="1479010" w="820851">
                <a:moveTo>
                  <a:pt x="820851" y="0"/>
                </a:moveTo>
                <a:lnTo>
                  <a:pt x="0" y="0"/>
                </a:lnTo>
                <a:lnTo>
                  <a:pt x="0" y="1479010"/>
                </a:lnTo>
                <a:lnTo>
                  <a:pt x="820851" y="1479010"/>
                </a:lnTo>
                <a:lnTo>
                  <a:pt x="820851"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12" id="12"/>
          <p:cNvGrpSpPr>
            <a:grpSpLocks noChangeAspect="true"/>
          </p:cNvGrpSpPr>
          <p:nvPr/>
        </p:nvGrpSpPr>
        <p:grpSpPr>
          <a:xfrm rot="0">
            <a:off x="2908086" y="3825381"/>
            <a:ext cx="2207198" cy="2207189"/>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0"/>
              <a:stretch>
                <a:fillRect l="0" t="-25136" r="0" b="-25136"/>
              </a:stretch>
            </a:blipFill>
          </p:spPr>
        </p:sp>
      </p:grpSp>
      <p:grpSp>
        <p:nvGrpSpPr>
          <p:cNvPr name="Group 14" id="14"/>
          <p:cNvGrpSpPr>
            <a:grpSpLocks noChangeAspect="true"/>
          </p:cNvGrpSpPr>
          <p:nvPr/>
        </p:nvGrpSpPr>
        <p:grpSpPr>
          <a:xfrm rot="0">
            <a:off x="0" y="3734386"/>
            <a:ext cx="2388964" cy="2388955"/>
            <a:chOff x="0" y="0"/>
            <a:chExt cx="6350000" cy="6349975"/>
          </a:xfrm>
        </p:grpSpPr>
        <p:sp>
          <p:nvSpPr>
            <p:cNvPr name="Freeform 15" id="1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1"/>
              <a:stretch>
                <a:fillRect l="0" t="-1906" r="0" b="-1906"/>
              </a:stretch>
            </a:blipFill>
          </p:spPr>
        </p:sp>
      </p:grpSp>
      <p:grpSp>
        <p:nvGrpSpPr>
          <p:cNvPr name="Group 16" id="16"/>
          <p:cNvGrpSpPr>
            <a:grpSpLocks noChangeAspect="true"/>
          </p:cNvGrpSpPr>
          <p:nvPr/>
        </p:nvGrpSpPr>
        <p:grpSpPr>
          <a:xfrm rot="0">
            <a:off x="13523636" y="3734162"/>
            <a:ext cx="1953442" cy="1953434"/>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2"/>
              <a:stretch>
                <a:fillRect l="0" t="-16747" r="0" b="-16747"/>
              </a:stretch>
            </a:blipFill>
          </p:spPr>
        </p:sp>
      </p:grpSp>
      <p:sp>
        <p:nvSpPr>
          <p:cNvPr name="TextBox 18" id="18"/>
          <p:cNvSpPr txBox="true"/>
          <p:nvPr/>
        </p:nvSpPr>
        <p:spPr>
          <a:xfrm rot="0">
            <a:off x="5115284" y="8799217"/>
            <a:ext cx="7704394" cy="666750"/>
          </a:xfrm>
          <a:prstGeom prst="rect">
            <a:avLst/>
          </a:prstGeom>
        </p:spPr>
        <p:txBody>
          <a:bodyPr anchor="t" rtlCol="false" tIns="0" lIns="0" bIns="0" rIns="0">
            <a:spAutoFit/>
          </a:bodyPr>
          <a:lstStyle/>
          <a:p>
            <a:pPr algn="ctr">
              <a:lnSpc>
                <a:spcPts val="5280"/>
              </a:lnSpc>
            </a:pPr>
            <a:r>
              <a:rPr lang="en-US" sz="4400">
                <a:solidFill>
                  <a:srgbClr val="84492D"/>
                </a:solidFill>
                <a:latin typeface="More Sugar"/>
                <a:ea typeface="More Sugar"/>
                <a:cs typeface="More Sugar"/>
                <a:sym typeface="More Sugar"/>
              </a:rPr>
              <a:t>KELOMPOK 1</a:t>
            </a:r>
          </a:p>
        </p:txBody>
      </p:sp>
      <p:sp>
        <p:nvSpPr>
          <p:cNvPr name="TextBox 19" id="19"/>
          <p:cNvSpPr txBox="true"/>
          <p:nvPr/>
        </p:nvSpPr>
        <p:spPr>
          <a:xfrm rot="0">
            <a:off x="16147846" y="6168675"/>
            <a:ext cx="2140154" cy="771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Siti</a:t>
            </a:r>
          </a:p>
          <a:p>
            <a:pPr algn="ctr">
              <a:lnSpc>
                <a:spcPts val="3000"/>
              </a:lnSpc>
            </a:pPr>
            <a:r>
              <a:rPr lang="en-US" sz="2500">
                <a:solidFill>
                  <a:srgbClr val="84492D"/>
                </a:solidFill>
                <a:latin typeface="More Sugar"/>
                <a:ea typeface="More Sugar"/>
                <a:cs typeface="More Sugar"/>
                <a:sym typeface="More Sugar"/>
              </a:rPr>
              <a:t>Rahmah</a:t>
            </a:r>
          </a:p>
        </p:txBody>
      </p:sp>
      <p:sp>
        <p:nvSpPr>
          <p:cNvPr name="TextBox 20" id="20"/>
          <p:cNvSpPr txBox="true"/>
          <p:nvPr/>
        </p:nvSpPr>
        <p:spPr>
          <a:xfrm rot="0">
            <a:off x="5902119" y="6359175"/>
            <a:ext cx="2308108" cy="771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Eka Apia</a:t>
            </a:r>
          </a:p>
          <a:p>
            <a:pPr algn="ctr">
              <a:lnSpc>
                <a:spcPts val="3000"/>
              </a:lnSpc>
            </a:pPr>
            <a:r>
              <a:rPr lang="en-US" sz="2500">
                <a:solidFill>
                  <a:srgbClr val="84492D"/>
                </a:solidFill>
                <a:latin typeface="More Sugar"/>
                <a:ea typeface="More Sugar"/>
                <a:cs typeface="More Sugar"/>
                <a:sym typeface="More Sugar"/>
              </a:rPr>
              <a:t>Sandra</a:t>
            </a:r>
          </a:p>
        </p:txBody>
      </p:sp>
      <p:sp>
        <p:nvSpPr>
          <p:cNvPr name="TextBox 21" id="21"/>
          <p:cNvSpPr txBox="true"/>
          <p:nvPr/>
        </p:nvSpPr>
        <p:spPr>
          <a:xfrm rot="0">
            <a:off x="13486982" y="6168675"/>
            <a:ext cx="2273293" cy="771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Rizky</a:t>
            </a:r>
          </a:p>
          <a:p>
            <a:pPr algn="ctr">
              <a:lnSpc>
                <a:spcPts val="3000"/>
              </a:lnSpc>
            </a:pPr>
            <a:r>
              <a:rPr lang="en-US" sz="2500">
                <a:solidFill>
                  <a:srgbClr val="84492D"/>
                </a:solidFill>
                <a:latin typeface="More Sugar"/>
                <a:ea typeface="More Sugar"/>
                <a:cs typeface="More Sugar"/>
                <a:sym typeface="More Sugar"/>
              </a:rPr>
              <a:t>Prasastifani</a:t>
            </a:r>
          </a:p>
        </p:txBody>
      </p:sp>
      <p:sp>
        <p:nvSpPr>
          <p:cNvPr name="TextBox 22" id="22"/>
          <p:cNvSpPr txBox="true"/>
          <p:nvPr/>
        </p:nvSpPr>
        <p:spPr>
          <a:xfrm rot="0">
            <a:off x="139177" y="6359175"/>
            <a:ext cx="2023343" cy="390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Ernila</a:t>
            </a:r>
          </a:p>
        </p:txBody>
      </p:sp>
      <p:grpSp>
        <p:nvGrpSpPr>
          <p:cNvPr name="Group 23" id="23"/>
          <p:cNvGrpSpPr>
            <a:grpSpLocks noChangeAspect="true"/>
          </p:cNvGrpSpPr>
          <p:nvPr/>
        </p:nvGrpSpPr>
        <p:grpSpPr>
          <a:xfrm rot="0">
            <a:off x="17958973" y="3944491"/>
            <a:ext cx="3212414" cy="3212401"/>
            <a:chOff x="0" y="0"/>
            <a:chExt cx="6350000" cy="6349975"/>
          </a:xfrm>
        </p:grpSpPr>
        <p:sp>
          <p:nvSpPr>
            <p:cNvPr name="Freeform 24" id="2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3"/>
              <a:stretch>
                <a:fillRect l="-31298" t="-41566" r="0" b="-33498"/>
              </a:stretch>
            </a:blipFill>
          </p:spPr>
        </p:sp>
      </p:grpSp>
      <p:grpSp>
        <p:nvGrpSpPr>
          <p:cNvPr name="Group 25" id="25"/>
          <p:cNvGrpSpPr>
            <a:grpSpLocks noChangeAspect="true"/>
          </p:cNvGrpSpPr>
          <p:nvPr/>
        </p:nvGrpSpPr>
        <p:grpSpPr>
          <a:xfrm rot="0">
            <a:off x="16057305" y="3825381"/>
            <a:ext cx="1901668" cy="1901660"/>
            <a:chOff x="0" y="0"/>
            <a:chExt cx="6350000" cy="6349975"/>
          </a:xfrm>
        </p:grpSpPr>
        <p:sp>
          <p:nvSpPr>
            <p:cNvPr name="Freeform 26" id="2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4"/>
              <a:stretch>
                <a:fillRect l="0" t="-16747" r="0" b="-16747"/>
              </a:stretch>
            </a:blipFill>
          </p:spPr>
        </p:sp>
      </p:grpSp>
      <p:grpSp>
        <p:nvGrpSpPr>
          <p:cNvPr name="Group 27" id="27"/>
          <p:cNvGrpSpPr>
            <a:grpSpLocks noChangeAspect="true"/>
          </p:cNvGrpSpPr>
          <p:nvPr/>
        </p:nvGrpSpPr>
        <p:grpSpPr>
          <a:xfrm rot="0">
            <a:off x="5902119" y="3734162"/>
            <a:ext cx="2207198" cy="2207189"/>
            <a:chOff x="0" y="0"/>
            <a:chExt cx="6350000" cy="6349975"/>
          </a:xfrm>
        </p:grpSpPr>
        <p:sp>
          <p:nvSpPr>
            <p:cNvPr name="Freeform 28" id="2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5"/>
              <a:stretch>
                <a:fillRect l="0" t="-16747" r="0" b="-16747"/>
              </a:stretch>
            </a:blipFill>
          </p:spPr>
        </p:sp>
      </p:grpSp>
      <p:sp>
        <p:nvSpPr>
          <p:cNvPr name="TextBox 29" id="29"/>
          <p:cNvSpPr txBox="true"/>
          <p:nvPr/>
        </p:nvSpPr>
        <p:spPr>
          <a:xfrm rot="0">
            <a:off x="11103126" y="6168675"/>
            <a:ext cx="1640907" cy="771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Rina Afrilia</a:t>
            </a:r>
          </a:p>
        </p:txBody>
      </p:sp>
      <p:grpSp>
        <p:nvGrpSpPr>
          <p:cNvPr name="Group 30" id="30"/>
          <p:cNvGrpSpPr>
            <a:grpSpLocks noChangeAspect="true"/>
          </p:cNvGrpSpPr>
          <p:nvPr/>
        </p:nvGrpSpPr>
        <p:grpSpPr>
          <a:xfrm rot="0">
            <a:off x="10907797" y="3734386"/>
            <a:ext cx="2206974" cy="2206965"/>
            <a:chOff x="0" y="0"/>
            <a:chExt cx="6350000" cy="6349975"/>
          </a:xfrm>
        </p:grpSpPr>
        <p:sp>
          <p:nvSpPr>
            <p:cNvPr name="Freeform 31" id="3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6"/>
              <a:stretch>
                <a:fillRect l="0" t="-12785" r="0" b="-12785"/>
              </a:stretch>
            </a:blipFill>
          </p:spPr>
        </p:sp>
      </p:grpSp>
      <p:grpSp>
        <p:nvGrpSpPr>
          <p:cNvPr name="Group 32" id="32"/>
          <p:cNvGrpSpPr>
            <a:grpSpLocks noChangeAspect="true"/>
          </p:cNvGrpSpPr>
          <p:nvPr/>
        </p:nvGrpSpPr>
        <p:grpSpPr>
          <a:xfrm rot="0">
            <a:off x="8404360" y="3734162"/>
            <a:ext cx="2206974" cy="2206965"/>
            <a:chOff x="0" y="0"/>
            <a:chExt cx="6350000" cy="6349975"/>
          </a:xfrm>
        </p:grpSpPr>
        <p:sp>
          <p:nvSpPr>
            <p:cNvPr name="Freeform 33" id="3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7"/>
              <a:stretch>
                <a:fillRect l="-1886" t="0" r="-1886" b="0"/>
              </a:stretch>
            </a:blipFill>
          </p:spPr>
        </p:sp>
      </p:grpSp>
      <p:sp>
        <p:nvSpPr>
          <p:cNvPr name="TextBox 34" id="34"/>
          <p:cNvSpPr txBox="true"/>
          <p:nvPr/>
        </p:nvSpPr>
        <p:spPr>
          <a:xfrm rot="0">
            <a:off x="2855558" y="6359175"/>
            <a:ext cx="2308108" cy="390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Dora Okta</a:t>
            </a:r>
          </a:p>
        </p:txBody>
      </p:sp>
      <p:sp>
        <p:nvSpPr>
          <p:cNvPr name="TextBox 35" id="35"/>
          <p:cNvSpPr txBox="true"/>
          <p:nvPr/>
        </p:nvSpPr>
        <p:spPr>
          <a:xfrm rot="0">
            <a:off x="8599689" y="6168675"/>
            <a:ext cx="2308108" cy="771525"/>
          </a:xfrm>
          <a:prstGeom prst="rect">
            <a:avLst/>
          </a:prstGeom>
        </p:spPr>
        <p:txBody>
          <a:bodyPr anchor="t" rtlCol="false" tIns="0" lIns="0" bIns="0" rIns="0">
            <a:spAutoFit/>
          </a:bodyPr>
          <a:lstStyle/>
          <a:p>
            <a:pPr algn="ctr">
              <a:lnSpc>
                <a:spcPts val="3000"/>
              </a:lnSpc>
            </a:pPr>
            <a:r>
              <a:rPr lang="en-US" sz="2500">
                <a:solidFill>
                  <a:srgbClr val="84492D"/>
                </a:solidFill>
                <a:latin typeface="More Sugar"/>
                <a:ea typeface="More Sugar"/>
                <a:cs typeface="More Sugar"/>
                <a:sym typeface="More Sugar"/>
              </a:rPr>
              <a:t>Nova</a:t>
            </a:r>
          </a:p>
          <a:p>
            <a:pPr algn="ctr">
              <a:lnSpc>
                <a:spcPts val="3000"/>
              </a:lnSpc>
            </a:pPr>
            <a:r>
              <a:rPr lang="en-US" sz="2500">
                <a:solidFill>
                  <a:srgbClr val="84492D"/>
                </a:solidFill>
                <a:latin typeface="More Sugar"/>
                <a:ea typeface="More Sugar"/>
                <a:cs typeface="More Sugar"/>
                <a:sym typeface="More Sugar"/>
              </a:rPr>
              <a:t>Reza</a:t>
            </a:r>
          </a:p>
        </p:txBody>
      </p:sp>
      <p:pic>
        <p:nvPicPr>
          <p:cNvPr name="Picture 36" id="36">
            <a:hlinkClick action="ppaction://media"/>
          </p:cNvPr>
          <p:cNvPicPr>
            <a:picLocks noChangeAspect="true"/>
          </p:cNvPicPr>
          <p:nvPr>
            <a:audioFile r:link="rId30"/>
            <p:extLst>
              <p:ext uri="{DAA4B4D4-6D71-4841-9C94-3DE7FCFB9230}">
                <p14:media xmlns:p14="http://schemas.microsoft.com/office/powerpoint/2010/main" r:embed="rId29">
                  <p14:trim st="0.0000" end="29.0300"/>
                </p14:media>
              </p:ext>
            </p:extLst>
          </p:nvPr>
        </p:nvPicPr>
        <p:blipFill>
          <a:blip r:embed="rId28"/>
          <a:stretch>
            <a:fillRect/>
          </a:stretch>
        </p:blipFill>
        <p:spPr>
          <a:xfrm>
            <a:off x="8629650" y="4629150"/>
            <a:ext cx="1028700" cy="1028700"/>
          </a:xfrm>
          <a:prstGeom prst="rect">
            <a:avLst/>
          </a:prstGeom>
        </p:spPr>
      </p:pic>
    </p:spTree>
  </p:cSld>
  <p:clrMapOvr>
    <a:masterClrMapping/>
  </p:clrMapOvr>
  <p:timing>
    <p:tnLst>
      <p:par>
        <p:cTn dur="indefinite" restart="never" nodeType="tmRoot">
          <p:childTnLst>
            <p:cmd cmd="playFrom(0.0)">
              <p:cBhvr>
                <p:cTn/>
                <p:tgtEl>
                  <p:spTgt spid="36"/>
                </p:tgtEl>
              </p:cBhvr>
            </p:cmd>
            <p:audio>
              <p:cMediaNode vol="3000" showWhenStopped="false">
                <p:cTn repeatCount="indefinite"/>
                <p:tgtEl>
                  <p:spTgt spid="36"/>
                </p:tgtEl>
              </p:cMediaNode>
            </p:audio>
          </p:childTnLst>
        </p:cTn>
      </p:par>
    </p:tnLst>
  </p:timing>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sp>
        <p:nvSpPr>
          <p:cNvPr name="Freeform 2" id="2"/>
          <p:cNvSpPr/>
          <p:nvPr/>
        </p:nvSpPr>
        <p:spPr>
          <a:xfrm flipH="false" flipV="false" rot="0">
            <a:off x="-2408570" y="6175985"/>
            <a:ext cx="3984886" cy="4361024"/>
          </a:xfrm>
          <a:custGeom>
            <a:avLst/>
            <a:gdLst/>
            <a:ahLst/>
            <a:cxnLst/>
            <a:rect r="r" b="b" t="t" l="l"/>
            <a:pathLst>
              <a:path h="4361024" w="3984886">
                <a:moveTo>
                  <a:pt x="0" y="0"/>
                </a:moveTo>
                <a:lnTo>
                  <a:pt x="3984886" y="0"/>
                </a:lnTo>
                <a:lnTo>
                  <a:pt x="3984886" y="4361024"/>
                </a:lnTo>
                <a:lnTo>
                  <a:pt x="0" y="43610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472564">
            <a:off x="14724147" y="-1659885"/>
            <a:ext cx="4413406" cy="3006633"/>
          </a:xfrm>
          <a:custGeom>
            <a:avLst/>
            <a:gdLst/>
            <a:ahLst/>
            <a:cxnLst/>
            <a:rect r="r" b="b" t="t" l="l"/>
            <a:pathLst>
              <a:path h="3006633" w="4413406">
                <a:moveTo>
                  <a:pt x="0" y="3006632"/>
                </a:moveTo>
                <a:lnTo>
                  <a:pt x="4413406" y="3006632"/>
                </a:lnTo>
                <a:lnTo>
                  <a:pt x="4413406" y="0"/>
                </a:lnTo>
                <a:lnTo>
                  <a:pt x="0" y="0"/>
                </a:lnTo>
                <a:lnTo>
                  <a:pt x="0" y="30066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79507" y="379027"/>
            <a:ext cx="10156526" cy="649673"/>
          </a:xfrm>
          <a:prstGeom prst="rect">
            <a:avLst/>
          </a:prstGeom>
        </p:spPr>
        <p:txBody>
          <a:bodyPr anchor="t" rtlCol="false" tIns="0" lIns="0" bIns="0" rIns="0">
            <a:spAutoFit/>
          </a:bodyPr>
          <a:lstStyle/>
          <a:p>
            <a:pPr algn="ctr">
              <a:lnSpc>
                <a:spcPts val="4771"/>
              </a:lnSpc>
            </a:pPr>
            <a:r>
              <a:rPr lang="en-US" sz="5301">
                <a:solidFill>
                  <a:srgbClr val="000000"/>
                </a:solidFill>
                <a:latin typeface="Marykate"/>
                <a:ea typeface="Marykate"/>
                <a:cs typeface="Marykate"/>
                <a:sym typeface="Marykate"/>
              </a:rPr>
              <a:t>V. DAFTAR PUSTAKA</a:t>
            </a:r>
          </a:p>
        </p:txBody>
      </p:sp>
      <p:sp>
        <p:nvSpPr>
          <p:cNvPr name="TextBox 5" id="5"/>
          <p:cNvSpPr txBox="true"/>
          <p:nvPr/>
        </p:nvSpPr>
        <p:spPr>
          <a:xfrm rot="0">
            <a:off x="301030" y="2320666"/>
            <a:ext cx="17658468" cy="6607025"/>
          </a:xfrm>
          <a:prstGeom prst="rect">
            <a:avLst/>
          </a:prstGeom>
        </p:spPr>
        <p:txBody>
          <a:bodyPr anchor="t" rtlCol="false" tIns="0" lIns="0" bIns="0" rIns="0">
            <a:spAutoFit/>
          </a:bodyPr>
          <a:lstStyle/>
          <a:p>
            <a:pPr algn="l" marL="675959" indent="-337980" lvl="1">
              <a:lnSpc>
                <a:spcPts val="4383"/>
              </a:lnSpc>
              <a:buFont typeface="Arial"/>
              <a:buChar char="•"/>
            </a:pPr>
            <a:r>
              <a:rPr lang="en-US" sz="3130">
                <a:solidFill>
                  <a:srgbClr val="494949"/>
                </a:solidFill>
                <a:latin typeface="Quicksand"/>
                <a:ea typeface="Quicksand"/>
                <a:cs typeface="Quicksand"/>
                <a:sym typeface="Quicksand"/>
              </a:rPr>
              <a:t>Rondinelli, D. A. (1981). Government Decentralization in Comparative Perspective: Theory and Practice in Developing Countries.</a:t>
            </a:r>
          </a:p>
          <a:p>
            <a:pPr algn="l">
              <a:lnSpc>
                <a:spcPts val="4383"/>
              </a:lnSpc>
            </a:pPr>
          </a:p>
          <a:p>
            <a:pPr algn="l" marL="675959" indent="-337980" lvl="1">
              <a:lnSpc>
                <a:spcPts val="4383"/>
              </a:lnSpc>
              <a:buFont typeface="Arial"/>
              <a:buChar char="•"/>
            </a:pPr>
            <a:r>
              <a:rPr lang="en-US" sz="3130">
                <a:solidFill>
                  <a:srgbClr val="494949"/>
                </a:solidFill>
                <a:latin typeface="Quicksand"/>
                <a:ea typeface="Quicksand"/>
                <a:cs typeface="Quicksand"/>
                <a:sym typeface="Quicksand"/>
              </a:rPr>
              <a:t>Smith, B. C. (1985). Decentralization: The Territorial Dimension of the State.</a:t>
            </a:r>
          </a:p>
          <a:p>
            <a:pPr algn="l">
              <a:lnSpc>
                <a:spcPts val="4383"/>
              </a:lnSpc>
            </a:pPr>
          </a:p>
          <a:p>
            <a:pPr algn="l" marL="675959" indent="-337980" lvl="1">
              <a:lnSpc>
                <a:spcPts val="4383"/>
              </a:lnSpc>
              <a:buFont typeface="Arial"/>
              <a:buChar char="•"/>
            </a:pPr>
            <a:r>
              <a:rPr lang="en-US" sz="3130">
                <a:solidFill>
                  <a:srgbClr val="494949"/>
                </a:solidFill>
                <a:latin typeface="Quicksand"/>
                <a:ea typeface="Quicksand"/>
                <a:cs typeface="Quicksand"/>
                <a:sym typeface="Quicksand"/>
              </a:rPr>
              <a:t>United Nations Development Programme (UNDP). (1997). Governance for Sustainable Human Development.</a:t>
            </a:r>
          </a:p>
          <a:p>
            <a:pPr algn="l">
              <a:lnSpc>
                <a:spcPts val="4383"/>
              </a:lnSpc>
            </a:pPr>
          </a:p>
          <a:p>
            <a:pPr algn="l" marL="675959" indent="-337980" lvl="1">
              <a:lnSpc>
                <a:spcPts val="4383"/>
              </a:lnSpc>
              <a:buFont typeface="Arial"/>
              <a:buChar char="•"/>
            </a:pPr>
            <a:r>
              <a:rPr lang="en-US" sz="3130">
                <a:solidFill>
                  <a:srgbClr val="494949"/>
                </a:solidFill>
                <a:latin typeface="Quicksand"/>
                <a:ea typeface="Quicksand"/>
                <a:cs typeface="Quicksand"/>
                <a:sym typeface="Quicksand"/>
              </a:rPr>
              <a:t>Undang-Undang Dasar Negara Republik Indonesia Tahun 1945.</a:t>
            </a:r>
          </a:p>
          <a:p>
            <a:pPr algn="l">
              <a:lnSpc>
                <a:spcPts val="4383"/>
              </a:lnSpc>
            </a:pPr>
          </a:p>
          <a:p>
            <a:pPr algn="l" marL="675959" indent="-337980" lvl="1">
              <a:lnSpc>
                <a:spcPts val="4383"/>
              </a:lnSpc>
              <a:buFont typeface="Arial"/>
              <a:buChar char="•"/>
            </a:pPr>
            <a:r>
              <a:rPr lang="en-US" sz="3130">
                <a:solidFill>
                  <a:srgbClr val="494949"/>
                </a:solidFill>
                <a:latin typeface="Quicksand"/>
                <a:ea typeface="Quicksand"/>
                <a:cs typeface="Quicksand"/>
                <a:sym typeface="Quicksand"/>
              </a:rPr>
              <a:t>Undang-Undang Nomor 23 Tahun 2014 tentang Pemerintahan Daerah.</a:t>
            </a:r>
          </a:p>
          <a:p>
            <a:pPr algn="l">
              <a:lnSpc>
                <a:spcPts val="4383"/>
              </a:lnSpc>
            </a:pPr>
          </a:p>
        </p:txBody>
      </p:sp>
      <p:sp>
        <p:nvSpPr>
          <p:cNvPr name="Freeform 6" id="6"/>
          <p:cNvSpPr/>
          <p:nvPr/>
        </p:nvSpPr>
        <p:spPr>
          <a:xfrm flipH="true" flipV="false" rot="0">
            <a:off x="16559102" y="226627"/>
            <a:ext cx="1400395" cy="1580136"/>
          </a:xfrm>
          <a:custGeom>
            <a:avLst/>
            <a:gdLst/>
            <a:ahLst/>
            <a:cxnLst/>
            <a:rect r="r" b="b" t="t" l="l"/>
            <a:pathLst>
              <a:path h="1580136" w="1400395">
                <a:moveTo>
                  <a:pt x="1400396" y="0"/>
                </a:moveTo>
                <a:lnTo>
                  <a:pt x="0" y="0"/>
                </a:lnTo>
                <a:lnTo>
                  <a:pt x="0" y="1580136"/>
                </a:lnTo>
                <a:lnTo>
                  <a:pt x="1400396" y="1580136"/>
                </a:lnTo>
                <a:lnTo>
                  <a:pt x="140039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BC96"/>
        </a:solidFill>
      </p:bgPr>
    </p:bg>
    <p:spTree>
      <p:nvGrpSpPr>
        <p:cNvPr id="1" name=""/>
        <p:cNvGrpSpPr/>
        <p:nvPr/>
      </p:nvGrpSpPr>
      <p:grpSpPr>
        <a:xfrm>
          <a:off x="0" y="0"/>
          <a:ext cx="0" cy="0"/>
          <a:chOff x="0" y="0"/>
          <a:chExt cx="0" cy="0"/>
        </a:xfrm>
      </p:grpSpPr>
      <p:sp>
        <p:nvSpPr>
          <p:cNvPr name="Freeform 2" id="2"/>
          <p:cNvSpPr/>
          <p:nvPr/>
        </p:nvSpPr>
        <p:spPr>
          <a:xfrm flipH="false" flipV="false" rot="0">
            <a:off x="-679440" y="0"/>
            <a:ext cx="3454807" cy="2884763"/>
          </a:xfrm>
          <a:custGeom>
            <a:avLst/>
            <a:gdLst/>
            <a:ahLst/>
            <a:cxnLst/>
            <a:rect r="r" b="b" t="t" l="l"/>
            <a:pathLst>
              <a:path h="2884763" w="3454807">
                <a:moveTo>
                  <a:pt x="0" y="0"/>
                </a:moveTo>
                <a:lnTo>
                  <a:pt x="3454807" y="0"/>
                </a:lnTo>
                <a:lnTo>
                  <a:pt x="3454807" y="2884763"/>
                </a:lnTo>
                <a:lnTo>
                  <a:pt x="0" y="28847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5013143" y="7976186"/>
            <a:ext cx="3464601" cy="2914595"/>
          </a:xfrm>
          <a:custGeom>
            <a:avLst/>
            <a:gdLst/>
            <a:ahLst/>
            <a:cxnLst/>
            <a:rect r="r" b="b" t="t" l="l"/>
            <a:pathLst>
              <a:path h="2914595" w="3464601">
                <a:moveTo>
                  <a:pt x="3464601" y="2914595"/>
                </a:moveTo>
                <a:lnTo>
                  <a:pt x="0" y="2914595"/>
                </a:lnTo>
                <a:lnTo>
                  <a:pt x="0" y="0"/>
                </a:lnTo>
                <a:lnTo>
                  <a:pt x="3464601" y="0"/>
                </a:lnTo>
                <a:lnTo>
                  <a:pt x="3464601" y="291459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050636" y="4225618"/>
            <a:ext cx="724731" cy="1305822"/>
          </a:xfrm>
          <a:custGeom>
            <a:avLst/>
            <a:gdLst/>
            <a:ahLst/>
            <a:cxnLst/>
            <a:rect r="r" b="b" t="t" l="l"/>
            <a:pathLst>
              <a:path h="1305822" w="724731">
                <a:moveTo>
                  <a:pt x="0" y="0"/>
                </a:moveTo>
                <a:lnTo>
                  <a:pt x="724731" y="0"/>
                </a:lnTo>
                <a:lnTo>
                  <a:pt x="724731" y="1305822"/>
                </a:lnTo>
                <a:lnTo>
                  <a:pt x="0" y="13058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true" rot="0">
            <a:off x="15566787" y="5026666"/>
            <a:ext cx="820851" cy="1479010"/>
          </a:xfrm>
          <a:custGeom>
            <a:avLst/>
            <a:gdLst/>
            <a:ahLst/>
            <a:cxnLst/>
            <a:rect r="r" b="b" t="t" l="l"/>
            <a:pathLst>
              <a:path h="1479010" w="820851">
                <a:moveTo>
                  <a:pt x="820850" y="1479010"/>
                </a:moveTo>
                <a:lnTo>
                  <a:pt x="0" y="1479010"/>
                </a:lnTo>
                <a:lnTo>
                  <a:pt x="0" y="0"/>
                </a:lnTo>
                <a:lnTo>
                  <a:pt x="820850" y="0"/>
                </a:lnTo>
                <a:lnTo>
                  <a:pt x="820850" y="14790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35966">
            <a:off x="503309" y="8852263"/>
            <a:ext cx="5069284" cy="3856881"/>
          </a:xfrm>
          <a:custGeom>
            <a:avLst/>
            <a:gdLst/>
            <a:ahLst/>
            <a:cxnLst/>
            <a:rect r="r" b="b" t="t" l="l"/>
            <a:pathLst>
              <a:path h="3856881" w="5069284">
                <a:moveTo>
                  <a:pt x="0" y="0"/>
                </a:moveTo>
                <a:lnTo>
                  <a:pt x="5069285" y="0"/>
                </a:lnTo>
                <a:lnTo>
                  <a:pt x="5069285" y="3856880"/>
                </a:lnTo>
                <a:lnTo>
                  <a:pt x="0" y="38568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81602">
            <a:off x="14808121" y="7710320"/>
            <a:ext cx="1429455" cy="1288296"/>
          </a:xfrm>
          <a:custGeom>
            <a:avLst/>
            <a:gdLst/>
            <a:ahLst/>
            <a:cxnLst/>
            <a:rect r="r" b="b" t="t" l="l"/>
            <a:pathLst>
              <a:path h="1288296" w="1429455">
                <a:moveTo>
                  <a:pt x="0" y="0"/>
                </a:moveTo>
                <a:lnTo>
                  <a:pt x="1429455" y="0"/>
                </a:lnTo>
                <a:lnTo>
                  <a:pt x="1429455" y="1288296"/>
                </a:lnTo>
                <a:lnTo>
                  <a:pt x="0" y="12882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441330">
            <a:off x="14963625" y="849085"/>
            <a:ext cx="2027174" cy="1929523"/>
          </a:xfrm>
          <a:custGeom>
            <a:avLst/>
            <a:gdLst/>
            <a:ahLst/>
            <a:cxnLst/>
            <a:rect r="r" b="b" t="t" l="l"/>
            <a:pathLst>
              <a:path h="1929523" w="2027174">
                <a:moveTo>
                  <a:pt x="0" y="0"/>
                </a:moveTo>
                <a:lnTo>
                  <a:pt x="2027174" y="0"/>
                </a:lnTo>
                <a:lnTo>
                  <a:pt x="2027174" y="1929523"/>
                </a:lnTo>
                <a:lnTo>
                  <a:pt x="0" y="1929523"/>
                </a:lnTo>
                <a:lnTo>
                  <a:pt x="0" y="0"/>
                </a:lnTo>
                <a:close/>
              </a:path>
            </a:pathLst>
          </a:custGeom>
          <a:blipFill>
            <a:blip r:embed="rId12">
              <a:extLst>
                <a:ext uri="{96DAC541-7B7A-43D3-8B79-37D633B846F1}">
                  <asvg:svgBlip xmlns:asvg="http://schemas.microsoft.com/office/drawing/2016/SVG/main" r:embed="rId13"/>
                </a:ext>
              </a:extLst>
            </a:blip>
            <a:stretch>
              <a:fillRect l="0" t="0" r="-23441" b="-28553"/>
            </a:stretch>
          </a:blipFill>
        </p:spPr>
      </p:sp>
      <p:sp>
        <p:nvSpPr>
          <p:cNvPr name="TextBox 9" id="9"/>
          <p:cNvSpPr txBox="true"/>
          <p:nvPr/>
        </p:nvSpPr>
        <p:spPr>
          <a:xfrm rot="0">
            <a:off x="3597513" y="3121615"/>
            <a:ext cx="11092973" cy="2409825"/>
          </a:xfrm>
          <a:prstGeom prst="rect">
            <a:avLst/>
          </a:prstGeom>
        </p:spPr>
        <p:txBody>
          <a:bodyPr anchor="t" rtlCol="false" tIns="0" lIns="0" bIns="0" rIns="0">
            <a:spAutoFit/>
          </a:bodyPr>
          <a:lstStyle/>
          <a:p>
            <a:pPr algn="ctr">
              <a:lnSpc>
                <a:spcPts val="16800"/>
              </a:lnSpc>
            </a:pPr>
            <a:r>
              <a:rPr lang="en-US" sz="21000">
                <a:solidFill>
                  <a:srgbClr val="FFF3ED"/>
                </a:solidFill>
                <a:latin typeface="Marykate"/>
                <a:ea typeface="Marykate"/>
                <a:cs typeface="Marykate"/>
                <a:sym typeface="Marykate"/>
              </a:rPr>
              <a:t>Thank You</a:t>
            </a:r>
          </a:p>
        </p:txBody>
      </p:sp>
      <p:sp>
        <p:nvSpPr>
          <p:cNvPr name="TextBox 10" id="10"/>
          <p:cNvSpPr txBox="true"/>
          <p:nvPr/>
        </p:nvSpPr>
        <p:spPr>
          <a:xfrm rot="0">
            <a:off x="3597513" y="5751781"/>
            <a:ext cx="11092973" cy="753894"/>
          </a:xfrm>
          <a:prstGeom prst="rect">
            <a:avLst/>
          </a:prstGeom>
        </p:spPr>
        <p:txBody>
          <a:bodyPr anchor="t" rtlCol="false" tIns="0" lIns="0" bIns="0" rIns="0">
            <a:spAutoFit/>
          </a:bodyPr>
          <a:lstStyle/>
          <a:p>
            <a:pPr algn="ctr">
              <a:lnSpc>
                <a:spcPts val="6160"/>
              </a:lnSpc>
            </a:pPr>
            <a:r>
              <a:rPr lang="en-US" sz="4400">
                <a:solidFill>
                  <a:srgbClr val="84492D"/>
                </a:solidFill>
                <a:latin typeface="More Sugar"/>
                <a:ea typeface="More Sugar"/>
                <a:cs typeface="More Sugar"/>
                <a:sym typeface="More Sugar"/>
              </a:rPr>
              <a:t>Do you have any </a:t>
            </a:r>
            <a:r>
              <a:rPr lang="en-US" sz="4400">
                <a:solidFill>
                  <a:srgbClr val="84492D"/>
                </a:solidFill>
                <a:latin typeface="More Sugar"/>
                <a:ea typeface="More Sugar"/>
                <a:cs typeface="More Sugar"/>
                <a:sym typeface="More Sugar"/>
              </a:rPr>
              <a:t>questions for us?</a:t>
            </a:r>
          </a:p>
        </p:txBody>
      </p:sp>
      <p:sp>
        <p:nvSpPr>
          <p:cNvPr name="Freeform 11" id="11"/>
          <p:cNvSpPr/>
          <p:nvPr/>
        </p:nvSpPr>
        <p:spPr>
          <a:xfrm flipH="false" flipV="false" rot="-667723">
            <a:off x="955548" y="1641717"/>
            <a:ext cx="1581626" cy="2057400"/>
          </a:xfrm>
          <a:custGeom>
            <a:avLst/>
            <a:gdLst/>
            <a:ahLst/>
            <a:cxnLst/>
            <a:rect r="r" b="b" t="t" l="l"/>
            <a:pathLst>
              <a:path h="2057400" w="1581626">
                <a:moveTo>
                  <a:pt x="0" y="0"/>
                </a:moveTo>
                <a:lnTo>
                  <a:pt x="1581626" y="0"/>
                </a:lnTo>
                <a:lnTo>
                  <a:pt x="1581626"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3E3D6"/>
        </a:solidFill>
      </p:bgPr>
    </p:bg>
    <p:spTree>
      <p:nvGrpSpPr>
        <p:cNvPr id="1" name=""/>
        <p:cNvGrpSpPr/>
        <p:nvPr/>
      </p:nvGrpSpPr>
      <p:grpSpPr>
        <a:xfrm>
          <a:off x="0" y="0"/>
          <a:ext cx="0" cy="0"/>
          <a:chOff x="0" y="0"/>
          <a:chExt cx="0" cy="0"/>
        </a:xfrm>
      </p:grpSpPr>
      <p:sp>
        <p:nvSpPr>
          <p:cNvPr name="Freeform 2" id="2"/>
          <p:cNvSpPr/>
          <p:nvPr/>
        </p:nvSpPr>
        <p:spPr>
          <a:xfrm flipH="false" flipV="true" rot="1469508">
            <a:off x="-3209245" y="-1305255"/>
            <a:ext cx="6418490" cy="5359439"/>
          </a:xfrm>
          <a:custGeom>
            <a:avLst/>
            <a:gdLst/>
            <a:ahLst/>
            <a:cxnLst/>
            <a:rect r="r" b="b" t="t" l="l"/>
            <a:pathLst>
              <a:path h="5359439" w="6418490">
                <a:moveTo>
                  <a:pt x="0" y="5359440"/>
                </a:moveTo>
                <a:lnTo>
                  <a:pt x="6418490" y="5359440"/>
                </a:lnTo>
                <a:lnTo>
                  <a:pt x="6418490" y="0"/>
                </a:lnTo>
                <a:lnTo>
                  <a:pt x="0" y="0"/>
                </a:lnTo>
                <a:lnTo>
                  <a:pt x="0" y="535944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94769" y="4387804"/>
            <a:ext cx="15208512" cy="5139687"/>
          </a:xfrm>
          <a:prstGeom prst="rect">
            <a:avLst/>
          </a:prstGeom>
        </p:spPr>
        <p:txBody>
          <a:bodyPr anchor="t" rtlCol="false" tIns="0" lIns="0" bIns="0" rIns="0">
            <a:spAutoFit/>
          </a:bodyPr>
          <a:lstStyle/>
          <a:p>
            <a:pPr algn="ctr">
              <a:lnSpc>
                <a:spcPts val="5759"/>
              </a:lnSpc>
            </a:pPr>
            <a:r>
              <a:rPr lang="en-US" sz="6399">
                <a:solidFill>
                  <a:srgbClr val="84492D"/>
                </a:solidFill>
                <a:latin typeface="Marykate"/>
                <a:ea typeface="Marykate"/>
                <a:cs typeface="Marykate"/>
                <a:sym typeface="Marykate"/>
              </a:rPr>
              <a:t>Sub Tema :</a:t>
            </a:r>
          </a:p>
          <a:p>
            <a:pPr algn="l">
              <a:lnSpc>
                <a:spcPts val="5759"/>
              </a:lnSpc>
            </a:pPr>
          </a:p>
          <a:p>
            <a:pPr algn="l">
              <a:lnSpc>
                <a:spcPts val="5759"/>
              </a:lnSpc>
            </a:pPr>
            <a:r>
              <a:rPr lang="en-US" sz="6399">
                <a:solidFill>
                  <a:srgbClr val="84492D"/>
                </a:solidFill>
                <a:latin typeface="Marykate"/>
                <a:ea typeface="Marykate"/>
                <a:cs typeface="Marykate"/>
                <a:sym typeface="Marykate"/>
              </a:rPr>
              <a:t>1. Peran dan Fungsi Kepala Negara dan Kepala Pemerintahan</a:t>
            </a:r>
          </a:p>
          <a:p>
            <a:pPr algn="l">
              <a:lnSpc>
                <a:spcPts val="5759"/>
              </a:lnSpc>
            </a:pPr>
            <a:r>
              <a:rPr lang="en-US" sz="6399">
                <a:solidFill>
                  <a:srgbClr val="84492D"/>
                </a:solidFill>
                <a:latin typeface="Marykate"/>
                <a:ea typeface="Marykate"/>
                <a:cs typeface="Marykate"/>
                <a:sym typeface="Marykate"/>
              </a:rPr>
              <a:t>2. Peran Parlemen dalam Proses Pembuatan Undang-Undang</a:t>
            </a:r>
          </a:p>
          <a:p>
            <a:pPr algn="l">
              <a:lnSpc>
                <a:spcPts val="5759"/>
              </a:lnSpc>
            </a:pPr>
            <a:r>
              <a:rPr lang="en-US" sz="6399">
                <a:solidFill>
                  <a:srgbClr val="84492D"/>
                </a:solidFill>
                <a:latin typeface="Marykate"/>
                <a:ea typeface="Marykate"/>
                <a:cs typeface="Marykate"/>
                <a:sym typeface="Marykate"/>
              </a:rPr>
              <a:t>3. Peran dan Fungsi Sistem Peradilan</a:t>
            </a:r>
          </a:p>
        </p:txBody>
      </p:sp>
      <p:sp>
        <p:nvSpPr>
          <p:cNvPr name="Freeform 4" id="4"/>
          <p:cNvSpPr/>
          <p:nvPr/>
        </p:nvSpPr>
        <p:spPr>
          <a:xfrm flipH="false" flipV="false" rot="0">
            <a:off x="7404907" y="225410"/>
            <a:ext cx="3231087" cy="2298111"/>
          </a:xfrm>
          <a:custGeom>
            <a:avLst/>
            <a:gdLst/>
            <a:ahLst/>
            <a:cxnLst/>
            <a:rect r="r" b="b" t="t" l="l"/>
            <a:pathLst>
              <a:path h="2298111" w="3231087">
                <a:moveTo>
                  <a:pt x="0" y="0"/>
                </a:moveTo>
                <a:lnTo>
                  <a:pt x="3231087" y="0"/>
                </a:lnTo>
                <a:lnTo>
                  <a:pt x="3231087" y="2298111"/>
                </a:lnTo>
                <a:lnTo>
                  <a:pt x="0" y="22981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972836" y="414027"/>
            <a:ext cx="1219757" cy="1920877"/>
          </a:xfrm>
          <a:custGeom>
            <a:avLst/>
            <a:gdLst/>
            <a:ahLst/>
            <a:cxnLst/>
            <a:rect r="r" b="b" t="t" l="l"/>
            <a:pathLst>
              <a:path h="1920877" w="1219757">
                <a:moveTo>
                  <a:pt x="0" y="0"/>
                </a:moveTo>
                <a:lnTo>
                  <a:pt x="1219757" y="0"/>
                </a:lnTo>
                <a:lnTo>
                  <a:pt x="1219757" y="1920876"/>
                </a:lnTo>
                <a:lnTo>
                  <a:pt x="0" y="19208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972836" y="8354034"/>
            <a:ext cx="4593335" cy="3129209"/>
          </a:xfrm>
          <a:custGeom>
            <a:avLst/>
            <a:gdLst/>
            <a:ahLst/>
            <a:cxnLst/>
            <a:rect r="r" b="b" t="t" l="l"/>
            <a:pathLst>
              <a:path h="3129209" w="4593335">
                <a:moveTo>
                  <a:pt x="0" y="0"/>
                </a:moveTo>
                <a:lnTo>
                  <a:pt x="4593335" y="0"/>
                </a:lnTo>
                <a:lnTo>
                  <a:pt x="4593335" y="3129210"/>
                </a:lnTo>
                <a:lnTo>
                  <a:pt x="0" y="31292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595619" y="8929349"/>
            <a:ext cx="1327362" cy="1196285"/>
          </a:xfrm>
          <a:custGeom>
            <a:avLst/>
            <a:gdLst/>
            <a:ahLst/>
            <a:cxnLst/>
            <a:rect r="r" b="b" t="t" l="l"/>
            <a:pathLst>
              <a:path h="1196285" w="1327362">
                <a:moveTo>
                  <a:pt x="0" y="0"/>
                </a:moveTo>
                <a:lnTo>
                  <a:pt x="1327362" y="0"/>
                </a:lnTo>
                <a:lnTo>
                  <a:pt x="1327362" y="1196285"/>
                </a:lnTo>
                <a:lnTo>
                  <a:pt x="0" y="11962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419693" y="864436"/>
            <a:ext cx="1688659" cy="1293935"/>
          </a:xfrm>
          <a:custGeom>
            <a:avLst/>
            <a:gdLst/>
            <a:ahLst/>
            <a:cxnLst/>
            <a:rect r="r" b="b" t="t" l="l"/>
            <a:pathLst>
              <a:path h="1293935" w="1688659">
                <a:moveTo>
                  <a:pt x="0" y="0"/>
                </a:moveTo>
                <a:lnTo>
                  <a:pt x="1688659" y="0"/>
                </a:lnTo>
                <a:lnTo>
                  <a:pt x="1688659" y="1293935"/>
                </a:lnTo>
                <a:lnTo>
                  <a:pt x="0" y="12939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true" flipV="false" rot="0">
            <a:off x="0" y="8767983"/>
            <a:ext cx="1594769" cy="1519017"/>
          </a:xfrm>
          <a:custGeom>
            <a:avLst/>
            <a:gdLst/>
            <a:ahLst/>
            <a:cxnLst/>
            <a:rect r="r" b="b" t="t" l="l"/>
            <a:pathLst>
              <a:path h="1519017" w="1594769">
                <a:moveTo>
                  <a:pt x="1594769" y="0"/>
                </a:moveTo>
                <a:lnTo>
                  <a:pt x="0" y="0"/>
                </a:lnTo>
                <a:lnTo>
                  <a:pt x="0" y="1519017"/>
                </a:lnTo>
                <a:lnTo>
                  <a:pt x="1594769" y="1519017"/>
                </a:lnTo>
                <a:lnTo>
                  <a:pt x="1594769"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2701786" y="2979139"/>
            <a:ext cx="12994478" cy="742950"/>
          </a:xfrm>
          <a:prstGeom prst="rect">
            <a:avLst/>
          </a:prstGeom>
        </p:spPr>
        <p:txBody>
          <a:bodyPr anchor="t" rtlCol="false" tIns="0" lIns="0" bIns="0" rIns="0">
            <a:spAutoFit/>
          </a:bodyPr>
          <a:lstStyle/>
          <a:p>
            <a:pPr algn="ctr">
              <a:lnSpc>
                <a:spcPts val="5999"/>
              </a:lnSpc>
              <a:spcBef>
                <a:spcPct val="0"/>
              </a:spcBef>
            </a:pPr>
            <a:r>
              <a:rPr lang="en-US" sz="4999">
                <a:solidFill>
                  <a:srgbClr val="84492D"/>
                </a:solidFill>
                <a:latin typeface="More Sugar"/>
                <a:ea typeface="More Sugar"/>
                <a:cs typeface="More Sugar"/>
                <a:sym typeface="More Sugar"/>
              </a:rPr>
              <a:t>Tema : </a:t>
            </a:r>
            <a:r>
              <a:rPr lang="en-US" sz="4999">
                <a:solidFill>
                  <a:srgbClr val="84492D"/>
                </a:solidFill>
                <a:latin typeface="More Sugar"/>
                <a:ea typeface="More Sugar"/>
                <a:cs typeface="More Sugar"/>
                <a:sym typeface="More Sugar"/>
              </a:rPr>
              <a:t>Otonomi Daerah dan Desentralisasi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sp>
        <p:nvSpPr>
          <p:cNvPr name="Freeform 2" id="2"/>
          <p:cNvSpPr/>
          <p:nvPr/>
        </p:nvSpPr>
        <p:spPr>
          <a:xfrm flipH="false" flipV="false" rot="0">
            <a:off x="-2408570" y="6175985"/>
            <a:ext cx="3984886" cy="4361024"/>
          </a:xfrm>
          <a:custGeom>
            <a:avLst/>
            <a:gdLst/>
            <a:ahLst/>
            <a:cxnLst/>
            <a:rect r="r" b="b" t="t" l="l"/>
            <a:pathLst>
              <a:path h="4361024" w="3984886">
                <a:moveTo>
                  <a:pt x="0" y="0"/>
                </a:moveTo>
                <a:lnTo>
                  <a:pt x="3984886" y="0"/>
                </a:lnTo>
                <a:lnTo>
                  <a:pt x="3984886" y="4361024"/>
                </a:lnTo>
                <a:lnTo>
                  <a:pt x="0" y="43610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472564">
            <a:off x="14724147" y="-1659885"/>
            <a:ext cx="4413406" cy="3006633"/>
          </a:xfrm>
          <a:custGeom>
            <a:avLst/>
            <a:gdLst/>
            <a:ahLst/>
            <a:cxnLst/>
            <a:rect r="r" b="b" t="t" l="l"/>
            <a:pathLst>
              <a:path h="3006633" w="4413406">
                <a:moveTo>
                  <a:pt x="0" y="3006632"/>
                </a:moveTo>
                <a:lnTo>
                  <a:pt x="4413406" y="3006632"/>
                </a:lnTo>
                <a:lnTo>
                  <a:pt x="4413406" y="0"/>
                </a:lnTo>
                <a:lnTo>
                  <a:pt x="0" y="0"/>
                </a:lnTo>
                <a:lnTo>
                  <a:pt x="0" y="30066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4081376" y="3158280"/>
            <a:ext cx="1759401" cy="1985220"/>
          </a:xfrm>
          <a:custGeom>
            <a:avLst/>
            <a:gdLst/>
            <a:ahLst/>
            <a:cxnLst/>
            <a:rect r="r" b="b" t="t" l="l"/>
            <a:pathLst>
              <a:path h="1985220" w="1759401">
                <a:moveTo>
                  <a:pt x="1759401" y="0"/>
                </a:moveTo>
                <a:lnTo>
                  <a:pt x="0" y="0"/>
                </a:lnTo>
                <a:lnTo>
                  <a:pt x="0" y="1985220"/>
                </a:lnTo>
                <a:lnTo>
                  <a:pt x="1759401" y="1985220"/>
                </a:lnTo>
                <a:lnTo>
                  <a:pt x="175940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8630">
            <a:off x="239888" y="3607177"/>
            <a:ext cx="5703018" cy="6088631"/>
          </a:xfrm>
          <a:custGeom>
            <a:avLst/>
            <a:gdLst/>
            <a:ahLst/>
            <a:cxnLst/>
            <a:rect r="r" b="b" t="t" l="l"/>
            <a:pathLst>
              <a:path h="6088631" w="5703018">
                <a:moveTo>
                  <a:pt x="0" y="0"/>
                </a:moveTo>
                <a:lnTo>
                  <a:pt x="5703018" y="0"/>
                </a:lnTo>
                <a:lnTo>
                  <a:pt x="5703018" y="6088631"/>
                </a:lnTo>
                <a:lnTo>
                  <a:pt x="0" y="60886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true" rot="1393643">
            <a:off x="2486227" y="1731777"/>
            <a:ext cx="2505603" cy="2606609"/>
          </a:xfrm>
          <a:custGeom>
            <a:avLst/>
            <a:gdLst/>
            <a:ahLst/>
            <a:cxnLst/>
            <a:rect r="r" b="b" t="t" l="l"/>
            <a:pathLst>
              <a:path h="2606609" w="2505603">
                <a:moveTo>
                  <a:pt x="2505603" y="2606610"/>
                </a:moveTo>
                <a:lnTo>
                  <a:pt x="0" y="2606610"/>
                </a:lnTo>
                <a:lnTo>
                  <a:pt x="0" y="0"/>
                </a:lnTo>
                <a:lnTo>
                  <a:pt x="2505603" y="0"/>
                </a:lnTo>
                <a:lnTo>
                  <a:pt x="2505603" y="260661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1042854">
            <a:off x="4825666" y="1217841"/>
            <a:ext cx="1485766" cy="1435621"/>
          </a:xfrm>
          <a:custGeom>
            <a:avLst/>
            <a:gdLst/>
            <a:ahLst/>
            <a:cxnLst/>
            <a:rect r="r" b="b" t="t" l="l"/>
            <a:pathLst>
              <a:path h="1435621" w="1485766">
                <a:moveTo>
                  <a:pt x="0" y="0"/>
                </a:moveTo>
                <a:lnTo>
                  <a:pt x="1485766" y="0"/>
                </a:lnTo>
                <a:lnTo>
                  <a:pt x="1485766" y="1435621"/>
                </a:lnTo>
                <a:lnTo>
                  <a:pt x="0" y="14356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71009" y="1815928"/>
            <a:ext cx="4927804" cy="885868"/>
          </a:xfrm>
          <a:prstGeom prst="rect">
            <a:avLst/>
          </a:prstGeom>
        </p:spPr>
        <p:txBody>
          <a:bodyPr anchor="t" rtlCol="false" tIns="0" lIns="0" bIns="0" rIns="0">
            <a:spAutoFit/>
          </a:bodyPr>
          <a:lstStyle/>
          <a:p>
            <a:pPr algn="l">
              <a:lnSpc>
                <a:spcPts val="6301"/>
              </a:lnSpc>
            </a:pPr>
            <a:r>
              <a:rPr lang="en-US" sz="7001">
                <a:solidFill>
                  <a:srgbClr val="000000"/>
                </a:solidFill>
                <a:latin typeface="Marykate"/>
                <a:ea typeface="Marykate"/>
                <a:cs typeface="Marykate"/>
                <a:sym typeface="Marykate"/>
              </a:rPr>
              <a:t>I.PENDAHULUAN</a:t>
            </a:r>
          </a:p>
        </p:txBody>
      </p:sp>
      <p:grpSp>
        <p:nvGrpSpPr>
          <p:cNvPr name="Group 9" id="9"/>
          <p:cNvGrpSpPr/>
          <p:nvPr/>
        </p:nvGrpSpPr>
        <p:grpSpPr>
          <a:xfrm rot="-85944">
            <a:off x="211870" y="4990399"/>
            <a:ext cx="4237724" cy="3322188"/>
            <a:chOff x="0" y="0"/>
            <a:chExt cx="5650299" cy="4429584"/>
          </a:xfrm>
        </p:grpSpPr>
        <p:pic>
          <p:nvPicPr>
            <p:cNvPr name="Picture 10" id="10"/>
            <p:cNvPicPr>
              <a:picLocks noChangeAspect="true"/>
            </p:cNvPicPr>
            <p:nvPr/>
          </p:nvPicPr>
          <p:blipFill>
            <a:blip r:embed="rId14"/>
            <a:srcRect l="14124" t="0" r="14124" b="0"/>
            <a:stretch>
              <a:fillRect/>
            </a:stretch>
          </p:blipFill>
          <p:spPr>
            <a:xfrm flipH="false" flipV="false">
              <a:off x="0" y="0"/>
              <a:ext cx="5650299" cy="4429584"/>
            </a:xfrm>
            <a:prstGeom prst="rect">
              <a:avLst/>
            </a:prstGeom>
          </p:spPr>
        </p:pic>
      </p:grpSp>
      <p:sp>
        <p:nvSpPr>
          <p:cNvPr name="Freeform 11" id="11"/>
          <p:cNvSpPr/>
          <p:nvPr/>
        </p:nvSpPr>
        <p:spPr>
          <a:xfrm flipH="true" flipV="false" rot="0">
            <a:off x="2330732" y="7894454"/>
            <a:ext cx="2027811" cy="1447350"/>
          </a:xfrm>
          <a:custGeom>
            <a:avLst/>
            <a:gdLst/>
            <a:ahLst/>
            <a:cxnLst/>
            <a:rect r="r" b="b" t="t" l="l"/>
            <a:pathLst>
              <a:path h="1447350" w="2027811">
                <a:moveTo>
                  <a:pt x="2027811" y="0"/>
                </a:moveTo>
                <a:lnTo>
                  <a:pt x="0" y="0"/>
                </a:lnTo>
                <a:lnTo>
                  <a:pt x="0" y="1447350"/>
                </a:lnTo>
                <a:lnTo>
                  <a:pt x="2027811" y="1447350"/>
                </a:lnTo>
                <a:lnTo>
                  <a:pt x="2027811"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6644338" y="335938"/>
            <a:ext cx="11146115" cy="9557973"/>
          </a:xfrm>
          <a:prstGeom prst="rect">
            <a:avLst/>
          </a:prstGeom>
        </p:spPr>
        <p:txBody>
          <a:bodyPr anchor="t" rtlCol="false" tIns="0" lIns="0" bIns="0" rIns="0">
            <a:spAutoFit/>
          </a:bodyPr>
          <a:lstStyle/>
          <a:p>
            <a:pPr algn="ctr">
              <a:lnSpc>
                <a:spcPts val="4517"/>
              </a:lnSpc>
            </a:pPr>
            <a:r>
              <a:rPr lang="en-US" sz="3226">
                <a:solidFill>
                  <a:srgbClr val="494949"/>
                </a:solidFill>
                <a:latin typeface="Quicksand"/>
                <a:ea typeface="Quicksand"/>
                <a:cs typeface="Quicksand"/>
                <a:sym typeface="Quicksand"/>
              </a:rPr>
              <a:t>Otonomi daerah dan desentralisasi merupakan dua konsep penting dalam sistem pemerintahan modern yang bertujuan untuk memberikan keleluasaan kepada pemerintah daerah dalam mengatur urusan lokal. Langkah ini bertujuan untuk mempercepat pembangunan, meningkatkan pelayanan publik, dan mengakomodasi keberagaman sosial dan budaya. Dalam kerangka ini, teori-teori terkait otonomi daerah dan desentralisasi memberikan landasan akademik untuk memahami proses ini secara komprehensif.Teori otonomi daerah ini menerangkanbahwa konsep pemerintah daerah memiliki kebebasan untuk mengatur dan mengurus urusan sendiri, selama tidak bertentangan dengan kebijakan nasional (Smith, 1985). Otonomi daerah bertujuan untuk memperkuat partisipasi masyarakat lokal dalam pengambilan keputusan.</a:t>
            </a:r>
          </a:p>
          <a:p>
            <a:pPr algn="ctr">
              <a:lnSpc>
                <a:spcPts val="3397"/>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BC96"/>
        </a:solidFill>
      </p:bgPr>
    </p:bg>
    <p:spTree>
      <p:nvGrpSpPr>
        <p:cNvPr id="1" name=""/>
        <p:cNvGrpSpPr/>
        <p:nvPr/>
      </p:nvGrpSpPr>
      <p:grpSpPr>
        <a:xfrm>
          <a:off x="0" y="0"/>
          <a:ext cx="0" cy="0"/>
          <a:chOff x="0" y="0"/>
          <a:chExt cx="0" cy="0"/>
        </a:xfrm>
      </p:grpSpPr>
      <p:sp>
        <p:nvSpPr>
          <p:cNvPr name="Freeform 2" id="2"/>
          <p:cNvSpPr/>
          <p:nvPr/>
        </p:nvSpPr>
        <p:spPr>
          <a:xfrm flipH="false" flipV="false" rot="0">
            <a:off x="-679440" y="0"/>
            <a:ext cx="3454807" cy="2884763"/>
          </a:xfrm>
          <a:custGeom>
            <a:avLst/>
            <a:gdLst/>
            <a:ahLst/>
            <a:cxnLst/>
            <a:rect r="r" b="b" t="t" l="l"/>
            <a:pathLst>
              <a:path h="2884763" w="3454807">
                <a:moveTo>
                  <a:pt x="0" y="0"/>
                </a:moveTo>
                <a:lnTo>
                  <a:pt x="3454807" y="0"/>
                </a:lnTo>
                <a:lnTo>
                  <a:pt x="3454807" y="2884763"/>
                </a:lnTo>
                <a:lnTo>
                  <a:pt x="0" y="28847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5013143" y="7976186"/>
            <a:ext cx="3464601" cy="2914595"/>
          </a:xfrm>
          <a:custGeom>
            <a:avLst/>
            <a:gdLst/>
            <a:ahLst/>
            <a:cxnLst/>
            <a:rect r="r" b="b" t="t" l="l"/>
            <a:pathLst>
              <a:path h="2914595" w="3464601">
                <a:moveTo>
                  <a:pt x="3464601" y="2914595"/>
                </a:moveTo>
                <a:lnTo>
                  <a:pt x="0" y="2914595"/>
                </a:lnTo>
                <a:lnTo>
                  <a:pt x="0" y="0"/>
                </a:lnTo>
                <a:lnTo>
                  <a:pt x="3464601" y="0"/>
                </a:lnTo>
                <a:lnTo>
                  <a:pt x="3464601" y="291459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050636" y="4225618"/>
            <a:ext cx="724731" cy="1305822"/>
          </a:xfrm>
          <a:custGeom>
            <a:avLst/>
            <a:gdLst/>
            <a:ahLst/>
            <a:cxnLst/>
            <a:rect r="r" b="b" t="t" l="l"/>
            <a:pathLst>
              <a:path h="1305822" w="724731">
                <a:moveTo>
                  <a:pt x="0" y="0"/>
                </a:moveTo>
                <a:lnTo>
                  <a:pt x="724731" y="0"/>
                </a:lnTo>
                <a:lnTo>
                  <a:pt x="724731" y="1305822"/>
                </a:lnTo>
                <a:lnTo>
                  <a:pt x="0" y="13058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true" rot="0">
            <a:off x="15566787" y="5026666"/>
            <a:ext cx="820851" cy="1479010"/>
          </a:xfrm>
          <a:custGeom>
            <a:avLst/>
            <a:gdLst/>
            <a:ahLst/>
            <a:cxnLst/>
            <a:rect r="r" b="b" t="t" l="l"/>
            <a:pathLst>
              <a:path h="1479010" w="820851">
                <a:moveTo>
                  <a:pt x="820850" y="1479010"/>
                </a:moveTo>
                <a:lnTo>
                  <a:pt x="0" y="1479010"/>
                </a:lnTo>
                <a:lnTo>
                  <a:pt x="0" y="0"/>
                </a:lnTo>
                <a:lnTo>
                  <a:pt x="820850" y="0"/>
                </a:lnTo>
                <a:lnTo>
                  <a:pt x="820850" y="14790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35966">
            <a:off x="503309" y="8852263"/>
            <a:ext cx="5069284" cy="3856881"/>
          </a:xfrm>
          <a:custGeom>
            <a:avLst/>
            <a:gdLst/>
            <a:ahLst/>
            <a:cxnLst/>
            <a:rect r="r" b="b" t="t" l="l"/>
            <a:pathLst>
              <a:path h="3856881" w="5069284">
                <a:moveTo>
                  <a:pt x="0" y="0"/>
                </a:moveTo>
                <a:lnTo>
                  <a:pt x="5069285" y="0"/>
                </a:lnTo>
                <a:lnTo>
                  <a:pt x="5069285" y="3856880"/>
                </a:lnTo>
                <a:lnTo>
                  <a:pt x="0" y="38568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81602">
            <a:off x="14808121" y="7710320"/>
            <a:ext cx="1429455" cy="1288296"/>
          </a:xfrm>
          <a:custGeom>
            <a:avLst/>
            <a:gdLst/>
            <a:ahLst/>
            <a:cxnLst/>
            <a:rect r="r" b="b" t="t" l="l"/>
            <a:pathLst>
              <a:path h="1288296" w="1429455">
                <a:moveTo>
                  <a:pt x="0" y="0"/>
                </a:moveTo>
                <a:lnTo>
                  <a:pt x="1429455" y="0"/>
                </a:lnTo>
                <a:lnTo>
                  <a:pt x="1429455" y="1288296"/>
                </a:lnTo>
                <a:lnTo>
                  <a:pt x="0" y="12882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441330">
            <a:off x="14963625" y="849085"/>
            <a:ext cx="2027174" cy="1929523"/>
          </a:xfrm>
          <a:custGeom>
            <a:avLst/>
            <a:gdLst/>
            <a:ahLst/>
            <a:cxnLst/>
            <a:rect r="r" b="b" t="t" l="l"/>
            <a:pathLst>
              <a:path h="1929523" w="2027174">
                <a:moveTo>
                  <a:pt x="0" y="0"/>
                </a:moveTo>
                <a:lnTo>
                  <a:pt x="2027174" y="0"/>
                </a:lnTo>
                <a:lnTo>
                  <a:pt x="2027174" y="1929523"/>
                </a:lnTo>
                <a:lnTo>
                  <a:pt x="0" y="1929523"/>
                </a:lnTo>
                <a:lnTo>
                  <a:pt x="0" y="0"/>
                </a:lnTo>
                <a:close/>
              </a:path>
            </a:pathLst>
          </a:custGeom>
          <a:blipFill>
            <a:blip r:embed="rId12">
              <a:extLst>
                <a:ext uri="{96DAC541-7B7A-43D3-8B79-37D633B846F1}">
                  <asvg:svgBlip xmlns:asvg="http://schemas.microsoft.com/office/drawing/2016/SVG/main" r:embed="rId13"/>
                </a:ext>
              </a:extLst>
            </a:blip>
            <a:stretch>
              <a:fillRect l="0" t="0" r="-23441" b="-28553"/>
            </a:stretch>
          </a:blipFill>
        </p:spPr>
      </p:sp>
      <p:sp>
        <p:nvSpPr>
          <p:cNvPr name="TextBox 9" id="9"/>
          <p:cNvSpPr txBox="true"/>
          <p:nvPr/>
        </p:nvSpPr>
        <p:spPr>
          <a:xfrm rot="0">
            <a:off x="3597513" y="3121615"/>
            <a:ext cx="11092973" cy="2409825"/>
          </a:xfrm>
          <a:prstGeom prst="rect">
            <a:avLst/>
          </a:prstGeom>
        </p:spPr>
        <p:txBody>
          <a:bodyPr anchor="t" rtlCol="false" tIns="0" lIns="0" bIns="0" rIns="0">
            <a:spAutoFit/>
          </a:bodyPr>
          <a:lstStyle/>
          <a:p>
            <a:pPr algn="ctr">
              <a:lnSpc>
                <a:spcPts val="16800"/>
              </a:lnSpc>
            </a:pPr>
            <a:r>
              <a:rPr lang="en-US" sz="21000">
                <a:solidFill>
                  <a:srgbClr val="FFF3ED"/>
                </a:solidFill>
                <a:latin typeface="Marykate"/>
                <a:ea typeface="Marykate"/>
                <a:cs typeface="Marykate"/>
                <a:sym typeface="Marykate"/>
              </a:rPr>
              <a:t>II. ISI</a:t>
            </a:r>
          </a:p>
        </p:txBody>
      </p:sp>
      <p:sp>
        <p:nvSpPr>
          <p:cNvPr name="Freeform 10" id="10"/>
          <p:cNvSpPr/>
          <p:nvPr/>
        </p:nvSpPr>
        <p:spPr>
          <a:xfrm flipH="false" flipV="false" rot="-667723">
            <a:off x="955548" y="1641717"/>
            <a:ext cx="1581626" cy="2057400"/>
          </a:xfrm>
          <a:custGeom>
            <a:avLst/>
            <a:gdLst/>
            <a:ahLst/>
            <a:cxnLst/>
            <a:rect r="r" b="b" t="t" l="l"/>
            <a:pathLst>
              <a:path h="2057400" w="1581626">
                <a:moveTo>
                  <a:pt x="0" y="0"/>
                </a:moveTo>
                <a:lnTo>
                  <a:pt x="1581626" y="0"/>
                </a:lnTo>
                <a:lnTo>
                  <a:pt x="1581626"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BB88"/>
        </a:solidFill>
      </p:bgPr>
    </p:bg>
    <p:spTree>
      <p:nvGrpSpPr>
        <p:cNvPr id="1" name=""/>
        <p:cNvGrpSpPr/>
        <p:nvPr/>
      </p:nvGrpSpPr>
      <p:grpSpPr>
        <a:xfrm>
          <a:off x="0" y="0"/>
          <a:ext cx="0" cy="0"/>
          <a:chOff x="0" y="0"/>
          <a:chExt cx="0" cy="0"/>
        </a:xfrm>
      </p:grpSpPr>
      <p:sp>
        <p:nvSpPr>
          <p:cNvPr name="Freeform 2" id="2"/>
          <p:cNvSpPr/>
          <p:nvPr/>
        </p:nvSpPr>
        <p:spPr>
          <a:xfrm flipH="false" flipV="false" rot="0">
            <a:off x="-482731" y="0"/>
            <a:ext cx="18955189" cy="11650729"/>
          </a:xfrm>
          <a:custGeom>
            <a:avLst/>
            <a:gdLst/>
            <a:ahLst/>
            <a:cxnLst/>
            <a:rect r="r" b="b" t="t" l="l"/>
            <a:pathLst>
              <a:path h="11650729" w="18955189">
                <a:moveTo>
                  <a:pt x="0" y="0"/>
                </a:moveTo>
                <a:lnTo>
                  <a:pt x="18955190" y="0"/>
                </a:lnTo>
                <a:lnTo>
                  <a:pt x="18955190" y="11650729"/>
                </a:lnTo>
                <a:lnTo>
                  <a:pt x="0" y="116507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79564" y="2742382"/>
            <a:ext cx="16528872" cy="6576623"/>
            <a:chOff x="0" y="0"/>
            <a:chExt cx="22038496" cy="8768831"/>
          </a:xfrm>
        </p:grpSpPr>
        <p:sp>
          <p:nvSpPr>
            <p:cNvPr name="TextBox 4" id="4"/>
            <p:cNvSpPr txBox="true"/>
            <p:nvPr/>
          </p:nvSpPr>
          <p:spPr>
            <a:xfrm rot="0">
              <a:off x="1761144" y="1270541"/>
              <a:ext cx="18516208" cy="7498290"/>
            </a:xfrm>
            <a:prstGeom prst="rect">
              <a:avLst/>
            </a:prstGeom>
          </p:spPr>
          <p:txBody>
            <a:bodyPr anchor="t" rtlCol="false" tIns="0" lIns="0" bIns="0" rIns="0">
              <a:spAutoFit/>
            </a:bodyPr>
            <a:lstStyle/>
            <a:p>
              <a:pPr algn="just">
                <a:lnSpc>
                  <a:spcPts val="2800"/>
                </a:lnSpc>
              </a:pPr>
              <a:r>
                <a:rPr lang="en-US" sz="2000">
                  <a:solidFill>
                    <a:srgbClr val="494949"/>
                  </a:solidFill>
                  <a:latin typeface="Quicksand"/>
                  <a:ea typeface="Quicksand"/>
                  <a:cs typeface="Quicksand"/>
                  <a:sym typeface="Quicksand"/>
                </a:rPr>
                <a:t>a)   Menjaga Keutuhan Negara</a:t>
              </a:r>
            </a:p>
            <a:p>
              <a:pPr algn="just">
                <a:lnSpc>
                  <a:spcPts val="2800"/>
                </a:lnSpc>
              </a:pPr>
              <a:r>
                <a:rPr lang="en-US" sz="2000">
                  <a:solidFill>
                    <a:srgbClr val="494949"/>
                  </a:solidFill>
                  <a:latin typeface="Quicksand"/>
                  <a:ea typeface="Quicksand"/>
                  <a:cs typeface="Quicksand"/>
                  <a:sym typeface="Quicksand"/>
                </a:rPr>
                <a:t>Kepala negara bertanggung jawab untuk memastikan bahwa pelaksanaan otonomi daerah tidak memicu disintegrasi atau konflik antar daerah dan tetap selaras dengan prinsip Negara Kesatuan Republik Indonesia (NKRI).</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b)   Pemberian Arahan Strategis</a:t>
              </a:r>
            </a:p>
            <a:p>
              <a:pPr algn="just">
                <a:lnSpc>
                  <a:spcPts val="2800"/>
                </a:lnSpc>
              </a:pPr>
              <a:r>
                <a:rPr lang="en-US" sz="2000">
                  <a:solidFill>
                    <a:srgbClr val="494949"/>
                  </a:solidFill>
                  <a:latin typeface="Quicksand"/>
                  <a:ea typeface="Quicksand"/>
                  <a:cs typeface="Quicksand"/>
                  <a:sym typeface="Quicksand"/>
                </a:rPr>
                <a:t>Kepala negara memberikan arahan kebijakan strategis terkait desentralisasi untuk memastikan bahwa kebijakan otonomi daerah sejalan dengan visi pembangunan nasional.</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c)    Pengesahan Undang-Undang</a:t>
              </a:r>
            </a:p>
            <a:p>
              <a:pPr algn="just">
                <a:lnSpc>
                  <a:spcPts val="2800"/>
                </a:lnSpc>
              </a:pPr>
              <a:r>
                <a:rPr lang="en-US" sz="2000">
                  <a:solidFill>
                    <a:srgbClr val="494949"/>
                  </a:solidFill>
                  <a:latin typeface="Quicksand"/>
                  <a:ea typeface="Quicksand"/>
                  <a:cs typeface="Quicksand"/>
                  <a:sym typeface="Quicksand"/>
                </a:rPr>
                <a:t>Kepala negara menandatangani undang-undang terkait otonomi daerah yang telah disahkan oleh parlemen untuk menjadi dasar hukum yang sah dalam pelaksanaan otonomi daerah.</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d)   Diplomasi Nasional dan Internasional.</a:t>
              </a:r>
            </a:p>
            <a:p>
              <a:pPr algn="just">
                <a:lnSpc>
                  <a:spcPts val="2800"/>
                </a:lnSpc>
              </a:pPr>
              <a:r>
                <a:rPr lang="en-US" sz="2000">
                  <a:solidFill>
                    <a:srgbClr val="494949"/>
                  </a:solidFill>
                  <a:latin typeface="Quicksand"/>
                  <a:ea typeface="Quicksand"/>
                  <a:cs typeface="Quicksand"/>
                  <a:sym typeface="Quicksand"/>
                </a:rPr>
                <a:t>Kepala negara mempromosikan potensi daerah dalam kerja sama internasional, seperti investasi atau pariwisata, yang mendukung pembangunan daerah.</a:t>
              </a:r>
            </a:p>
          </p:txBody>
        </p:sp>
        <p:sp>
          <p:nvSpPr>
            <p:cNvPr name="TextBox 5" id="5"/>
            <p:cNvSpPr txBox="true"/>
            <p:nvPr/>
          </p:nvSpPr>
          <p:spPr>
            <a:xfrm rot="0">
              <a:off x="0" y="0"/>
              <a:ext cx="22038496" cy="647700"/>
            </a:xfrm>
            <a:prstGeom prst="rect">
              <a:avLst/>
            </a:prstGeom>
          </p:spPr>
          <p:txBody>
            <a:bodyPr anchor="t" rtlCol="false" tIns="0" lIns="0" bIns="0" rIns="0">
              <a:spAutoFit/>
            </a:bodyPr>
            <a:lstStyle/>
            <a:p>
              <a:pPr algn="ctr">
                <a:lnSpc>
                  <a:spcPts val="3840"/>
                </a:lnSpc>
              </a:pPr>
              <a:r>
                <a:rPr lang="en-US" sz="3200">
                  <a:solidFill>
                    <a:srgbClr val="494949"/>
                  </a:solidFill>
                  <a:latin typeface="More Sugar Thin"/>
                  <a:ea typeface="More Sugar Thin"/>
                  <a:cs typeface="More Sugar Thin"/>
                  <a:sym typeface="More Sugar Thin"/>
                </a:rPr>
                <a:t>A.   Kepala Negara</a:t>
              </a:r>
            </a:p>
          </p:txBody>
        </p:sp>
      </p:grpSp>
      <p:sp>
        <p:nvSpPr>
          <p:cNvPr name="TextBox 6" id="6"/>
          <p:cNvSpPr txBox="true"/>
          <p:nvPr/>
        </p:nvSpPr>
        <p:spPr>
          <a:xfrm rot="0">
            <a:off x="1473715" y="624944"/>
            <a:ext cx="15354087" cy="1520190"/>
          </a:xfrm>
          <a:prstGeom prst="rect">
            <a:avLst/>
          </a:prstGeom>
        </p:spPr>
        <p:txBody>
          <a:bodyPr anchor="t" rtlCol="false" tIns="0" lIns="0" bIns="0" rIns="0">
            <a:spAutoFit/>
          </a:bodyPr>
          <a:lstStyle/>
          <a:p>
            <a:pPr algn="l">
              <a:lnSpc>
                <a:spcPts val="5759"/>
              </a:lnSpc>
            </a:pPr>
            <a:r>
              <a:rPr lang="en-US" sz="6399">
                <a:solidFill>
                  <a:srgbClr val="000000"/>
                </a:solidFill>
                <a:latin typeface="Marykate"/>
                <a:ea typeface="Marykate"/>
                <a:cs typeface="Marykate"/>
                <a:sym typeface="Marykate"/>
              </a:rPr>
              <a:t>1.Peran Dan Fungsi Kepala Negara Dan Pemeritahan Dalam Otonomi Daerah Dan Desentralisasi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BB88"/>
        </a:solidFill>
      </p:bgPr>
    </p:bg>
    <p:spTree>
      <p:nvGrpSpPr>
        <p:cNvPr id="1" name=""/>
        <p:cNvGrpSpPr/>
        <p:nvPr/>
      </p:nvGrpSpPr>
      <p:grpSpPr>
        <a:xfrm>
          <a:off x="0" y="0"/>
          <a:ext cx="0" cy="0"/>
          <a:chOff x="0" y="0"/>
          <a:chExt cx="0" cy="0"/>
        </a:xfrm>
      </p:grpSpPr>
      <p:sp>
        <p:nvSpPr>
          <p:cNvPr name="Freeform 2" id="2"/>
          <p:cNvSpPr/>
          <p:nvPr/>
        </p:nvSpPr>
        <p:spPr>
          <a:xfrm flipH="false" flipV="false" rot="0">
            <a:off x="-482731" y="0"/>
            <a:ext cx="18955189" cy="11650729"/>
          </a:xfrm>
          <a:custGeom>
            <a:avLst/>
            <a:gdLst/>
            <a:ahLst/>
            <a:cxnLst/>
            <a:rect r="r" b="b" t="t" l="l"/>
            <a:pathLst>
              <a:path h="11650729" w="18955189">
                <a:moveTo>
                  <a:pt x="0" y="0"/>
                </a:moveTo>
                <a:lnTo>
                  <a:pt x="18955190" y="0"/>
                </a:lnTo>
                <a:lnTo>
                  <a:pt x="18955190" y="11650729"/>
                </a:lnTo>
                <a:lnTo>
                  <a:pt x="0" y="116507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82731" y="1479778"/>
            <a:ext cx="18274042" cy="8691173"/>
            <a:chOff x="0" y="0"/>
            <a:chExt cx="24365389" cy="11588231"/>
          </a:xfrm>
        </p:grpSpPr>
        <p:sp>
          <p:nvSpPr>
            <p:cNvPr name="TextBox 4" id="4"/>
            <p:cNvSpPr txBox="true"/>
            <p:nvPr/>
          </p:nvSpPr>
          <p:spPr>
            <a:xfrm rot="0">
              <a:off x="1947091" y="1270541"/>
              <a:ext cx="20471207" cy="10317690"/>
            </a:xfrm>
            <a:prstGeom prst="rect">
              <a:avLst/>
            </a:prstGeom>
          </p:spPr>
          <p:txBody>
            <a:bodyPr anchor="t" rtlCol="false" tIns="0" lIns="0" bIns="0" rIns="0">
              <a:spAutoFit/>
            </a:bodyPr>
            <a:lstStyle/>
            <a:p>
              <a:pPr algn="just">
                <a:lnSpc>
                  <a:spcPts val="2800"/>
                </a:lnSpc>
              </a:pPr>
              <a:r>
                <a:rPr lang="en-US" sz="2000">
                  <a:solidFill>
                    <a:srgbClr val="494949"/>
                  </a:solidFill>
                  <a:latin typeface="Quicksand"/>
                  <a:ea typeface="Quicksand"/>
                  <a:cs typeface="Quicksand"/>
                  <a:sym typeface="Quicksand"/>
                </a:rPr>
                <a:t>a)     Pelaksanaan Kebijakan Desentralisasi</a:t>
              </a:r>
            </a:p>
            <a:p>
              <a:pPr algn="just">
                <a:lnSpc>
                  <a:spcPts val="2800"/>
                </a:lnSpc>
              </a:pPr>
              <a:r>
                <a:rPr lang="en-US" sz="2000">
                  <a:solidFill>
                    <a:srgbClr val="494949"/>
                  </a:solidFill>
                  <a:latin typeface="Quicksand"/>
                  <a:ea typeface="Quicksand"/>
                  <a:cs typeface="Quicksand"/>
                  <a:sym typeface="Quicksand"/>
                </a:rPr>
                <a:t>Kepala pemerintahan menyusun dan mengimplementasikan kebijakan yang mendukung pelaksanaan otonomi daerah, seperti peraturan teknis dan pengalokasian anggaran.</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b)     Koordinasi antar Kementerian/Lembaga</a:t>
              </a:r>
            </a:p>
            <a:p>
              <a:pPr algn="just">
                <a:lnSpc>
                  <a:spcPts val="2800"/>
                </a:lnSpc>
              </a:pPr>
              <a:r>
                <a:rPr lang="en-US" sz="2000">
                  <a:solidFill>
                    <a:srgbClr val="494949"/>
                  </a:solidFill>
                  <a:latin typeface="Quicksand"/>
                  <a:ea typeface="Quicksand"/>
                  <a:cs typeface="Quicksand"/>
                  <a:sym typeface="Quicksand"/>
                </a:rPr>
                <a:t>Kepala pemerintahan, melalui kementerian seperti Kementerian Dalam Negeri, memastikan sinkronisasi kebijakan antara pusat dan daerah, serta memberikan dukungan teknis kepada pemerintah daerah.</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c)    Pengawasan dan Evaluasi</a:t>
              </a:r>
            </a:p>
            <a:p>
              <a:pPr algn="just">
                <a:lnSpc>
                  <a:spcPts val="2800"/>
                </a:lnSpc>
              </a:pPr>
              <a:r>
                <a:rPr lang="en-US" sz="2000">
                  <a:solidFill>
                    <a:srgbClr val="494949"/>
                  </a:solidFill>
                  <a:latin typeface="Quicksand"/>
                  <a:ea typeface="Quicksand"/>
                  <a:cs typeface="Quicksand"/>
                  <a:sym typeface="Quicksand"/>
                </a:rPr>
                <a:t>Kepala pemerintahan bertugas mengawasi dan mengevaluasi pelaksanaan otonomi daerah untuk memastikan program-program daerah berjalan efektif, efisien, dan sesuai dengan peraturan perundang-undangan.</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a)   Penyelesaian Konflik</a:t>
              </a:r>
            </a:p>
            <a:p>
              <a:pPr algn="just">
                <a:lnSpc>
                  <a:spcPts val="2800"/>
                </a:lnSpc>
              </a:pPr>
              <a:r>
                <a:rPr lang="en-US" sz="2000">
                  <a:solidFill>
                    <a:srgbClr val="494949"/>
                  </a:solidFill>
                  <a:latin typeface="Quicksand"/>
                  <a:ea typeface="Quicksand"/>
                  <a:cs typeface="Quicksand"/>
                  <a:sym typeface="Quicksand"/>
                </a:rPr>
                <a:t>Kepala pemerintahan memfasilitasi penyelesaian konflik antara pemerintah pusat dan daerah atau antar daerah jika terjadi perselisihan dalam pelaksanaan kebijakan otonomi daerah.</a:t>
              </a:r>
            </a:p>
            <a:p>
              <a:pPr algn="just">
                <a:lnSpc>
                  <a:spcPts val="2800"/>
                </a:lnSpc>
              </a:pPr>
            </a:p>
            <a:p>
              <a:pPr algn="just">
                <a:lnSpc>
                  <a:spcPts val="2800"/>
                </a:lnSpc>
              </a:pPr>
              <a:r>
                <a:rPr lang="en-US" sz="2000">
                  <a:solidFill>
                    <a:srgbClr val="494949"/>
                  </a:solidFill>
                  <a:latin typeface="Quicksand"/>
                  <a:ea typeface="Quicksand"/>
                  <a:cs typeface="Quicksand"/>
                  <a:sym typeface="Quicksand"/>
                </a:rPr>
                <a:t>b)   Pengalokasian Anggaran</a:t>
              </a:r>
            </a:p>
            <a:p>
              <a:pPr algn="just">
                <a:lnSpc>
                  <a:spcPts val="2800"/>
                </a:lnSpc>
              </a:pPr>
              <a:r>
                <a:rPr lang="en-US" sz="2000">
                  <a:solidFill>
                    <a:srgbClr val="494949"/>
                  </a:solidFill>
                  <a:latin typeface="Quicksand"/>
                  <a:ea typeface="Quicksand"/>
                  <a:cs typeface="Quicksand"/>
                  <a:sym typeface="Quicksand"/>
                </a:rPr>
                <a:t>Kepala pemerintahan memiliki tanggung jawab untuk memastikan alokasi dana yang memadai bagi pemerintah daerah, seperti Dana Alokasi Umum (DAU) dan Dana Alokasi Khusus (DAK), agar pelaksanaan otonomi daerah berjalan optimal. Dengan sinergi antara peran kepala negara sebagai simbol dan kepala pemerintahan sebagai eksekutor kebijakan, otonomi daerah dapat dilaksanakan secara efektif dan tetap dalam kerangka NKRI. Kolaborasi ini penting untuk menjamin pembangunan daerah yang merata dan menjaga stabilitas nasional.</a:t>
              </a:r>
            </a:p>
          </p:txBody>
        </p:sp>
        <p:sp>
          <p:nvSpPr>
            <p:cNvPr name="TextBox 5" id="5"/>
            <p:cNvSpPr txBox="true"/>
            <p:nvPr/>
          </p:nvSpPr>
          <p:spPr>
            <a:xfrm rot="0">
              <a:off x="0" y="0"/>
              <a:ext cx="24365389" cy="647700"/>
            </a:xfrm>
            <a:prstGeom prst="rect">
              <a:avLst/>
            </a:prstGeom>
          </p:spPr>
          <p:txBody>
            <a:bodyPr anchor="t" rtlCol="false" tIns="0" lIns="0" bIns="0" rIns="0">
              <a:spAutoFit/>
            </a:bodyPr>
            <a:lstStyle/>
            <a:p>
              <a:pPr algn="ctr">
                <a:lnSpc>
                  <a:spcPts val="3840"/>
                </a:lnSpc>
              </a:pPr>
              <a:r>
                <a:rPr lang="en-US" sz="3200">
                  <a:solidFill>
                    <a:srgbClr val="494949"/>
                  </a:solidFill>
                  <a:latin typeface="More Sugar Thin"/>
                  <a:ea typeface="More Sugar Thin"/>
                  <a:cs typeface="More Sugar Thin"/>
                  <a:sym typeface="More Sugar Thin"/>
                </a:rPr>
                <a:t>B.   Kepala Pemerintahan</a:t>
              </a:r>
            </a:p>
          </p:txBody>
        </p:sp>
      </p:grpSp>
      <p:sp>
        <p:nvSpPr>
          <p:cNvPr name="TextBox 6" id="6"/>
          <p:cNvSpPr txBox="true"/>
          <p:nvPr/>
        </p:nvSpPr>
        <p:spPr>
          <a:xfrm rot="0">
            <a:off x="441441" y="123825"/>
            <a:ext cx="15354087" cy="1144906"/>
          </a:xfrm>
          <a:prstGeom prst="rect">
            <a:avLst/>
          </a:prstGeom>
        </p:spPr>
        <p:txBody>
          <a:bodyPr anchor="t" rtlCol="false" tIns="0" lIns="0" bIns="0" rIns="0">
            <a:spAutoFit/>
          </a:bodyPr>
          <a:lstStyle/>
          <a:p>
            <a:pPr algn="l">
              <a:lnSpc>
                <a:spcPts val="4320"/>
              </a:lnSpc>
            </a:pPr>
            <a:r>
              <a:rPr lang="en-US" sz="4800">
                <a:solidFill>
                  <a:srgbClr val="000000"/>
                </a:solidFill>
                <a:latin typeface="Marykate"/>
                <a:ea typeface="Marykate"/>
                <a:cs typeface="Marykate"/>
                <a:sym typeface="Marykate"/>
              </a:rPr>
              <a:t>I.Peran Dan Fungsi Kepala Negara Dan Pemeritahan Dalam Otonomi Daerah Dan Desentralisasi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sp>
        <p:nvSpPr>
          <p:cNvPr name="Freeform 2" id="2"/>
          <p:cNvSpPr/>
          <p:nvPr/>
        </p:nvSpPr>
        <p:spPr>
          <a:xfrm flipH="false" flipV="false" rot="0">
            <a:off x="-2408570" y="6175985"/>
            <a:ext cx="3984886" cy="4361024"/>
          </a:xfrm>
          <a:custGeom>
            <a:avLst/>
            <a:gdLst/>
            <a:ahLst/>
            <a:cxnLst/>
            <a:rect r="r" b="b" t="t" l="l"/>
            <a:pathLst>
              <a:path h="4361024" w="3984886">
                <a:moveTo>
                  <a:pt x="0" y="0"/>
                </a:moveTo>
                <a:lnTo>
                  <a:pt x="3984886" y="0"/>
                </a:lnTo>
                <a:lnTo>
                  <a:pt x="3984886" y="4361024"/>
                </a:lnTo>
                <a:lnTo>
                  <a:pt x="0" y="43610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472564">
            <a:off x="14724147" y="-1659885"/>
            <a:ext cx="4413406" cy="3006633"/>
          </a:xfrm>
          <a:custGeom>
            <a:avLst/>
            <a:gdLst/>
            <a:ahLst/>
            <a:cxnLst/>
            <a:rect r="r" b="b" t="t" l="l"/>
            <a:pathLst>
              <a:path h="3006633" w="4413406">
                <a:moveTo>
                  <a:pt x="0" y="3006632"/>
                </a:moveTo>
                <a:lnTo>
                  <a:pt x="4413406" y="3006632"/>
                </a:lnTo>
                <a:lnTo>
                  <a:pt x="4413406" y="0"/>
                </a:lnTo>
                <a:lnTo>
                  <a:pt x="0" y="0"/>
                </a:lnTo>
                <a:lnTo>
                  <a:pt x="0" y="30066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35388" y="8265690"/>
            <a:ext cx="1759401" cy="1985220"/>
          </a:xfrm>
          <a:custGeom>
            <a:avLst/>
            <a:gdLst/>
            <a:ahLst/>
            <a:cxnLst/>
            <a:rect r="r" b="b" t="t" l="l"/>
            <a:pathLst>
              <a:path h="1985220" w="1759401">
                <a:moveTo>
                  <a:pt x="1759402" y="0"/>
                </a:moveTo>
                <a:lnTo>
                  <a:pt x="0" y="0"/>
                </a:lnTo>
                <a:lnTo>
                  <a:pt x="0" y="1985220"/>
                </a:lnTo>
                <a:lnTo>
                  <a:pt x="1759402" y="1985220"/>
                </a:lnTo>
                <a:lnTo>
                  <a:pt x="175940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true" rot="1393643">
            <a:off x="2213599" y="2440050"/>
            <a:ext cx="2544200" cy="2646762"/>
          </a:xfrm>
          <a:custGeom>
            <a:avLst/>
            <a:gdLst/>
            <a:ahLst/>
            <a:cxnLst/>
            <a:rect r="r" b="b" t="t" l="l"/>
            <a:pathLst>
              <a:path h="2646762" w="2544200">
                <a:moveTo>
                  <a:pt x="2544200" y="2646762"/>
                </a:moveTo>
                <a:lnTo>
                  <a:pt x="0" y="2646762"/>
                </a:lnTo>
                <a:lnTo>
                  <a:pt x="0" y="0"/>
                </a:lnTo>
                <a:lnTo>
                  <a:pt x="2544200" y="0"/>
                </a:lnTo>
                <a:lnTo>
                  <a:pt x="2544200" y="2646762"/>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42854">
            <a:off x="5216769" y="2431558"/>
            <a:ext cx="742883" cy="717811"/>
          </a:xfrm>
          <a:custGeom>
            <a:avLst/>
            <a:gdLst/>
            <a:ahLst/>
            <a:cxnLst/>
            <a:rect r="r" b="b" t="t" l="l"/>
            <a:pathLst>
              <a:path h="717811" w="742883">
                <a:moveTo>
                  <a:pt x="0" y="0"/>
                </a:moveTo>
                <a:lnTo>
                  <a:pt x="742882" y="0"/>
                </a:lnTo>
                <a:lnTo>
                  <a:pt x="742882" y="717810"/>
                </a:lnTo>
                <a:lnTo>
                  <a:pt x="0" y="7178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248295" y="1787353"/>
            <a:ext cx="3092990" cy="4876844"/>
          </a:xfrm>
          <a:prstGeom prst="rect">
            <a:avLst/>
          </a:prstGeom>
        </p:spPr>
        <p:txBody>
          <a:bodyPr anchor="t" rtlCol="false" tIns="0" lIns="0" bIns="0" rIns="0">
            <a:spAutoFit/>
          </a:bodyPr>
          <a:lstStyle/>
          <a:p>
            <a:pPr algn="l">
              <a:lnSpc>
                <a:spcPts val="5401"/>
              </a:lnSpc>
            </a:pPr>
            <a:r>
              <a:rPr lang="en-US" sz="6001">
                <a:solidFill>
                  <a:srgbClr val="84492D"/>
                </a:solidFill>
                <a:latin typeface="Marykate"/>
                <a:ea typeface="Marykate"/>
                <a:cs typeface="Marykate"/>
                <a:sym typeface="Marykate"/>
              </a:rPr>
              <a:t>2.Peran parlemen dalam proses pembuatan undang-undang</a:t>
            </a:r>
          </a:p>
        </p:txBody>
      </p:sp>
      <p:sp>
        <p:nvSpPr>
          <p:cNvPr name="TextBox 8" id="8"/>
          <p:cNvSpPr txBox="true"/>
          <p:nvPr/>
        </p:nvSpPr>
        <p:spPr>
          <a:xfrm rot="0">
            <a:off x="3485699" y="628967"/>
            <a:ext cx="14802301" cy="8990965"/>
          </a:xfrm>
          <a:prstGeom prst="rect">
            <a:avLst/>
          </a:prstGeom>
        </p:spPr>
        <p:txBody>
          <a:bodyPr anchor="t" rtlCol="false" tIns="0" lIns="0" bIns="0" rIns="0">
            <a:spAutoFit/>
          </a:bodyPr>
          <a:lstStyle/>
          <a:p>
            <a:pPr algn="l" marL="410209" indent="-205105" lvl="1">
              <a:lnSpc>
                <a:spcPts val="2659"/>
              </a:lnSpc>
              <a:buAutoNum type="arabicPeriod" startAt="1"/>
            </a:pPr>
            <a:r>
              <a:rPr lang="en-US" sz="1899">
                <a:solidFill>
                  <a:srgbClr val="494949"/>
                </a:solidFill>
                <a:latin typeface="Quicksand"/>
                <a:ea typeface="Quicksand"/>
                <a:cs typeface="Quicksand"/>
                <a:sym typeface="Quicksand"/>
              </a:rPr>
              <a:t>Membentuk Undang-Undang Kerangka Otonomi Daerah</a:t>
            </a:r>
          </a:p>
          <a:p>
            <a:pPr algn="l">
              <a:lnSpc>
                <a:spcPts val="2659"/>
              </a:lnSpc>
            </a:pPr>
            <a:r>
              <a:rPr lang="en-US" sz="1899">
                <a:solidFill>
                  <a:srgbClr val="494949"/>
                </a:solidFill>
                <a:latin typeface="Quicksand"/>
                <a:ea typeface="Quicksand"/>
                <a:cs typeface="Quicksand"/>
                <a:sym typeface="Quicksand"/>
              </a:rPr>
              <a:t>Parlemen di tingkat nasional berperan dalam menetapkan kerangka hukum utama, seperti undang-undang tentang pemerintah daerah (misalnya, di Indonesia, UU No. 23 Tahun 2014 tentang Pemerintahan Daerah). Undang-undang ini mengatur pembagian kewenangan antara pemerintah pusat dan daerah, termasuk bidang-bidang yang menjadi kewenangan daerah.</a:t>
            </a:r>
          </a:p>
          <a:p>
            <a:pPr algn="l">
              <a:lnSpc>
                <a:spcPts val="2659"/>
              </a:lnSpc>
            </a:pPr>
          </a:p>
          <a:p>
            <a:pPr algn="l">
              <a:lnSpc>
                <a:spcPts val="2659"/>
              </a:lnSpc>
            </a:pPr>
            <a:r>
              <a:rPr lang="en-US" sz="1899">
                <a:solidFill>
                  <a:srgbClr val="494949"/>
                </a:solidFill>
                <a:latin typeface="Quicksand"/>
                <a:ea typeface="Quicksand"/>
                <a:cs typeface="Quicksand"/>
                <a:sym typeface="Quicksand"/>
              </a:rPr>
              <a:t>2. Membahas dan Mengesahkan Peraturan Daerah (Perda)</a:t>
            </a:r>
          </a:p>
          <a:p>
            <a:pPr algn="l">
              <a:lnSpc>
                <a:spcPts val="2659"/>
              </a:lnSpc>
            </a:pPr>
            <a:r>
              <a:rPr lang="en-US" sz="1899">
                <a:solidFill>
                  <a:srgbClr val="494949"/>
                </a:solidFill>
                <a:latin typeface="Quicksand"/>
                <a:ea typeface="Quicksand"/>
                <a:cs typeface="Quicksand"/>
                <a:sym typeface="Quicksand"/>
              </a:rPr>
              <a:t>Di tingkat daerah, parlemen daerah atau Dewan Perwakilan Rakyat Daerah (DPRD) memiliki wewenang untuk:</a:t>
            </a:r>
          </a:p>
          <a:p>
            <a:pPr algn="l">
              <a:lnSpc>
                <a:spcPts val="2659"/>
              </a:lnSpc>
            </a:pPr>
            <a:r>
              <a:rPr lang="en-US" sz="1899">
                <a:solidFill>
                  <a:srgbClr val="494949"/>
                </a:solidFill>
                <a:latin typeface="Quicksand"/>
                <a:ea typeface="Quicksand"/>
                <a:cs typeface="Quicksand"/>
                <a:sym typeface="Quicksand"/>
              </a:rPr>
              <a:t>a)    Membahas dan menyetujui rancangan peraturan daerah (Raperda) yang diajukan oleh kepala daerah.</a:t>
            </a:r>
          </a:p>
          <a:p>
            <a:pPr algn="l">
              <a:lnSpc>
                <a:spcPts val="2659"/>
              </a:lnSpc>
            </a:pPr>
            <a:r>
              <a:rPr lang="en-US" sz="1899">
                <a:solidFill>
                  <a:srgbClr val="494949"/>
                </a:solidFill>
                <a:latin typeface="Quicksand"/>
                <a:ea typeface="Quicksand"/>
                <a:cs typeface="Quicksand"/>
                <a:sym typeface="Quicksand"/>
              </a:rPr>
              <a:t>b)   Membuat Raperda inisiatif DPRD terkait isu lokal yang sesuai dengan kebutuhan daerah.</a:t>
            </a:r>
          </a:p>
          <a:p>
            <a:pPr algn="l">
              <a:lnSpc>
                <a:spcPts val="2659"/>
              </a:lnSpc>
            </a:pPr>
          </a:p>
          <a:p>
            <a:pPr algn="l">
              <a:lnSpc>
                <a:spcPts val="2659"/>
              </a:lnSpc>
            </a:pPr>
            <a:r>
              <a:rPr lang="en-US" sz="1899">
                <a:solidFill>
                  <a:srgbClr val="494949"/>
                </a:solidFill>
                <a:latin typeface="Quicksand"/>
                <a:ea typeface="Quicksand"/>
                <a:cs typeface="Quicksand"/>
                <a:sym typeface="Quicksand"/>
              </a:rPr>
              <a:t>3. Menjamin Konsistensi antara Kebijakan Pusat dan Daerah</a:t>
            </a:r>
          </a:p>
          <a:p>
            <a:pPr algn="l">
              <a:lnSpc>
                <a:spcPts val="2659"/>
              </a:lnSpc>
            </a:pPr>
            <a:r>
              <a:rPr lang="en-US" sz="1899">
                <a:solidFill>
                  <a:srgbClr val="494949"/>
                </a:solidFill>
                <a:latin typeface="Quicksand"/>
                <a:ea typeface="Quicksand"/>
                <a:cs typeface="Quicksand"/>
                <a:sym typeface="Quicksand"/>
              </a:rPr>
              <a:t>Parlemen nasional memastikan bahwa undang-undang yang disahkan tetap sejalan dengan prinsip-prinsip desentralisasi dan tidak bertentangan dengan kepentingan nasional.</a:t>
            </a:r>
          </a:p>
          <a:p>
            <a:pPr algn="l">
              <a:lnSpc>
                <a:spcPts val="2659"/>
              </a:lnSpc>
            </a:pPr>
            <a:r>
              <a:rPr lang="en-US" sz="1899">
                <a:solidFill>
                  <a:srgbClr val="494949"/>
                </a:solidFill>
                <a:latin typeface="Quicksand"/>
                <a:ea typeface="Quicksand"/>
                <a:cs typeface="Quicksand"/>
                <a:sym typeface="Quicksand"/>
              </a:rPr>
              <a:t>Parlemen daerah memastikan bahwa Perda tidak bertentangan dengan undang-undang di tingkat nasional.</a:t>
            </a:r>
          </a:p>
          <a:p>
            <a:pPr algn="l">
              <a:lnSpc>
                <a:spcPts val="2659"/>
              </a:lnSpc>
            </a:pPr>
          </a:p>
          <a:p>
            <a:pPr algn="l">
              <a:lnSpc>
                <a:spcPts val="2659"/>
              </a:lnSpc>
            </a:pPr>
            <a:r>
              <a:rPr lang="en-US" sz="1899">
                <a:solidFill>
                  <a:srgbClr val="494949"/>
                </a:solidFill>
                <a:latin typeface="Quicksand"/>
                <a:ea typeface="Quicksand"/>
                <a:cs typeface="Quicksand"/>
                <a:sym typeface="Quicksand"/>
              </a:rPr>
              <a:t>4. Mengawasi Pelaksanaan Otonomi Daerah</a:t>
            </a:r>
          </a:p>
          <a:p>
            <a:pPr algn="l">
              <a:lnSpc>
                <a:spcPts val="2659"/>
              </a:lnSpc>
            </a:pPr>
            <a:r>
              <a:rPr lang="en-US" sz="1899">
                <a:solidFill>
                  <a:srgbClr val="494949"/>
                </a:solidFill>
                <a:latin typeface="Quicksand"/>
                <a:ea typeface="Quicksand"/>
                <a:cs typeface="Quicksand"/>
                <a:sym typeface="Quicksand"/>
              </a:rPr>
              <a:t>Parlemen (baik DPR/DPRD) berperan sebagai lembaga pengawas dalam implementasi otonomi daerah untuk:</a:t>
            </a:r>
          </a:p>
          <a:p>
            <a:pPr algn="l">
              <a:lnSpc>
                <a:spcPts val="2659"/>
              </a:lnSpc>
            </a:pPr>
            <a:r>
              <a:rPr lang="en-US" sz="1899">
                <a:solidFill>
                  <a:srgbClr val="494949"/>
                </a:solidFill>
                <a:latin typeface="Quicksand"/>
                <a:ea typeface="Quicksand"/>
                <a:cs typeface="Quicksand"/>
                <a:sym typeface="Quicksand"/>
              </a:rPr>
              <a:t>a)    Memastikan anggaran daerah (APBD) digunakan secara transparan dan akuntabel.</a:t>
            </a:r>
          </a:p>
          <a:p>
            <a:pPr algn="l">
              <a:lnSpc>
                <a:spcPts val="2659"/>
              </a:lnSpc>
            </a:pPr>
            <a:r>
              <a:rPr lang="en-US" sz="1899">
                <a:solidFill>
                  <a:srgbClr val="494949"/>
                </a:solidFill>
                <a:latin typeface="Quicksand"/>
                <a:ea typeface="Quicksand"/>
                <a:cs typeface="Quicksand"/>
                <a:sym typeface="Quicksand"/>
              </a:rPr>
              <a:t>b)   Mengawasi kepala daerah agar kebijakannya sesuai dengan peraturan perundang-undangan.</a:t>
            </a:r>
          </a:p>
          <a:p>
            <a:pPr algn="l">
              <a:lnSpc>
                <a:spcPts val="2659"/>
              </a:lnSpc>
            </a:pPr>
          </a:p>
          <a:p>
            <a:pPr algn="l">
              <a:lnSpc>
                <a:spcPts val="2659"/>
              </a:lnSpc>
            </a:pPr>
            <a:r>
              <a:rPr lang="en-US" sz="1899">
                <a:solidFill>
                  <a:srgbClr val="494949"/>
                </a:solidFill>
                <a:latin typeface="Quicksand"/>
                <a:ea typeface="Quicksand"/>
                <a:cs typeface="Quicksand"/>
                <a:sym typeface="Quicksand"/>
              </a:rPr>
              <a:t>5. Menyediakan Ruang Partisipasi Masyarakat Lokal</a:t>
            </a:r>
          </a:p>
          <a:p>
            <a:pPr algn="l">
              <a:lnSpc>
                <a:spcPts val="2659"/>
              </a:lnSpc>
            </a:pPr>
            <a:r>
              <a:rPr lang="en-US" sz="1899">
                <a:solidFill>
                  <a:srgbClr val="494949"/>
                </a:solidFill>
                <a:latin typeface="Quicksand"/>
                <a:ea typeface="Quicksand"/>
                <a:cs typeface="Quicksand"/>
                <a:sym typeface="Quicksand"/>
              </a:rPr>
              <a:t>Dalam pembentukan Perda, DPRD sering melibatkan masyarakat melalui konsultasi publik, terutama untuk kebijakan yang berdampak langsung pada masyarakat lokal.</a:t>
            </a:r>
          </a:p>
          <a:p>
            <a:pPr algn="l">
              <a:lnSpc>
                <a:spcPts val="2659"/>
              </a:lnSpc>
            </a:pPr>
          </a:p>
          <a:p>
            <a:pPr algn="l">
              <a:lnSpc>
                <a:spcPts val="2659"/>
              </a:lnSpc>
            </a:pPr>
            <a:r>
              <a:rPr lang="en-US" sz="1899">
                <a:solidFill>
                  <a:srgbClr val="494949"/>
                </a:solidFill>
                <a:latin typeface="Quicksand"/>
                <a:ea typeface="Quicksand"/>
                <a:cs typeface="Quicksand"/>
                <a:sym typeface="Quicksand"/>
              </a:rPr>
              <a:t>6. Mengusulkan dan Merevisi Kebijakan Desentralisasi</a:t>
            </a:r>
          </a:p>
          <a:p>
            <a:pPr algn="l">
              <a:lnSpc>
                <a:spcPts val="2659"/>
              </a:lnSpc>
            </a:pPr>
            <a:r>
              <a:rPr lang="en-US" sz="1899">
                <a:solidFill>
                  <a:srgbClr val="494949"/>
                </a:solidFill>
                <a:latin typeface="Quicksand"/>
                <a:ea typeface="Quicksand"/>
                <a:cs typeface="Quicksand"/>
                <a:sym typeface="Quicksand"/>
              </a:rPr>
              <a:t>Jika pelaksanaan otonomi daerah dinilai kurang efektif, parlemen dapat mengusulkan revisi undang-undang terkait atau memperbaiki mekanisme desentralisasi.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sp>
        <p:nvSpPr>
          <p:cNvPr name="Freeform 2" id="2"/>
          <p:cNvSpPr/>
          <p:nvPr/>
        </p:nvSpPr>
        <p:spPr>
          <a:xfrm flipH="false" flipV="false" rot="0">
            <a:off x="-2408570" y="6175985"/>
            <a:ext cx="3984886" cy="4361024"/>
          </a:xfrm>
          <a:custGeom>
            <a:avLst/>
            <a:gdLst/>
            <a:ahLst/>
            <a:cxnLst/>
            <a:rect r="r" b="b" t="t" l="l"/>
            <a:pathLst>
              <a:path h="4361024" w="3984886">
                <a:moveTo>
                  <a:pt x="0" y="0"/>
                </a:moveTo>
                <a:lnTo>
                  <a:pt x="3984886" y="0"/>
                </a:lnTo>
                <a:lnTo>
                  <a:pt x="3984886" y="4361024"/>
                </a:lnTo>
                <a:lnTo>
                  <a:pt x="0" y="43610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472564">
            <a:off x="14724147" y="-1659885"/>
            <a:ext cx="4413406" cy="3006633"/>
          </a:xfrm>
          <a:custGeom>
            <a:avLst/>
            <a:gdLst/>
            <a:ahLst/>
            <a:cxnLst/>
            <a:rect r="r" b="b" t="t" l="l"/>
            <a:pathLst>
              <a:path h="3006633" w="4413406">
                <a:moveTo>
                  <a:pt x="0" y="3006632"/>
                </a:moveTo>
                <a:lnTo>
                  <a:pt x="4413406" y="3006632"/>
                </a:lnTo>
                <a:lnTo>
                  <a:pt x="4413406" y="0"/>
                </a:lnTo>
                <a:lnTo>
                  <a:pt x="0" y="0"/>
                </a:lnTo>
                <a:lnTo>
                  <a:pt x="0" y="30066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35388" y="8265690"/>
            <a:ext cx="1759401" cy="1985220"/>
          </a:xfrm>
          <a:custGeom>
            <a:avLst/>
            <a:gdLst/>
            <a:ahLst/>
            <a:cxnLst/>
            <a:rect r="r" b="b" t="t" l="l"/>
            <a:pathLst>
              <a:path h="1985220" w="1759401">
                <a:moveTo>
                  <a:pt x="1759402" y="0"/>
                </a:moveTo>
                <a:lnTo>
                  <a:pt x="0" y="0"/>
                </a:lnTo>
                <a:lnTo>
                  <a:pt x="0" y="1985220"/>
                </a:lnTo>
                <a:lnTo>
                  <a:pt x="1759402" y="1985220"/>
                </a:lnTo>
                <a:lnTo>
                  <a:pt x="175940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true" rot="1393643">
            <a:off x="2213599" y="2440050"/>
            <a:ext cx="2544200" cy="2646762"/>
          </a:xfrm>
          <a:custGeom>
            <a:avLst/>
            <a:gdLst/>
            <a:ahLst/>
            <a:cxnLst/>
            <a:rect r="r" b="b" t="t" l="l"/>
            <a:pathLst>
              <a:path h="2646762" w="2544200">
                <a:moveTo>
                  <a:pt x="2544200" y="2646762"/>
                </a:moveTo>
                <a:lnTo>
                  <a:pt x="0" y="2646762"/>
                </a:lnTo>
                <a:lnTo>
                  <a:pt x="0" y="0"/>
                </a:lnTo>
                <a:lnTo>
                  <a:pt x="2544200" y="0"/>
                </a:lnTo>
                <a:lnTo>
                  <a:pt x="2544200" y="2646762"/>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42854">
            <a:off x="5216769" y="2431558"/>
            <a:ext cx="742883" cy="717811"/>
          </a:xfrm>
          <a:custGeom>
            <a:avLst/>
            <a:gdLst/>
            <a:ahLst/>
            <a:cxnLst/>
            <a:rect r="r" b="b" t="t" l="l"/>
            <a:pathLst>
              <a:path h="717811" w="742883">
                <a:moveTo>
                  <a:pt x="0" y="0"/>
                </a:moveTo>
                <a:lnTo>
                  <a:pt x="742882" y="0"/>
                </a:lnTo>
                <a:lnTo>
                  <a:pt x="742882" y="717810"/>
                </a:lnTo>
                <a:lnTo>
                  <a:pt x="0" y="7178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248295" y="659592"/>
            <a:ext cx="1897523" cy="7132365"/>
          </a:xfrm>
          <a:prstGeom prst="rect">
            <a:avLst/>
          </a:prstGeom>
        </p:spPr>
        <p:txBody>
          <a:bodyPr anchor="t" rtlCol="false" tIns="0" lIns="0" bIns="0" rIns="0">
            <a:spAutoFit/>
          </a:bodyPr>
          <a:lstStyle/>
          <a:p>
            <a:pPr algn="l">
              <a:lnSpc>
                <a:spcPts val="4681"/>
              </a:lnSpc>
            </a:pPr>
            <a:r>
              <a:rPr lang="en-US" sz="5201">
                <a:solidFill>
                  <a:srgbClr val="84492D"/>
                </a:solidFill>
                <a:latin typeface="Marykate"/>
                <a:ea typeface="Marykate"/>
                <a:cs typeface="Marykate"/>
                <a:sym typeface="Marykate"/>
              </a:rPr>
              <a:t>3.Peran dan fungsi sistem peradilan dalam otonomi daerah dan desentralisasi</a:t>
            </a:r>
          </a:p>
          <a:p>
            <a:pPr algn="l">
              <a:lnSpc>
                <a:spcPts val="4681"/>
              </a:lnSpc>
            </a:pPr>
          </a:p>
        </p:txBody>
      </p:sp>
      <p:sp>
        <p:nvSpPr>
          <p:cNvPr name="TextBox 8" id="8"/>
          <p:cNvSpPr txBox="true"/>
          <p:nvPr/>
        </p:nvSpPr>
        <p:spPr>
          <a:xfrm rot="0">
            <a:off x="2571008" y="719144"/>
            <a:ext cx="15523202" cy="8009170"/>
          </a:xfrm>
          <a:prstGeom prst="rect">
            <a:avLst/>
          </a:prstGeom>
        </p:spPr>
        <p:txBody>
          <a:bodyPr anchor="t" rtlCol="false" tIns="0" lIns="0" bIns="0" rIns="0">
            <a:spAutoFit/>
          </a:bodyPr>
          <a:lstStyle/>
          <a:p>
            <a:pPr algn="l" marL="298884" indent="-149442" lvl="1">
              <a:lnSpc>
                <a:spcPts val="1938"/>
              </a:lnSpc>
              <a:buAutoNum type="arabicPeriod" startAt="1"/>
            </a:pPr>
            <a:r>
              <a:rPr lang="en-US" sz="1384">
                <a:solidFill>
                  <a:srgbClr val="494949"/>
                </a:solidFill>
                <a:latin typeface="Quicksand"/>
                <a:ea typeface="Quicksand"/>
                <a:cs typeface="Quicksand"/>
                <a:sym typeface="Quicksand"/>
              </a:rPr>
              <a:t>Penegakan Hukum dalam Pelaksanaan Otonomi Daerah</a:t>
            </a:r>
          </a:p>
          <a:p>
            <a:pPr algn="l">
              <a:lnSpc>
                <a:spcPts val="1938"/>
              </a:lnSpc>
            </a:pPr>
            <a:r>
              <a:rPr lang="en-US" sz="1384">
                <a:solidFill>
                  <a:srgbClr val="494949"/>
                </a:solidFill>
                <a:latin typeface="Quicksand"/>
                <a:ea typeface="Quicksand"/>
                <a:cs typeface="Quicksand"/>
                <a:sym typeface="Quicksand"/>
              </a:rPr>
              <a:t>Memastikan Kepatuhan terhadap Hukum: Sistem peradilan bertugas memastikan bahwa pemerintah daerah melaksanakan otonomi sesuai dengan peraturan perundang-undangan nasional dan daerah.</a:t>
            </a:r>
          </a:p>
          <a:p>
            <a:pPr algn="l">
              <a:lnSpc>
                <a:spcPts val="1938"/>
              </a:lnSpc>
            </a:pPr>
            <a:r>
              <a:rPr lang="en-US" sz="1384">
                <a:solidFill>
                  <a:srgbClr val="494949"/>
                </a:solidFill>
                <a:latin typeface="Quicksand"/>
                <a:ea typeface="Quicksand"/>
                <a:cs typeface="Quicksand"/>
                <a:sym typeface="Quicksand"/>
              </a:rPr>
              <a:t>Penyelesaian Sengketa: Sistem peradilan menjadi institusi yang menyelesaikan sengketa antara pemerintah pusat dan daerah atau antar pemerintah daerah terkait kewenangan, kebijakan, atau implementasi otonomi daerah.</a:t>
            </a:r>
          </a:p>
          <a:p>
            <a:pPr algn="l">
              <a:lnSpc>
                <a:spcPts val="1938"/>
              </a:lnSpc>
            </a:pPr>
          </a:p>
          <a:p>
            <a:pPr algn="l">
              <a:lnSpc>
                <a:spcPts val="1938"/>
              </a:lnSpc>
            </a:pPr>
            <a:r>
              <a:rPr lang="en-US" sz="1384">
                <a:solidFill>
                  <a:srgbClr val="494949"/>
                </a:solidFill>
                <a:latin typeface="Quicksand"/>
                <a:ea typeface="Quicksand"/>
                <a:cs typeface="Quicksand"/>
                <a:sym typeface="Quicksand"/>
              </a:rPr>
              <a:t>2. Menjaga Keseimbangan Kekuasaan (Checks and Balances)</a:t>
            </a:r>
          </a:p>
          <a:p>
            <a:pPr algn="l">
              <a:lnSpc>
                <a:spcPts val="1938"/>
              </a:lnSpc>
            </a:pPr>
            <a:r>
              <a:rPr lang="en-US" sz="1384">
                <a:solidFill>
                  <a:srgbClr val="494949"/>
                </a:solidFill>
                <a:latin typeface="Quicksand"/>
                <a:ea typeface="Quicksand"/>
                <a:cs typeface="Quicksand"/>
                <a:sym typeface="Quicksand"/>
              </a:rPr>
              <a:t>Sistem peradilan, terutama melalui Peradilan Tata Usaha Negara (PTUN), dapat menguji dan membatalkan keputusan atau kebijakan kepala daerah yang dianggap melanggar hukum.</a:t>
            </a:r>
          </a:p>
          <a:p>
            <a:pPr algn="l">
              <a:lnSpc>
                <a:spcPts val="1938"/>
              </a:lnSpc>
            </a:pPr>
            <a:r>
              <a:rPr lang="en-US" sz="1384">
                <a:solidFill>
                  <a:srgbClr val="494949"/>
                </a:solidFill>
                <a:latin typeface="Quicksand"/>
                <a:ea typeface="Quicksand"/>
                <a:cs typeface="Quicksand"/>
                <a:sym typeface="Quicksand"/>
              </a:rPr>
              <a:t>Fungsi ini memastikan bahwa pemerintah daerah tidak menyalahgunakan kewenangan dalam melaksanakan otonomi.</a:t>
            </a:r>
          </a:p>
          <a:p>
            <a:pPr algn="l">
              <a:lnSpc>
                <a:spcPts val="1938"/>
              </a:lnSpc>
            </a:pPr>
          </a:p>
          <a:p>
            <a:pPr algn="l">
              <a:lnSpc>
                <a:spcPts val="1938"/>
              </a:lnSpc>
            </a:pPr>
            <a:r>
              <a:rPr lang="en-US" sz="1384">
                <a:solidFill>
                  <a:srgbClr val="494949"/>
                </a:solidFill>
                <a:latin typeface="Quicksand"/>
                <a:ea typeface="Quicksand"/>
                <a:cs typeface="Quicksand"/>
                <a:sym typeface="Quicksand"/>
              </a:rPr>
              <a:t>3. Melindungi Hak Warga Negara di Daerah</a:t>
            </a:r>
          </a:p>
          <a:p>
            <a:pPr algn="l">
              <a:lnSpc>
                <a:spcPts val="1938"/>
              </a:lnSpc>
            </a:pPr>
            <a:r>
              <a:rPr lang="en-US" sz="1384">
                <a:solidFill>
                  <a:srgbClr val="494949"/>
                </a:solidFill>
                <a:latin typeface="Quicksand"/>
                <a:ea typeface="Quicksand"/>
                <a:cs typeface="Quicksand"/>
                <a:sym typeface="Quicksand"/>
              </a:rPr>
              <a:t>Dalam otonomi daerah, sistem peradilan memastikan hak-hak warga negara tetap terlindungi dari kebijakan daerah yang diskriminatif atau tidak adil.</a:t>
            </a:r>
          </a:p>
          <a:p>
            <a:pPr algn="l">
              <a:lnSpc>
                <a:spcPts val="1938"/>
              </a:lnSpc>
            </a:pPr>
            <a:r>
              <a:rPr lang="en-US" sz="1384">
                <a:solidFill>
                  <a:srgbClr val="494949"/>
                </a:solidFill>
                <a:latin typeface="Quicksand"/>
                <a:ea typeface="Quicksand"/>
                <a:cs typeface="Quicksand"/>
                <a:sym typeface="Quicksand"/>
              </a:rPr>
              <a:t>Sistem peradilan umum menangani kasus-kasus pelanggaran hak asasi manusia atau kriminalitas yang terjadi di wilayah daerah otonom.</a:t>
            </a:r>
          </a:p>
          <a:p>
            <a:pPr algn="l">
              <a:lnSpc>
                <a:spcPts val="1938"/>
              </a:lnSpc>
            </a:pPr>
          </a:p>
          <a:p>
            <a:pPr algn="l">
              <a:lnSpc>
                <a:spcPts val="1938"/>
              </a:lnSpc>
            </a:pPr>
            <a:r>
              <a:rPr lang="en-US" sz="1384">
                <a:solidFill>
                  <a:srgbClr val="494949"/>
                </a:solidFill>
                <a:latin typeface="Quicksand"/>
                <a:ea typeface="Quicksand"/>
                <a:cs typeface="Quicksand"/>
                <a:sym typeface="Quicksand"/>
              </a:rPr>
              <a:t>4. Mengawasi Pengelolaan Keuangan Daerah</a:t>
            </a:r>
          </a:p>
          <a:p>
            <a:pPr algn="l">
              <a:lnSpc>
                <a:spcPts val="1938"/>
              </a:lnSpc>
            </a:pPr>
            <a:r>
              <a:rPr lang="en-US" sz="1384">
                <a:solidFill>
                  <a:srgbClr val="494949"/>
                </a:solidFill>
                <a:latin typeface="Quicksand"/>
                <a:ea typeface="Quicksand"/>
                <a:cs typeface="Quicksand"/>
                <a:sym typeface="Quicksand"/>
              </a:rPr>
              <a:t>Peran Pengadilan Tipikor: Dalam konteks desentralisasi, sistem peradilan melalui pengadilan tindak pidana korupsi (Tipikor) berperan mengadili kasus korupsi yang melibatkan pejabat daerah, termasuk kepala daerah atau anggota DPRD.</a:t>
            </a:r>
          </a:p>
          <a:p>
            <a:pPr algn="l">
              <a:lnSpc>
                <a:spcPts val="1938"/>
              </a:lnSpc>
            </a:pPr>
            <a:r>
              <a:rPr lang="en-US" sz="1384">
                <a:solidFill>
                  <a:srgbClr val="494949"/>
                </a:solidFill>
                <a:latin typeface="Quicksand"/>
                <a:ea typeface="Quicksand"/>
                <a:cs typeface="Quicksand"/>
                <a:sym typeface="Quicksand"/>
              </a:rPr>
              <a:t>Pengawasan ini penting karena desentralisasi melibatkan pengelolaan anggaran besar oleh daerah, yang rawan penyalahgunaan.</a:t>
            </a:r>
          </a:p>
          <a:p>
            <a:pPr algn="l">
              <a:lnSpc>
                <a:spcPts val="1938"/>
              </a:lnSpc>
            </a:pPr>
          </a:p>
          <a:p>
            <a:pPr algn="l">
              <a:lnSpc>
                <a:spcPts val="1938"/>
              </a:lnSpc>
            </a:pPr>
            <a:r>
              <a:rPr lang="en-US" sz="1384">
                <a:solidFill>
                  <a:srgbClr val="494949"/>
                </a:solidFill>
                <a:latin typeface="Quicksand"/>
                <a:ea typeface="Quicksand"/>
                <a:cs typeface="Quicksand"/>
                <a:sym typeface="Quicksand"/>
              </a:rPr>
              <a:t>5. Menguji Peraturan Daerah (Perda)</a:t>
            </a:r>
          </a:p>
          <a:p>
            <a:pPr algn="l">
              <a:lnSpc>
                <a:spcPts val="1938"/>
              </a:lnSpc>
            </a:pPr>
            <a:r>
              <a:rPr lang="en-US" sz="1384">
                <a:solidFill>
                  <a:srgbClr val="494949"/>
                </a:solidFill>
                <a:latin typeface="Quicksand"/>
                <a:ea typeface="Quicksand"/>
                <a:cs typeface="Quicksand"/>
                <a:sym typeface="Quicksand"/>
              </a:rPr>
              <a:t>Judicial Review di Mahkamah Agung: Jika ada Perda yang dianggap bertentangan dengan undang-undang nasional, sistem peradilan (khususnya Mahkamah Agung) memiliki kewenangan untuk menguji dan membatalkan Perda tersebut. Proses ini menjaga harmonisasi antara kebijakan daerah dan kebijakan nasional.</a:t>
            </a:r>
          </a:p>
          <a:p>
            <a:pPr algn="l">
              <a:lnSpc>
                <a:spcPts val="1938"/>
              </a:lnSpc>
            </a:pPr>
          </a:p>
          <a:p>
            <a:pPr algn="l">
              <a:lnSpc>
                <a:spcPts val="1938"/>
              </a:lnSpc>
            </a:pPr>
          </a:p>
          <a:p>
            <a:pPr algn="l">
              <a:lnSpc>
                <a:spcPts val="1938"/>
              </a:lnSpc>
            </a:pPr>
            <a:r>
              <a:rPr lang="en-US" sz="1384">
                <a:solidFill>
                  <a:srgbClr val="494949"/>
                </a:solidFill>
                <a:latin typeface="Quicksand"/>
                <a:ea typeface="Quicksand"/>
                <a:cs typeface="Quicksand"/>
                <a:sym typeface="Quicksand"/>
              </a:rPr>
              <a:t>6. Mendukung Penyelesaian Konflik Lokal</a:t>
            </a:r>
          </a:p>
          <a:p>
            <a:pPr algn="l">
              <a:lnSpc>
                <a:spcPts val="1938"/>
              </a:lnSpc>
            </a:pPr>
            <a:r>
              <a:rPr lang="en-US" sz="1384">
                <a:solidFill>
                  <a:srgbClr val="494949"/>
                </a:solidFill>
                <a:latin typeface="Quicksand"/>
                <a:ea typeface="Quicksand"/>
                <a:cs typeface="Quicksand"/>
                <a:sym typeface="Quicksand"/>
              </a:rPr>
              <a:t>Dalam desentralisasi, konflik antarwarga atau antarlembaga di tingkat lokal sering terjadi. Sistem peradilan berfungsi sebagai mekanisme penyelesaian konflik secara adil dan transparan.</a:t>
            </a:r>
          </a:p>
          <a:p>
            <a:pPr algn="l">
              <a:lnSpc>
                <a:spcPts val="1938"/>
              </a:lnSpc>
            </a:pPr>
            <a:r>
              <a:rPr lang="en-US" sz="1384">
                <a:solidFill>
                  <a:srgbClr val="494949"/>
                </a:solidFill>
                <a:latin typeface="Quicksand"/>
                <a:ea typeface="Quicksand"/>
                <a:cs typeface="Quicksand"/>
                <a:sym typeface="Quicksand"/>
              </a:rPr>
              <a:t>Peradilan Adat atau Lokal: Di beberapa wilayah, sistem peradilan formal juga bekerja sama dengan peradilan adat dalam menyelesaikan masalah sesuai dengan nilai lokal, selama tidak bertentangan dengan hukum nasional.</a:t>
            </a:r>
          </a:p>
          <a:p>
            <a:pPr algn="l">
              <a:lnSpc>
                <a:spcPts val="1938"/>
              </a:lnSpc>
            </a:pPr>
          </a:p>
          <a:p>
            <a:pPr algn="l">
              <a:lnSpc>
                <a:spcPts val="1938"/>
              </a:lnSpc>
            </a:pPr>
            <a:r>
              <a:rPr lang="en-US" sz="1384">
                <a:solidFill>
                  <a:srgbClr val="494949"/>
                </a:solidFill>
                <a:latin typeface="Quicksand"/>
                <a:ea typeface="Quicksand"/>
                <a:cs typeface="Quicksand"/>
                <a:sym typeface="Quicksand"/>
              </a:rPr>
              <a:t>7. Memberikan Kepastian Hukum untuk Investasi Daerah</a:t>
            </a:r>
          </a:p>
          <a:p>
            <a:pPr algn="l">
              <a:lnSpc>
                <a:spcPts val="1938"/>
              </a:lnSpc>
            </a:pPr>
            <a:r>
              <a:rPr lang="en-US" sz="1384">
                <a:solidFill>
                  <a:srgbClr val="494949"/>
                </a:solidFill>
                <a:latin typeface="Quicksand"/>
                <a:ea typeface="Quicksand"/>
                <a:cs typeface="Quicksand"/>
                <a:sym typeface="Quicksand"/>
              </a:rPr>
              <a:t>Dalam mendukung desentralisasi ekonomi, sistem peradilan menjamin perlindungan hukum bagi investor yang berinvestasi di daerah. Ini penting untuk meningkatkan kepercayaan dan pertumbuhan ekonomi lokal.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sp>
        <p:nvSpPr>
          <p:cNvPr name="Freeform 2" id="2"/>
          <p:cNvSpPr/>
          <p:nvPr/>
        </p:nvSpPr>
        <p:spPr>
          <a:xfrm flipH="false" flipV="false" rot="0">
            <a:off x="-2408570" y="6175985"/>
            <a:ext cx="3984886" cy="4361024"/>
          </a:xfrm>
          <a:custGeom>
            <a:avLst/>
            <a:gdLst/>
            <a:ahLst/>
            <a:cxnLst/>
            <a:rect r="r" b="b" t="t" l="l"/>
            <a:pathLst>
              <a:path h="4361024" w="3984886">
                <a:moveTo>
                  <a:pt x="0" y="0"/>
                </a:moveTo>
                <a:lnTo>
                  <a:pt x="3984886" y="0"/>
                </a:lnTo>
                <a:lnTo>
                  <a:pt x="3984886" y="4361024"/>
                </a:lnTo>
                <a:lnTo>
                  <a:pt x="0" y="43610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472564">
            <a:off x="14724147" y="-1659885"/>
            <a:ext cx="4413406" cy="3006633"/>
          </a:xfrm>
          <a:custGeom>
            <a:avLst/>
            <a:gdLst/>
            <a:ahLst/>
            <a:cxnLst/>
            <a:rect r="r" b="b" t="t" l="l"/>
            <a:pathLst>
              <a:path h="3006633" w="4413406">
                <a:moveTo>
                  <a:pt x="0" y="3006632"/>
                </a:moveTo>
                <a:lnTo>
                  <a:pt x="4413406" y="3006632"/>
                </a:lnTo>
                <a:lnTo>
                  <a:pt x="4413406" y="0"/>
                </a:lnTo>
                <a:lnTo>
                  <a:pt x="0" y="0"/>
                </a:lnTo>
                <a:lnTo>
                  <a:pt x="0" y="30066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79507" y="379027"/>
            <a:ext cx="10156526" cy="649673"/>
          </a:xfrm>
          <a:prstGeom prst="rect">
            <a:avLst/>
          </a:prstGeom>
        </p:spPr>
        <p:txBody>
          <a:bodyPr anchor="t" rtlCol="false" tIns="0" lIns="0" bIns="0" rIns="0">
            <a:spAutoFit/>
          </a:bodyPr>
          <a:lstStyle/>
          <a:p>
            <a:pPr algn="ctr">
              <a:lnSpc>
                <a:spcPts val="4771"/>
              </a:lnSpc>
            </a:pPr>
            <a:r>
              <a:rPr lang="en-US" sz="5301">
                <a:solidFill>
                  <a:srgbClr val="000000"/>
                </a:solidFill>
                <a:latin typeface="Marykate"/>
                <a:ea typeface="Marykate"/>
                <a:cs typeface="Marykate"/>
                <a:sym typeface="Marykate"/>
              </a:rPr>
              <a:t>IV. KESIMPULAN</a:t>
            </a:r>
          </a:p>
        </p:txBody>
      </p:sp>
      <p:sp>
        <p:nvSpPr>
          <p:cNvPr name="TextBox 5" id="5"/>
          <p:cNvSpPr txBox="true"/>
          <p:nvPr/>
        </p:nvSpPr>
        <p:spPr>
          <a:xfrm rot="0">
            <a:off x="301030" y="1867969"/>
            <a:ext cx="17658468" cy="7521943"/>
          </a:xfrm>
          <a:prstGeom prst="rect">
            <a:avLst/>
          </a:prstGeom>
        </p:spPr>
        <p:txBody>
          <a:bodyPr anchor="t" rtlCol="false" tIns="0" lIns="0" bIns="0" rIns="0">
            <a:spAutoFit/>
          </a:bodyPr>
          <a:lstStyle/>
          <a:p>
            <a:pPr algn="l" marL="546423" indent="-273211" lvl="1">
              <a:lnSpc>
                <a:spcPts val="3543"/>
              </a:lnSpc>
              <a:buAutoNum type="arabicPeriod" startAt="1"/>
            </a:pPr>
            <a:r>
              <a:rPr lang="en-US" sz="2530">
                <a:solidFill>
                  <a:srgbClr val="494949"/>
                </a:solidFill>
                <a:latin typeface="Quicksand"/>
                <a:ea typeface="Quicksand"/>
                <a:cs typeface="Quicksand"/>
                <a:sym typeface="Quicksand"/>
              </a:rPr>
              <a:t>Berdasarkan pembahasan dalam makalah ini, dapat disimpulkan bahwa otonomi daerah dan desentralisasi merupakan kebijakan strategis yang bertujuan untuk memperbaiki tata kelola pemerintahan di Indonesia. Melalui otonomi daerah, pemerintah pusat memberikan kewenangan yang lebih luas kepada pemerintah daerah untuk mengatur dan mengelola urusan pemerintahan secara mandiri, sesuai dengan karakteristik dan kebutuhan lokal.</a:t>
            </a:r>
          </a:p>
          <a:p>
            <a:pPr algn="l" marL="546423" indent="-273211" lvl="1">
              <a:lnSpc>
                <a:spcPts val="3543"/>
              </a:lnSpc>
              <a:buAutoNum type="arabicPeriod" startAt="1"/>
            </a:pPr>
            <a:r>
              <a:rPr lang="en-US" sz="2530">
                <a:solidFill>
                  <a:srgbClr val="494949"/>
                </a:solidFill>
                <a:latin typeface="Quicksand"/>
                <a:ea typeface="Quicksand"/>
                <a:cs typeface="Quicksand"/>
                <a:sym typeface="Quicksand"/>
              </a:rPr>
              <a:t>Pelaksanaan desentralisasi memberikan berbagai manfaat, seperti meningkatkan partisipasi masyarakat, mempercepat pembangunan daerah, serta menciptakan pemerintahan yang lebih responsif dan akuntabel. Namun, dalam implementasinya, kebijakan ini juga menghadapi sejumlah tantangan, seperti penyalahgunaan wewenang, rendahnya kapasitas sumber daya manusia di tingkat daerah, dan potensi ketimpangan antardaerah.</a:t>
            </a:r>
          </a:p>
          <a:p>
            <a:pPr algn="l" marL="546423" indent="-273211" lvl="1">
              <a:lnSpc>
                <a:spcPts val="3543"/>
              </a:lnSpc>
              <a:buAutoNum type="arabicPeriod" startAt="1"/>
            </a:pPr>
            <a:r>
              <a:rPr lang="en-US" sz="2530">
                <a:solidFill>
                  <a:srgbClr val="494949"/>
                </a:solidFill>
                <a:latin typeface="Quicksand"/>
                <a:ea typeface="Quicksand"/>
                <a:cs typeface="Quicksand"/>
                <a:sym typeface="Quicksand"/>
              </a:rPr>
              <a:t>Oleh karena itu, keberhasilan otonomi daerah dan desentralisasi sangat bergantung pada koordinasi yang efektif antara pemerintah pusat dan daerah, peningkatan kapasitas pemerintah daerah, serta pengawasan yang ketat untuk mencegah penyimpangan. Dengan demikian, kebijakan ini dapat benar-benar mewujudkan pemerintahan yang lebih baik dan meningkatkan kesejahteraan masyarakat secara merata.</a:t>
            </a:r>
          </a:p>
          <a:p>
            <a:pPr algn="l" marL="546423" indent="-273211" lvl="1">
              <a:lnSpc>
                <a:spcPts val="3543"/>
              </a:lnSpc>
              <a:buAutoNum type="arabicPeriod" startAt="1"/>
            </a:pPr>
            <a:r>
              <a:rPr lang="en-US" sz="2530">
                <a:solidFill>
                  <a:srgbClr val="494949"/>
                </a:solidFill>
                <a:latin typeface="Quicksand"/>
                <a:ea typeface="Quicksand"/>
                <a:cs typeface="Quicksand"/>
                <a:sym typeface="Quicksand"/>
              </a:rPr>
              <a:t>Melalui evaluasdan perbaikan yang berkelanjutan, otonomi daerah dan desentralisasi diharapkan dapat menjadi pondasi yang kuat untuk mendukung terciptanya pemerintahan yang demokratis, efisien, dan berpihak pada rakyat.</a:t>
            </a:r>
          </a:p>
        </p:txBody>
      </p:sp>
      <p:sp>
        <p:nvSpPr>
          <p:cNvPr name="Freeform 6" id="6"/>
          <p:cNvSpPr/>
          <p:nvPr/>
        </p:nvSpPr>
        <p:spPr>
          <a:xfrm flipH="true" flipV="false" rot="0">
            <a:off x="16559102" y="226627"/>
            <a:ext cx="1400395" cy="1580136"/>
          </a:xfrm>
          <a:custGeom>
            <a:avLst/>
            <a:gdLst/>
            <a:ahLst/>
            <a:cxnLst/>
            <a:rect r="r" b="b" t="t" l="l"/>
            <a:pathLst>
              <a:path h="1580136" w="1400395">
                <a:moveTo>
                  <a:pt x="1400396" y="0"/>
                </a:moveTo>
                <a:lnTo>
                  <a:pt x="0" y="0"/>
                </a:lnTo>
                <a:lnTo>
                  <a:pt x="0" y="1580136"/>
                </a:lnTo>
                <a:lnTo>
                  <a:pt x="1400396" y="1580136"/>
                </a:lnTo>
                <a:lnTo>
                  <a:pt x="140039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DAGZCiTKVIY</dc:identifier>
  <dcterms:modified xsi:type="dcterms:W3CDTF">2011-08-01T06:04:30Z</dcterms:modified>
  <cp:revision>1</cp:revision>
  <dc:title>TUGAS KEL 1 OTONOMI DAERAH BU NOVI</dc:title>
</cp:coreProperties>
</file>