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2" r:id="rId6"/>
    <p:sldId id="263" r:id="rId7"/>
    <p:sldId id="264" r:id="rId8"/>
    <p:sldId id="267" r:id="rId9"/>
    <p:sldId id="270" r:id="rId10"/>
    <p:sldId id="265" r:id="rId11"/>
    <p:sldId id="258" r:id="rId12"/>
    <p:sldId id="266" r:id="rId13"/>
    <p:sldId id="268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3T11:57:10.740" idx="1">
    <p:pos x="1517" y="27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47CB-DCF9-89BD-B47C-ADECF983E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01CDE-A9EC-C655-2DDB-46199D271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A6FB-024C-7272-8C76-F2936442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D9AB-4244-C618-396F-551CCA23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15-A76A-A52A-ABA0-5C5EF015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4C10-955E-A6A2-0317-361A6A43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133E8-B350-8013-2E2B-12350969E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38BA-428B-5ABB-2307-810DB7E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8465-516A-62C8-7281-C91A5585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D137-9D45-FF03-BC51-4B646BAD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76E69-3C2E-784A-BE2B-8704ED549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D6EC1-D1A2-90D5-464B-F3E95EC22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5956A-5D48-458B-AE8F-D82EEB08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D439A-16A0-366E-DB8C-EF5A09F5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59B3-950F-A90E-EDC7-B357F745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AFB6-7D3D-3908-B4AB-13999F7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1019-3268-05D4-9FFC-E096105D8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F8697-6180-0368-BD54-03F32256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5333-DF36-3794-CFA4-A08EB572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6AEF-CA8C-CFF2-19DA-444B795F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C5B1-A95E-6FA3-2F22-2B55BDAD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49460-6947-1A4B-8BCA-BC468B99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8092-BB5B-4EC2-C2F0-216D6ACA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D6B1-C18A-ADC8-3296-6ED1764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7192D-B4A6-168F-BFC6-4F1100B4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5215-1330-9680-1B5C-632C6B15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B858-18A0-5322-D5F9-C29B938A0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C18AF-49E4-9E81-449E-7B37ED597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E24E2-8335-B854-1208-CD696569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B3378-6A06-F601-3D4B-64281C67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481A5-67D4-012A-9824-21DCBF16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2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EE-1C9D-5FFF-C8B7-F471437C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F2719-0EAA-9855-3170-6595E468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B5267-559B-2EA4-D0AF-C052FC8C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7AFFF-C3A6-4A3B-4781-FDD4CDE35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38A56-1F46-6821-DE83-7F7EC787F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D9EE3-65C5-F955-4C48-FEB19071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F21BC-89FC-8321-3535-C4F28E2F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D7B32-54D8-D321-109A-046CE8A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AEE3-22A7-6184-89A7-B111BAD6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DDC11-51F6-F86B-84FD-100C3A84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DA405-41EB-94B0-EF34-E8392D91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9CBA-39FA-0A69-8F0A-DCC6CBC5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3783C-2922-5425-765E-9472EBF3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8F85F-AF92-5E2B-EAEA-31DD1EBD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20F79-5867-6A2D-F5B3-C97D150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908F-D223-D569-B6C9-A4B66262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C2D21-9FA9-2508-A444-CAD5287B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2264E-D5CB-CF71-A7C7-98879DDFD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E579-C1CC-00C7-D297-91B2F49C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8A454-D85F-4686-F3FF-29C3A2DA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72615-F6AE-ECE4-C6BD-F8D91BD9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6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B5BE-712F-6D2A-7B07-6FA6188E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74E60-7FB0-161B-26C4-C04F8F92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9A40-B3DD-6F2A-9FC0-9938AB05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DCDBA-ADD3-3F4D-BDBF-E25CBDA4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5E787-FB16-6F1E-DBEA-19FD968C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7D715-8537-3F2C-B380-F1554661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21D49-A1EF-1EA7-53F7-EB28CB90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85E02-6A52-49F9-767F-42A3D2AB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B098-4879-E192-EF3B-8915BC76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CAAD-E8C4-4696-949F-2EB25AF16A3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12E2-E1CE-B2ED-46F9-D59A7083A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0ECD-B73D-CD31-9E34-C8AC136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D291-919E-4A79-B2F6-3ABDF3F2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55E1-29F4-352D-3AAA-C2DC591B7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440" y="3291839"/>
            <a:ext cx="4754880" cy="128492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Perencanaan</a:t>
            </a:r>
            <a:br>
              <a:rPr lang="en-GB" b="1" dirty="0"/>
            </a:br>
            <a:r>
              <a:rPr lang="en-GB" b="1" dirty="0" err="1"/>
              <a:t>Kreatif</a:t>
            </a:r>
            <a:r>
              <a:rPr lang="en-GB" b="1" dirty="0"/>
              <a:t>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8EED0-091A-BDFF-D321-C908CAA2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E11FB1-171C-7CA1-8515-1F1A076AD158}"/>
              </a:ext>
            </a:extLst>
          </p:cNvPr>
          <p:cNvSpPr txBox="1"/>
          <p:nvPr/>
        </p:nvSpPr>
        <p:spPr>
          <a:xfrm>
            <a:off x="1508760" y="1410176"/>
            <a:ext cx="36880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Strategi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media,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tata </a:t>
            </a:r>
            <a:r>
              <a:rPr lang="en-US" sz="2000" dirty="0" err="1"/>
              <a:t>desain</a:t>
            </a:r>
            <a:r>
              <a:rPr lang="en-US" sz="2000" dirty="0"/>
              <a:t>.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Sadjiman</a:t>
            </a:r>
            <a:r>
              <a:rPr lang="en-US" sz="2000" dirty="0"/>
              <a:t>, 2006: 4)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7C5F2-33CE-D787-E091-7027BACC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45720"/>
            <a:ext cx="681228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0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0F49C-37CA-875D-C1A6-64F554AC3B6C}"/>
              </a:ext>
            </a:extLst>
          </p:cNvPr>
          <p:cNvSpPr txBox="1"/>
          <p:nvPr/>
        </p:nvSpPr>
        <p:spPr>
          <a:xfrm>
            <a:off x="1539240" y="10802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/>
              <a:t>Aspek</a:t>
            </a:r>
            <a:r>
              <a:rPr lang="en-US" sz="2800" b="1" u="sng" dirty="0"/>
              <a:t>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0932D-0529-B158-52A3-D8B7A767848F}"/>
              </a:ext>
            </a:extLst>
          </p:cNvPr>
          <p:cNvSpPr txBox="1"/>
          <p:nvPr/>
        </p:nvSpPr>
        <p:spPr>
          <a:xfrm>
            <a:off x="1539240" y="1632466"/>
            <a:ext cx="36271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Perencanaan</a:t>
            </a:r>
            <a:r>
              <a:rPr lang="en-US" sz="2800" dirty="0"/>
              <a:t> media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menjangkau</a:t>
            </a:r>
            <a:r>
              <a:rPr lang="en-US" sz="2800" dirty="0"/>
              <a:t> target </a:t>
            </a:r>
            <a:r>
              <a:rPr lang="en-US" sz="2800" dirty="0" err="1"/>
              <a:t>audiens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dituju</a:t>
            </a:r>
            <a:r>
              <a:rPr lang="en-US" sz="2800" dirty="0"/>
              <a:t>, </a:t>
            </a:r>
            <a:r>
              <a:rPr lang="en-US" sz="2800" dirty="0" err="1"/>
              <a:t>menggunakan</a:t>
            </a:r>
            <a:r>
              <a:rPr lang="en-US" sz="2800" dirty="0"/>
              <a:t> media </a:t>
            </a:r>
            <a:r>
              <a:rPr lang="en-US" sz="2800" dirty="0" err="1"/>
              <a:t>utama</a:t>
            </a:r>
            <a:r>
              <a:rPr lang="en-US" sz="2800" dirty="0"/>
              <a:t> video </a:t>
            </a:r>
            <a:r>
              <a:rPr lang="en-US" sz="2800" dirty="0" err="1"/>
              <a:t>iklan</a:t>
            </a:r>
            <a:r>
              <a:rPr lang="en-US" sz="2800" dirty="0"/>
              <a:t>, di </a:t>
            </a:r>
            <a:r>
              <a:rPr lang="en-US" sz="2800" dirty="0" err="1"/>
              <a:t>sertai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media </a:t>
            </a:r>
            <a:r>
              <a:rPr lang="en-US" sz="2800" dirty="0" err="1"/>
              <a:t>cetak</a:t>
            </a:r>
            <a:r>
              <a:rPr lang="en-US" sz="2800" dirty="0"/>
              <a:t> dan merchandise </a:t>
            </a:r>
            <a:r>
              <a:rPr lang="en-US" sz="2800" dirty="0" err="1"/>
              <a:t>sebagai</a:t>
            </a:r>
            <a:r>
              <a:rPr lang="en-US" sz="2800" dirty="0"/>
              <a:t> media </a:t>
            </a:r>
            <a:r>
              <a:rPr lang="en-US" sz="2800" dirty="0" err="1"/>
              <a:t>pendukung</a:t>
            </a:r>
            <a:endParaRPr lang="en-US" sz="2800" dirty="0"/>
          </a:p>
        </p:txBody>
      </p:sp>
      <p:pic>
        <p:nvPicPr>
          <p:cNvPr id="3074" name="Picture 2" descr="Kenali Bisnis Advertising, Iklan untuk Tingkatkan Penjualan">
            <a:extLst>
              <a:ext uri="{FF2B5EF4-FFF2-40B4-BE49-F238E27FC236}">
                <a16:creationId xmlns:a16="http://schemas.microsoft.com/office/drawing/2014/main" id="{97FF3CD6-0E12-FCB4-A876-FA0D61E69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9380"/>
          <a:stretch/>
        </p:blipFill>
        <p:spPr bwMode="auto">
          <a:xfrm>
            <a:off x="5394960" y="674251"/>
            <a:ext cx="6797040" cy="55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0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6795C-AD9B-18BD-FFA5-65FAF625458C}"/>
              </a:ext>
            </a:extLst>
          </p:cNvPr>
          <p:cNvSpPr txBox="1"/>
          <p:nvPr/>
        </p:nvSpPr>
        <p:spPr>
          <a:xfrm>
            <a:off x="6400800" y="566678"/>
            <a:ext cx="48310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endParaRPr lang="en-US" sz="2000" dirty="0"/>
          </a:p>
          <a:p>
            <a:pPr algn="r"/>
            <a:endParaRPr lang="en-US" sz="2000" dirty="0"/>
          </a:p>
          <a:p>
            <a:pPr algn="r"/>
            <a:r>
              <a:rPr lang="en-US" sz="2000" dirty="0"/>
              <a:t>Visual : </a:t>
            </a:r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bumbu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di </a:t>
            </a:r>
            <a:r>
              <a:rPr lang="en-US" sz="2000" dirty="0" err="1"/>
              <a:t>Rinjani</a:t>
            </a:r>
            <a:r>
              <a:rPr lang="en-US" sz="2000" dirty="0"/>
              <a:t> View Café dan Resto</a:t>
            </a:r>
          </a:p>
          <a:p>
            <a:pPr marL="285750" indent="-285750" algn="r">
              <a:buFontTx/>
              <a:buChar char="-"/>
            </a:pPr>
            <a:r>
              <a:rPr lang="en-US" sz="2000" dirty="0"/>
              <a:t>Font – font yang </a:t>
            </a:r>
            <a:r>
              <a:rPr lang="en-US" sz="2000" dirty="0" err="1"/>
              <a:t>kekinian</a:t>
            </a: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Segitiga</a:t>
            </a:r>
            <a:r>
              <a:rPr lang="en-US" sz="2000" dirty="0"/>
              <a:t> yang di </a:t>
            </a:r>
            <a:r>
              <a:rPr lang="en-US" sz="2000" dirty="0" err="1"/>
              <a:t>repetisi</a:t>
            </a:r>
            <a:r>
              <a:rPr lang="en-US" sz="2000" dirty="0"/>
              <a:t> =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resto , café dan hotel background orange.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ketertarikan</a:t>
            </a:r>
            <a:r>
              <a:rPr lang="en-US" sz="2000" dirty="0"/>
              <a:t> target </a:t>
            </a:r>
            <a:r>
              <a:rPr lang="en-US" sz="2000" dirty="0" err="1"/>
              <a:t>audiens</a:t>
            </a:r>
            <a:r>
              <a:rPr lang="en-US" sz="2000" dirty="0"/>
              <a:t>.</a:t>
            </a:r>
          </a:p>
        </p:txBody>
      </p:sp>
      <p:pic>
        <p:nvPicPr>
          <p:cNvPr id="4098" name="Picture 2" descr="8 Tipe Advertising Agency yang Perlu Diketahui - Blog - Studio Antelope">
            <a:extLst>
              <a:ext uri="{FF2B5EF4-FFF2-40B4-BE49-F238E27FC236}">
                <a16:creationId xmlns:a16="http://schemas.microsoft.com/office/drawing/2014/main" id="{89019B47-B840-8870-748A-5AC72979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09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th the US Stuck Inside, Where Does That Leave Out-of-Home Advertising?">
            <a:extLst>
              <a:ext uri="{FF2B5EF4-FFF2-40B4-BE49-F238E27FC236}">
                <a16:creationId xmlns:a16="http://schemas.microsoft.com/office/drawing/2014/main" id="{98990E22-B2BE-9CFB-860E-3C56AABB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36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4360FC-F6CD-02C9-7DDB-33A78BA26A96}"/>
              </a:ext>
            </a:extLst>
          </p:cNvPr>
          <p:cNvSpPr txBox="1"/>
          <p:nvPr/>
        </p:nvSpPr>
        <p:spPr>
          <a:xfrm>
            <a:off x="960120" y="1619518"/>
            <a:ext cx="426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Tata Desain (Lay out) : </a:t>
            </a:r>
          </a:p>
          <a:p>
            <a:endParaRPr lang="en-US" sz="2000" dirty="0"/>
          </a:p>
          <a:p>
            <a:r>
              <a:rPr lang="en-US" sz="2000" dirty="0" err="1"/>
              <a:t>Perencanaan</a:t>
            </a:r>
            <a:r>
              <a:rPr lang="en-US" sz="2000" dirty="0"/>
              <a:t> tata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=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Tata </a:t>
            </a:r>
            <a:r>
              <a:rPr lang="en-US" sz="2000" dirty="0" err="1"/>
              <a:t>letak</a:t>
            </a:r>
            <a:r>
              <a:rPr lang="en-US" sz="2000" dirty="0"/>
              <a:t> (layout)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Visual  yang </a:t>
            </a:r>
            <a:r>
              <a:rPr lang="en-US" sz="2000" dirty="0" err="1"/>
              <a:t>informatif</a:t>
            </a:r>
            <a:r>
              <a:rPr lang="en-US" sz="2000" dirty="0"/>
              <a:t>, </a:t>
            </a:r>
            <a:r>
              <a:rPr lang="en-US" sz="2000" dirty="0" err="1"/>
              <a:t>efektif</a:t>
            </a:r>
            <a:r>
              <a:rPr lang="en-US" sz="2000" dirty="0"/>
              <a:t>, dan </a:t>
            </a:r>
            <a:r>
              <a:rPr lang="en-US" sz="2000" dirty="0" err="1"/>
              <a:t>komunikatif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periklanan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terpenuhi</a:t>
            </a:r>
            <a:r>
              <a:rPr lang="en-US" sz="2000" dirty="0"/>
              <a:t>.</a:t>
            </a:r>
          </a:p>
        </p:txBody>
      </p:sp>
      <p:pic>
        <p:nvPicPr>
          <p:cNvPr id="5124" name="Picture 4" descr="Um ponto de vista sobre layout – Design Culture">
            <a:extLst>
              <a:ext uri="{FF2B5EF4-FFF2-40B4-BE49-F238E27FC236}">
                <a16:creationId xmlns:a16="http://schemas.microsoft.com/office/drawing/2014/main" id="{982F7688-5E61-2A83-13BA-F6E86BE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BE433-F6C7-59F1-D185-553539747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7" t="26571" r="18179" b="53419"/>
          <a:stretch/>
        </p:blipFill>
        <p:spPr>
          <a:xfrm>
            <a:off x="312615" y="1678765"/>
            <a:ext cx="11566770" cy="35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6BAED-808C-EA65-2188-FC8C2A73A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50" t="63784" r="18125" b="16873"/>
          <a:stretch/>
        </p:blipFill>
        <p:spPr>
          <a:xfrm>
            <a:off x="366373" y="2057400"/>
            <a:ext cx="11459253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83D611-D845-2097-F29C-E332C7CE8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50" t="18207" r="19456" b="55558"/>
          <a:stretch/>
        </p:blipFill>
        <p:spPr>
          <a:xfrm>
            <a:off x="762000" y="1119830"/>
            <a:ext cx="10843164" cy="41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DD7BA-F86B-3C82-463E-6502AA93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22653" r="17250" b="46888"/>
          <a:stretch/>
        </p:blipFill>
        <p:spPr>
          <a:xfrm>
            <a:off x="1371600" y="1363814"/>
            <a:ext cx="9707880" cy="4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8C6A3A-F8A5-4CF0-1EA1-A1B89D7E6F16}"/>
              </a:ext>
            </a:extLst>
          </p:cNvPr>
          <p:cNvSpPr txBox="1">
            <a:spLocks/>
          </p:cNvSpPr>
          <p:nvPr/>
        </p:nvSpPr>
        <p:spPr>
          <a:xfrm>
            <a:off x="838200" y="1164324"/>
            <a:ext cx="52578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C00000"/>
                </a:solidFill>
              </a:rPr>
              <a:t>Iklan</a:t>
            </a:r>
            <a:r>
              <a:rPr lang="en-US" sz="4800" dirty="0">
                <a:solidFill>
                  <a:srgbClr val="C00000"/>
                </a:solidFill>
              </a:rPr>
              <a:t> Surat </a:t>
            </a:r>
            <a:r>
              <a:rPr lang="en-US" sz="4800" dirty="0" err="1">
                <a:solidFill>
                  <a:srgbClr val="C00000"/>
                </a:solidFill>
              </a:rPr>
              <a:t>Kabar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</a:rPr>
              <a:t>(</a:t>
            </a:r>
            <a:r>
              <a:rPr lang="en-US" sz="4800" dirty="0" err="1">
                <a:solidFill>
                  <a:srgbClr val="C00000"/>
                </a:solidFill>
              </a:rPr>
              <a:t>Iklan</a:t>
            </a:r>
            <a:r>
              <a:rPr lang="en-US" sz="4800" dirty="0">
                <a:solidFill>
                  <a:srgbClr val="C00000"/>
                </a:solidFill>
              </a:rPr>
              <a:t> Media </a:t>
            </a:r>
            <a:r>
              <a:rPr lang="en-US" sz="4800" dirty="0" err="1">
                <a:solidFill>
                  <a:srgbClr val="C00000"/>
                </a:solidFill>
              </a:rPr>
              <a:t>Cetak</a:t>
            </a:r>
            <a:r>
              <a:rPr lang="en-US" sz="4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87EC4-2DA5-80F5-A2CB-B480015CECC7}"/>
              </a:ext>
            </a:extLst>
          </p:cNvPr>
          <p:cNvSpPr/>
          <p:nvPr/>
        </p:nvSpPr>
        <p:spPr>
          <a:xfrm>
            <a:off x="6614160" y="0"/>
            <a:ext cx="5577840" cy="6979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E81578D-9C97-17E3-11F9-D56E2B48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Defenisi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1D840777-E378-B39F-1F7F-699D7F22F517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074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  <a:defRPr/>
            </a:pP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Iklan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koran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merupakan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salah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satu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strategi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promosi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yang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dilakukan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oleh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perusahaan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/brand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dengan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cara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memasang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iklan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 di media </a:t>
            </a:r>
            <a:r>
              <a:rPr lang="en-US" sz="2400" dirty="0" err="1">
                <a:solidFill>
                  <a:srgbClr val="2A2A2A"/>
                </a:solidFill>
                <a:latin typeface="Roboto" panose="020B0604020202020204" pitchFamily="2" charset="0"/>
              </a:rPr>
              <a:t>cetak</a:t>
            </a:r>
            <a:r>
              <a:rPr lang="en-US" sz="2400" dirty="0">
                <a:solidFill>
                  <a:srgbClr val="2A2A2A"/>
                </a:solidFill>
                <a:latin typeface="Roboto" panose="020B0604020202020204" pitchFamily="2" charset="0"/>
              </a:rPr>
              <a:t>.</a:t>
            </a:r>
            <a:endParaRPr lang="en-US" sz="2400" b="0" i="0" dirty="0">
              <a:solidFill>
                <a:srgbClr val="2A2A2A"/>
              </a:solidFill>
              <a:effectLst/>
              <a:latin typeface="Roboto" panose="020B0604020202020204" pitchFamily="2" charset="0"/>
            </a:endParaRP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  <a:defRPr/>
            </a:pPr>
            <a:endParaRPr lang="en-US" sz="2000" dirty="0"/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2000" dirty="0" err="1"/>
              <a:t>Sumber</a:t>
            </a:r>
            <a:r>
              <a:rPr lang="en-US" sz="2000" dirty="0"/>
              <a:t> : </a:t>
            </a:r>
            <a:r>
              <a:rPr lang="en-US" sz="2000" i="1" dirty="0"/>
              <a:t>https://money.kompas.com/read/2022/02/10/210000726/pengertian-jenis-jenis-dan-contoh-iklan-media-cetak</a:t>
            </a:r>
            <a:br>
              <a:rPr lang="en-US" sz="2000" dirty="0"/>
            </a:br>
            <a:br>
              <a:rPr lang="en-US" sz="2000" dirty="0"/>
            </a:b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6+ Contoh Iklan Media Cetak dan Penjelasannya (+ Gambar)">
            <a:extLst>
              <a:ext uri="{FF2B5EF4-FFF2-40B4-BE49-F238E27FC236}">
                <a16:creationId xmlns:a16="http://schemas.microsoft.com/office/drawing/2014/main" id="{4F299416-4509-32C3-6949-832B50F7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43" y="150495"/>
            <a:ext cx="5095875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2C0BC7-76CF-0E05-FE95-34259B713DA9}"/>
              </a:ext>
            </a:extLst>
          </p:cNvPr>
          <p:cNvSpPr txBox="1"/>
          <p:nvPr/>
        </p:nvSpPr>
        <p:spPr>
          <a:xfrm>
            <a:off x="1493520" y="1944916"/>
            <a:ext cx="4434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Analisis</a:t>
            </a:r>
            <a:r>
              <a:rPr lang="en-US" sz="2000" dirty="0"/>
              <a:t> Swot </a:t>
            </a:r>
          </a:p>
          <a:p>
            <a:endParaRPr lang="en-US" sz="2000" dirty="0"/>
          </a:p>
          <a:p>
            <a:r>
              <a:rPr lang="en-US" sz="2000" dirty="0" err="1"/>
              <a:t>Analisis</a:t>
            </a:r>
            <a:r>
              <a:rPr lang="en-US" sz="2000" dirty="0"/>
              <a:t> SWOT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(strength), </a:t>
            </a:r>
            <a:r>
              <a:rPr lang="en-US" sz="2000" dirty="0" err="1"/>
              <a:t>kelemahan</a:t>
            </a:r>
            <a:r>
              <a:rPr lang="en-US" sz="2000" dirty="0"/>
              <a:t> (weakness), </a:t>
            </a:r>
            <a:r>
              <a:rPr lang="en-US" sz="2000" dirty="0" err="1"/>
              <a:t>peluang</a:t>
            </a:r>
            <a:r>
              <a:rPr lang="en-US" sz="2000" dirty="0"/>
              <a:t>(opportunity), dan </a:t>
            </a:r>
            <a:r>
              <a:rPr lang="en-US" sz="2000" dirty="0" err="1"/>
              <a:t>ancaman</a:t>
            </a:r>
            <a:r>
              <a:rPr lang="en-US" sz="2000" dirty="0"/>
              <a:t> (threat) </a:t>
            </a:r>
            <a:r>
              <a:rPr lang="en-US" sz="2000" dirty="0" err="1"/>
              <a:t>dari</a:t>
            </a:r>
            <a:r>
              <a:rPr lang="en-US" sz="2000" dirty="0"/>
              <a:t> competitor.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9E556-73FC-9C92-3BDB-F29D3B70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0DF98-3074-9D5E-C937-7E622E5E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7960"/>
            <a:ext cx="12192000" cy="20574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Iklan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Koran</a:t>
            </a:r>
          </a:p>
        </p:txBody>
      </p:sp>
    </p:spTree>
    <p:extLst>
      <p:ext uri="{BB962C8B-B14F-4D97-AF65-F5344CB8AC3E}">
        <p14:creationId xmlns:p14="http://schemas.microsoft.com/office/powerpoint/2010/main" val="210598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7A74C5FE-26DF-D06C-CF9D-9465964C9722}"/>
              </a:ext>
            </a:extLst>
          </p:cNvPr>
          <p:cNvSpPr txBox="1">
            <a:spLocks/>
          </p:cNvSpPr>
          <p:nvPr/>
        </p:nvSpPr>
        <p:spPr>
          <a:xfrm>
            <a:off x="1056513" y="5865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Iklan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Baris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5" name="Picture 2" descr="15 Contoh Iklan Baris, Plus Definisi, Ciri, Fungsi, &amp; Unsurnya. Lengkap!">
            <a:extLst>
              <a:ext uri="{FF2B5EF4-FFF2-40B4-BE49-F238E27FC236}">
                <a16:creationId xmlns:a16="http://schemas.microsoft.com/office/drawing/2014/main" id="{255FD40F-BDD3-6ED3-0D01-B1704B95D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3"/>
          <a:stretch/>
        </p:blipFill>
        <p:spPr bwMode="auto">
          <a:xfrm>
            <a:off x="2164080" y="2336368"/>
            <a:ext cx="7863839" cy="41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0D99B7-8026-128E-3FD3-F7446A47545C}"/>
              </a:ext>
            </a:extLst>
          </p:cNvPr>
          <p:cNvSpPr txBox="1"/>
          <p:nvPr/>
        </p:nvSpPr>
        <p:spPr>
          <a:xfrm>
            <a:off x="1391793" y="118314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D1D1D"/>
                </a:solidFill>
                <a:latin typeface="Muli"/>
              </a:rPr>
              <a:t>I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klan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kecil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atau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singkat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yang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hanya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terdiri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dari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beberapa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baris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saja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dalam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sebuah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 </a:t>
            </a:r>
            <a:r>
              <a:rPr lang="en-US" sz="2400" b="0" i="0" dirty="0" err="1">
                <a:solidFill>
                  <a:srgbClr val="1D1D1D"/>
                </a:solidFill>
                <a:effectLst/>
                <a:latin typeface="Muli"/>
              </a:rPr>
              <a:t>kolom</a:t>
            </a:r>
            <a:r>
              <a:rPr lang="en-US" sz="2400" b="0" i="0" dirty="0">
                <a:solidFill>
                  <a:srgbClr val="1D1D1D"/>
                </a:solidFill>
                <a:effectLst/>
                <a:latin typeface="Muli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83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7817F43-0BCB-CCC6-16FF-4B93E10551DB}"/>
              </a:ext>
            </a:extLst>
          </p:cNvPr>
          <p:cNvSpPr txBox="1">
            <a:spLocks/>
          </p:cNvSpPr>
          <p:nvPr/>
        </p:nvSpPr>
        <p:spPr>
          <a:xfrm>
            <a:off x="708731" y="4060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Display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C58B8-56B8-6D4C-1DD2-58CBCAF98E8C}"/>
              </a:ext>
            </a:extLst>
          </p:cNvPr>
          <p:cNvSpPr txBox="1"/>
          <p:nvPr/>
        </p:nvSpPr>
        <p:spPr>
          <a:xfrm>
            <a:off x="1022986" y="938958"/>
            <a:ext cx="911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Iklan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disampaikan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lebih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banyak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menonjolkan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gambar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dirancang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kreatif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serta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mudah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20B0502040204020203" pitchFamily="2" charset="0"/>
              </a:rPr>
              <a:t>diingat</a:t>
            </a:r>
            <a:r>
              <a:rPr lang="en-US" sz="2000" dirty="0">
                <a:solidFill>
                  <a:srgbClr val="000000"/>
                </a:solidFill>
                <a:latin typeface="Poppins" panose="020B0502040204020203" pitchFamily="2" charset="0"/>
              </a:rPr>
              <a:t> oleh audience.</a:t>
            </a:r>
            <a:endParaRPr lang="en-US" sz="2000" dirty="0"/>
          </a:p>
        </p:txBody>
      </p:sp>
      <p:pic>
        <p:nvPicPr>
          <p:cNvPr id="7" name="Picture 2" descr="10+ Contoh Iklan Menarik Penawaran Produk Barang,Jasa Bahasa Inggris dan  Indonesia">
            <a:extLst>
              <a:ext uri="{FF2B5EF4-FFF2-40B4-BE49-F238E27FC236}">
                <a16:creationId xmlns:a16="http://schemas.microsoft.com/office/drawing/2014/main" id="{7B9847BA-58F6-5215-0F95-DBB274B9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46" y="2004774"/>
            <a:ext cx="8486513" cy="4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1+ Contoh Iklan Menarik Lengkap dengan Gambar Dan Penjelasan">
            <a:extLst>
              <a:ext uri="{FF2B5EF4-FFF2-40B4-BE49-F238E27FC236}">
                <a16:creationId xmlns:a16="http://schemas.microsoft.com/office/drawing/2014/main" id="{D1E825EF-091A-55F5-A6A9-5D4695B3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63" y="761888"/>
            <a:ext cx="9347473" cy="53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E7BF2A0-3209-6BC8-7688-71BCE5AE3BF4}"/>
              </a:ext>
            </a:extLst>
          </p:cNvPr>
          <p:cNvSpPr txBox="1">
            <a:spLocks/>
          </p:cNvSpPr>
          <p:nvPr/>
        </p:nvSpPr>
        <p:spPr>
          <a:xfrm>
            <a:off x="1030928" y="1615180"/>
            <a:ext cx="3099112" cy="42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Kolom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Tuliskan Ciri Ciri Iklan Kolom - Data Dikdasmen">
            <a:extLst>
              <a:ext uri="{FF2B5EF4-FFF2-40B4-BE49-F238E27FC236}">
                <a16:creationId xmlns:a16="http://schemas.microsoft.com/office/drawing/2014/main" id="{006FE80A-E6AB-E886-C41D-3B7FC79F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5" y="920591"/>
            <a:ext cx="7826235" cy="50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3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47A9D114-D6E4-578A-CB0E-A674891D7403}"/>
              </a:ext>
            </a:extLst>
          </p:cNvPr>
          <p:cNvSpPr txBox="1">
            <a:spLocks/>
          </p:cNvSpPr>
          <p:nvPr/>
        </p:nvSpPr>
        <p:spPr>
          <a:xfrm>
            <a:off x="1320488" y="837940"/>
            <a:ext cx="10185712" cy="42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: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Rancanglah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display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kabar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Desain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plagiat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perancangan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Disertai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(media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7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(34 x 25)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koran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(35.2 x 540 mm / 7 </a:t>
            </a:r>
            <a:r>
              <a:rPr lang="en-GB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540).</a:t>
            </a:r>
          </a:p>
        </p:txBody>
      </p:sp>
    </p:spTree>
    <p:extLst>
      <p:ext uri="{BB962C8B-B14F-4D97-AF65-F5344CB8AC3E}">
        <p14:creationId xmlns:p14="http://schemas.microsoft.com/office/powerpoint/2010/main" val="128870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98222-6E3D-F461-1583-A6A2BEFF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97" y="1493520"/>
            <a:ext cx="7106605" cy="52273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88AE7C-F38E-DE6E-599F-7E316722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325"/>
            <a:ext cx="2407920" cy="701675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/>
              <a:t>    </a:t>
            </a:r>
            <a:r>
              <a:rPr lang="en-GB" sz="2800" dirty="0" err="1">
                <a:solidFill>
                  <a:schemeClr val="bg1"/>
                </a:solidFill>
              </a:rPr>
              <a:t>Contoh</a:t>
            </a:r>
            <a:r>
              <a:rPr lang="en-GB" sz="2800" dirty="0">
                <a:solidFill>
                  <a:schemeClr val="bg1"/>
                </a:solidFill>
              </a:rPr>
              <a:t> :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906CE8-90FC-4020-63BA-A802417E3FE1}"/>
              </a:ext>
            </a:extLst>
          </p:cNvPr>
          <p:cNvCxnSpPr>
            <a:cxnSpLocks/>
          </p:cNvCxnSpPr>
          <p:nvPr/>
        </p:nvCxnSpPr>
        <p:spPr>
          <a:xfrm>
            <a:off x="2542697" y="1310640"/>
            <a:ext cx="7106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6F84AA-9148-4881-9F30-0A416BEAAB12}"/>
              </a:ext>
            </a:extLst>
          </p:cNvPr>
          <p:cNvSpPr txBox="1"/>
          <p:nvPr/>
        </p:nvSpPr>
        <p:spPr>
          <a:xfrm>
            <a:off x="4800600" y="79216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34 cm 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DAB31E-E41C-C406-CDDA-3114592D670C}"/>
              </a:ext>
            </a:extLst>
          </p:cNvPr>
          <p:cNvCxnSpPr>
            <a:cxnSpLocks/>
          </p:cNvCxnSpPr>
          <p:nvPr/>
        </p:nvCxnSpPr>
        <p:spPr>
          <a:xfrm>
            <a:off x="9814560" y="1493520"/>
            <a:ext cx="0" cy="5227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F0E5C0-9D51-E512-859E-A23A44E4E88B}"/>
              </a:ext>
            </a:extLst>
          </p:cNvPr>
          <p:cNvSpPr txBox="1"/>
          <p:nvPr/>
        </p:nvSpPr>
        <p:spPr>
          <a:xfrm>
            <a:off x="9296400" y="373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25 cm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3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8C84A-4BB1-0CCF-D3DE-75B41787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6" y="0"/>
            <a:ext cx="4471347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C523F20-86B0-9456-76C8-3EC1F588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26E3B3-DB0E-D569-C411-A9BC6AA7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8065"/>
            <a:ext cx="12192000" cy="2563495"/>
          </a:xfrm>
          <a:solidFill>
            <a:srgbClr val="002060"/>
          </a:solidFill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Media </a:t>
            </a:r>
            <a:r>
              <a:rPr lang="en-GB" dirty="0" err="1">
                <a:solidFill>
                  <a:schemeClr val="bg1"/>
                </a:solidFill>
              </a:rPr>
              <a:t>Iklan</a:t>
            </a:r>
            <a:r>
              <a:rPr lang="en-GB" dirty="0">
                <a:solidFill>
                  <a:schemeClr val="bg1"/>
                </a:solidFill>
              </a:rPr>
              <a:t> Café </a:t>
            </a:r>
            <a:r>
              <a:rPr lang="en-GB" dirty="0" err="1">
                <a:solidFill>
                  <a:schemeClr val="bg1"/>
                </a:solidFill>
              </a:rPr>
              <a:t>Rinjani</a:t>
            </a:r>
            <a:r>
              <a:rPr lang="en-GB" dirty="0">
                <a:solidFill>
                  <a:schemeClr val="bg1"/>
                </a:solidFill>
              </a:rPr>
              <a:t> View Kota Semarang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Oleh : Hugo </a:t>
            </a:r>
            <a:r>
              <a:rPr lang="en-GB" sz="2000" dirty="0" err="1">
                <a:solidFill>
                  <a:schemeClr val="bg1"/>
                </a:solidFill>
              </a:rPr>
              <a:t>Bima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Wicaksana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Prodi DKV UDINUS, Semarang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C6CB2-7E03-354F-1F5F-3F0C3A2C0373}"/>
              </a:ext>
            </a:extLst>
          </p:cNvPr>
          <p:cNvSpPr txBox="1"/>
          <p:nvPr/>
        </p:nvSpPr>
        <p:spPr>
          <a:xfrm>
            <a:off x="0" y="396240"/>
            <a:ext cx="33528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    </a:t>
            </a:r>
            <a:r>
              <a:rPr lang="en-GB" sz="2800" dirty="0" err="1">
                <a:solidFill>
                  <a:schemeClr val="bg1"/>
                </a:solidFill>
              </a:rPr>
              <a:t>Contoh</a:t>
            </a:r>
            <a:r>
              <a:rPr lang="en-GB" sz="2800" dirty="0">
                <a:solidFill>
                  <a:schemeClr val="bg1"/>
                </a:solidFill>
              </a:rPr>
              <a:t> 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F8EB3A-DDDD-E92F-B0D3-F39294F6A64E}"/>
              </a:ext>
            </a:extLst>
          </p:cNvPr>
          <p:cNvSpPr txBox="1"/>
          <p:nvPr/>
        </p:nvSpPr>
        <p:spPr>
          <a:xfrm>
            <a:off x="5882640" y="648176"/>
            <a:ext cx="50749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/>
              <a:t>Strenght</a:t>
            </a:r>
            <a:r>
              <a:rPr lang="en-US" sz="2000" dirty="0"/>
              <a:t> :</a:t>
            </a:r>
          </a:p>
          <a:p>
            <a:pPr algn="r"/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Rinjani</a:t>
            </a:r>
            <a:r>
              <a:rPr lang="en-US" sz="2000" dirty="0"/>
              <a:t> view Café and resto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, </a:t>
            </a:r>
            <a:r>
              <a:rPr lang="en-US" sz="2000" dirty="0" err="1"/>
              <a:t>minuman</a:t>
            </a:r>
            <a:r>
              <a:rPr lang="en-US" sz="2000" dirty="0"/>
              <a:t> yang </a:t>
            </a:r>
            <a:r>
              <a:rPr lang="en-US" sz="2000" dirty="0" err="1"/>
              <a:t>banyak</a:t>
            </a:r>
            <a:r>
              <a:rPr lang="en-US" sz="2000" dirty="0"/>
              <a:t> ( kopi by the </a:t>
            </a:r>
            <a:r>
              <a:rPr lang="en-US" sz="2000" dirty="0" err="1"/>
              <a:t>angelo</a:t>
            </a:r>
            <a:r>
              <a:rPr lang="en-US" sz="2000" dirty="0"/>
              <a:t> &amp; </a:t>
            </a:r>
            <a:r>
              <a:rPr lang="en-US" sz="2000" dirty="0" err="1"/>
              <a:t>Pastesery</a:t>
            </a:r>
            <a:r>
              <a:rPr lang="en-US" sz="2000" dirty="0"/>
              <a:t> by </a:t>
            </a:r>
            <a:r>
              <a:rPr lang="en-US" sz="2000" dirty="0" err="1"/>
              <a:t>serafine</a:t>
            </a:r>
            <a:r>
              <a:rPr lang="en-US" sz="2000" dirty="0"/>
              <a:t> )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bumbu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dan di </a:t>
            </a:r>
            <a:r>
              <a:rPr lang="en-US" sz="2000" dirty="0" err="1"/>
              <a:t>masak</a:t>
            </a:r>
            <a:r>
              <a:rPr lang="en-US" sz="2000" dirty="0"/>
              <a:t> oleh </a:t>
            </a:r>
            <a:r>
              <a:rPr lang="en-US" sz="2000" dirty="0" err="1"/>
              <a:t>koki</a:t>
            </a:r>
            <a:r>
              <a:rPr lang="en-US" sz="2000" dirty="0"/>
              <a:t> professional </a:t>
            </a:r>
          </a:p>
          <a:p>
            <a:pPr marL="285750" indent="-285750" algn="r">
              <a:buFontTx/>
              <a:buChar char="-"/>
            </a:pP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Memiliki</a:t>
            </a:r>
            <a:r>
              <a:rPr lang="en-US" sz="2000" dirty="0"/>
              <a:t> teras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pemandangan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Semarang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DDC17-A9AC-4FD3-CEBE-FF5C7555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EEDCB6-5FA8-F4A2-9339-BA2ABAD77B55}"/>
              </a:ext>
            </a:extLst>
          </p:cNvPr>
          <p:cNvSpPr txBox="1"/>
          <p:nvPr/>
        </p:nvSpPr>
        <p:spPr>
          <a:xfrm>
            <a:off x="1158240" y="927854"/>
            <a:ext cx="3977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Weakness 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Lokasi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Harga </a:t>
            </a:r>
            <a:r>
              <a:rPr lang="en-US" sz="2000" dirty="0" err="1"/>
              <a:t>relatif</a:t>
            </a:r>
            <a:r>
              <a:rPr lang="en-US" sz="2000" dirty="0"/>
              <a:t> mahal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DF3B7-26CA-D5A3-C075-581C2826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172C4C-0973-0C26-040F-099EE6A753B9}"/>
              </a:ext>
            </a:extLst>
          </p:cNvPr>
          <p:cNvSpPr txBox="1"/>
          <p:nvPr/>
        </p:nvSpPr>
        <p:spPr>
          <a:xfrm>
            <a:off x="6598920" y="649516"/>
            <a:ext cx="46329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Opportunity : </a:t>
            </a:r>
          </a:p>
          <a:p>
            <a:pPr algn="r"/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Berdekatan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Hotel </a:t>
            </a:r>
            <a:r>
              <a:rPr lang="en-US" sz="2000" dirty="0" err="1"/>
              <a:t>Rinjani,merupakan</a:t>
            </a:r>
            <a:r>
              <a:rPr lang="en-US" sz="2000" dirty="0"/>
              <a:t>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hotel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Rinjani</a:t>
            </a:r>
            <a:r>
              <a:rPr lang="en-US" sz="2000" dirty="0"/>
              <a:t> View .</a:t>
            </a:r>
          </a:p>
          <a:p>
            <a:pPr marL="285750" indent="-285750" algn="r">
              <a:buFontTx/>
              <a:buChar char="-"/>
            </a:pPr>
            <a:endParaRPr lang="en-US" sz="2000" dirty="0"/>
          </a:p>
          <a:p>
            <a:pPr marL="285750" indent="-285750" algn="r">
              <a:buFontTx/>
              <a:buChar char="-"/>
            </a:pPr>
            <a:r>
              <a:rPr lang="en-US" sz="2000" dirty="0" err="1"/>
              <a:t>Dekat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Pemukiman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yang </a:t>
            </a:r>
            <a:r>
              <a:rPr lang="en-US" sz="2000" dirty="0" err="1"/>
              <a:t>mayoritas</a:t>
            </a:r>
            <a:r>
              <a:rPr lang="en-US" sz="2000" dirty="0"/>
              <a:t> </a:t>
            </a:r>
            <a:r>
              <a:rPr lang="en-US" sz="2000" dirty="0" err="1"/>
              <a:t>ekonominya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kaya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DE55D-254D-33FF-E4D0-6E1468EC1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177E46-48BB-C302-3540-A3DB958CC8C2}"/>
              </a:ext>
            </a:extLst>
          </p:cNvPr>
          <p:cNvSpPr txBox="1"/>
          <p:nvPr/>
        </p:nvSpPr>
        <p:spPr>
          <a:xfrm>
            <a:off x="5760720" y="1360438"/>
            <a:ext cx="51358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Threats : 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Harga </a:t>
            </a:r>
            <a:r>
              <a:rPr lang="en-US" sz="2000" dirty="0" err="1"/>
              <a:t>relatife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mahal </a:t>
            </a:r>
            <a:r>
              <a:rPr lang="en-US" sz="2000" dirty="0" err="1"/>
              <a:t>Dibanding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kompetitor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Pelanggan</a:t>
            </a:r>
            <a:r>
              <a:rPr lang="en-US" sz="2000" dirty="0"/>
              <a:t> rata – rata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kalangan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menengah</a:t>
            </a:r>
            <a:r>
              <a:rPr lang="en-US" sz="2000" dirty="0"/>
              <a:t> dan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kompetitor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kalangan</a:t>
            </a:r>
            <a:r>
              <a:rPr lang="en-US" sz="2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89EC1-1A94-6CF5-2A85-1E9DF6C4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7BDFE"/>
              </a:clrFrom>
              <a:clrTo>
                <a:srgbClr val="97B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A3A1FA-2B8F-F6AD-63A6-64AF1FC1AB0F}"/>
              </a:ext>
            </a:extLst>
          </p:cNvPr>
          <p:cNvSpPr txBox="1"/>
          <p:nvPr/>
        </p:nvSpPr>
        <p:spPr>
          <a:xfrm>
            <a:off x="2849880" y="17414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Rinjani</a:t>
            </a:r>
            <a:r>
              <a:rPr lang="en-US" sz="2400" dirty="0"/>
              <a:t> view </a:t>
            </a:r>
            <a:r>
              <a:rPr lang="en-US" sz="2400" dirty="0" err="1"/>
              <a:t>membutuhkan</a:t>
            </a:r>
            <a:r>
              <a:rPr lang="en-US" sz="2400" dirty="0"/>
              <a:t> media </a:t>
            </a:r>
            <a:r>
              <a:rPr lang="en-US" sz="2400" dirty="0" err="1"/>
              <a:t>iklan</a:t>
            </a:r>
            <a:r>
              <a:rPr lang="en-US" sz="2400" dirty="0"/>
              <a:t> yang </a:t>
            </a:r>
            <a:r>
              <a:rPr lang="en-US" sz="2400" dirty="0" err="1"/>
              <a:t>terkesan</a:t>
            </a:r>
            <a:r>
              <a:rPr lang="en-US" sz="2400" dirty="0"/>
              <a:t> </a:t>
            </a:r>
            <a:r>
              <a:rPr lang="en-US" sz="2400" dirty="0" err="1"/>
              <a:t>mewah</a:t>
            </a:r>
            <a:r>
              <a:rPr lang="en-US" sz="2400" dirty="0"/>
              <a:t>, simple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menunjukan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rinjani</a:t>
            </a:r>
            <a:r>
              <a:rPr lang="en-US" sz="2400" dirty="0"/>
              <a:t> view,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tertarik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menghabiskan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budget dan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mengenalkan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Rinjani</a:t>
            </a:r>
            <a:r>
              <a:rPr lang="en-US" sz="2400" dirty="0"/>
              <a:t> View agar </a:t>
            </a:r>
            <a:r>
              <a:rPr lang="en-US" sz="2400" dirty="0" err="1"/>
              <a:t>omzet</a:t>
            </a:r>
            <a:r>
              <a:rPr lang="en-US" sz="2400" dirty="0"/>
              <a:t> naik.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4671D-2CB1-69B8-237D-D4704A0AE3B1}"/>
              </a:ext>
            </a:extLst>
          </p:cNvPr>
          <p:cNvSpPr txBox="1"/>
          <p:nvPr/>
        </p:nvSpPr>
        <p:spPr>
          <a:xfrm>
            <a:off x="929640" y="4307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389325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5B5E-FAE1-AC84-2819-B3A0B063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Startegi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Komuikas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Periklanan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8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519</Words>
  <Application>Microsoft Office PowerPoint</Application>
  <PresentationFormat>Widescreen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Muli</vt:lpstr>
      <vt:lpstr>Poppins</vt:lpstr>
      <vt:lpstr>Roboto</vt:lpstr>
      <vt:lpstr>Segoe UI</vt:lpstr>
      <vt:lpstr>Segoe UI Light</vt:lpstr>
      <vt:lpstr>Office Theme</vt:lpstr>
      <vt:lpstr>Perencanaan Kreatif.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Startegi Komuikas Periklanan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Defenisi</vt:lpstr>
      <vt:lpstr>Contoh Iklan Koran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Contoh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Komunikasi Perikalan</dc:title>
  <dc:creator>DELL</dc:creator>
  <cp:lastModifiedBy>DELL</cp:lastModifiedBy>
  <cp:revision>8</cp:revision>
  <dcterms:created xsi:type="dcterms:W3CDTF">2022-10-02T09:30:00Z</dcterms:created>
  <dcterms:modified xsi:type="dcterms:W3CDTF">2022-10-03T09:53:31Z</dcterms:modified>
</cp:coreProperties>
</file>