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1" r:id="rId3"/>
    <p:sldId id="292" r:id="rId4"/>
    <p:sldId id="297" r:id="rId5"/>
    <p:sldId id="303" r:id="rId6"/>
    <p:sldId id="304" r:id="rId7"/>
    <p:sldId id="305" r:id="rId8"/>
    <p:sldId id="296" r:id="rId9"/>
    <p:sldId id="306" r:id="rId10"/>
    <p:sldId id="307" r:id="rId11"/>
    <p:sldId id="308" r:id="rId12"/>
    <p:sldId id="309" r:id="rId13"/>
    <p:sldId id="300" r:id="rId14"/>
    <p:sldId id="301" r:id="rId15"/>
    <p:sldId id="302" r:id="rId16"/>
    <p:sldId id="274" r:id="rId17"/>
  </p:sldIdLst>
  <p:sldSz cx="9144000" cy="6858000" type="screen4x3"/>
  <p:notesSz cx="6761163" cy="99425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 varScale="1">
        <p:scale>
          <a:sx n="83" d="100"/>
          <a:sy n="83" d="100"/>
        </p:scale>
        <p:origin x="142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C6A51-2A71-48EE-A0EB-0D7CD20F394C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6B6379-A078-41E3-BDAE-F0EBC670F5E0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2CF49E-6519-4F69-BB59-72CE8F845B5F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22B0C5C-FB79-4D2B-A17E-A831B8F64D94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B67280-7333-4286-9666-D6BA3A1FD673}" type="datetime1">
              <a:rPr lang="id-ID" smtClean="0"/>
              <a:t>05/10/2022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93F9A7-D1DA-4DD7-8FBD-0F6B58A27969}" type="datetime1">
              <a:rPr lang="id-ID" smtClean="0"/>
              <a:t>05/10/2022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F5D6A6-AB68-418A-BEEF-3D20AA3D92E6}" type="datetime1">
              <a:rPr lang="id-ID" smtClean="0"/>
              <a:t>05/10/2022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FAFB8-AB8F-456C-90AD-768CD2A72853}" type="datetime1">
              <a:rPr lang="id-ID" smtClean="0"/>
              <a:t>05/10/2022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606EC-564E-4823-8424-DA5A827B5703}" type="datetime1">
              <a:rPr lang="id-ID" smtClean="0"/>
              <a:t>05/10/2022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3865DD-DD15-4845-891D-3A465EC7D7E2}" type="datetime1">
              <a:rPr lang="id-ID" smtClean="0"/>
              <a:t>05/10/2022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MASALAH &amp; RUANG KEADAAN</a:t>
            </a:r>
            <a:r>
              <a:rPr lang="id-ID" sz="3600" b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DALAM KECERDASAN BUATAN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D26422-AE48-45EF-9B72-594D6B683D9C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05/10/2022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843808" y="6356350"/>
            <a:ext cx="34563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Kode MK :TIF19212,  MK : Kecerdasan Buatan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Graph </a:t>
            </a:r>
            <a:r>
              <a:rPr lang="en-US" dirty="0" err="1"/>
              <a:t>Keadaan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B30CC-6D96-4DD3-9262-D8E4E900B620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90220"/>
            <a:ext cx="8229600" cy="3134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057805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Pelacakan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A25A-4AC7-4ACF-B87F-C409026FA85F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1725536"/>
            <a:ext cx="6593656" cy="436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626282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smtClean="0"/>
              <a:t>AND/OR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2282"/>
            <a:ext cx="8229600" cy="4525963"/>
          </a:xfrm>
        </p:spPr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4C3-C10A-45F7-9C28-811F3AEDC1AF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450" y="1622282"/>
            <a:ext cx="8209702" cy="360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9658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defRPr/>
            </a:pPr>
            <a:r>
              <a:rPr lang="en-US" dirty="0" smtClean="0"/>
              <a:t>KARAKTERISTIK MASALAH/PROBLEMA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Cambria" pitchFamily="18" charset="0"/>
              </a:rPr>
              <a:t>1. </a:t>
            </a:r>
            <a:r>
              <a:rPr lang="en-US" sz="2400" dirty="0" err="1" smtClean="0">
                <a:latin typeface="Cambria" pitchFamily="18" charset="0"/>
              </a:rPr>
              <a:t>Apakah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masalah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dipilah-pilah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i="1" dirty="0">
                <a:latin typeface="Cambria" pitchFamily="18" charset="0"/>
              </a:rPr>
              <a:t>decompose- able) </a:t>
            </a:r>
            <a:r>
              <a:rPr lang="en-US" sz="2400" dirty="0" err="1">
                <a:latin typeface="Cambria" pitchFamily="18" charset="0"/>
              </a:rPr>
              <a:t>menjadi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sejumlah</a:t>
            </a:r>
            <a:r>
              <a:rPr lang="en-US" sz="2400" dirty="0" smtClean="0">
                <a:latin typeface="Cambria" pitchFamily="18" charset="0"/>
              </a:rPr>
              <a:t> sub-</a:t>
            </a:r>
            <a:r>
              <a:rPr lang="en-US" sz="2400" dirty="0" err="1" smtClean="0">
                <a:latin typeface="Cambria" pitchFamily="18" charset="0"/>
              </a:rPr>
              <a:t>masalah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>
                <a:latin typeface="Cambria" pitchFamily="18" charset="0"/>
              </a:rPr>
              <a:t>independent yang </a:t>
            </a:r>
            <a:r>
              <a:rPr lang="en-US" sz="2400" dirty="0" err="1">
                <a:latin typeface="Cambria" pitchFamily="18" charset="0"/>
              </a:rPr>
              <a:t>lebih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kecil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atau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lebih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mudah</a:t>
            </a:r>
            <a:r>
              <a:rPr lang="en-US" sz="2400" dirty="0">
                <a:latin typeface="Cambria" pitchFamily="18" charset="0"/>
              </a:rPr>
              <a:t> ?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2. </a:t>
            </a:r>
            <a:r>
              <a:rPr lang="en-US" sz="2400" dirty="0" err="1">
                <a:latin typeface="Cambria" pitchFamily="18" charset="0"/>
              </a:rPr>
              <a:t>Dapatkah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langkah-langkah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penyelesaian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terbukti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tidak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tepat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diabaikan</a:t>
            </a:r>
            <a:r>
              <a:rPr lang="en-US" sz="2400" dirty="0">
                <a:latin typeface="Cambria" pitchFamily="18" charset="0"/>
              </a:rPr>
              <a:t> ?</a:t>
            </a:r>
          </a:p>
          <a:p>
            <a:pPr>
              <a:buNone/>
            </a:pPr>
            <a:r>
              <a:rPr lang="pt-BR" sz="2400" dirty="0">
                <a:latin typeface="Cambria" pitchFamily="18" charset="0"/>
              </a:rPr>
              <a:t>3. Apakah ruang lingkup atau semesta pembicaraan </a:t>
            </a:r>
            <a:r>
              <a:rPr lang="pt-BR" sz="2400" dirty="0" smtClean="0">
                <a:latin typeface="Cambria" pitchFamily="18" charset="0"/>
              </a:rPr>
              <a:t>masalah </a:t>
            </a:r>
            <a:r>
              <a:rPr lang="en-US" sz="2400" dirty="0" err="1" smtClean="0">
                <a:latin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diprakirakan</a:t>
            </a:r>
            <a:r>
              <a:rPr lang="en-US" sz="2400" dirty="0">
                <a:latin typeface="Cambria" pitchFamily="18" charset="0"/>
              </a:rPr>
              <a:t>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F327-DFE2-4D93-9814-C69C5F9229BC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924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/</a:t>
            </a:r>
            <a:r>
              <a:rPr lang="en-US" dirty="0" err="1"/>
              <a:t>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Cambria" pitchFamily="18" charset="0"/>
              </a:rPr>
              <a:t>4. </a:t>
            </a:r>
            <a:r>
              <a:rPr lang="en-US" sz="2400" dirty="0" err="1">
                <a:latin typeface="Cambria" pitchFamily="18" charset="0"/>
              </a:rPr>
              <a:t>Apakah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baik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dibandingkan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semua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dimungkinkan</a:t>
            </a:r>
            <a:r>
              <a:rPr lang="en-US" sz="2400" dirty="0">
                <a:latin typeface="Cambria" pitchFamily="18" charset="0"/>
              </a:rPr>
              <a:t> ?</a:t>
            </a:r>
          </a:p>
          <a:p>
            <a:pPr>
              <a:buNone/>
            </a:pPr>
            <a:r>
              <a:rPr lang="de-DE" sz="2400" dirty="0">
                <a:latin typeface="Cambria" pitchFamily="18" charset="0"/>
              </a:rPr>
              <a:t>5. Apakah basis pengetahuan yang digunakan untuk </a:t>
            </a:r>
            <a:r>
              <a:rPr lang="en-US" sz="2400" dirty="0" err="1">
                <a:latin typeface="Cambria" pitchFamily="18" charset="0"/>
              </a:rPr>
              <a:t>memecahkan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bersifat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konsisten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</a:rPr>
              <a:t>?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65C00-074B-49C5-801F-E5689E064BD1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720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/</a:t>
            </a:r>
            <a:r>
              <a:rPr lang="en-US" dirty="0" err="1"/>
              <a:t>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smtClean="0">
                <a:latin typeface="Cambria" pitchFamily="18" charset="0"/>
              </a:rPr>
              <a:t>6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Apakah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benar-benar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dibutuhkan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sejumlah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besar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informasi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memecahkan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sedang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dihadapi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atau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pengetahuan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penting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membatasi</a:t>
            </a:r>
            <a:r>
              <a:rPr lang="en-US" sz="2400" dirty="0">
                <a:latin typeface="Cambria" pitchFamily="18" charset="0"/>
              </a:rPr>
              <a:t> proses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pencarian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i="1" dirty="0">
                <a:latin typeface="Cambria" pitchFamily="18" charset="0"/>
              </a:rPr>
              <a:t>searching) ?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7. </a:t>
            </a:r>
            <a:r>
              <a:rPr lang="en-US" sz="2400" dirty="0" err="1">
                <a:latin typeface="Cambria" pitchFamily="18" charset="0"/>
              </a:rPr>
              <a:t>Apakah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sebuah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komputer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sendirian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dapat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diberi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fi-FI" sz="2400" dirty="0">
                <a:latin typeface="Cambria" pitchFamily="18" charset="0"/>
              </a:rPr>
              <a:t>	dan kemudian menyajikan solusi secara sederhana, atau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akankah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suatu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membutuhkan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interaksi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antara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komputer</a:t>
            </a:r>
            <a:r>
              <a:rPr lang="en-US" sz="2400" dirty="0">
                <a:latin typeface="Cambria" pitchFamily="18" charset="0"/>
              </a:rPr>
              <a:t> dan </a:t>
            </a:r>
            <a:r>
              <a:rPr lang="en-US" sz="2400" dirty="0" err="1">
                <a:latin typeface="Cambria" pitchFamily="18" charset="0"/>
              </a:rPr>
              <a:t>manusia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</a:rPr>
              <a:t>?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8588F-A5F8-479C-B8E1-3E1188D33D6D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71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0260-E1B0-4FBC-9C43-5B78E581B78D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BB6F-C610-4008-BDF8-7E77FB6487D3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en-US" dirty="0" smtClean="0"/>
              <a:t>MEMBANGUN SISTEM MENYELESAIKAN MASALAH KECERDASAN BUATAN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Mendefinisikan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awal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solusi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diharapkan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Menganalisis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Merepresentasikan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terbaik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338A-2679-46C2-95E1-A949B94E66E7}" type="datetime1">
              <a:rPr lang="id-ID" smtClean="0"/>
              <a:t>05/10/2022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961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en-US" dirty="0" smtClean="0"/>
              <a:t>MENDEFISIKAN SUATU MASALAH DENGAN BAIK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Definisikan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‘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state space’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masalah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initial state)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goal state)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operatornya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aturannya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4866-14E5-4A12-BA80-ADAD4FAAB39A}" type="datetime1">
              <a:rPr lang="id-ID" smtClean="0"/>
              <a:t>05/10/2022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00400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“</a:t>
            </a:r>
            <a:r>
              <a:rPr lang="en-US" b="1" dirty="0" err="1"/>
              <a:t>Permainan</a:t>
            </a:r>
            <a:r>
              <a:rPr lang="en-US" b="1" dirty="0"/>
              <a:t> </a:t>
            </a:r>
            <a:r>
              <a:rPr lang="en-US" b="1" dirty="0" err="1"/>
              <a:t>Catur</a:t>
            </a:r>
            <a:r>
              <a:rPr lang="en-US" b="1" dirty="0"/>
              <a:t>”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:</a:t>
            </a:r>
            <a:endParaRPr lang="id-ID" dirty="0"/>
          </a:p>
          <a:p>
            <a:pPr lvl="0"/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endParaRPr lang="id-ID" dirty="0"/>
          </a:p>
          <a:p>
            <a:pPr lvl="0"/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legal</a:t>
            </a:r>
            <a:endParaRPr lang="id-ID" dirty="0"/>
          </a:p>
          <a:p>
            <a:pPr lvl="0"/>
            <a:r>
              <a:rPr lang="en-US" dirty="0" err="1"/>
              <a:t>Tujuan</a:t>
            </a:r>
            <a:r>
              <a:rPr lang="en-US" dirty="0"/>
              <a:t> (</a:t>
            </a:r>
            <a:r>
              <a:rPr lang="en-US" i="1" dirty="0"/>
              <a:t>goal)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505D-14CC-4B80-BBAB-8A4C729C73B0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1422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Permainan</a:t>
            </a:r>
            <a:r>
              <a:rPr lang="en-US" sz="3200" dirty="0"/>
              <a:t> </a:t>
            </a:r>
            <a:r>
              <a:rPr lang="en-US" sz="3200" dirty="0" err="1"/>
              <a:t>Catur</a:t>
            </a:r>
            <a:r>
              <a:rPr lang="en-US" sz="3200" dirty="0" smtClean="0"/>
              <a:t>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 </a:t>
            </a:r>
            <a:r>
              <a:rPr lang="en-US" dirty="0" err="1"/>
              <a:t>diletakkan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2 </a:t>
            </a:r>
            <a:r>
              <a:rPr lang="en-US" dirty="0" err="1"/>
              <a:t>sisi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kubu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kubu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. </a:t>
            </a:r>
            <a:endParaRPr lang="id-ID" dirty="0"/>
          </a:p>
          <a:p>
            <a:pPr lvl="0"/>
            <a:r>
              <a:rPr lang="en-US" dirty="0" err="1"/>
              <a:t>Aturan</a:t>
            </a:r>
            <a:r>
              <a:rPr lang="en-US" dirty="0"/>
              <a:t> –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, </a:t>
            </a:r>
            <a:r>
              <a:rPr lang="en-US" dirty="0" err="1"/>
              <a:t>aturan</a:t>
            </a:r>
            <a:r>
              <a:rPr lang="en-US" dirty="0"/>
              <a:t> –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lain.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(</a:t>
            </a:r>
            <a:r>
              <a:rPr lang="en-US" dirty="0" err="1"/>
              <a:t>a,b,c,d,e,f,g,h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horisontal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(1,2,3,4,5,6,7,8)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menggerakkan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(e,2) </a:t>
            </a:r>
            <a:r>
              <a:rPr lang="en-US" dirty="0" err="1"/>
              <a:t>ke</a:t>
            </a:r>
            <a:r>
              <a:rPr lang="en-US" dirty="0"/>
              <a:t> (e,4)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: 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pl-PL" dirty="0"/>
              <a:t>IF 	bidak putih pada kotak(e,2), 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			and </a:t>
            </a:r>
            <a:r>
              <a:rPr lang="en-US" dirty="0" err="1"/>
              <a:t>kotak</a:t>
            </a:r>
            <a:r>
              <a:rPr lang="en-US" dirty="0"/>
              <a:t>(e,3) </a:t>
            </a:r>
            <a:r>
              <a:rPr lang="en-US" dirty="0" err="1"/>
              <a:t>kosong</a:t>
            </a:r>
            <a:r>
              <a:rPr lang="en-US" dirty="0"/>
              <a:t>, 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			and </a:t>
            </a:r>
            <a:r>
              <a:rPr lang="en-US" dirty="0" err="1"/>
              <a:t>kotak</a:t>
            </a:r>
            <a:r>
              <a:rPr lang="en-US" dirty="0"/>
              <a:t>(e,4) </a:t>
            </a:r>
            <a:r>
              <a:rPr lang="en-US" dirty="0" err="1"/>
              <a:t>kosong</a:t>
            </a:r>
            <a:r>
              <a:rPr lang="en-US" dirty="0"/>
              <a:t> </a:t>
            </a:r>
            <a:endParaRPr lang="id-ID" dirty="0"/>
          </a:p>
          <a:p>
            <a:pPr marL="0" indent="0">
              <a:buNone/>
            </a:pPr>
            <a:r>
              <a:rPr lang="it-IT" dirty="0"/>
              <a:t>		Then 	gerakkan bidak dari (e,2) ke (e,4) </a:t>
            </a:r>
            <a:r>
              <a:rPr lang="en-US" dirty="0"/>
              <a:t> </a:t>
            </a:r>
            <a:endParaRPr lang="id-ID" dirty="0" smtClean="0"/>
          </a:p>
          <a:p>
            <a:pPr lvl="0"/>
            <a:r>
              <a:rPr lang="en-US" dirty="0" err="1" smtClean="0"/>
              <a:t>Tujuan</a:t>
            </a:r>
            <a:r>
              <a:rPr lang="en-US" dirty="0" smtClean="0"/>
              <a:t> (goal) </a:t>
            </a:r>
            <a:endParaRPr lang="id-ID" dirty="0" smtClean="0"/>
          </a:p>
          <a:p>
            <a:pPr marL="357188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kemenangan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lawannya</a:t>
            </a:r>
            <a:r>
              <a:rPr lang="en-US" dirty="0"/>
              <a:t>. </a:t>
            </a:r>
            <a:r>
              <a:rPr lang="en-US" dirty="0" err="1"/>
              <a:t>Kemenangan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raja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DF95-7977-49F2-BA63-C3E2E359B3C3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259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Permainan</a:t>
            </a:r>
            <a:r>
              <a:rPr lang="en-US" sz="3200" dirty="0"/>
              <a:t> </a:t>
            </a:r>
            <a:r>
              <a:rPr lang="en-US" sz="3200" dirty="0" err="1"/>
              <a:t>Catur</a:t>
            </a:r>
            <a:r>
              <a:rPr lang="en-US" sz="3200" dirty="0" smtClean="0"/>
              <a:t>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(State Space),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. 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mengakhiri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64C75-E0D4-4F84-A37E-F4FD798DB891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2585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dirty="0" smtClean="0"/>
              <a:t>BEBERAPA CARA MEREPRESENTASIKAN RUANG 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Graph </a:t>
            </a:r>
            <a:r>
              <a:rPr lang="en-US" sz="2400" dirty="0" err="1"/>
              <a:t>keadaan</a:t>
            </a:r>
            <a:r>
              <a:rPr lang="en-US" sz="2400" dirty="0"/>
              <a:t>,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node-node yang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operator.</a:t>
            </a:r>
            <a:endParaRPr lang="id-ID" sz="2400" dirty="0"/>
          </a:p>
          <a:p>
            <a:pPr lvl="0"/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Pelacakan</a:t>
            </a:r>
            <a:r>
              <a:rPr lang="en-US" sz="2400" dirty="0"/>
              <a:t>, </a:t>
            </a:r>
            <a:r>
              <a:rPr lang="en-US" sz="2400" dirty="0" err="1"/>
              <a:t>pelacakan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yang </a:t>
            </a: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hirarkis</a:t>
            </a:r>
            <a:r>
              <a:rPr lang="en-US" sz="2400" dirty="0"/>
              <a:t>.</a:t>
            </a:r>
            <a:endParaRPr lang="id-ID" sz="2400" dirty="0"/>
          </a:p>
          <a:p>
            <a:pPr lvl="0"/>
            <a:r>
              <a:rPr lang="en-US" sz="2400" dirty="0" err="1"/>
              <a:t>Pohon</a:t>
            </a:r>
            <a:r>
              <a:rPr lang="en-US" sz="2400" dirty="0"/>
              <a:t> AND/OR</a:t>
            </a:r>
            <a:endParaRPr lang="id-ID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78D6-AAC9-4C8A-90EC-BCDCAD82B537}" type="datetime1">
              <a:rPr lang="id-ID" smtClean="0"/>
              <a:t>05/10/2022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528392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509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Graph </a:t>
            </a:r>
            <a:r>
              <a:rPr lang="en-US" dirty="0" err="1" smtClean="0"/>
              <a:t>Keadaan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FFD7-13F0-42F0-968F-BED872527421}" type="datetime1">
              <a:rPr lang="id-ID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0" t="4000" b="1"/>
          <a:stretch/>
        </p:blipFill>
        <p:spPr bwMode="auto">
          <a:xfrm>
            <a:off x="539552" y="1600200"/>
            <a:ext cx="8208912" cy="4421088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107269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2827</TotalTime>
  <Words>580</Words>
  <Application>Microsoft Office PowerPoint</Application>
  <PresentationFormat>On-screen Show (4:3)</PresentationFormat>
  <Paragraphs>91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OUTLINE</vt:lpstr>
      <vt:lpstr>MEMBANGUN SISTEM MENYELESAIKAN MASALAH KECERDASAN BUATAN</vt:lpstr>
      <vt:lpstr>MENDEFISIKAN SUATU MASALAH DENGAN BAIK</vt:lpstr>
      <vt:lpstr>Contoh </vt:lpstr>
      <vt:lpstr>Penyelesaian Permainan Catur:</vt:lpstr>
      <vt:lpstr>Penyelesaian Permainan Catur:</vt:lpstr>
      <vt:lpstr>BEBERAPA CARA MEREPRESENTASIKAN RUANG MASALAH</vt:lpstr>
      <vt:lpstr>Contoh Graph Keadaan</vt:lpstr>
      <vt:lpstr>Contoh Graph Keadaan</vt:lpstr>
      <vt:lpstr>Contoh Pohon Pelacakan</vt:lpstr>
      <vt:lpstr>Contoh Pohon AND/OR</vt:lpstr>
      <vt:lpstr>KARAKTERISTIK MASALAH/PROBLEMA</vt:lpstr>
      <vt:lpstr>Karakteristik Masalah/Problema</vt:lpstr>
      <vt:lpstr>Karakteristik Masalah/Problema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Windows User</cp:lastModifiedBy>
  <cp:revision>424</cp:revision>
  <cp:lastPrinted>2015-09-17T08:41:14Z</cp:lastPrinted>
  <dcterms:created xsi:type="dcterms:W3CDTF">2010-04-18T12:06:30Z</dcterms:created>
  <dcterms:modified xsi:type="dcterms:W3CDTF">2022-10-05T04:37:58Z</dcterms:modified>
</cp:coreProperties>
</file>