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310" r:id="rId2"/>
    <p:sldId id="309" r:id="rId3"/>
    <p:sldId id="311" r:id="rId4"/>
    <p:sldId id="312" r:id="rId5"/>
    <p:sldId id="313" r:id="rId6"/>
    <p:sldId id="314" r:id="rId7"/>
    <p:sldId id="315" r:id="rId8"/>
    <p:sldId id="288" r:id="rId9"/>
    <p:sldId id="290" r:id="rId10"/>
    <p:sldId id="297" r:id="rId11"/>
    <p:sldId id="308" r:id="rId12"/>
    <p:sldId id="275" r:id="rId13"/>
  </p:sldIdLst>
  <p:sldSz cx="9144000" cy="6858000" type="screen4x3"/>
  <p:notesSz cx="6858000" cy="9144000"/>
  <p:custDataLst>
    <p:tags r:id="rId16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288" y="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E26684A-ADE8-495E-BC2C-677E126A4178}" type="datetimeFigureOut">
              <a:rPr lang="en-US"/>
              <a:pPr>
                <a:defRPr/>
              </a:pPr>
              <a:t>10/4/2023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5F3224E-91D1-4A65-AF5E-F2414E3899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59840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4E62D68-D453-4157-802E-4BBA5495AA3D}" type="datetimeFigureOut">
              <a:rPr lang="en-US"/>
              <a:pPr>
                <a:defRPr/>
              </a:pPr>
              <a:t>10/4/2023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9F50F65-090B-4853-840E-2860EA2CF8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87429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3101846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A5B002-7DAE-44F6-9202-6E37A3F033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46D2B6-CFD0-46EE-A155-C7FDB4CF68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8D80D4-64B6-47BA-B274-C89F743860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90C523-F41B-490A-A536-6D46262EA7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118098-1231-4168-9CBE-B9CECFB192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C07424-EAFD-4757-B57C-62CCA0F433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AC995-01D3-43FD-9A76-92A9ACDA73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DBCEC1-2110-494F-9C6E-31A6ACC4BD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096C41-EA2E-4D80-AC76-BDBE4A8275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A1CD64-0430-4475-817B-6287EBDAAF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5F07C2-F5F1-4398-A6BC-3FD48BB3A4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1DA43FA-E337-46FB-AD3A-36D7971CDF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90C523-F41B-490A-A536-6D46262EA71C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187624" y="2736503"/>
            <a:ext cx="6768752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 smtClean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 smtClean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Pertemuan</a:t>
            </a: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ke-1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PENDAHULUAN</a:t>
            </a:r>
          </a:p>
        </p:txBody>
      </p:sp>
      <p:pic>
        <p:nvPicPr>
          <p:cNvPr id="8" name="Picture 2" descr="D:\Picture\logo ibi small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61375" y="1659819"/>
            <a:ext cx="1907232" cy="1692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1384398"/>
      </p:ext>
    </p:extLst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01752" y="1547826"/>
            <a:ext cx="8686800" cy="841248"/>
          </a:xfrm>
        </p:spPr>
        <p:txBody>
          <a:bodyPr/>
          <a:lstStyle/>
          <a:p>
            <a:pPr algn="l"/>
            <a:r>
              <a:rPr lang="en-US" sz="3200" dirty="0" smtClean="0">
                <a:latin typeface="Berlin Sans FB Demi" pitchFamily="34" charset="0"/>
              </a:rPr>
              <a:t>SIDANG-SIDANG BPUPKI</a:t>
            </a:r>
            <a:endParaRPr lang="en-US" sz="3200" dirty="0">
              <a:latin typeface="Berlin Sans FB Demi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14324" y="2519362"/>
            <a:ext cx="8401080" cy="128588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PEMBENTUKAN PPKI DAN </a:t>
            </a:r>
            <a:b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</a:b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PROKLAMASI KEMERDEKAAN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erlin Sans FB Demi" pitchFamily="34" charset="0"/>
              <a:ea typeface="+mj-ea"/>
              <a:cs typeface="+mj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14324" y="4019560"/>
            <a:ext cx="8329642" cy="150019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PEMBENTUKAN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 NEGARA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 RIS (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Republik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 Indonesia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Serikat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)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erlin Sans FB Demi" pitchFamily="34" charset="0"/>
              <a:ea typeface="+mj-ea"/>
              <a:cs typeface="+mj-c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85720" y="5591196"/>
            <a:ext cx="8186766" cy="838200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TERBENTUKNYA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 NKRI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 1950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erlin Sans FB Demi" pitchFamily="34" charset="0"/>
              <a:ea typeface="+mj-ea"/>
              <a:cs typeface="+mj-cs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304800" y="214290"/>
            <a:ext cx="8686800" cy="1009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smtClean="0">
                <a:solidFill>
                  <a:srgbClr val="C00000"/>
                </a:solidFill>
                <a:latin typeface="Arial Black" pitchFamily="34" charset="0"/>
                <a:ea typeface="+mj-ea"/>
                <a:cs typeface="+mj-cs"/>
              </a:rPr>
              <a:t>ERA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KEMERDEKAAN</a:t>
            </a:r>
          </a:p>
          <a:p>
            <a:pPr lvl="0" algn="r" eaLnBrk="0" hangingPunct="0">
              <a:defRPr/>
            </a:pPr>
            <a:r>
              <a:rPr lang="en-ID" sz="40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4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92899"/>
            <a:ext cx="2133600" cy="365125"/>
          </a:xfrm>
        </p:spPr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92899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492899"/>
            <a:ext cx="2133600" cy="365125"/>
          </a:xfrm>
        </p:spPr>
        <p:txBody>
          <a:bodyPr/>
          <a:lstStyle/>
          <a:p>
            <a:pPr>
              <a:defRPr/>
            </a:pPr>
            <a:fld id="{1A90C523-F41B-490A-A536-6D46262EA71C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1643042" y="214290"/>
            <a:ext cx="7277120" cy="1009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MASA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ORDE 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LAMA</a:t>
            </a:r>
          </a:p>
          <a:p>
            <a:pPr lvl="0" algn="r" eaLnBrk="0" hangingPunct="0">
              <a:defRPr/>
            </a:pPr>
            <a:r>
              <a:rPr lang="id-ID" sz="4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85720" y="1708161"/>
            <a:ext cx="625203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DEMOKRASI TERPIMPIN</a:t>
            </a:r>
            <a:endParaRPr lang="en-US" sz="4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57158" y="2708293"/>
            <a:ext cx="8429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PEMILU </a:t>
            </a:r>
            <a:r>
              <a:rPr lang="id-ID" sz="4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1di lakukan</a:t>
            </a:r>
            <a:r>
              <a:rPr lang="en-US" sz="4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29 September 1955</a:t>
            </a:r>
          </a:p>
          <a:p>
            <a:r>
              <a:rPr lang="en-US" sz="4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dengan</a:t>
            </a:r>
            <a:r>
              <a:rPr lang="en-US" sz="4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Konstitusi</a:t>
            </a:r>
            <a:r>
              <a:rPr lang="en-US" sz="4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RIS </a:t>
            </a:r>
            <a:endParaRPr lang="en-US" sz="4000" b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85720" y="4429299"/>
            <a:ext cx="759214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DEKRIT PRESIDEN 5 </a:t>
            </a:r>
            <a:r>
              <a:rPr lang="en-US" sz="4000" b="1" dirty="0" err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Juli</a:t>
            </a:r>
            <a:r>
              <a:rPr lang="en-US" sz="40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1959</a:t>
            </a:r>
            <a:endParaRPr lang="en-US" sz="4000" b="1" cap="none" spc="0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37A45B-90DA-4AA0-9B5C-4B7DFBA1122E}" type="slidenum">
              <a:rPr lang="en-US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90C523-F41B-490A-A536-6D46262EA71C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7" name="Title 6"/>
          <p:cNvSpPr txBox="1">
            <a:spLocks noGrp="1"/>
          </p:cNvSpPr>
          <p:nvPr>
            <p:ph type="title"/>
          </p:nvPr>
        </p:nvSpPr>
        <p:spPr>
          <a:xfrm>
            <a:off x="457200" y="-31025"/>
            <a:ext cx="8147248" cy="17475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POSISI </a:t>
            </a: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PENDIDIKAN PANCASILA</a:t>
            </a:r>
            <a:b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Date Placeholder 1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l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US" dirty="0"/>
          </a:p>
        </p:txBody>
      </p:sp>
      <p:sp>
        <p:nvSpPr>
          <p:cNvPr id="9" name="Footer Placeholder 2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10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8FD094A4-0408-440B-88B5-367BD93DBB14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pic>
        <p:nvPicPr>
          <p:cNvPr id="11" name="Pictur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93960" y="3822716"/>
            <a:ext cx="2955925" cy="1963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Oval 11"/>
          <p:cNvSpPr/>
          <p:nvPr/>
        </p:nvSpPr>
        <p:spPr>
          <a:xfrm>
            <a:off x="428596" y="2041803"/>
            <a:ext cx="2071702" cy="1285884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 err="1">
                <a:latin typeface="Cambria" pitchFamily="18" charset="0"/>
              </a:rPr>
              <a:t>Pengaruh</a:t>
            </a:r>
            <a:r>
              <a:rPr lang="en-US" sz="2000" dirty="0">
                <a:latin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</a:rPr>
              <a:t>Lingkungan</a:t>
            </a:r>
            <a:r>
              <a:rPr lang="en-US" sz="2000" dirty="0">
                <a:latin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</a:rPr>
              <a:t>Negatif</a:t>
            </a:r>
            <a:endParaRPr lang="en-US" sz="2000" dirty="0">
              <a:latin typeface="Cambria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357158" y="4214818"/>
            <a:ext cx="1571636" cy="100013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 err="1">
                <a:latin typeface="Cambria" pitchFamily="18" charset="0"/>
              </a:rPr>
              <a:t>Pengaruh</a:t>
            </a:r>
            <a:r>
              <a:rPr lang="en-US" sz="2000" dirty="0">
                <a:latin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</a:rPr>
              <a:t>Lingkungan</a:t>
            </a:r>
            <a:r>
              <a:rPr lang="en-US" sz="2000" dirty="0">
                <a:latin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</a:rPr>
              <a:t>Positif</a:t>
            </a:r>
            <a:endParaRPr lang="en-US" sz="2000" dirty="0">
              <a:latin typeface="Cambria" pitchFamily="18" charset="0"/>
            </a:endParaRPr>
          </a:p>
        </p:txBody>
      </p:sp>
      <p:sp>
        <p:nvSpPr>
          <p:cNvPr id="14" name="Isosceles Triangle 13"/>
          <p:cNvSpPr/>
          <p:nvPr/>
        </p:nvSpPr>
        <p:spPr>
          <a:xfrm>
            <a:off x="3214678" y="1613687"/>
            <a:ext cx="2928958" cy="1214446"/>
          </a:xfrm>
          <a:prstGeom prst="triangl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en-US" dirty="0" err="1">
                <a:latin typeface="Cambria" pitchFamily="18" charset="0"/>
              </a:rPr>
              <a:t>Pendidikan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Pancasila</a:t>
            </a:r>
            <a:endParaRPr lang="en-US" dirty="0">
              <a:latin typeface="Cambria" pitchFamily="18" charset="0"/>
            </a:endParaRPr>
          </a:p>
        </p:txBody>
      </p:sp>
      <p:cxnSp>
        <p:nvCxnSpPr>
          <p:cNvPr id="15" name="Curved Connector 14"/>
          <p:cNvCxnSpPr/>
          <p:nvPr/>
        </p:nvCxnSpPr>
        <p:spPr>
          <a:xfrm>
            <a:off x="1357313" y="3286125"/>
            <a:ext cx="785812" cy="500063"/>
          </a:xfrm>
          <a:prstGeom prst="curvedConnector3">
            <a:avLst>
              <a:gd name="adj1" fmla="val 28843"/>
            </a:avLst>
          </a:prstGeom>
          <a:ln w="76200"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6" name="Curved Up Arrow 15"/>
          <p:cNvSpPr/>
          <p:nvPr/>
        </p:nvSpPr>
        <p:spPr>
          <a:xfrm>
            <a:off x="1500166" y="5143512"/>
            <a:ext cx="1285884" cy="642942"/>
          </a:xfrm>
          <a:prstGeom prst="curvedUp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Left Arrow 16"/>
          <p:cNvSpPr/>
          <p:nvPr/>
        </p:nvSpPr>
        <p:spPr>
          <a:xfrm rot="17407651">
            <a:off x="3774422" y="3163383"/>
            <a:ext cx="980816" cy="477467"/>
          </a:xfrm>
          <a:prstGeom prst="lef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8" name="Picture 7" descr="bd06662_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43636" y="3782038"/>
            <a:ext cx="2650598" cy="185578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</p:pic>
      <p:sp>
        <p:nvSpPr>
          <p:cNvPr id="19" name="Right Arrow 18"/>
          <p:cNvSpPr/>
          <p:nvPr/>
        </p:nvSpPr>
        <p:spPr>
          <a:xfrm>
            <a:off x="5000628" y="3929066"/>
            <a:ext cx="1143008" cy="714380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6072198" y="5660116"/>
            <a:ext cx="2643206" cy="40011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2000" dirty="0" err="1">
                <a:latin typeface="Cambria" pitchFamily="18" charset="0"/>
              </a:rPr>
              <a:t>Kondisi</a:t>
            </a:r>
            <a:r>
              <a:rPr lang="en-US" sz="2000" dirty="0">
                <a:latin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</a:rPr>
              <a:t>yg</a:t>
            </a:r>
            <a:r>
              <a:rPr lang="en-US" sz="2000" dirty="0">
                <a:latin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</a:rPr>
              <a:t>diinginkan</a:t>
            </a:r>
            <a:endParaRPr lang="en-US" sz="2000" dirty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77367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"/>
                            </p:stCondLst>
                            <p:childTnLst>
                              <p:par>
                                <p:cTn id="47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sz="44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0" indent="0" algn="ctr">
              <a:buNone/>
            </a:pPr>
            <a:r>
              <a:rPr lang="en-US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LATAR </a:t>
            </a:r>
            <a:r>
              <a:rPr lang="en-US" sz="4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BELAKANG, LANDASAN, DAN TUJUAN</a:t>
            </a:r>
          </a:p>
          <a:p>
            <a:pPr marL="0" indent="0" algn="ctr">
              <a:buNone/>
            </a:pPr>
            <a:r>
              <a:rPr lang="en-US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PENDIDIKAN </a:t>
            </a:r>
            <a:r>
              <a:rPr lang="en-US" sz="4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PANCASILA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90C523-F41B-490A-A536-6D46262EA71C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917786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 err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Semakin</a:t>
            </a:r>
            <a:r>
              <a:rPr lang="en-US" sz="3200" b="1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banyak</a:t>
            </a:r>
            <a:r>
              <a:rPr lang="en-US" sz="3200" b="1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penyimpangan</a:t>
            </a:r>
            <a:r>
              <a:rPr lang="en-US" sz="3200" b="1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nilai</a:t>
            </a:r>
            <a:r>
              <a:rPr lang="en-US" sz="3200" b="1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Pancasila  </a:t>
            </a:r>
            <a:r>
              <a:rPr lang="en-US" sz="3200" b="1" dirty="0" err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karena</a:t>
            </a:r>
            <a:r>
              <a:rPr lang="en-US" sz="3200" b="1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melemahnya</a:t>
            </a:r>
            <a:r>
              <a:rPr lang="en-US" sz="3200" b="1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pendidikan</a:t>
            </a:r>
            <a:r>
              <a:rPr lang="en-US" sz="3200" b="1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moral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90C523-F41B-490A-A536-6D46262EA71C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7" name="Date Placeholder 1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l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US" dirty="0"/>
          </a:p>
        </p:txBody>
      </p:sp>
      <p:sp>
        <p:nvSpPr>
          <p:cNvPr id="8" name="Footer Placeholder 2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9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BB096C41-EA2E-4D80-AC76-BDBE4A827545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pic>
        <p:nvPicPr>
          <p:cNvPr id="10" name="Picture 2" descr="F:\LAMPUNG\GALERY\POLITIK\31JemPerampoka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49505">
            <a:off x="671522" y="2137425"/>
            <a:ext cx="2728445" cy="1952158"/>
          </a:xfrm>
          <a:prstGeom prst="rect">
            <a:avLst/>
          </a:prstGeom>
          <a:noFill/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9820740">
            <a:off x="5740772" y="1996449"/>
            <a:ext cx="2487453" cy="2392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1347023">
            <a:off x="3165298" y="3882978"/>
            <a:ext cx="2678501" cy="2054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73890217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Nilai</a:t>
            </a:r>
            <a:r>
              <a:rPr lang="en-US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luhur</a:t>
            </a:r>
            <a:r>
              <a:rPr lang="en-US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diabaikan</a:t>
            </a:r>
            <a:endParaRPr 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90C523-F41B-490A-A536-6D46262EA71C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pic>
        <p:nvPicPr>
          <p:cNvPr id="7" name="Picture 2" descr="F:\LAMPUNG\GALERY\POLITIK\dscn249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98632" y="1844824"/>
            <a:ext cx="3301360" cy="2520280"/>
          </a:xfrm>
          <a:prstGeom prst="rect">
            <a:avLst/>
          </a:prstGeom>
          <a:noFill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4009" y="3071810"/>
            <a:ext cx="3744416" cy="258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6877902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/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Landasan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Pendidikan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Pancasila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90C523-F41B-490A-A536-6D46262EA71C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8" name="Footer Placeholder 11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9" name="Date Placeholder 12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l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10" name="Slide Number Placeholder 1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DD430193-986A-4DEA-B072-CAC53BC3AD20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357158" y="1000108"/>
            <a:ext cx="8286808" cy="92869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A.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Landasan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Historis</a:t>
            </a:r>
            <a:r>
              <a:rPr lang="en-US" sz="2800" b="1" dirty="0">
                <a:latin typeface="Cambria" pitchFamily="18" charset="0"/>
              </a:rPr>
              <a:t>:</a:t>
            </a:r>
            <a:r>
              <a:rPr lang="en-US" sz="2800" b="1" dirty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Pengalaman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sejarah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bangsa</a:t>
            </a:r>
            <a:r>
              <a:rPr lang="en-US" b="1" dirty="0">
                <a:latin typeface="Cambria" pitchFamily="18" charset="0"/>
              </a:rPr>
              <a:t> Indonesia </a:t>
            </a:r>
            <a:r>
              <a:rPr lang="en-US" b="1" dirty="0" err="1">
                <a:latin typeface="Cambria" pitchFamily="18" charset="0"/>
              </a:rPr>
              <a:t>sejak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jaman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kerajaan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hingga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sekarang</a:t>
            </a:r>
            <a:r>
              <a:rPr lang="en-US" b="1" dirty="0">
                <a:latin typeface="Cambria" pitchFamily="18" charset="0"/>
              </a:rPr>
              <a:t>  --</a:t>
            </a:r>
            <a:r>
              <a:rPr lang="en-US" b="1" dirty="0">
                <a:latin typeface="Cambria" pitchFamily="18" charset="0"/>
                <a:sym typeface="Wingdings" pitchFamily="2" charset="2"/>
              </a:rPr>
              <a:t> </a:t>
            </a:r>
            <a:r>
              <a:rPr lang="en-US" b="1" dirty="0" err="1">
                <a:latin typeface="Cambria" pitchFamily="18" charset="0"/>
                <a:sym typeface="Wingdings" pitchFamily="2" charset="2"/>
              </a:rPr>
              <a:t>Pancasila</a:t>
            </a:r>
            <a:r>
              <a:rPr lang="en-US" b="1" dirty="0">
                <a:latin typeface="Cambria" pitchFamily="18" charset="0"/>
                <a:sym typeface="Wingdings" pitchFamily="2" charset="2"/>
              </a:rPr>
              <a:t> </a:t>
            </a:r>
            <a:r>
              <a:rPr lang="en-US" b="1" dirty="0" err="1">
                <a:latin typeface="Cambria" pitchFamily="18" charset="0"/>
                <a:sym typeface="Wingdings" pitchFamily="2" charset="2"/>
              </a:rPr>
              <a:t>tetap</a:t>
            </a:r>
            <a:r>
              <a:rPr lang="en-US" b="1" dirty="0">
                <a:latin typeface="Cambria" pitchFamily="18" charset="0"/>
                <a:sym typeface="Wingdings" pitchFamily="2" charset="2"/>
              </a:rPr>
              <a:t> </a:t>
            </a:r>
            <a:r>
              <a:rPr lang="en-US" b="1" dirty="0" err="1">
                <a:latin typeface="Cambria" pitchFamily="18" charset="0"/>
                <a:sym typeface="Wingdings" pitchFamily="2" charset="2"/>
              </a:rPr>
              <a:t>eksis</a:t>
            </a:r>
            <a:r>
              <a:rPr lang="en-US" b="1" dirty="0">
                <a:latin typeface="Cambria" pitchFamily="18" charset="0"/>
                <a:sym typeface="Wingdings" pitchFamily="2" charset="2"/>
              </a:rPr>
              <a:t> </a:t>
            </a:r>
            <a:r>
              <a:rPr lang="en-US" b="1" dirty="0" err="1">
                <a:latin typeface="Cambria" pitchFamily="18" charset="0"/>
                <a:sym typeface="Wingdings" pitchFamily="2" charset="2"/>
              </a:rPr>
              <a:t>meski</a:t>
            </a:r>
            <a:r>
              <a:rPr lang="en-US" b="1" dirty="0">
                <a:latin typeface="Cambria" pitchFamily="18" charset="0"/>
                <a:sym typeface="Wingdings" pitchFamily="2" charset="2"/>
              </a:rPr>
              <a:t> </a:t>
            </a:r>
            <a:r>
              <a:rPr lang="en-US" b="1" dirty="0" err="1">
                <a:latin typeface="Cambria" pitchFamily="18" charset="0"/>
                <a:sym typeface="Wingdings" pitchFamily="2" charset="2"/>
              </a:rPr>
              <a:t>berbagai</a:t>
            </a:r>
            <a:r>
              <a:rPr lang="en-US" b="1" dirty="0">
                <a:latin typeface="Cambria" pitchFamily="18" charset="0"/>
                <a:sym typeface="Wingdings" pitchFamily="2" charset="2"/>
              </a:rPr>
              <a:t> ATHG</a:t>
            </a:r>
            <a:endParaRPr lang="en-US" b="1" dirty="0">
              <a:latin typeface="Cambria" pitchFamily="18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57158" y="2000240"/>
            <a:ext cx="8286808" cy="135732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2800" b="1" dirty="0">
                <a:solidFill>
                  <a:srgbClr val="C00000"/>
                </a:solidFill>
                <a:latin typeface="Cambria" pitchFamily="18" charset="0"/>
              </a:rPr>
              <a:t>B. </a:t>
            </a:r>
            <a:r>
              <a:rPr lang="en-US" sz="2800" b="1" dirty="0" err="1">
                <a:solidFill>
                  <a:srgbClr val="C00000"/>
                </a:solidFill>
                <a:latin typeface="Cambria" pitchFamily="18" charset="0"/>
              </a:rPr>
              <a:t>Landasan</a:t>
            </a:r>
            <a:r>
              <a:rPr lang="en-US" sz="2800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Cambria" pitchFamily="18" charset="0"/>
              </a:rPr>
              <a:t>Sosiologis</a:t>
            </a:r>
            <a:r>
              <a:rPr lang="en-US" sz="2800" b="1" dirty="0" smtClean="0">
                <a:solidFill>
                  <a:srgbClr val="C00000"/>
                </a:solidFill>
                <a:latin typeface="Cambria" pitchFamily="18" charset="0"/>
              </a:rPr>
              <a:t> &amp; </a:t>
            </a:r>
            <a:r>
              <a:rPr lang="en-US" sz="2800" b="1" dirty="0" err="1" smtClean="0">
                <a:solidFill>
                  <a:srgbClr val="C00000"/>
                </a:solidFill>
                <a:latin typeface="Cambria" pitchFamily="18" charset="0"/>
              </a:rPr>
              <a:t>Kultural</a:t>
            </a:r>
            <a:r>
              <a:rPr lang="en-US" sz="2800" b="1" dirty="0" smtClean="0">
                <a:solidFill>
                  <a:srgbClr val="C00000"/>
                </a:solidFill>
                <a:latin typeface="Cambria" pitchFamily="18" charset="0"/>
              </a:rPr>
              <a:t>:</a:t>
            </a:r>
            <a:r>
              <a:rPr lang="en-US" sz="2800" b="1" dirty="0" smtClean="0">
                <a:latin typeface="Cambria" pitchFamily="18" charset="0"/>
              </a:rPr>
              <a:t> </a:t>
            </a:r>
            <a:r>
              <a:rPr lang="en-US" b="1" dirty="0" smtClean="0">
                <a:latin typeface="Cambria" pitchFamily="18" charset="0"/>
              </a:rPr>
              <a:t>Indonesia </a:t>
            </a:r>
            <a:r>
              <a:rPr lang="en-US" b="1" dirty="0" err="1" smtClean="0">
                <a:latin typeface="Cambria" pitchFamily="18" charset="0"/>
              </a:rPr>
              <a:t>yg</a:t>
            </a:r>
            <a:r>
              <a:rPr lang="en-US" b="1" dirty="0" smtClean="0">
                <a:latin typeface="Cambria" pitchFamily="18" charset="0"/>
              </a:rPr>
              <a:t> plural </a:t>
            </a:r>
            <a:r>
              <a:rPr lang="en-US" b="1" dirty="0" err="1" smtClean="0">
                <a:latin typeface="Cambria" pitchFamily="18" charset="0"/>
              </a:rPr>
              <a:t>butuh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pemersatu</a:t>
            </a:r>
            <a:r>
              <a:rPr lang="en-US" b="1" dirty="0" smtClean="0">
                <a:latin typeface="Cambria" pitchFamily="18" charset="0"/>
              </a:rPr>
              <a:t>. </a:t>
            </a:r>
            <a:r>
              <a:rPr lang="en-US" b="1" dirty="0" err="1" smtClean="0">
                <a:latin typeface="Cambria" pitchFamily="18" charset="0"/>
              </a:rPr>
              <a:t>Nilai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>
                <a:latin typeface="Cambria" pitchFamily="18" charset="0"/>
              </a:rPr>
              <a:t>yang </a:t>
            </a:r>
            <a:r>
              <a:rPr lang="en-US" b="1" dirty="0" err="1">
                <a:latin typeface="Cambria" pitchFamily="18" charset="0"/>
              </a:rPr>
              <a:t>terkandung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dalam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Pancasila</a:t>
            </a:r>
            <a:r>
              <a:rPr lang="en-US" b="1" dirty="0">
                <a:latin typeface="Cambria" pitchFamily="18" charset="0"/>
              </a:rPr>
              <a:t> (</a:t>
            </a:r>
            <a:r>
              <a:rPr lang="en-US" b="1" dirty="0" err="1" smtClean="0">
                <a:latin typeface="Cambria" pitchFamily="18" charset="0"/>
              </a:rPr>
              <a:t>kenegaraan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maupun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kemasyarakatan</a:t>
            </a:r>
            <a:r>
              <a:rPr lang="en-US" b="1" dirty="0" smtClean="0">
                <a:latin typeface="Cambria" pitchFamily="18" charset="0"/>
              </a:rPr>
              <a:t>) </a:t>
            </a:r>
            <a:r>
              <a:rPr lang="en-US" b="1" dirty="0" err="1" smtClean="0">
                <a:latin typeface="Cambria" pitchFamily="18" charset="0"/>
              </a:rPr>
              <a:t>adalah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milik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bangsa</a:t>
            </a:r>
            <a:r>
              <a:rPr lang="en-US" b="1" dirty="0" smtClean="0">
                <a:latin typeface="Cambria" pitchFamily="18" charset="0"/>
              </a:rPr>
              <a:t> Indonesia yang </a:t>
            </a:r>
            <a:r>
              <a:rPr lang="en-US" b="1" dirty="0" err="1" smtClean="0">
                <a:latin typeface="Cambria" pitchFamily="18" charset="0"/>
              </a:rPr>
              <a:t>ada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sejak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jaman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dulu</a:t>
            </a:r>
            <a:r>
              <a:rPr lang="en-US" b="1" dirty="0" smtClean="0">
                <a:latin typeface="Cambria" pitchFamily="18" charset="0"/>
              </a:rPr>
              <a:t>. </a:t>
            </a:r>
            <a:r>
              <a:rPr lang="en-US" b="1" dirty="0" err="1" smtClean="0">
                <a:latin typeface="Cambria" pitchFamily="18" charset="0"/>
              </a:rPr>
              <a:t>Nilai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inilah</a:t>
            </a:r>
            <a:r>
              <a:rPr lang="en-US" b="1" dirty="0" smtClean="0">
                <a:latin typeface="Cambria" pitchFamily="18" charset="0"/>
              </a:rPr>
              <a:t> yang </a:t>
            </a:r>
            <a:r>
              <a:rPr lang="en-US" b="1" dirty="0" err="1" smtClean="0">
                <a:latin typeface="Cambria" pitchFamily="18" charset="0"/>
              </a:rPr>
              <a:t>dapat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menjadi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pemersatu</a:t>
            </a:r>
            <a:r>
              <a:rPr lang="en-US" b="1" dirty="0" smtClean="0">
                <a:latin typeface="Cambria" pitchFamily="18" charset="0"/>
              </a:rPr>
              <a:t>.</a:t>
            </a:r>
            <a:endParaRPr lang="en-US" b="1" dirty="0">
              <a:latin typeface="Cambria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357158" y="5715016"/>
            <a:ext cx="8286808" cy="107157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D.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Landasan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Filosofis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:  </a:t>
            </a:r>
            <a:r>
              <a:rPr lang="en-US" b="1" dirty="0" err="1">
                <a:latin typeface="Cambria" pitchFamily="18" charset="0"/>
              </a:rPr>
              <a:t>Pancasila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telah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menjadi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jiwa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dan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pandangan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hidup</a:t>
            </a:r>
            <a:r>
              <a:rPr lang="en-US" b="1" dirty="0">
                <a:latin typeface="Cambria" pitchFamily="18" charset="0"/>
              </a:rPr>
              <a:t>, </a:t>
            </a:r>
            <a:r>
              <a:rPr lang="en-US" b="1" dirty="0" err="1">
                <a:latin typeface="Cambria" pitchFamily="18" charset="0"/>
              </a:rPr>
              <a:t>oleh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karena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itu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sudah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seharusnya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direalisasikan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dalam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kehidupan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berbangsa</a:t>
            </a:r>
            <a:r>
              <a:rPr lang="en-US" b="1" dirty="0">
                <a:latin typeface="Cambria" pitchFamily="18" charset="0"/>
              </a:rPr>
              <a:t>, </a:t>
            </a:r>
            <a:r>
              <a:rPr lang="en-US" b="1" dirty="0" err="1">
                <a:latin typeface="Cambria" pitchFamily="18" charset="0"/>
              </a:rPr>
              <a:t>bernegara</a:t>
            </a:r>
            <a:r>
              <a:rPr lang="en-US" b="1" dirty="0">
                <a:latin typeface="Cambria" pitchFamily="18" charset="0"/>
              </a:rPr>
              <a:t>, </a:t>
            </a:r>
            <a:r>
              <a:rPr lang="en-US" b="1" dirty="0" err="1">
                <a:latin typeface="Cambria" pitchFamily="18" charset="0"/>
              </a:rPr>
              <a:t>dan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bermasyarakat</a:t>
            </a:r>
            <a:endParaRPr lang="en-US" b="1" dirty="0">
              <a:latin typeface="Cambria" pitchFamily="18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357158" y="3500438"/>
            <a:ext cx="8286808" cy="21431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2800" b="1" dirty="0">
                <a:solidFill>
                  <a:srgbClr val="C00000"/>
                </a:solidFill>
                <a:latin typeface="Cambria" pitchFamily="18" charset="0"/>
              </a:rPr>
              <a:t>C. </a:t>
            </a:r>
            <a:r>
              <a:rPr lang="en-US" sz="2800" b="1" dirty="0" err="1">
                <a:solidFill>
                  <a:srgbClr val="C00000"/>
                </a:solidFill>
                <a:latin typeface="Cambria" pitchFamily="18" charset="0"/>
              </a:rPr>
              <a:t>Landasan</a:t>
            </a:r>
            <a:r>
              <a:rPr lang="en-US" sz="2800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Cambria" pitchFamily="18" charset="0"/>
              </a:rPr>
              <a:t>Yuridis</a:t>
            </a:r>
            <a:r>
              <a:rPr lang="en-US" sz="2800" b="1" dirty="0">
                <a:solidFill>
                  <a:srgbClr val="0070C0"/>
                </a:solidFill>
                <a:latin typeface="Cambria" pitchFamily="18" charset="0"/>
              </a:rPr>
              <a:t>: </a:t>
            </a:r>
            <a:r>
              <a:rPr lang="en-US" b="1" dirty="0">
                <a:solidFill>
                  <a:srgbClr val="0070C0"/>
                </a:solidFill>
              </a:rPr>
              <a:t>UU No. 20 </a:t>
            </a:r>
            <a:r>
              <a:rPr lang="en-US" b="1" dirty="0" err="1">
                <a:solidFill>
                  <a:srgbClr val="0070C0"/>
                </a:solidFill>
              </a:rPr>
              <a:t>tahun</a:t>
            </a:r>
            <a:r>
              <a:rPr lang="en-US" b="1" dirty="0">
                <a:solidFill>
                  <a:srgbClr val="0070C0"/>
                </a:solidFill>
              </a:rPr>
              <a:t> 2003 </a:t>
            </a:r>
            <a:r>
              <a:rPr lang="en-US" b="1" dirty="0" err="1">
                <a:solidFill>
                  <a:srgbClr val="0070C0"/>
                </a:solidFill>
              </a:rPr>
              <a:t>tentang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Sisdiknas</a:t>
            </a:r>
            <a:r>
              <a:rPr lang="en-US" b="1" dirty="0">
                <a:solidFill>
                  <a:srgbClr val="0070C0"/>
                </a:solidFill>
              </a:rPr>
              <a:t>.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Kepmendiknas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No. 232/U/2000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Th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2000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tentang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Pedoman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Penyusunan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Kurikulum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Pendidikan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Tinggi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dan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No. 45/U/2003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Th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2003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tentang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Kurikulum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Inti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Pendidikan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Tinggi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;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Surat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Dirjen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Dikti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Diknas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No. 43/DIKTI/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Kep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/2006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tentang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Rambu-rambu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pelaksanaan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kelompok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Matakuliah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Pengembangan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Kepribadian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di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Perguruan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Tinggi</a:t>
            </a:r>
            <a:r>
              <a:rPr lang="en-US" b="1" dirty="0" smtClean="0">
                <a:solidFill>
                  <a:srgbClr val="C00000"/>
                </a:solidFill>
                <a:latin typeface="Cambria" pitchFamily="18" charset="0"/>
              </a:rPr>
              <a:t>. UU no. 12 </a:t>
            </a:r>
            <a:r>
              <a:rPr lang="en-US" b="1" dirty="0" err="1" smtClean="0">
                <a:solidFill>
                  <a:srgbClr val="C00000"/>
                </a:solidFill>
                <a:latin typeface="Cambria" pitchFamily="18" charset="0"/>
              </a:rPr>
              <a:t>Tahun</a:t>
            </a:r>
            <a:r>
              <a:rPr lang="en-US" b="1" dirty="0" smtClean="0">
                <a:solidFill>
                  <a:srgbClr val="C00000"/>
                </a:solidFill>
                <a:latin typeface="Cambria" pitchFamily="18" charset="0"/>
              </a:rPr>
              <a:t> 2012 </a:t>
            </a:r>
            <a:r>
              <a:rPr lang="en-US" b="1" dirty="0" err="1" smtClean="0">
                <a:solidFill>
                  <a:srgbClr val="C00000"/>
                </a:solidFill>
                <a:latin typeface="Cambria" pitchFamily="18" charset="0"/>
              </a:rPr>
              <a:t>tentang</a:t>
            </a:r>
            <a:r>
              <a:rPr lang="en-US" b="1" dirty="0" smtClean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Cambria" pitchFamily="18" charset="0"/>
              </a:rPr>
              <a:t>Pendidikan</a:t>
            </a:r>
            <a:r>
              <a:rPr lang="en-US" b="1" dirty="0" smtClean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Cambria" pitchFamily="18" charset="0"/>
              </a:rPr>
              <a:t>Tinggi</a:t>
            </a:r>
            <a:r>
              <a:rPr lang="en-US" b="1" dirty="0" smtClean="0">
                <a:solidFill>
                  <a:srgbClr val="C00000"/>
                </a:solidFill>
                <a:latin typeface="Cambria" pitchFamily="18" charset="0"/>
              </a:rPr>
              <a:t>.</a:t>
            </a:r>
            <a:endParaRPr lang="en-US" b="1" dirty="0">
              <a:solidFill>
                <a:srgbClr val="C00000"/>
              </a:solidFill>
              <a:latin typeface="Cambria" pitchFamily="18" charset="0"/>
            </a:endParaRPr>
          </a:p>
          <a:p>
            <a:pPr>
              <a:defRPr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28914887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90C523-F41B-490A-A536-6D46262EA71C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pic>
        <p:nvPicPr>
          <p:cNvPr id="7" name="Picture 2" descr="http://rosodaras.files.wordpress.com/2009/10/ekspresi-bung-karno6.jpg?w=470&amp;h=312&amp;h=31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63688" y="548680"/>
            <a:ext cx="5472608" cy="3816424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755576" y="4683198"/>
            <a:ext cx="69847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</a:rPr>
              <a:t>PANCASILA DALAM SEJARAH BANGSA</a:t>
            </a:r>
          </a:p>
        </p:txBody>
      </p:sp>
      <p:sp>
        <p:nvSpPr>
          <p:cNvPr id="9" name="Rectangle 8"/>
          <p:cNvSpPr/>
          <p:nvPr/>
        </p:nvSpPr>
        <p:spPr>
          <a:xfrm>
            <a:off x="1564611" y="5144863"/>
            <a:ext cx="568863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Jaman</a:t>
            </a:r>
            <a:r>
              <a:rPr lang="en-US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Kerajaan</a:t>
            </a:r>
            <a:r>
              <a:rPr lang="en-US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hingga</a:t>
            </a:r>
            <a:r>
              <a:rPr lang="en-US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Kemerdekaan</a:t>
            </a:r>
            <a:endParaRPr lang="en-US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68071549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642910" y="1785926"/>
            <a:ext cx="7839100" cy="428628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>
            <a:norm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AutoNum type="arabicPeriod"/>
              <a:tabLst/>
              <a:defRPr/>
            </a:pP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 Rounded MT Bold" pitchFamily="34" charset="0"/>
              </a:rPr>
              <a:t>ERA SEBELUM KEMERDEKAAN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AutoNum type="arabicPeriod"/>
              <a:tabLst/>
              <a:defRPr/>
            </a:pPr>
            <a:r>
              <a:rPr lang="en-US" sz="3200" b="1" dirty="0" smtClean="0">
                <a:latin typeface="Arial Rounded MT Bold" pitchFamily="34" charset="0"/>
              </a:rPr>
              <a:t>ERA KEMERDEKAAN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AutoNum type="arabicPeriod"/>
              <a:tabLst/>
              <a:defRPr/>
            </a:pP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 Rounded MT Bold" pitchFamily="34" charset="0"/>
              </a:rPr>
              <a:t>ERA ORDE LAMA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AutoNum type="arabicPeriod"/>
              <a:tabLst/>
              <a:defRPr/>
            </a:pPr>
            <a:r>
              <a:rPr lang="en-US" sz="3200" b="1" dirty="0" smtClean="0">
                <a:latin typeface="Arial Rounded MT Bold" pitchFamily="34" charset="0"/>
              </a:rPr>
              <a:t>ERA ORDE </a:t>
            </a:r>
            <a:r>
              <a:rPr lang="en-US" sz="3200" b="1" dirty="0" smtClean="0">
                <a:latin typeface="Arial Rounded MT Bold" pitchFamily="34" charset="0"/>
              </a:rPr>
              <a:t>BARU 3</a:t>
            </a:r>
            <a:endParaRPr lang="en-US" sz="3200" b="1" dirty="0" smtClean="0"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AutoNum type="arabicPeriod"/>
              <a:tabLst/>
              <a:defRPr/>
            </a:pPr>
            <a:r>
              <a:rPr lang="en-US" sz="3200" b="1" dirty="0" smtClean="0">
                <a:latin typeface="Arial Rounded MT Bold" pitchFamily="34" charset="0"/>
              </a:rPr>
              <a:t>ER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 Rounded MT Bold" pitchFamily="34" charset="0"/>
              </a:rPr>
              <a:t>A 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 Rounded MT Bold" pitchFamily="34" charset="0"/>
              </a:rPr>
              <a:t>REFORMASI 2</a:t>
            </a: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AutoNum type="arabicPeriod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AutoNum type="arabicPeriod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AutoNum type="arabicPeriod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AutoNum type="arabicPeriod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85984" y="500042"/>
            <a:ext cx="46474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PERIODISASI</a:t>
            </a:r>
            <a:endParaRPr 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500034" y="500042"/>
            <a:ext cx="7297703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6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ERA SEBELUM </a:t>
            </a:r>
            <a:r>
              <a:rPr lang="en-US" sz="36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KEMERDEKAAN</a:t>
            </a:r>
          </a:p>
          <a:p>
            <a:pPr algn="ctr"/>
            <a:r>
              <a:rPr lang="en-ID" sz="3600" b="1" cap="none" spc="0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4</a:t>
            </a:r>
            <a:endParaRPr lang="en-US" sz="3600" b="1" cap="none" spc="0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42910" y="1571612"/>
            <a:ext cx="7858180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742950" indent="-742950">
              <a:lnSpc>
                <a:spcPct val="150000"/>
              </a:lnSpc>
              <a:buFont typeface="+mj-lt"/>
              <a:buAutoNum type="arabicPeriod"/>
            </a:pPr>
            <a:r>
              <a:rPr lang="en-US" sz="4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Jaman</a:t>
            </a:r>
            <a:r>
              <a:rPr lang="en-US" sz="4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kerajaan</a:t>
            </a:r>
            <a:endParaRPr lang="en-US" sz="4000" b="1" dirty="0" smtClean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742950" indent="-742950">
              <a:lnSpc>
                <a:spcPct val="150000"/>
              </a:lnSpc>
              <a:buFont typeface="+mj-lt"/>
              <a:buAutoNum type="arabicPeriod"/>
            </a:pPr>
            <a:r>
              <a:rPr lang="en-US" sz="4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Jaman</a:t>
            </a:r>
            <a:r>
              <a:rPr lang="en-US" sz="4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perjuangan</a:t>
            </a:r>
            <a:r>
              <a:rPr lang="en-US" sz="4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melawan</a:t>
            </a:r>
            <a:r>
              <a:rPr lang="en-US" sz="4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penjajah</a:t>
            </a:r>
            <a:endParaRPr lang="en-US" sz="4000" b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850</TotalTime>
  <Words>309</Words>
  <Application>Microsoft Office PowerPoint</Application>
  <PresentationFormat>On-screen Show (4:3)</PresentationFormat>
  <Paragraphs>87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Arial</vt:lpstr>
      <vt:lpstr>Arial Black</vt:lpstr>
      <vt:lpstr>Arial Rounded MT Bold</vt:lpstr>
      <vt:lpstr>Berlin Sans FB Demi</vt:lpstr>
      <vt:lpstr>Calibri</vt:lpstr>
      <vt:lpstr>Cambria</vt:lpstr>
      <vt:lpstr>Wingdings</vt:lpstr>
      <vt:lpstr>Wingdings 2</vt:lpstr>
      <vt:lpstr>Office Theme</vt:lpstr>
      <vt:lpstr>PowerPoint Presentation</vt:lpstr>
      <vt:lpstr> POSISI PENDIDIKAN PANCASILA </vt:lpstr>
      <vt:lpstr>PowerPoint Presentation</vt:lpstr>
      <vt:lpstr>Semakin banyak penyimpangan nilai Pancasila  karena melemahnya pendidikan moral</vt:lpstr>
      <vt:lpstr>Nilai luhur diabaikan</vt:lpstr>
      <vt:lpstr>Landasan Pendidikan Pancasila</vt:lpstr>
      <vt:lpstr>PowerPoint Presentation</vt:lpstr>
      <vt:lpstr>PowerPoint Presentation</vt:lpstr>
      <vt:lpstr>PowerPoint Presentation</vt:lpstr>
      <vt:lpstr>SIDANG-SIDANG BPUPKI</vt:lpstr>
      <vt:lpstr>PowerPoint Presentation</vt:lpstr>
      <vt:lpstr>end</vt:lpstr>
    </vt:vector>
  </TitlesOfParts>
  <Company>IBI Darmajaya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150</cp:revision>
  <dcterms:created xsi:type="dcterms:W3CDTF">2010-04-18T12:06:30Z</dcterms:created>
  <dcterms:modified xsi:type="dcterms:W3CDTF">2023-10-04T03:48:15Z</dcterms:modified>
</cp:coreProperties>
</file>