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7" r:id="rId3"/>
    <p:sldId id="276" r:id="rId4"/>
    <p:sldId id="278" r:id="rId5"/>
    <p:sldId id="279" r:id="rId6"/>
    <p:sldId id="280" r:id="rId7"/>
    <p:sldId id="281" r:id="rId8"/>
    <p:sldId id="282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3FC3A5-43DB-445C-9E6D-CA7E4B728DD3}" type="datetimeFigureOut">
              <a:rPr lang="en-US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95C9FB-9406-4BCC-8424-C7981EAAC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981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209B48-21D7-4DA4-B712-3A33EA67BFDB}" type="datetimeFigureOut">
              <a:rPr lang="en-US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2D3AF6-ED7D-4726-AFEF-32CC65F8A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832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1E69D-949E-4EFB-9E73-1DF92DA9B814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6FE21-DBB7-419E-A88F-737D38558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9DE8-7D8E-445A-A74C-2015D452B6CB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5CB16-AF97-4137-B27C-2887E3F4F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BEEA9-5970-4FCF-91BC-AFF0459F5482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C3B26-FE80-460C-BFD9-7B1049E69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7DCEC-74EB-4DBC-8E73-7D5C38534CD3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B2FC7-9451-4CCF-BE38-119876963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ACDE2-926D-454A-BAD9-8D3FF55350CA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832FD-64AD-4A9F-BEB1-3AC71F8B8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5CD31-4BC6-45FC-AB88-A4DB0B07B2E4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4C4C6-7980-49DA-A53F-8C4BCBFBD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F00B2-7769-42D6-BBBF-FB14EB0F912F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9FCB0-8333-4570-91DB-B82987E12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2911-C6AA-4B97-B7ED-8661FD80282A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E4237-8367-4246-BF92-50AADEECE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CA07F-EBCD-4C38-BBFA-1D0388AD05DD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5960B-BFD5-47BC-90FA-8BEDE9F11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4FA4D-3CEE-4216-B415-978055E983DD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C68A6-9AFD-4BE0-B5FF-0D340563E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DABB6-6D87-4648-90FE-9EE2CA8F168D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E2486-68FC-4CE5-B99F-358C4A356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B34915-9D9E-44F4-A68D-A0E7BBDEEE87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7C44E1-3850-4E4D-AEC3-3325D4F94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2286000"/>
            <a:ext cx="8643938" cy="1908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-</a:t>
            </a:r>
            <a:r>
              <a:rPr lang="id-I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13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GOOD GOVERNANCE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F306D-0083-466E-9833-A7956B137FC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" name="AutoShape 2" descr="PENGERTIAN, PRINSIP DAN PENERAPAN GOOD GOVERNANCE DI INDONES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B2FC7-9451-4CCF-BE38-11987696341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06080" y="548680"/>
            <a:ext cx="4954048" cy="707886"/>
          </a:xfrm>
          <a:prstGeom prst="rect">
            <a:avLst/>
          </a:prstGeom>
        </p:spPr>
        <p:style>
          <a:lnRef idx="0">
            <a:schemeClr val="accent3"/>
          </a:lnRef>
          <a:fillRef idx="1003">
            <a:schemeClr val="lt2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GOOD GOVERNANCE</a:t>
            </a:r>
          </a:p>
        </p:txBody>
      </p:sp>
      <p:sp>
        <p:nvSpPr>
          <p:cNvPr id="10" name="Slide Number Placeholder 13"/>
          <p:cNvSpPr txBox="1">
            <a:spLocks/>
          </p:cNvSpPr>
          <p:nvPr/>
        </p:nvSpPr>
        <p:spPr>
          <a:xfrm>
            <a:off x="65635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BFD94A00-3731-4C64-A156-4BE5ADC9895E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3912" y="1700808"/>
            <a:ext cx="7848872" cy="95410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>
                <a:latin typeface="Cambria" pitchFamily="18" charset="0"/>
              </a:rPr>
              <a:t>Penyelenggaran</a:t>
            </a:r>
            <a:r>
              <a:rPr lang="en-US" sz="2800" b="1" dirty="0">
                <a:latin typeface="Cambria" pitchFamily="18" charset="0"/>
              </a:rPr>
              <a:t> </a:t>
            </a:r>
            <a:r>
              <a:rPr lang="en-US" sz="2800" b="1" dirty="0" err="1">
                <a:latin typeface="Cambria" pitchFamily="18" charset="0"/>
              </a:rPr>
              <a:t>pemerinahan</a:t>
            </a:r>
            <a:r>
              <a:rPr lang="en-US" sz="2800" b="1" dirty="0">
                <a:latin typeface="Cambria" pitchFamily="18" charset="0"/>
              </a:rPr>
              <a:t> yang </a:t>
            </a:r>
            <a:r>
              <a:rPr lang="en-US" sz="2800" b="1" dirty="0" err="1">
                <a:latin typeface="Cambria" pitchFamily="18" charset="0"/>
              </a:rPr>
              <a:t>amanah</a:t>
            </a:r>
            <a:r>
              <a:rPr lang="en-US" sz="2800" b="1" dirty="0">
                <a:latin typeface="Cambria" pitchFamily="18" charset="0"/>
              </a:rPr>
              <a:t> (</a:t>
            </a:r>
            <a:r>
              <a:rPr lang="en-US" sz="2800" b="1" dirty="0" err="1">
                <a:latin typeface="Cambria" pitchFamily="18" charset="0"/>
              </a:rPr>
              <a:t>Bintoro</a:t>
            </a:r>
            <a:r>
              <a:rPr lang="en-US" sz="2800" b="1" dirty="0">
                <a:latin typeface="Cambria" pitchFamily="18" charset="0"/>
              </a:rPr>
              <a:t> </a:t>
            </a:r>
            <a:r>
              <a:rPr lang="en-US" sz="2800" b="1" dirty="0" err="1">
                <a:latin typeface="Cambria" pitchFamily="18" charset="0"/>
              </a:rPr>
              <a:t>Tjokroamidjojo</a:t>
            </a:r>
            <a:r>
              <a:rPr lang="en-US" sz="2800" b="1" dirty="0">
                <a:latin typeface="Cambria" pitchFamily="18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912" y="3068960"/>
            <a:ext cx="784887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Cambria" pitchFamily="18" charset="0"/>
              </a:rPr>
              <a:t>Tata </a:t>
            </a:r>
            <a:r>
              <a:rPr lang="en-US" sz="2800" b="1" dirty="0" err="1">
                <a:latin typeface="Cambria" pitchFamily="18" charset="0"/>
              </a:rPr>
              <a:t>pemerintahan</a:t>
            </a:r>
            <a:r>
              <a:rPr lang="en-US" sz="2800" b="1" dirty="0">
                <a:latin typeface="Cambria" pitchFamily="18" charset="0"/>
              </a:rPr>
              <a:t> yang </a:t>
            </a:r>
            <a:r>
              <a:rPr lang="en-US" sz="2800" b="1" dirty="0" err="1">
                <a:latin typeface="Cambria" pitchFamily="18" charset="0"/>
              </a:rPr>
              <a:t>baik</a:t>
            </a:r>
            <a:r>
              <a:rPr lang="en-US" sz="2800" b="1" dirty="0">
                <a:latin typeface="Cambria" pitchFamily="18" charset="0"/>
              </a:rPr>
              <a:t> (UNDP)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3912" y="3933056"/>
            <a:ext cx="7848872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>
                <a:latin typeface="Cambria" pitchFamily="18" charset="0"/>
              </a:rPr>
              <a:t>Pengelolaan</a:t>
            </a:r>
            <a:r>
              <a:rPr lang="en-US" sz="2800" b="1" dirty="0">
                <a:latin typeface="Cambria" pitchFamily="18" charset="0"/>
              </a:rPr>
              <a:t> </a:t>
            </a:r>
            <a:r>
              <a:rPr lang="en-US" sz="2800" b="1" dirty="0" err="1">
                <a:latin typeface="Cambria" pitchFamily="18" charset="0"/>
              </a:rPr>
              <a:t>pemerintahan</a:t>
            </a:r>
            <a:r>
              <a:rPr lang="en-US" sz="2800" b="1" dirty="0">
                <a:latin typeface="Cambria" pitchFamily="18" charset="0"/>
              </a:rPr>
              <a:t> yang </a:t>
            </a:r>
            <a:r>
              <a:rPr lang="en-US" sz="2800" b="1" dirty="0" err="1">
                <a:latin typeface="Cambria" pitchFamily="18" charset="0"/>
              </a:rPr>
              <a:t>baik</a:t>
            </a:r>
            <a:r>
              <a:rPr lang="en-US" sz="2800" b="1" dirty="0">
                <a:latin typeface="Cambria" pitchFamily="18" charset="0"/>
              </a:rPr>
              <a:t> </a:t>
            </a:r>
            <a:r>
              <a:rPr lang="en-US" sz="2800" b="1" dirty="0" err="1">
                <a:latin typeface="Cambria" pitchFamily="18" charset="0"/>
              </a:rPr>
              <a:t>dan</a:t>
            </a:r>
            <a:r>
              <a:rPr lang="en-US" sz="2800" b="1" dirty="0">
                <a:latin typeface="Cambria" pitchFamily="18" charset="0"/>
              </a:rPr>
              <a:t> </a:t>
            </a:r>
            <a:r>
              <a:rPr lang="en-US" sz="2800" b="1" dirty="0" err="1">
                <a:latin typeface="Cambria" pitchFamily="18" charset="0"/>
              </a:rPr>
              <a:t>bertanggung</a:t>
            </a:r>
            <a:r>
              <a:rPr lang="en-US" sz="2800" b="1" dirty="0">
                <a:latin typeface="Cambria" pitchFamily="18" charset="0"/>
              </a:rPr>
              <a:t> </a:t>
            </a:r>
            <a:r>
              <a:rPr lang="en-US" sz="2800" b="1" dirty="0" err="1">
                <a:latin typeface="Cambria" pitchFamily="18" charset="0"/>
              </a:rPr>
              <a:t>jawab</a:t>
            </a:r>
            <a:r>
              <a:rPr lang="en-US" sz="2800" b="1" dirty="0">
                <a:latin typeface="Cambria" pitchFamily="18" charset="0"/>
              </a:rPr>
              <a:t> (LAN)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3912" y="5157192"/>
            <a:ext cx="7848872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>
                <a:latin typeface="Cambria" pitchFamily="18" charset="0"/>
              </a:rPr>
              <a:t>Pemerintahan</a:t>
            </a:r>
            <a:r>
              <a:rPr lang="en-US" sz="2800" b="1" dirty="0">
                <a:latin typeface="Cambria" pitchFamily="18" charset="0"/>
              </a:rPr>
              <a:t> yang </a:t>
            </a:r>
            <a:r>
              <a:rPr lang="en-US" sz="2800" b="1" dirty="0" err="1">
                <a:latin typeface="Cambria" pitchFamily="18" charset="0"/>
              </a:rPr>
              <a:t>bersih</a:t>
            </a:r>
            <a:r>
              <a:rPr lang="en-US" sz="2800" b="1" dirty="0">
                <a:latin typeface="Cambria" pitchFamily="18" charset="0"/>
              </a:rPr>
              <a:t> (</a:t>
            </a:r>
            <a:r>
              <a:rPr lang="en-US" sz="2800" b="1" i="1" dirty="0">
                <a:latin typeface="Cambria" pitchFamily="18" charset="0"/>
              </a:rPr>
              <a:t>Clean Government</a:t>
            </a:r>
            <a:r>
              <a:rPr lang="en-US" sz="2800" b="1" dirty="0">
                <a:latin typeface="Cambria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0593364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B2FC7-9451-4CCF-BE38-11987696341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-423665" y="452718"/>
            <a:ext cx="9404723" cy="140053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mtClean="0"/>
              <a:t>PRINSIP GOOD GOVERNANCE</a:t>
            </a:r>
            <a:endParaRPr lang="en-US" dirty="0"/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548342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15191491-B80A-4E4E-B4DA-0F9E10E2697A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1458" y="1339592"/>
            <a:ext cx="8029033" cy="501675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Transparansi</a:t>
            </a:r>
            <a:endParaRPr lang="en-US" sz="3200" b="1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Partisipasi</a:t>
            </a:r>
            <a:endParaRPr lang="en-US" sz="3200" b="1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Penegakan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hukum</a:t>
            </a:r>
            <a:endParaRPr lang="en-US" sz="3200" b="1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Demokrasi</a:t>
            </a:r>
            <a:endParaRPr lang="en-US" sz="3200" b="1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Daya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tanggap</a:t>
            </a:r>
            <a:r>
              <a:rPr lang="en-US" sz="3200" b="1" dirty="0">
                <a:latin typeface="Cambria" pitchFamily="18" charset="0"/>
              </a:rPr>
              <a:t> (</a:t>
            </a:r>
            <a:r>
              <a:rPr lang="en-US" sz="3200" b="1" dirty="0" err="1">
                <a:latin typeface="Cambria" pitchFamily="18" charset="0"/>
              </a:rPr>
              <a:t>responsip</a:t>
            </a:r>
            <a:r>
              <a:rPr lang="en-US" sz="3200" b="1" dirty="0">
                <a:latin typeface="Cambria" pitchFamily="18" charset="0"/>
              </a:rPr>
              <a:t>)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Wawasan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ke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depan</a:t>
            </a:r>
            <a:r>
              <a:rPr lang="en-US" sz="3200" b="1" dirty="0">
                <a:latin typeface="Cambria" pitchFamily="18" charset="0"/>
              </a:rPr>
              <a:t> (</a:t>
            </a:r>
            <a:r>
              <a:rPr lang="en-US" sz="3200" b="1" dirty="0" err="1">
                <a:latin typeface="Cambria" pitchFamily="18" charset="0"/>
              </a:rPr>
              <a:t>visi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strategis</a:t>
            </a:r>
            <a:r>
              <a:rPr lang="en-US" sz="3200" b="1" dirty="0">
                <a:latin typeface="Cambria" pitchFamily="18" charset="0"/>
              </a:rPr>
              <a:t>)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Akuntabilitas</a:t>
            </a:r>
            <a:endParaRPr lang="en-US" sz="3200" b="1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Efektivitas</a:t>
            </a:r>
            <a:r>
              <a:rPr lang="en-US" sz="3200" b="1" dirty="0">
                <a:latin typeface="Cambria" pitchFamily="18" charset="0"/>
              </a:rPr>
              <a:t> &amp; </a:t>
            </a:r>
            <a:r>
              <a:rPr lang="en-US" sz="3200" b="1" dirty="0" err="1">
                <a:latin typeface="Cambria" pitchFamily="18" charset="0"/>
              </a:rPr>
              <a:t>efesiensi</a:t>
            </a:r>
            <a:endParaRPr lang="en-US" sz="3200" b="1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Profesionalisme</a:t>
            </a:r>
            <a:endParaRPr lang="en-US" sz="3200" b="1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latin typeface="Cambria" pitchFamily="18" charset="0"/>
              </a:rPr>
              <a:t>Pengawasan</a:t>
            </a:r>
            <a:endParaRPr lang="en-US" sz="3200" b="1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491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0C1F0F8F-CD09-44EE-8710-2B4421807AE5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765920" y="1844824"/>
            <a:ext cx="3168352" cy="18002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Pemerintah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The State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)</a:t>
            </a:r>
          </a:p>
        </p:txBody>
      </p:sp>
      <p:sp>
        <p:nvSpPr>
          <p:cNvPr id="9" name="Oval 8"/>
          <p:cNvSpPr/>
          <p:nvPr/>
        </p:nvSpPr>
        <p:spPr>
          <a:xfrm>
            <a:off x="5014392" y="1700808"/>
            <a:ext cx="3240360" cy="194421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madani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</a:t>
            </a:r>
            <a:r>
              <a:rPr lang="en-US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Sivil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Society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)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926011" y="4365625"/>
            <a:ext cx="3240088" cy="172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Dunia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Usaha</a:t>
            </a:r>
          </a:p>
          <a:p>
            <a:pPr algn="ctr">
              <a:defRPr/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</a:t>
            </a:r>
            <a:r>
              <a:rPr lang="en-US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pasar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8008" y="529516"/>
            <a:ext cx="5760640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d-ID" sz="4000" b="1" dirty="0" smtClean="0">
                <a:latin typeface="Cambria" pitchFamily="18" charset="0"/>
              </a:rPr>
              <a:t>UNSUR</a:t>
            </a:r>
            <a:r>
              <a:rPr lang="en-US" sz="4000" b="1" dirty="0" smtClean="0">
                <a:latin typeface="Cambria" pitchFamily="18" charset="0"/>
              </a:rPr>
              <a:t> </a:t>
            </a:r>
            <a:r>
              <a:rPr lang="en-US" sz="4000" b="1" dirty="0">
                <a:latin typeface="Cambria" pitchFamily="18" charset="0"/>
              </a:rPr>
              <a:t>PENDUKUNG</a:t>
            </a:r>
          </a:p>
        </p:txBody>
      </p:sp>
      <p:sp>
        <p:nvSpPr>
          <p:cNvPr id="12" name="Left-Right Arrow 11"/>
          <p:cNvSpPr/>
          <p:nvPr/>
        </p:nvSpPr>
        <p:spPr>
          <a:xfrm>
            <a:off x="3790256" y="2420888"/>
            <a:ext cx="1368152" cy="576064"/>
          </a:xfrm>
          <a:prstGeom prst="left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Left-Right Arrow 12"/>
          <p:cNvSpPr/>
          <p:nvPr/>
        </p:nvSpPr>
        <p:spPr>
          <a:xfrm rot="18168896">
            <a:off x="5519169" y="3799968"/>
            <a:ext cx="1368152" cy="576064"/>
          </a:xfrm>
          <a:prstGeom prst="left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Left-Right Arrow 13"/>
          <p:cNvSpPr/>
          <p:nvPr/>
        </p:nvSpPr>
        <p:spPr>
          <a:xfrm rot="2775153">
            <a:off x="2203103" y="3743770"/>
            <a:ext cx="1368152" cy="576064"/>
          </a:xfrm>
          <a:prstGeom prst="left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17509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4285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01997C28-7BD2-4324-9C60-A080F4404B57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3304" y="332656"/>
            <a:ext cx="7200800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dirty="0" err="1">
                <a:latin typeface="Cambria" pitchFamily="18" charset="0"/>
              </a:rPr>
              <a:t>Peran</a:t>
            </a:r>
            <a:r>
              <a:rPr lang="en-US" sz="4000" dirty="0">
                <a:latin typeface="Cambria" pitchFamily="18" charset="0"/>
              </a:rPr>
              <a:t> </a:t>
            </a:r>
            <a:r>
              <a:rPr lang="en-US" sz="4000" dirty="0" err="1">
                <a:latin typeface="Cambria" pitchFamily="18" charset="0"/>
              </a:rPr>
              <a:t>Pemerintahan</a:t>
            </a:r>
            <a:endParaRPr lang="en-US" sz="4000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5192" y="1124744"/>
            <a:ext cx="8208912" cy="501675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Menciptakan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kondisi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politik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ekonomi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sosial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yang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stabil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Menciptakan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peraturan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yang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efektif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berkeadilan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Menyediakan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i="1" dirty="0">
                <a:solidFill>
                  <a:srgbClr val="002060"/>
                </a:solidFill>
                <a:latin typeface="Cambria" pitchFamily="18" charset="0"/>
              </a:rPr>
              <a:t>public service 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yang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efektif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i="1" dirty="0">
                <a:solidFill>
                  <a:srgbClr val="002060"/>
                </a:solidFill>
                <a:latin typeface="Cambria" pitchFamily="18" charset="0"/>
              </a:rPr>
              <a:t>accountable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Menegakkan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HAM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Melindungi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lingkungan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hidup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Mengurus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standar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kesehatan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standar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keselamatan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publik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648248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41952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56A5C562-924F-4379-AB89-A124AF65E538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90056" y="260648"/>
            <a:ext cx="6552728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dirty="0" err="1">
                <a:latin typeface="Cambria" pitchFamily="18" charset="0"/>
              </a:rPr>
              <a:t>Peran</a:t>
            </a:r>
            <a:r>
              <a:rPr lang="en-US" sz="4000" dirty="0">
                <a:latin typeface="Cambria" pitchFamily="18" charset="0"/>
              </a:rPr>
              <a:t> </a:t>
            </a:r>
            <a:r>
              <a:rPr lang="en-US" sz="4000" dirty="0" err="1">
                <a:latin typeface="Cambria" pitchFamily="18" charset="0"/>
              </a:rPr>
              <a:t>Masyarakat</a:t>
            </a:r>
            <a:r>
              <a:rPr lang="en-US" sz="4000" dirty="0">
                <a:latin typeface="Cambria" pitchFamily="18" charset="0"/>
              </a:rPr>
              <a:t> </a:t>
            </a:r>
            <a:r>
              <a:rPr lang="en-US" sz="4000" dirty="0" err="1">
                <a:latin typeface="Cambria" pitchFamily="18" charset="0"/>
              </a:rPr>
              <a:t>Madani</a:t>
            </a:r>
            <a:endParaRPr lang="en-US" sz="4000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3872" y="1340768"/>
            <a:ext cx="8208912" cy="452431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latin typeface="Cambria" pitchFamily="18" charset="0"/>
              </a:rPr>
              <a:t>Menjaga</a:t>
            </a:r>
            <a:r>
              <a:rPr lang="en-US" sz="3200" dirty="0">
                <a:latin typeface="Cambria" pitchFamily="18" charset="0"/>
              </a:rPr>
              <a:t> agar </a:t>
            </a:r>
            <a:r>
              <a:rPr lang="en-US" sz="3200" dirty="0" err="1">
                <a:latin typeface="Cambria" pitchFamily="18" charset="0"/>
              </a:rPr>
              <a:t>hak-hak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masyarakat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terlindungi</a:t>
            </a:r>
            <a:endParaRPr lang="en-US" sz="32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latin typeface="Cambria" pitchFamily="18" charset="0"/>
              </a:rPr>
              <a:t>Mempengaruhi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kebijakan</a:t>
            </a:r>
            <a:endParaRPr lang="en-US" sz="32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latin typeface="Cambria" pitchFamily="18" charset="0"/>
              </a:rPr>
              <a:t>Sebagai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sarana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i="1" dirty="0">
                <a:latin typeface="Cambria" pitchFamily="18" charset="0"/>
              </a:rPr>
              <a:t>check and balances </a:t>
            </a:r>
            <a:r>
              <a:rPr lang="en-US" sz="3200" dirty="0" err="1">
                <a:latin typeface="Cambria" pitchFamily="18" charset="0"/>
              </a:rPr>
              <a:t>pemerintah</a:t>
            </a:r>
            <a:endParaRPr lang="en-US" sz="3200" dirty="0"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latin typeface="Cambria" pitchFamily="18" charset="0"/>
              </a:rPr>
              <a:t>Mengawasi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penyalahgunaan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kewenangan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sosial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pemerintah</a:t>
            </a:r>
            <a:r>
              <a:rPr lang="en-US" sz="3200" dirty="0">
                <a:latin typeface="Cambria" pitchFamily="18" charset="0"/>
              </a:rPr>
              <a:t>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latin typeface="Cambria" pitchFamily="18" charset="0"/>
              </a:rPr>
              <a:t>Mengembangkan</a:t>
            </a:r>
            <a:r>
              <a:rPr lang="en-US" sz="3200" dirty="0">
                <a:latin typeface="Cambria" pitchFamily="18" charset="0"/>
              </a:rPr>
              <a:t> SDM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latin typeface="Cambria" pitchFamily="18" charset="0"/>
              </a:rPr>
              <a:t>Sarana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komunikasi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antar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masyarakat</a:t>
            </a:r>
            <a:endParaRPr lang="en-US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679601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48119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auto" hangingPunct="0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C05F3BFF-9FB2-4CF5-8560-794601547A4D}" type="slidenum">
              <a:rPr lang="en-US" alt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1640" y="404664"/>
            <a:ext cx="7272808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dirty="0" err="1">
                <a:latin typeface="Cambria" pitchFamily="18" charset="0"/>
              </a:rPr>
              <a:t>Peran</a:t>
            </a:r>
            <a:r>
              <a:rPr lang="en-US" sz="4000" dirty="0">
                <a:latin typeface="Cambria" pitchFamily="18" charset="0"/>
              </a:rPr>
              <a:t> </a:t>
            </a:r>
            <a:r>
              <a:rPr lang="en-US" sz="4000" dirty="0" err="1">
                <a:latin typeface="Cambria" pitchFamily="18" charset="0"/>
              </a:rPr>
              <a:t>Dunia</a:t>
            </a:r>
            <a:r>
              <a:rPr lang="en-US" sz="4000" dirty="0">
                <a:latin typeface="Cambria" pitchFamily="18" charset="0"/>
              </a:rPr>
              <a:t> Usaha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1285860"/>
            <a:ext cx="8280920" cy="501675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Menjalankan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industri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Menciptakan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lapangan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kerja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Menyediakn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insentif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yang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layak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Meningkatkan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standar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kehidupan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masyarakat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Memelihara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lingkungan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hidup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Menegakkan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peraturan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Mentransfer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iptek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kepada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masyarakat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Menyediakan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dana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bagi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masyarakat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untuk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itchFamily="18" charset="0"/>
              </a:rPr>
              <a:t>mengembangan</a:t>
            </a:r>
            <a:r>
              <a:rPr lang="en-US" sz="3200" dirty="0">
                <a:solidFill>
                  <a:srgbClr val="002060"/>
                </a:solidFill>
                <a:latin typeface="Cambria" pitchFamily="18" charset="0"/>
              </a:rPr>
              <a:t> UKM</a:t>
            </a:r>
          </a:p>
        </p:txBody>
      </p:sp>
    </p:spTree>
    <p:extLst>
      <p:ext uri="{BB962C8B-B14F-4D97-AF65-F5344CB8AC3E}">
        <p14:creationId xmlns:p14="http://schemas.microsoft.com/office/powerpoint/2010/main" val="3435013831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DCA07F-EBCD-4C38-BBFA-1D0388AD05DD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5960B-BFD5-47BC-90FA-8BEDE9F1165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3539430"/>
          </a:xfrm>
          <a:prstGeom prst="rect">
            <a:avLst/>
          </a:prstGeom>
          <a:scene3d>
            <a:camera prst="isometricOffAxis1Righ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Cambria" pitchFamily="18" charset="0"/>
              </a:rPr>
              <a:t>Untuk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mewujudkan</a:t>
            </a:r>
            <a:r>
              <a:rPr lang="en-US" sz="3200" b="1" dirty="0">
                <a:latin typeface="Cambria" pitchFamily="18" charset="0"/>
              </a:rPr>
              <a:t> good governance </a:t>
            </a:r>
            <a:r>
              <a:rPr lang="en-US" sz="3200" b="1" dirty="0" err="1">
                <a:latin typeface="Cambria" pitchFamily="18" charset="0"/>
              </a:rPr>
              <a:t>dibutuhkan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komitmen</a:t>
            </a:r>
            <a:r>
              <a:rPr lang="en-US" sz="3200" b="1" dirty="0">
                <a:latin typeface="Cambria" pitchFamily="18" charset="0"/>
              </a:rPr>
              <a:t> yang </a:t>
            </a:r>
            <a:r>
              <a:rPr lang="en-US" sz="3200" b="1" dirty="0" err="1">
                <a:latin typeface="Cambria" pitchFamily="18" charset="0"/>
              </a:rPr>
              <a:t>kuat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dari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semua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unsur</a:t>
            </a:r>
            <a:r>
              <a:rPr lang="en-US" sz="3200" b="1" dirty="0">
                <a:latin typeface="Cambria" pitchFamily="18" charset="0"/>
              </a:rPr>
              <a:t>.</a:t>
            </a:r>
          </a:p>
          <a:p>
            <a:pPr>
              <a:defRPr/>
            </a:pPr>
            <a:endParaRPr lang="en-US" sz="3200" b="1" dirty="0">
              <a:latin typeface="Cambria" pitchFamily="18" charset="0"/>
            </a:endParaRPr>
          </a:p>
          <a:p>
            <a:pPr>
              <a:defRPr/>
            </a:pPr>
            <a:r>
              <a:rPr lang="en-US" sz="3200" b="1" dirty="0" err="1">
                <a:latin typeface="Cambria" pitchFamily="18" charset="0"/>
              </a:rPr>
              <a:t>Untuk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itu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dibutuhkan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pembinaan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sikap</a:t>
            </a:r>
            <a:r>
              <a:rPr lang="en-US" sz="3200" b="1" dirty="0">
                <a:latin typeface="Cambria" pitchFamily="18" charset="0"/>
              </a:rPr>
              <a:t> mental (</a:t>
            </a:r>
            <a:r>
              <a:rPr lang="en-US" sz="3200" b="1" i="1" dirty="0">
                <a:latin typeface="Cambria" pitchFamily="18" charset="0"/>
              </a:rPr>
              <a:t>character building</a:t>
            </a:r>
            <a:r>
              <a:rPr lang="en-US" sz="3200" b="1" dirty="0">
                <a:latin typeface="Cambria" pitchFamily="18" charset="0"/>
              </a:rPr>
              <a:t>) yang </a:t>
            </a:r>
            <a:r>
              <a:rPr lang="en-US" sz="3200" b="1" dirty="0" err="1">
                <a:latin typeface="Cambria" pitchFamily="18" charset="0"/>
              </a:rPr>
              <a:t>konsisten</a:t>
            </a:r>
            <a:r>
              <a:rPr lang="en-US" sz="3200" b="1" dirty="0">
                <a:latin typeface="Cambr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0851663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Kewarganegaraan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60BFF7-2106-4CB8-A910-193DE772A837}" type="datetime1">
              <a:rPr lang="en-US" smtClean="0"/>
              <a:pPr>
                <a:defRPr/>
              </a:pPr>
              <a:t>6/30/2021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8C698-71C4-49BC-9F70-E70FED3836E3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Cloud Callout 7"/>
          <p:cNvSpPr/>
          <p:nvPr/>
        </p:nvSpPr>
        <p:spPr>
          <a:xfrm>
            <a:off x="1928800" y="357200"/>
            <a:ext cx="6819664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SEKIAN</a:t>
            </a:r>
          </a:p>
          <a:p>
            <a:pPr algn="ctr"/>
            <a:r>
              <a:rPr lang="id-I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Terima kasih</a:t>
            </a:r>
            <a:endParaRPr lang="en-US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230</Words>
  <Application>Microsoft Office PowerPoint</Application>
  <PresentationFormat>On-screen Show (4:3)</PresentationFormat>
  <Paragraphs>73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103</cp:revision>
  <dcterms:created xsi:type="dcterms:W3CDTF">2010-04-18T12:06:30Z</dcterms:created>
  <dcterms:modified xsi:type="dcterms:W3CDTF">2021-06-30T06:26:38Z</dcterms:modified>
</cp:coreProperties>
</file>