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9" r:id="rId3"/>
    <p:sldId id="301" r:id="rId4"/>
    <p:sldId id="302" r:id="rId5"/>
    <p:sldId id="303" r:id="rId6"/>
    <p:sldId id="304" r:id="rId7"/>
    <p:sldId id="306" r:id="rId8"/>
    <p:sldId id="305" r:id="rId9"/>
    <p:sldId id="308" r:id="rId10"/>
    <p:sldId id="309" r:id="rId11"/>
    <p:sldId id="307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00" r:id="rId35"/>
  </p:sldIdLst>
  <p:sldSz cx="9144000" cy="6858000" type="screen4x3"/>
  <p:notesSz cx="7045325" cy="9345613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000" autoAdjust="0"/>
  </p:normalViewPr>
  <p:slideViewPr>
    <p:cSldViewPr>
      <p:cViewPr varScale="1">
        <p:scale>
          <a:sx n="66" d="100"/>
          <a:sy n="66" d="100"/>
        </p:scale>
        <p:origin x="123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en-US" sz="12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Stand by at the station (Bersiap di </a:t>
            </a:r>
            <a:r>
              <a:rPr lang="en-US" sz="12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seksi</a:t>
            </a:r>
            <a:r>
              <a:rPr lang="en-US" sz="12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US" sz="12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</a:t>
            </a:r>
            <a:r>
              <a:rPr lang="en-US" sz="12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514350" indent="-514350" algn="just">
              <a:buAutoNum type="arabicPeriod"/>
            </a:pPr>
            <a:r>
              <a:rPr lang="en-US" sz="12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Facing the entrance (</a:t>
            </a:r>
            <a:r>
              <a:rPr lang="en-US" sz="12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mengadap</a:t>
            </a:r>
            <a:r>
              <a:rPr lang="en-US" sz="12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US" sz="12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pintu</a:t>
            </a:r>
            <a:r>
              <a:rPr lang="en-US" sz="12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masuk</a:t>
            </a:r>
            <a:r>
              <a:rPr lang="en-US" sz="12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514350" indent="-514350" algn="just">
              <a:buAutoNum type="arabicPeriod"/>
            </a:pPr>
            <a:r>
              <a:rPr lang="en-US" sz="12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smile</a:t>
            </a:r>
            <a:endParaRPr lang="en-US" sz="1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97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en-US" sz="12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Stand by on the right side of side stand (</a:t>
            </a:r>
            <a:r>
              <a:rPr lang="en-US" sz="12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berdiri</a:t>
            </a:r>
            <a:r>
              <a:rPr lang="en-US" sz="12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12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sisi</a:t>
            </a:r>
            <a:r>
              <a:rPr lang="en-US" sz="12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kanan</a:t>
            </a:r>
            <a:r>
              <a:rPr lang="en-US" sz="12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12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sesi</a:t>
            </a:r>
            <a:r>
              <a:rPr lang="en-US" sz="12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US" sz="12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</a:t>
            </a:r>
            <a:r>
              <a:rPr lang="en-US" sz="12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514350" indent="-514350" algn="just">
              <a:buAutoNum type="arabicPeriod"/>
            </a:pPr>
            <a:r>
              <a:rPr lang="en-US" sz="12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Stand by closely on the gang way (</a:t>
            </a:r>
            <a:r>
              <a:rPr lang="en-US" sz="12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berdiri</a:t>
            </a:r>
            <a:r>
              <a:rPr lang="en-US" sz="12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12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koridor</a:t>
            </a:r>
            <a:r>
              <a:rPr lang="en-US" sz="12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12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jalan</a:t>
            </a:r>
            <a:r>
              <a:rPr lang="en-US" sz="12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masuk</a:t>
            </a:r>
            <a:r>
              <a:rPr lang="en-US" sz="12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utama</a:t>
            </a:r>
            <a:r>
              <a:rPr lang="en-US" sz="12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12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en-US" sz="1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07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elaboret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08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just">
              <a:buAutoNum type="alphaLcPeriod"/>
            </a:pP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Preparation before table set-up (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persiapan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sebelum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menata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meja</a:t>
            </a:r>
            <a:endParaRPr lang="en-US" sz="1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Mengecek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meja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kursi</a:t>
            </a:r>
            <a:endParaRPr lang="en-US" sz="1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Memasang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silencer/</a:t>
            </a:r>
            <a:r>
              <a:rPr lang="en-US" sz="12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moelton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moloten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1" i="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pastikan</a:t>
            </a:r>
            <a:r>
              <a:rPr lang="en-US" sz="1200" b="1" i="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letak</a:t>
            </a:r>
            <a:r>
              <a:rPr lang="en-US" sz="1200" b="1" i="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garis </a:t>
            </a:r>
            <a:r>
              <a:rPr lang="en-US" sz="1200" b="1" i="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lipatan</a:t>
            </a:r>
            <a:r>
              <a:rPr lang="en-US" sz="1200" b="1" i="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Tengah </a:t>
            </a:r>
            <a:r>
              <a:rPr lang="en-US" sz="1200" b="1" i="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taplak</a:t>
            </a:r>
            <a:r>
              <a:rPr lang="en-US" sz="1200" b="1" i="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meja</a:t>
            </a:r>
            <a:r>
              <a:rPr lang="en-US" sz="1200" b="1" i="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berada</a:t>
            </a:r>
            <a:r>
              <a:rPr lang="en-US" sz="1200" b="1" i="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Tengah </a:t>
            </a:r>
            <a:r>
              <a:rPr lang="en-US" sz="1200" b="1" i="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meja</a:t>
            </a:r>
            <a:r>
              <a:rPr lang="en-US" sz="1200" b="1" i="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1200" b="1" i="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lipatan</a:t>
            </a:r>
            <a:r>
              <a:rPr lang="en-US" sz="1200" b="1" i="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US" sz="1200" b="1" i="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1200" b="1" i="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ujung</a:t>
            </a:r>
            <a:r>
              <a:rPr lang="en-US" sz="1200" b="1" i="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berada</a:t>
            </a:r>
            <a:r>
              <a:rPr lang="en-US" sz="1200" b="1" i="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1200" b="1" i="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sisi</a:t>
            </a:r>
            <a:r>
              <a:rPr lang="en-US" sz="1200" b="1" i="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luar</a:t>
            </a:r>
            <a:endParaRPr lang="en-US" sz="1200" b="1" i="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endParaRPr lang="en-US" sz="1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4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01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96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17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dipergunakan</a:t>
            </a:r>
            <a:r>
              <a:rPr lang="en-US" dirty="0"/>
              <a:t> pada </a:t>
            </a:r>
            <a:r>
              <a:rPr lang="en-US" dirty="0" err="1"/>
              <a:t>restoran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daftar </a:t>
            </a:r>
            <a:r>
              <a:rPr lang="en-US" dirty="0" err="1"/>
              <a:t>makanan</a:t>
            </a:r>
            <a:r>
              <a:rPr lang="en-US" dirty="0"/>
              <a:t> yang </a:t>
            </a:r>
            <a:r>
              <a:rPr lang="en-US" dirty="0" err="1"/>
              <a:t>terbatas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3. Waiter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mencatat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dan </a:t>
            </a:r>
            <a:r>
              <a:rPr lang="en-US" dirty="0" err="1"/>
              <a:t>memberikan</a:t>
            </a:r>
            <a:r>
              <a:rPr lang="en-US" dirty="0"/>
              <a:t> pada </a:t>
            </a:r>
            <a:r>
              <a:rPr lang="en-US" dirty="0" err="1"/>
              <a:t>dapur</a:t>
            </a:r>
            <a:r>
              <a:rPr lang="en-US" dirty="0"/>
              <a:t> dan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menyajikan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pada </a:t>
            </a:r>
            <a:r>
              <a:rPr lang="en-US" dirty="0" err="1"/>
              <a:t>tamu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0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PAR23414 – Operasional Restoran dan Bar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PAR23414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Operasional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Restoran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dan Bar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PAR23414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Operasional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Restoran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dan Bar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OPERASIONAL RESTAURANT BAR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3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5810F2-0A7F-52C4-CB05-BF1E6EA62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530" y="0"/>
            <a:ext cx="10365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51823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6712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Macam-macam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bentuk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table set-up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beserta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urutannya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algn="l"/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b="1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Standart</a:t>
            </a:r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Table setting</a:t>
            </a:r>
          </a:p>
          <a:p>
            <a:pPr algn="just"/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Standart</a:t>
            </a: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table set-up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digunakan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meja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(breakfast)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(lunch and dinner).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1. B&amp;B Plate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B&amp;B Knife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Dinner Fork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Show plate, napkin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5. Dinner Knife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6. Soup Spoon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7. Water Goblet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FF5531-D2E3-1705-2C97-46D0E8AAF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2996952"/>
            <a:ext cx="4589534" cy="372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81938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6712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Macam-macam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bentuk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table set-up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beserta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urutannya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Elaborate table set-up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digunakan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menutup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meja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lengkap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jamuan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kenegaraan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sifatnya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formal.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1. B&amp;B Plate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B&amp;B Knife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Dessert Fork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Dinner Fork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5. Show plate, napkin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6. Dinner Knife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739137B-4328-71B4-93E1-4E61E9931B60}"/>
              </a:ext>
            </a:extLst>
          </p:cNvPr>
          <p:cNvSpPr txBox="1">
            <a:spLocks/>
          </p:cNvSpPr>
          <p:nvPr/>
        </p:nvSpPr>
        <p:spPr>
          <a:xfrm>
            <a:off x="4463480" y="3224263"/>
            <a:ext cx="4680520" cy="3261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7. Soup Spoon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8. Dessert Knife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9. Dessert Spoon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10. Dessert Fork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11. Water Goblet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12. Red wine glass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13. White wine glass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97460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2E5C6C-20A1-1D97-62DF-AECE997819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7" r="-2" b="-2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3992538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9D1D50-BE26-7F32-6800-63F4B60580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1068309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1D86-6FC5-014A-DD69-046A38C1547E}"/>
              </a:ext>
            </a:extLst>
          </p:cNvPr>
          <p:cNvSpPr txBox="1">
            <a:spLocks/>
          </p:cNvSpPr>
          <p:nvPr/>
        </p:nvSpPr>
        <p:spPr>
          <a:xfrm>
            <a:off x="457200" y="836712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General Service Procedure (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prosedur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pelayanan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umum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 :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5636E1-6BC3-BA7E-3568-39CE89366D9E}"/>
              </a:ext>
            </a:extLst>
          </p:cNvPr>
          <p:cNvSpPr txBox="1">
            <a:spLocks/>
          </p:cNvSpPr>
          <p:nvPr/>
        </p:nvSpPr>
        <p:spPr>
          <a:xfrm>
            <a:off x="428476" y="1798030"/>
            <a:ext cx="2847380" cy="37192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algn="just"/>
            <a:r>
              <a:rPr lang="en-US" sz="2600" i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Lay-out has already set </a:t>
            </a: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sudah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tersusun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rapih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bersih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begitu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jug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meja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26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A9964A-5FFA-52EA-5DDA-64EA67671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895995"/>
            <a:ext cx="5472608" cy="410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96410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1D86-6FC5-014A-DD69-046A38C1547E}"/>
              </a:ext>
            </a:extLst>
          </p:cNvPr>
          <p:cNvSpPr txBox="1">
            <a:spLocks/>
          </p:cNvSpPr>
          <p:nvPr/>
        </p:nvSpPr>
        <p:spPr>
          <a:xfrm>
            <a:off x="457200" y="836712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General Service Procedure (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prosedur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pelayanan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umum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 :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5636E1-6BC3-BA7E-3568-39CE89366D9E}"/>
              </a:ext>
            </a:extLst>
          </p:cNvPr>
          <p:cNvSpPr txBox="1">
            <a:spLocks/>
          </p:cNvSpPr>
          <p:nvPr/>
        </p:nvSpPr>
        <p:spPr>
          <a:xfrm>
            <a:off x="428476" y="1798030"/>
            <a:ext cx="2847380" cy="37192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algn="just"/>
            <a:r>
              <a:rPr lang="en-US" sz="2600" i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Stand by at the station</a:t>
            </a: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pegawai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berada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masing-masing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melayani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senyuman</a:t>
            </a:r>
            <a:endParaRPr lang="en-US" sz="26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6A21FF-CD99-19DF-F5A2-4DEC19B73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983" y="2132856"/>
            <a:ext cx="5306305" cy="351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19488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1D86-6FC5-014A-DD69-046A38C1547E}"/>
              </a:ext>
            </a:extLst>
          </p:cNvPr>
          <p:cNvSpPr txBox="1">
            <a:spLocks/>
          </p:cNvSpPr>
          <p:nvPr/>
        </p:nvSpPr>
        <p:spPr>
          <a:xfrm>
            <a:off x="457200" y="836712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General Service Procedure (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prosedur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pelayanan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umum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 :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5636E1-6BC3-BA7E-3568-39CE89366D9E}"/>
              </a:ext>
            </a:extLst>
          </p:cNvPr>
          <p:cNvSpPr txBox="1">
            <a:spLocks/>
          </p:cNvSpPr>
          <p:nvPr/>
        </p:nvSpPr>
        <p:spPr>
          <a:xfrm>
            <a:off x="428476" y="1798030"/>
            <a:ext cx="2847380" cy="37192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algn="just"/>
            <a:r>
              <a:rPr lang="en-US" sz="2600" i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Guest enter greet the guest and lead the guest to their table</a:t>
            </a: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disambut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ucapan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tunjukan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meja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kosong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meja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inginkan</a:t>
            </a:r>
            <a:endParaRPr lang="en-US" sz="26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548417-56DA-B823-4AD0-90AEFD151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855" y="1919076"/>
            <a:ext cx="5172797" cy="3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55527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1D86-6FC5-014A-DD69-046A38C1547E}"/>
              </a:ext>
            </a:extLst>
          </p:cNvPr>
          <p:cNvSpPr txBox="1">
            <a:spLocks/>
          </p:cNvSpPr>
          <p:nvPr/>
        </p:nvSpPr>
        <p:spPr>
          <a:xfrm>
            <a:off x="457200" y="836712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General Service Procedure (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prosedur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pelayanan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umum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 :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5636E1-6BC3-BA7E-3568-39CE89366D9E}"/>
              </a:ext>
            </a:extLst>
          </p:cNvPr>
          <p:cNvSpPr txBox="1">
            <a:spLocks/>
          </p:cNvSpPr>
          <p:nvPr/>
        </p:nvSpPr>
        <p:spPr>
          <a:xfrm>
            <a:off x="428476" y="1798030"/>
            <a:ext cx="2847380" cy="4511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algn="just"/>
            <a:r>
              <a:rPr lang="en-US" sz="2600" i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Seating the guest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Persilahkan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duduk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duduk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menarik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sedikit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kursi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belakang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Selalu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megutamakan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Wanita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terlebih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dahulu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paling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600" b="1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lasies</a:t>
            </a:r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1</a:t>
            </a:r>
            <a:r>
              <a:rPr lang="en-US" sz="2600" b="1" i="1" baseline="30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</a:t>
            </a:r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regulation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en-US" sz="26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serbet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letakan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hati-hati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A15A74-C21D-1A7D-DD81-5251BB9A4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81" y="2274758"/>
            <a:ext cx="5687219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9080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1D86-6FC5-014A-DD69-046A38C1547E}"/>
              </a:ext>
            </a:extLst>
          </p:cNvPr>
          <p:cNvSpPr txBox="1">
            <a:spLocks/>
          </p:cNvSpPr>
          <p:nvPr/>
        </p:nvSpPr>
        <p:spPr>
          <a:xfrm>
            <a:off x="457200" y="836712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General Service Procedure (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prosedur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pelayanan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umum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 :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5636E1-6BC3-BA7E-3568-39CE89366D9E}"/>
              </a:ext>
            </a:extLst>
          </p:cNvPr>
          <p:cNvSpPr txBox="1">
            <a:spLocks/>
          </p:cNvSpPr>
          <p:nvPr/>
        </p:nvSpPr>
        <p:spPr>
          <a:xfrm>
            <a:off x="428476" y="1798030"/>
            <a:ext cx="2847380" cy="4511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algn="just"/>
            <a:r>
              <a:rPr lang="en-US" sz="2600" i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Presenting the menu list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daftar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keadaan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terbuka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ledies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1</a:t>
            </a:r>
            <a:r>
              <a:rPr lang="en-US" sz="2600" b="1" baseline="30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Sementara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mempelajari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daftar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tawari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minuman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92AE16-5AA2-4F18-1BBE-299B1CB18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033" y="2276872"/>
            <a:ext cx="5420320" cy="353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63322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Prosedur dan Teknik Pelayanan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Elemen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penting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dunia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perhotelan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lainnya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melibatkan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interaksi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langsung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pelanggan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Prosedur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pelayanan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menentukan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kepuasan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pelanggan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juga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menciptakan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pengalaman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menyenangkan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profesional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1D86-6FC5-014A-DD69-046A38C1547E}"/>
              </a:ext>
            </a:extLst>
          </p:cNvPr>
          <p:cNvSpPr txBox="1">
            <a:spLocks/>
          </p:cNvSpPr>
          <p:nvPr/>
        </p:nvSpPr>
        <p:spPr>
          <a:xfrm>
            <a:off x="457200" y="836712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General Service Procedure (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prosedur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pelayanan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umum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 :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5636E1-6BC3-BA7E-3568-39CE89366D9E}"/>
              </a:ext>
            </a:extLst>
          </p:cNvPr>
          <p:cNvSpPr txBox="1">
            <a:spLocks/>
          </p:cNvSpPr>
          <p:nvPr/>
        </p:nvSpPr>
        <p:spPr>
          <a:xfrm>
            <a:off x="428476" y="1798030"/>
            <a:ext cx="2847380" cy="4511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algn="just"/>
            <a:r>
              <a:rPr lang="en-US" sz="2600" i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Pouring ice water</a:t>
            </a:r>
          </a:p>
          <a:p>
            <a:pPr marL="457200" indent="-457200" algn="just">
              <a:buFontTx/>
              <a:buChar char="-"/>
            </a:pP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Ladies 1</a:t>
            </a:r>
            <a:r>
              <a:rPr lang="en-US" sz="2600" b="1" baseline="30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Tungkan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air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minum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bergeser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berikutnya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arah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jarum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jam (</a:t>
            </a:r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clock wise regulation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Taungkan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air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minum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perlahan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cegah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air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tumpah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menetes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meja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Taungkan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air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terlalu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banyak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tapi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juga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teralu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sedikit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(</a:t>
            </a:r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water level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7F78B-BDAA-03A7-9695-3AB56F9E4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050" y="2447081"/>
            <a:ext cx="5341474" cy="354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29354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1D86-6FC5-014A-DD69-046A38C1547E}"/>
              </a:ext>
            </a:extLst>
          </p:cNvPr>
          <p:cNvSpPr txBox="1">
            <a:spLocks/>
          </p:cNvSpPr>
          <p:nvPr/>
        </p:nvSpPr>
        <p:spPr>
          <a:xfrm>
            <a:off x="457200" y="836712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General Service Procedure (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prosedur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pelayanan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umum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 :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5636E1-6BC3-BA7E-3568-39CE89366D9E}"/>
              </a:ext>
            </a:extLst>
          </p:cNvPr>
          <p:cNvSpPr txBox="1">
            <a:spLocks/>
          </p:cNvSpPr>
          <p:nvPr/>
        </p:nvSpPr>
        <p:spPr>
          <a:xfrm>
            <a:off x="428476" y="1798030"/>
            <a:ext cx="2847380" cy="4511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algn="just"/>
            <a:r>
              <a:rPr lang="en-US" sz="2600" i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Serve bread</a:t>
            </a:r>
          </a:p>
          <a:p>
            <a:pPr marL="457200" indent="-457200" algn="just">
              <a:buFontTx/>
              <a:buChar char="-"/>
            </a:pP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Ladies 1</a:t>
            </a:r>
            <a:r>
              <a:rPr lang="en-US" sz="2600" b="1" baseline="30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Sajikan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roti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bergerak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berlawanan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arah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jarum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jam (</a:t>
            </a:r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canter clock wise regulation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A17CB4-E97F-80FE-4CFE-C7652B53C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526" y="2430584"/>
            <a:ext cx="5548579" cy="36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35440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1D86-6FC5-014A-DD69-046A38C1547E}"/>
              </a:ext>
            </a:extLst>
          </p:cNvPr>
          <p:cNvSpPr txBox="1">
            <a:spLocks/>
          </p:cNvSpPr>
          <p:nvPr/>
        </p:nvSpPr>
        <p:spPr>
          <a:xfrm>
            <a:off x="457200" y="836712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General Service Procedure (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prosedur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pelayanan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umum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 :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5636E1-6BC3-BA7E-3568-39CE89366D9E}"/>
              </a:ext>
            </a:extLst>
          </p:cNvPr>
          <p:cNvSpPr txBox="1">
            <a:spLocks/>
          </p:cNvSpPr>
          <p:nvPr/>
        </p:nvSpPr>
        <p:spPr>
          <a:xfrm>
            <a:off x="428476" y="1798030"/>
            <a:ext cx="2847380" cy="4511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algn="just"/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Taking order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Sewaktu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mengambil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selalu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berdiri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menghadap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juga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membelakangi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pintu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sehingga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menyambut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baru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dating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punggung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kita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604BDD8-CEE0-071A-BF54-330904A7391A}"/>
              </a:ext>
            </a:extLst>
          </p:cNvPr>
          <p:cNvSpPr txBox="1">
            <a:spLocks/>
          </p:cNvSpPr>
          <p:nvPr/>
        </p:nvSpPr>
        <p:spPr>
          <a:xfrm>
            <a:off x="3148310" y="1950257"/>
            <a:ext cx="2847380" cy="4511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Tx/>
              <a:buChar char="-"/>
            </a:pPr>
            <a:r>
              <a:rPr lang="en-US" sz="2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Selalu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berbicara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suara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cukup</a:t>
            </a:r>
            <a:endParaRPr lang="en-US" sz="2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Rekomendasikan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special di </a:t>
            </a:r>
            <a:r>
              <a:rPr lang="en-US" sz="2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restoran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kita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Bantu </a:t>
            </a:r>
            <a:r>
              <a:rPr lang="en-US" sz="2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mereka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memilih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apabila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terlihat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bingung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hendak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</a:t>
            </a:r>
            <a:endParaRPr lang="en-US" sz="2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endParaRPr lang="en-US" sz="2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A547AC-6821-071C-05D8-B6D313BA8C0D}"/>
              </a:ext>
            </a:extLst>
          </p:cNvPr>
          <p:cNvSpPr txBox="1">
            <a:spLocks/>
          </p:cNvSpPr>
          <p:nvPr/>
        </p:nvSpPr>
        <p:spPr>
          <a:xfrm>
            <a:off x="5951959" y="1925601"/>
            <a:ext cx="2847380" cy="4511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Apabila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‘</a:t>
            </a: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steak’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selalu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tanyakan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Tingkat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kematangan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mereka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Rare, Medium Rare, Medium, Medium Well, Well Done)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Catat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nomor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meja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lupa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selalu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catat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khusus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mereka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6611792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1D86-6FC5-014A-DD69-046A38C1547E}"/>
              </a:ext>
            </a:extLst>
          </p:cNvPr>
          <p:cNvSpPr txBox="1">
            <a:spLocks/>
          </p:cNvSpPr>
          <p:nvPr/>
        </p:nvSpPr>
        <p:spPr>
          <a:xfrm>
            <a:off x="457200" y="836712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General Service Procedure (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prosedur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pelayanan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umum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 :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5636E1-6BC3-BA7E-3568-39CE89366D9E}"/>
              </a:ext>
            </a:extLst>
          </p:cNvPr>
          <p:cNvSpPr txBox="1">
            <a:spLocks/>
          </p:cNvSpPr>
          <p:nvPr/>
        </p:nvSpPr>
        <p:spPr>
          <a:xfrm>
            <a:off x="428476" y="1798030"/>
            <a:ext cx="2847380" cy="4511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algn="just"/>
            <a:r>
              <a:rPr lang="en-US" sz="2600" i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Repeating order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Ulang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mencegah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kesalahan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Ambil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kembali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daftar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agar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bingung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meletakan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daftar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tersebut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E5A781-3831-F25D-0E82-ECEEA7181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742" y="1988840"/>
            <a:ext cx="5302539" cy="355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56641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1D86-6FC5-014A-DD69-046A38C1547E}"/>
              </a:ext>
            </a:extLst>
          </p:cNvPr>
          <p:cNvSpPr txBox="1">
            <a:spLocks/>
          </p:cNvSpPr>
          <p:nvPr/>
        </p:nvSpPr>
        <p:spPr>
          <a:xfrm>
            <a:off x="457200" y="836712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General Service Procedure (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prosedur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pelayanan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umum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 :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5636E1-6BC3-BA7E-3568-39CE89366D9E}"/>
              </a:ext>
            </a:extLst>
          </p:cNvPr>
          <p:cNvSpPr txBox="1">
            <a:spLocks/>
          </p:cNvSpPr>
          <p:nvPr/>
        </p:nvSpPr>
        <p:spPr>
          <a:xfrm>
            <a:off x="428476" y="1798030"/>
            <a:ext cx="2847380" cy="4511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algn="just"/>
            <a:r>
              <a:rPr lang="en-US" sz="2600" i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Adjustment </a:t>
            </a:r>
          </a:p>
          <a:p>
            <a:pPr marL="457200" indent="-457200" algn="just">
              <a:buFontTx/>
              <a:buChar char="-"/>
            </a:pP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Adjusting (Adding and Removing)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menyesuaikan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peralatan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agar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apabila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FA9FD-3C5E-7883-65C0-F0D698502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580" y="2132856"/>
            <a:ext cx="562113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07467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1D86-6FC5-014A-DD69-046A38C1547E}"/>
              </a:ext>
            </a:extLst>
          </p:cNvPr>
          <p:cNvSpPr txBox="1">
            <a:spLocks/>
          </p:cNvSpPr>
          <p:nvPr/>
        </p:nvSpPr>
        <p:spPr>
          <a:xfrm>
            <a:off x="457200" y="836712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General Service Procedure (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prosedur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pelayanan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umum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 :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5636E1-6BC3-BA7E-3568-39CE89366D9E}"/>
              </a:ext>
            </a:extLst>
          </p:cNvPr>
          <p:cNvSpPr txBox="1">
            <a:spLocks/>
          </p:cNvSpPr>
          <p:nvPr/>
        </p:nvSpPr>
        <p:spPr>
          <a:xfrm>
            <a:off x="428476" y="1798030"/>
            <a:ext cx="2847380" cy="4511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algn="just"/>
            <a:r>
              <a:rPr lang="en-US" sz="2600" i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Serving the meal </a:t>
            </a:r>
          </a:p>
          <a:p>
            <a:pPr marL="457200" indent="-457200" algn="just">
              <a:buFontTx/>
              <a:buChar char="-"/>
            </a:pPr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Clock wise</a:t>
            </a:r>
          </a:p>
          <a:p>
            <a:pPr marL="457200" indent="-457200" algn="just">
              <a:buFontTx/>
              <a:buChar char="-"/>
            </a:pPr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Ladies 1</a:t>
            </a:r>
            <a:r>
              <a:rPr lang="en-US" sz="2600" b="1" i="1" baseline="30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</a:t>
            </a:r>
            <a:endParaRPr lang="en-US" sz="2600" b="1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Sajikan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sambil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menyebutkan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nama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tersebut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persilahkan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mereka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8585B-65E8-F033-D34E-947AFD6E6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033" y="2564904"/>
            <a:ext cx="5114451" cy="325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25089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1D86-6FC5-014A-DD69-046A38C1547E}"/>
              </a:ext>
            </a:extLst>
          </p:cNvPr>
          <p:cNvSpPr txBox="1">
            <a:spLocks/>
          </p:cNvSpPr>
          <p:nvPr/>
        </p:nvSpPr>
        <p:spPr>
          <a:xfrm>
            <a:off x="457200" y="836712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General Service Procedure (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prosedur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pelayanan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umum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 :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5636E1-6BC3-BA7E-3568-39CE89366D9E}"/>
              </a:ext>
            </a:extLst>
          </p:cNvPr>
          <p:cNvSpPr txBox="1">
            <a:spLocks/>
          </p:cNvSpPr>
          <p:nvPr/>
        </p:nvSpPr>
        <p:spPr>
          <a:xfrm>
            <a:off x="428476" y="1798030"/>
            <a:ext cx="2847380" cy="4511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algn="just"/>
            <a:r>
              <a:rPr lang="en-US" sz="2600" i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Clear up the meal </a:t>
            </a:r>
          </a:p>
          <a:p>
            <a:pPr algn="just"/>
            <a:endParaRPr lang="en-US" sz="2600" i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Siapkan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tray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piring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peralatan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kotor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Tanyakan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apakah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mereka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selesai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mereka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setelah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baru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mengangkat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porong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kotor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tray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sudah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disediakan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9BFE47-A331-FF9F-84CB-9E1A2F0E9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877" y="2276872"/>
            <a:ext cx="5358493" cy="357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18574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1D86-6FC5-014A-DD69-046A38C1547E}"/>
              </a:ext>
            </a:extLst>
          </p:cNvPr>
          <p:cNvSpPr txBox="1">
            <a:spLocks/>
          </p:cNvSpPr>
          <p:nvPr/>
        </p:nvSpPr>
        <p:spPr>
          <a:xfrm>
            <a:off x="457200" y="836712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General Service Procedure (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prosedur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pelayanan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umum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 :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5636E1-6BC3-BA7E-3568-39CE89366D9E}"/>
              </a:ext>
            </a:extLst>
          </p:cNvPr>
          <p:cNvSpPr txBox="1">
            <a:spLocks/>
          </p:cNvSpPr>
          <p:nvPr/>
        </p:nvSpPr>
        <p:spPr>
          <a:xfrm>
            <a:off x="428476" y="1798030"/>
            <a:ext cx="2847380" cy="4511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algn="just"/>
            <a:r>
              <a:rPr lang="en-US" sz="2600" i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Preseting</a:t>
            </a:r>
            <a:r>
              <a:rPr lang="en-US" sz="2600" i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the bill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Tanyakan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apakah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lain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the dan kopi. Jika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tanyakan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apakah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boleh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bila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kita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mengantarkan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bill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F0C2F5A-7819-AA70-B95F-C388D9921992}"/>
              </a:ext>
            </a:extLst>
          </p:cNvPr>
          <p:cNvSpPr txBox="1">
            <a:spLocks/>
          </p:cNvSpPr>
          <p:nvPr/>
        </p:nvSpPr>
        <p:spPr>
          <a:xfrm>
            <a:off x="4139952" y="2204864"/>
            <a:ext cx="2847380" cy="4511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waktu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mempelajari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bill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sedikit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menjauh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Selesaikan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pembayaran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ucapkan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terimakasih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8715896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1D86-6FC5-014A-DD69-046A38C1547E}"/>
              </a:ext>
            </a:extLst>
          </p:cNvPr>
          <p:cNvSpPr txBox="1">
            <a:spLocks/>
          </p:cNvSpPr>
          <p:nvPr/>
        </p:nvSpPr>
        <p:spPr>
          <a:xfrm>
            <a:off x="457200" y="836712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General Service Procedure (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prosedur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pelayanan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umum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 :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5636E1-6BC3-BA7E-3568-39CE89366D9E}"/>
              </a:ext>
            </a:extLst>
          </p:cNvPr>
          <p:cNvSpPr txBox="1">
            <a:spLocks/>
          </p:cNvSpPr>
          <p:nvPr/>
        </p:nvSpPr>
        <p:spPr>
          <a:xfrm>
            <a:off x="428476" y="1798030"/>
            <a:ext cx="2847380" cy="4511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algn="just"/>
            <a:r>
              <a:rPr lang="en-US" sz="2600" i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Say thank you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Sewaktu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terlihat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meninggalkan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temani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mereka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pintu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Ucapkan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terimakasih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undang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mereka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dating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kembali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40F7B2-EBBA-4758-4D05-AB970D88F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40" y="2201222"/>
            <a:ext cx="5588605" cy="370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4501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1D86-6FC5-014A-DD69-046A38C1547E}"/>
              </a:ext>
            </a:extLst>
          </p:cNvPr>
          <p:cNvSpPr txBox="1">
            <a:spLocks/>
          </p:cNvSpPr>
          <p:nvPr/>
        </p:nvSpPr>
        <p:spPr>
          <a:xfrm>
            <a:off x="457200" y="836712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Buku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order book)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5636E1-6BC3-BA7E-3568-39CE89366D9E}"/>
              </a:ext>
            </a:extLst>
          </p:cNvPr>
          <p:cNvSpPr txBox="1">
            <a:spLocks/>
          </p:cNvSpPr>
          <p:nvPr/>
        </p:nvSpPr>
        <p:spPr>
          <a:xfrm>
            <a:off x="428475" y="1798030"/>
            <a:ext cx="3496163" cy="45112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Buku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kitchen book/Food order)</a:t>
            </a: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digunakan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mengambil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daput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patiseri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Demikian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pula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kaitannya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pembuatan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bon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penagihan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7911E-30AF-F16D-BA62-539DD328B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246" y="1414881"/>
            <a:ext cx="3496163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45577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 dunia perhotelan dan restoran</a:t>
            </a:r>
            <a:r>
              <a:rPr lang="id-ID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General Service Procedure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(GSP), </a:t>
            </a:r>
            <a:r>
              <a:rPr lang="id-ID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Standard Operating Procedure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(SOP), dan </a:t>
            </a:r>
            <a:r>
              <a:rPr lang="id-ID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Specification Task Breakdown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(STBD) adalah elemen penting yang membantu menjaga kualitas, konsistensi, dan efisiensi dalam pelayanan.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CD95DC-142C-4031-377C-656440255B06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Prosedur dan Teknik Pelayanan</a:t>
            </a:r>
          </a:p>
        </p:txBody>
      </p:sp>
    </p:spTree>
    <p:extLst>
      <p:ext uri="{BB962C8B-B14F-4D97-AF65-F5344CB8AC3E}">
        <p14:creationId xmlns:p14="http://schemas.microsoft.com/office/powerpoint/2010/main" val="3721788469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1D86-6FC5-014A-DD69-046A38C1547E}"/>
              </a:ext>
            </a:extLst>
          </p:cNvPr>
          <p:cNvSpPr txBox="1">
            <a:spLocks/>
          </p:cNvSpPr>
          <p:nvPr/>
        </p:nvSpPr>
        <p:spPr>
          <a:xfrm>
            <a:off x="457200" y="836712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Buku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order book)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5636E1-6BC3-BA7E-3568-39CE89366D9E}"/>
              </a:ext>
            </a:extLst>
          </p:cNvPr>
          <p:cNvSpPr txBox="1">
            <a:spLocks/>
          </p:cNvSpPr>
          <p:nvPr/>
        </p:nvSpPr>
        <p:spPr>
          <a:xfrm>
            <a:off x="428475" y="1798030"/>
            <a:ext cx="3496163" cy="4511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Buku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minuman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Beverage Order)</a:t>
            </a: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digunakan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mengambil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minuman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43970-56A3-21EE-F0FC-A0B4A3D66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304" y="1412776"/>
            <a:ext cx="3077004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18573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1D86-6FC5-014A-DD69-046A38C1547E}"/>
              </a:ext>
            </a:extLst>
          </p:cNvPr>
          <p:cNvSpPr txBox="1">
            <a:spLocks/>
          </p:cNvSpPr>
          <p:nvPr/>
        </p:nvSpPr>
        <p:spPr>
          <a:xfrm>
            <a:off x="457200" y="836712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Buku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order book)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Prosedur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pengambilan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minuman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terpisah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rangkap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685800" indent="-342900" algn="just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Lembar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asli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mengambil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minuman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685800" indent="-342900" algn="just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Lembar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dua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kasir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membuat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guest bill</a:t>
            </a:r>
          </a:p>
          <a:p>
            <a:pPr marL="685800" indent="-342900" algn="just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Lembar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ketiga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waiter yang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bersangkutan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kolom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tulis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jelas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bisa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catat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mempergunakan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singkatan-singkatan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342020"/>
      </p:ext>
    </p:extLst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1D86-6FC5-014A-DD69-046A38C1547E}"/>
              </a:ext>
            </a:extLst>
          </p:cNvPr>
          <p:cNvSpPr txBox="1">
            <a:spLocks/>
          </p:cNvSpPr>
          <p:nvPr/>
        </p:nvSpPr>
        <p:spPr>
          <a:xfrm>
            <a:off x="457200" y="836712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Buku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order book)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Teknik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mengambil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Berdiri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tegak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samping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kiri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Dimana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duduk,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membawa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book order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dan </a:t>
            </a:r>
            <a:r>
              <a:rPr lang="en-US" sz="24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ball pen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dibenarkan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menulis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diatas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meja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Tulis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jelas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sistematik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demi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kebaikan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sendiri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maupun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pihak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dapur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pihak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745126"/>
      </p:ext>
    </p:extLst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1D86-6FC5-014A-DD69-046A38C1547E}"/>
              </a:ext>
            </a:extLst>
          </p:cNvPr>
          <p:cNvSpPr txBox="1">
            <a:spLocks/>
          </p:cNvSpPr>
          <p:nvPr/>
        </p:nvSpPr>
        <p:spPr>
          <a:xfrm>
            <a:off x="457200" y="836712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Buku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order book)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Beberapa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cara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mengambil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marL="457200" indent="-457200" algn="just">
              <a:buAutoNum type="arabicPeriod"/>
            </a:pPr>
            <a:r>
              <a:rPr lang="en-US" sz="24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Checklist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waiter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hanya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tinggal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tanda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cek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karena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menu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suda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tercantum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didalamnya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457200" indent="-457200" algn="just">
              <a:buAutoNum type="arabicPeriod"/>
            </a:pP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menulis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sendiri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en-US" sz="24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guest written order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dan</a:t>
            </a:r>
            <a:r>
              <a:rPr lang="en-US" sz="24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waiter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tinggal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mengambil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kertas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slip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tersebut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memberikannya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4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kitchen.</a:t>
            </a:r>
          </a:p>
          <a:p>
            <a:pPr marL="457200" indent="-457200" algn="just">
              <a:buAutoNum type="arabicPeriod"/>
            </a:pP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menu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komplit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en-US" sz="24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table </a:t>
            </a:r>
            <a:r>
              <a:rPr lang="en-US" sz="2400" b="1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D’Hote</a:t>
            </a:r>
            <a:r>
              <a:rPr lang="en-US" sz="24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Menu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system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biasnya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digunakan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Dinning Room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hotel-hotel resort.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Biasanya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susunan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sudah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tentukan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4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chef .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Mulai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appetizer, soup, main course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dan </a:t>
            </a:r>
            <a:r>
              <a:rPr lang="en-US" sz="24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dessert.</a:t>
            </a:r>
          </a:p>
          <a:p>
            <a:pPr marL="457200" indent="-457200" algn="just">
              <a:buAutoNum type="arabicPeriod"/>
            </a:pPr>
            <a:r>
              <a:rPr lang="en-US" sz="24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Waiter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menulis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en-US" sz="24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the waiter written order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system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dilakukan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umumnya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20646"/>
      </p:ext>
    </p:extLst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	</a:t>
            </a:r>
            <a:endParaRPr lang="id-ID" sz="2400" b="1" dirty="0"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J"/>
            </a:pPr>
            <a:r>
              <a:rPr lang="en-US" sz="4000" b="1" dirty="0"/>
              <a:t>END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>
              <a:sym typeface="Wingdings" panose="05000000000000000000" pitchFamily="2" charset="2"/>
            </a:endParaRPr>
          </a:p>
          <a:p>
            <a:r>
              <a:rPr lang="en-US" sz="4000" b="1" dirty="0">
                <a:sym typeface="Wingdings" panose="05000000000000000000" pitchFamily="2" charset="2"/>
              </a:rPr>
              <a:t>Thanks for attention</a:t>
            </a:r>
          </a:p>
          <a:p>
            <a:r>
              <a:rPr lang="en-US" sz="4000" b="1" dirty="0">
                <a:sym typeface="Wingdings" panose="05000000000000000000" pitchFamily="2" charset="2"/>
              </a:rPr>
              <a:t>See you next week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6712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General Service Procedure</a:t>
            </a: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(GSP)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 panduan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bersifat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umum yang mencakup keseluruhan rangkaian tindakan atau langkah-langkah yang harus diikuti oleh staf untuk memberikan layanan kepada tamu atau pelanggan.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 GSP dalam Restoran: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Menyambut tamu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Welcoming the guest)</a:t>
            </a:r>
            <a:endParaRPr lang="id-ID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292332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6712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Standard Operating Procedure </a:t>
            </a: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(SOP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 industri perhotelan dan restoran, SOP dirancang untuk memastikan bahwa setiap staf melakukan tugas dengan cara yang sama, untuk menjaga kualitas layanan, efisiensi, dan keselamatan.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3839CE0-B0D5-8545-BE0A-4C13E67EBB27}"/>
              </a:ext>
            </a:extLst>
          </p:cNvPr>
          <p:cNvSpPr txBox="1">
            <a:spLocks/>
          </p:cNvSpPr>
          <p:nvPr/>
        </p:nvSpPr>
        <p:spPr>
          <a:xfrm>
            <a:off x="479732" y="3661457"/>
            <a:ext cx="4104456" cy="255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Welcoming the guest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 </a:t>
            </a:r>
          </a:p>
          <a:p>
            <a:pPr marL="514350" indent="-514350" algn="just">
              <a:buAutoNum type="arabicPeriod"/>
            </a:pP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Stand by at the station</a:t>
            </a:r>
          </a:p>
          <a:p>
            <a:pPr marL="514350" indent="-514350" algn="just">
              <a:buAutoNum type="arabicPeriod"/>
            </a:pP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Facing the entrance</a:t>
            </a:r>
          </a:p>
          <a:p>
            <a:pPr marL="514350" indent="-514350" algn="just">
              <a:buAutoNum type="arabicPeriod"/>
            </a:pP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smile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A87B65-AC47-F9FB-C384-8BFC63EA4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027" y="3661457"/>
            <a:ext cx="3876042" cy="255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29235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6712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Specification Task Breakdown </a:t>
            </a: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(STBD)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STBD sering kali digunakan dalam operasional hotel dan restoran untuk membagi tugas yang lebih besar menjadi tugas-tugas yang lebih kecil dan lebih spesifik, sehingga staf bisa memahami tugas mereka dengan lebih jelas.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6704171-F0DB-4D93-0047-C24F6D45DA24}"/>
              </a:ext>
            </a:extLst>
          </p:cNvPr>
          <p:cNvSpPr txBox="1">
            <a:spLocks/>
          </p:cNvSpPr>
          <p:nvPr/>
        </p:nvSpPr>
        <p:spPr>
          <a:xfrm>
            <a:off x="479732" y="3661457"/>
            <a:ext cx="4104456" cy="25594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Stand by at the station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 </a:t>
            </a:r>
          </a:p>
          <a:p>
            <a:pPr marL="514350" indent="-514350" algn="just">
              <a:buAutoNum type="arabicPeriod"/>
            </a:pP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Stand by on the right side of side stand</a:t>
            </a:r>
          </a:p>
          <a:p>
            <a:pPr marL="514350" indent="-514350" algn="just">
              <a:buAutoNum type="arabicPeriod"/>
            </a:pP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Stand by closely on the gang way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57C4BC-14B2-7D45-5C82-1AA4A8C9B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567292"/>
            <a:ext cx="4104456" cy="274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26837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6712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Penataan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Meja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Aturan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Umum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Pelayanan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6704171-F0DB-4D93-0047-C24F6D45DA24}"/>
              </a:ext>
            </a:extLst>
          </p:cNvPr>
          <p:cNvSpPr txBox="1">
            <a:spLocks/>
          </p:cNvSpPr>
          <p:nvPr/>
        </p:nvSpPr>
        <p:spPr>
          <a:xfrm>
            <a:off x="761670" y="5789920"/>
            <a:ext cx="7620660" cy="46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Penataan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meja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lengkap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0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elaborate table set-up)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318CD2-814C-8EC2-C8D9-5FB8AD3C1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28" y="1332567"/>
            <a:ext cx="6696744" cy="44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49970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6712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Table Set-up 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penataan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meja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lphaLcPeriod"/>
            </a:pPr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Preparation before table set-up 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Mengecek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meja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kursi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Memasang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silencer/</a:t>
            </a:r>
            <a:r>
              <a:rPr lang="en-US" sz="26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moelton</a:t>
            </a:r>
            <a:endParaRPr lang="en-US" sz="26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Memasang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taplak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meja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meja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b. </a:t>
            </a:r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Put center piece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Terdiri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flower vase, table number,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garam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merica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butter.</a:t>
            </a:r>
          </a:p>
          <a:p>
            <a:pPr marL="457200" indent="-457200" algn="just">
              <a:buFontTx/>
              <a:buChar char="-"/>
            </a:pPr>
            <a:endParaRPr lang="en-US" sz="26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c. Put guest napkin</a:t>
            </a:r>
          </a:p>
          <a:p>
            <a:pPr algn="just"/>
            <a:endParaRPr lang="en-US" sz="2600" b="1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d. Put cutleries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letakan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peralatan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penataan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meja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pembuka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sup,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utama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penutup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6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584863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36712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Table Set-up 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penataan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meja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e. Put B&amp;B (butter &amp; bread) knife and plates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Meletakan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pisau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piring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roti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sebelah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peralatan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sebelah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457200" indent="-457200" algn="just">
              <a:buFontTx/>
              <a:buChar char="-"/>
            </a:pP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f. </a:t>
            </a:r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Put water goblet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letakan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gelas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goblet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ujung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dinner knife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pisau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utama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 ±1cm. Agar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masih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apabila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diperlukan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gelas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anggur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gelas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champagne.</a:t>
            </a:r>
          </a:p>
          <a:p>
            <a:pPr marL="457200" indent="-457200" algn="just">
              <a:buFontTx/>
              <a:buChar char="-"/>
            </a:pPr>
            <a:endParaRPr lang="en-US" sz="26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g. Check if everything already properly set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mengecek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ulang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rangkaian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awal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kursi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meja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kerapihan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serbet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bumbu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penyerta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asbak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vas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bunga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6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47233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5653</TotalTime>
  <Words>1670</Words>
  <Application>Microsoft Office PowerPoint</Application>
  <PresentationFormat>On-screen Show (4:3)</PresentationFormat>
  <Paragraphs>202</Paragraphs>
  <Slides>34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Nia Lefani</cp:lastModifiedBy>
  <cp:revision>487</cp:revision>
  <cp:lastPrinted>2017-08-29T02:54:51Z</cp:lastPrinted>
  <dcterms:created xsi:type="dcterms:W3CDTF">2010-04-18T12:06:30Z</dcterms:created>
  <dcterms:modified xsi:type="dcterms:W3CDTF">2025-10-06T02:44:53Z</dcterms:modified>
</cp:coreProperties>
</file>