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8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81" r:id="rId14"/>
    <p:sldId id="282" r:id="rId15"/>
    <p:sldId id="283" r:id="rId16"/>
    <p:sldId id="268" r:id="rId17"/>
    <p:sldId id="269" r:id="rId18"/>
    <p:sldId id="270" r:id="rId19"/>
    <p:sldId id="271" r:id="rId20"/>
    <p:sldId id="272" r:id="rId21"/>
    <p:sldId id="273" r:id="rId22"/>
    <p:sldId id="274" r:id="rId23"/>
    <p:sldId id="275" r:id="rId24"/>
    <p:sldId id="276" r:id="rId25"/>
    <p:sldId id="277" r:id="rId26"/>
    <p:sldId id="279" r:id="rId27"/>
    <p:sldId id="280" r:id="rId2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8" d="100"/>
          <a:sy n="68" d="100"/>
        </p:scale>
        <p:origin x="73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9AB09-DAD6-4CE4-A0F7-F6BE17177A31}" type="datetimeFigureOut">
              <a:rPr lang="en-US" smtClean="0"/>
              <a:t>10/2/2023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001AD-6643-44B9-97BD-E403368B00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57551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9AB09-DAD6-4CE4-A0F7-F6BE17177A31}" type="datetimeFigureOut">
              <a:rPr lang="en-US" smtClean="0"/>
              <a:t>10/2/2023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001AD-6643-44B9-97BD-E403368B00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44692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9AB09-DAD6-4CE4-A0F7-F6BE17177A31}" type="datetimeFigureOut">
              <a:rPr lang="en-US" smtClean="0"/>
              <a:t>10/2/2023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001AD-6643-44B9-97BD-E403368B00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44427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9AB09-DAD6-4CE4-A0F7-F6BE17177A31}" type="datetimeFigureOut">
              <a:rPr lang="en-US" smtClean="0"/>
              <a:t>10/2/2023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001AD-6643-44B9-97BD-E403368B00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59976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9AB09-DAD6-4CE4-A0F7-F6BE17177A31}" type="datetimeFigureOut">
              <a:rPr lang="en-US" smtClean="0"/>
              <a:t>10/2/2023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001AD-6643-44B9-97BD-E403368B00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7377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9AB09-DAD6-4CE4-A0F7-F6BE17177A31}" type="datetimeFigureOut">
              <a:rPr lang="en-US" smtClean="0"/>
              <a:t>10/2/2023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001AD-6643-44B9-97BD-E403368B00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76782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9AB09-DAD6-4CE4-A0F7-F6BE17177A31}" type="datetimeFigureOut">
              <a:rPr lang="en-US" smtClean="0"/>
              <a:t>10/2/2023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001AD-6643-44B9-97BD-E403368B00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83262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9AB09-DAD6-4CE4-A0F7-F6BE17177A31}" type="datetimeFigureOut">
              <a:rPr lang="en-US" smtClean="0"/>
              <a:t>10/2/2023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001AD-6643-44B9-97BD-E403368B00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91432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9AB09-DAD6-4CE4-A0F7-F6BE17177A31}" type="datetimeFigureOut">
              <a:rPr lang="en-US" smtClean="0"/>
              <a:t>10/2/2023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001AD-6643-44B9-97BD-E403368B00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5691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9AB09-DAD6-4CE4-A0F7-F6BE17177A31}" type="datetimeFigureOut">
              <a:rPr lang="en-US" smtClean="0"/>
              <a:t>10/2/2023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001AD-6643-44B9-97BD-E403368B00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94105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9AB09-DAD6-4CE4-A0F7-F6BE17177A31}" type="datetimeFigureOut">
              <a:rPr lang="en-US" smtClean="0"/>
              <a:t>10/2/2023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001AD-6643-44B9-97BD-E403368B00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9560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9AB09-DAD6-4CE4-A0F7-F6BE17177A31}" type="datetimeFigureOut">
              <a:rPr lang="en-US" smtClean="0"/>
              <a:t>10/2/2023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D001AD-6643-44B9-97BD-E403368B00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49900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792924"/>
            <a:ext cx="9144000" cy="901114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rgbClr val="0070C0"/>
                </a:solidFill>
              </a:rPr>
              <a:t>KECERDASAN BUATAN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574874"/>
          </a:xfrm>
        </p:spPr>
        <p:txBody>
          <a:bodyPr>
            <a:noAutofit/>
          </a:bodyPr>
          <a:lstStyle/>
          <a:p>
            <a:r>
              <a:rPr lang="en-US" sz="2800" b="1" dirty="0">
                <a:solidFill>
                  <a:srgbClr val="00B0F0"/>
                </a:solidFill>
              </a:rPr>
              <a:t>PERTEMUAN 2</a:t>
            </a:r>
          </a:p>
          <a:p>
            <a:r>
              <a:rPr lang="id-ID" sz="2800" b="1" dirty="0">
                <a:solidFill>
                  <a:srgbClr val="00B0F0"/>
                </a:solidFill>
                <a:effectLst/>
                <a:latin typeface="Book Antiqua" panose="02040602050305030304" pitchFamily="18" charset="0"/>
                <a:ea typeface="Book Antiqua" panose="02040602050305030304" pitchFamily="18" charset="0"/>
                <a:cs typeface="Book Antiqua" panose="02040602050305030304" pitchFamily="18" charset="0"/>
              </a:rPr>
              <a:t>Masalah Dan Ruang Keadaan Dalam Kecerdasan Buatan</a:t>
            </a:r>
            <a:endParaRPr lang="en-US" sz="2800" b="1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774950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 eaLnBrk="1" hangingPunct="1"/>
            <a:r>
              <a:rPr lang="pt-BR" altLang="en-US" sz="3600" b="1" dirty="0"/>
              <a:t>Pendefinisian Masalah Sebagai Pencarian Ruang Keadaan atau “State Space Search” (SSS)</a:t>
            </a:r>
            <a:endParaRPr lang="en-US" altLang="en-US" sz="3600" b="1" dirty="0"/>
          </a:p>
        </p:txBody>
      </p:sp>
      <p:sp>
        <p:nvSpPr>
          <p:cNvPr id="1126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 eaLnBrk="1" hangingPunct="1">
              <a:lnSpc>
                <a:spcPct val="150000"/>
              </a:lnSpc>
              <a:spcBef>
                <a:spcPts val="600"/>
              </a:spcBef>
            </a:pPr>
            <a:r>
              <a:rPr lang="pt-BR" altLang="en-US" sz="3600" dirty="0"/>
              <a:t>Masalah utama dalam membangun sistem berbasis AI adalah bagaimana mengkonversikan situasi yang diberikan ke dalam situasi lain yang diinginkan menggunakan sekumpulan operasi tertentu.</a:t>
            </a:r>
            <a:endParaRPr lang="en-US" altLang="en-US" sz="3600" dirty="0"/>
          </a:p>
        </p:txBody>
      </p:sp>
    </p:spTree>
    <p:extLst>
      <p:ext uri="{BB962C8B-B14F-4D97-AF65-F5344CB8AC3E}">
        <p14:creationId xmlns:p14="http://schemas.microsoft.com/office/powerpoint/2010/main" val="412970746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 eaLnBrk="1" hangingPunct="1"/>
            <a:r>
              <a:rPr lang="pt-BR" altLang="en-US" sz="4000" b="1" i="1" dirty="0"/>
              <a:t>State Space Search</a:t>
            </a:r>
            <a:endParaRPr lang="en-US" altLang="en-US" sz="4000" b="1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459863"/>
            <a:ext cx="10515600" cy="4814327"/>
          </a:xfrm>
        </p:spPr>
        <p:txBody>
          <a:bodyPr rtlCol="0">
            <a:noAutofit/>
          </a:bodyPr>
          <a:lstStyle/>
          <a:p>
            <a:pPr algn="just">
              <a:defRPr/>
            </a:pPr>
            <a:r>
              <a:rPr lang="en-US" sz="2400" b="1" dirty="0"/>
              <a:t>Graph</a:t>
            </a:r>
            <a:endParaRPr lang="en-US" sz="2400" dirty="0"/>
          </a:p>
          <a:p>
            <a:pPr algn="just">
              <a:buNone/>
              <a:defRPr/>
            </a:pPr>
            <a:r>
              <a:rPr lang="en-US" sz="2400" dirty="0"/>
              <a:t>	</a:t>
            </a:r>
            <a:r>
              <a:rPr lang="en-US" sz="2400" dirty="0" err="1"/>
              <a:t>Terdiri</a:t>
            </a:r>
            <a:r>
              <a:rPr lang="en-US" sz="2400" dirty="0"/>
              <a:t> </a:t>
            </a:r>
            <a:r>
              <a:rPr lang="en-US" sz="2400" dirty="0" err="1"/>
              <a:t>dari</a:t>
            </a:r>
            <a:r>
              <a:rPr lang="en-US" sz="2400" dirty="0"/>
              <a:t> node (</a:t>
            </a:r>
            <a:r>
              <a:rPr lang="en-US" sz="2400" dirty="0" err="1"/>
              <a:t>titik</a:t>
            </a:r>
            <a:r>
              <a:rPr lang="en-US" sz="2400" dirty="0"/>
              <a:t>) yang </a:t>
            </a:r>
            <a:r>
              <a:rPr lang="en-US" sz="2400" dirty="0" err="1"/>
              <a:t>menunjukkan</a:t>
            </a:r>
            <a:r>
              <a:rPr lang="en-US" sz="2400" dirty="0"/>
              <a:t> </a:t>
            </a:r>
            <a:r>
              <a:rPr lang="en-US" sz="2400" dirty="0" err="1"/>
              <a:t>keadaan</a:t>
            </a:r>
            <a:r>
              <a:rPr lang="en-US" sz="2400" dirty="0"/>
              <a:t>, </a:t>
            </a:r>
            <a:r>
              <a:rPr lang="en-US" sz="2400" dirty="0" err="1"/>
              <a:t>keadaan</a:t>
            </a:r>
            <a:r>
              <a:rPr lang="en-US" sz="2400" dirty="0"/>
              <a:t> </a:t>
            </a:r>
            <a:r>
              <a:rPr lang="en-US" sz="2400" dirty="0" err="1"/>
              <a:t>awal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keadaan</a:t>
            </a:r>
            <a:r>
              <a:rPr lang="en-US" sz="2400" dirty="0"/>
              <a:t> </a:t>
            </a:r>
            <a:r>
              <a:rPr lang="en-US" sz="2400" dirty="0" err="1"/>
              <a:t>baru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mencapai</a:t>
            </a:r>
            <a:r>
              <a:rPr lang="en-US" sz="2400" dirty="0"/>
              <a:t> </a:t>
            </a:r>
            <a:r>
              <a:rPr lang="en-US" sz="2400" dirty="0" err="1"/>
              <a:t>keadaan</a:t>
            </a:r>
            <a:r>
              <a:rPr lang="en-US" sz="2400" dirty="0"/>
              <a:t> yang </a:t>
            </a:r>
            <a:r>
              <a:rPr lang="en-US" sz="2400" dirty="0" err="1"/>
              <a:t>diinginkan</a:t>
            </a:r>
            <a:r>
              <a:rPr lang="en-US" sz="2400" dirty="0"/>
              <a:t>. Node-node </a:t>
            </a:r>
            <a:r>
              <a:rPr lang="en-US" sz="2400" dirty="0" err="1"/>
              <a:t>tersebut</a:t>
            </a:r>
            <a:r>
              <a:rPr lang="en-US" sz="2400" dirty="0"/>
              <a:t> </a:t>
            </a:r>
            <a:r>
              <a:rPr lang="en-US" sz="2400" dirty="0" err="1"/>
              <a:t>terhubung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menggunakan</a:t>
            </a:r>
            <a:r>
              <a:rPr lang="en-US" sz="2400" dirty="0"/>
              <a:t> </a:t>
            </a:r>
            <a:r>
              <a:rPr lang="en-US" sz="2400" dirty="0" err="1"/>
              <a:t>busur</a:t>
            </a:r>
            <a:r>
              <a:rPr lang="en-US" sz="2400" dirty="0"/>
              <a:t> yang </a:t>
            </a:r>
            <a:r>
              <a:rPr lang="en-US" sz="2400" dirty="0" err="1"/>
              <a:t>diberi</a:t>
            </a:r>
            <a:r>
              <a:rPr lang="en-US" sz="2400" dirty="0"/>
              <a:t> </a:t>
            </a:r>
            <a:r>
              <a:rPr lang="en-US" sz="2400" dirty="0" err="1"/>
              <a:t>panah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menunjukkan</a:t>
            </a:r>
            <a:r>
              <a:rPr lang="en-US" sz="2400" dirty="0"/>
              <a:t> </a:t>
            </a:r>
            <a:r>
              <a:rPr lang="en-US" sz="2400" dirty="0" err="1"/>
              <a:t>arah</a:t>
            </a:r>
            <a:r>
              <a:rPr lang="en-US" sz="2400" dirty="0"/>
              <a:t> </a:t>
            </a:r>
            <a:r>
              <a:rPr lang="en-US" sz="2400" dirty="0" err="1"/>
              <a:t>dari</a:t>
            </a:r>
            <a:r>
              <a:rPr lang="en-US" sz="2400" dirty="0"/>
              <a:t> </a:t>
            </a:r>
            <a:r>
              <a:rPr lang="en-US" sz="2400" dirty="0" err="1"/>
              <a:t>suatu</a:t>
            </a:r>
            <a:r>
              <a:rPr lang="en-US" sz="2400" dirty="0"/>
              <a:t> </a:t>
            </a:r>
            <a:r>
              <a:rPr lang="en-US" sz="2400" dirty="0" err="1"/>
              <a:t>keadaan</a:t>
            </a:r>
            <a:r>
              <a:rPr lang="en-US" sz="2400" dirty="0"/>
              <a:t> </a:t>
            </a:r>
            <a:r>
              <a:rPr lang="en-US" sz="2400" dirty="0" err="1"/>
              <a:t>ke</a:t>
            </a:r>
            <a:r>
              <a:rPr lang="en-US" sz="2400" dirty="0"/>
              <a:t> </a:t>
            </a:r>
            <a:r>
              <a:rPr lang="en-US" sz="2400" dirty="0" err="1"/>
              <a:t>keadaan</a:t>
            </a:r>
            <a:r>
              <a:rPr lang="en-US" sz="2400" dirty="0"/>
              <a:t> </a:t>
            </a:r>
            <a:r>
              <a:rPr lang="en-US" sz="2400" dirty="0" err="1"/>
              <a:t>berikutnya</a:t>
            </a:r>
            <a:r>
              <a:rPr lang="en-US" sz="2400" dirty="0"/>
              <a:t>. </a:t>
            </a:r>
          </a:p>
          <a:p>
            <a:pPr algn="just">
              <a:defRPr/>
            </a:pPr>
            <a:r>
              <a:rPr lang="en-US" sz="2400" b="1" dirty="0" err="1"/>
              <a:t>Pohon</a:t>
            </a:r>
            <a:r>
              <a:rPr lang="en-US" sz="2400" b="1" dirty="0"/>
              <a:t> </a:t>
            </a:r>
            <a:r>
              <a:rPr lang="en-US" sz="2400" b="1" dirty="0" err="1"/>
              <a:t>Pelacakan</a:t>
            </a:r>
            <a:endParaRPr lang="en-US" sz="2400" dirty="0"/>
          </a:p>
          <a:p>
            <a:pPr algn="just">
              <a:buNone/>
              <a:defRPr/>
            </a:pPr>
            <a:r>
              <a:rPr lang="en-US" sz="2400" dirty="0"/>
              <a:t>	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menghindari</a:t>
            </a:r>
            <a:r>
              <a:rPr lang="en-US" sz="2400" dirty="0"/>
              <a:t> </a:t>
            </a:r>
            <a:r>
              <a:rPr lang="en-US" sz="2400" dirty="0" err="1"/>
              <a:t>adanya</a:t>
            </a:r>
            <a:r>
              <a:rPr lang="en-US" sz="2400" dirty="0"/>
              <a:t> </a:t>
            </a:r>
            <a:r>
              <a:rPr lang="en-US" sz="2400" dirty="0" err="1"/>
              <a:t>kemungkinan</a:t>
            </a:r>
            <a:r>
              <a:rPr lang="en-US" sz="2400" dirty="0"/>
              <a:t> proses </a:t>
            </a:r>
            <a:r>
              <a:rPr lang="en-US" sz="2400" dirty="0" err="1"/>
              <a:t>pelacakan</a:t>
            </a:r>
            <a:r>
              <a:rPr lang="en-US" sz="2400" dirty="0"/>
              <a:t> </a:t>
            </a:r>
            <a:r>
              <a:rPr lang="en-US" sz="2400" dirty="0" err="1"/>
              <a:t>suatu</a:t>
            </a:r>
            <a:r>
              <a:rPr lang="en-US" sz="2400" dirty="0"/>
              <a:t> node </a:t>
            </a:r>
            <a:r>
              <a:rPr lang="en-US" sz="2400" dirty="0" err="1"/>
              <a:t>secara</a:t>
            </a:r>
            <a:r>
              <a:rPr lang="en-US" sz="2400" dirty="0"/>
              <a:t> </a:t>
            </a:r>
            <a:r>
              <a:rPr lang="en-US" sz="2400" dirty="0" err="1"/>
              <a:t>berulang</a:t>
            </a:r>
            <a:r>
              <a:rPr lang="en-US" sz="2400" dirty="0"/>
              <a:t> </a:t>
            </a:r>
            <a:r>
              <a:rPr lang="en-US" sz="2400" dirty="0" err="1"/>
              <a:t>maka</a:t>
            </a:r>
            <a:r>
              <a:rPr lang="en-US" sz="2400" dirty="0"/>
              <a:t> </a:t>
            </a:r>
            <a:r>
              <a:rPr lang="en-US" sz="2400" dirty="0" err="1"/>
              <a:t>digunakan</a:t>
            </a:r>
            <a:r>
              <a:rPr lang="en-US" sz="2400" dirty="0"/>
              <a:t> </a:t>
            </a:r>
            <a:r>
              <a:rPr lang="en-US" sz="2400" dirty="0" err="1"/>
              <a:t>struktur</a:t>
            </a:r>
            <a:r>
              <a:rPr lang="en-US" sz="2400" dirty="0"/>
              <a:t> </a:t>
            </a:r>
            <a:r>
              <a:rPr lang="en-US" sz="2400" dirty="0" err="1"/>
              <a:t>pohon</a:t>
            </a:r>
            <a:r>
              <a:rPr lang="en-US" sz="2400" dirty="0"/>
              <a:t>. </a:t>
            </a:r>
          </a:p>
          <a:p>
            <a:pPr algn="just">
              <a:defRPr/>
            </a:pPr>
            <a:r>
              <a:rPr lang="en-US" sz="2400" b="1" dirty="0" err="1"/>
              <a:t>Pohon</a:t>
            </a:r>
            <a:r>
              <a:rPr lang="en-US" sz="2400" b="1" dirty="0"/>
              <a:t> AND/ OR</a:t>
            </a:r>
            <a:endParaRPr lang="en-US" sz="2400" dirty="0"/>
          </a:p>
          <a:p>
            <a:pPr algn="just">
              <a:buNone/>
              <a:defRPr/>
            </a:pPr>
            <a:r>
              <a:rPr lang="en-US" sz="2400" dirty="0"/>
              <a:t>	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menyelesaikan</a:t>
            </a:r>
            <a:r>
              <a:rPr lang="en-US" sz="2400" dirty="0"/>
              <a:t> </a:t>
            </a:r>
            <a:r>
              <a:rPr lang="en-US" sz="2400" dirty="0" err="1"/>
              <a:t>suatu</a:t>
            </a:r>
            <a:r>
              <a:rPr lang="en-US" sz="2400" dirty="0"/>
              <a:t> </a:t>
            </a:r>
            <a:r>
              <a:rPr lang="en-US" sz="2400" dirty="0" err="1"/>
              <a:t>masalah</a:t>
            </a:r>
            <a:r>
              <a:rPr lang="en-US" sz="2400" dirty="0"/>
              <a:t> </a:t>
            </a:r>
            <a:r>
              <a:rPr lang="en-US" sz="2400" dirty="0" err="1"/>
              <a:t>menggunakan</a:t>
            </a:r>
            <a:r>
              <a:rPr lang="en-US" sz="2400" dirty="0"/>
              <a:t> 3 </a:t>
            </a:r>
            <a:r>
              <a:rPr lang="en-US" sz="2400" dirty="0" err="1"/>
              <a:t>kemungkinan</a:t>
            </a:r>
            <a:r>
              <a:rPr lang="en-US" sz="2400" dirty="0"/>
              <a:t>, </a:t>
            </a:r>
            <a:r>
              <a:rPr lang="en-US" sz="2400" dirty="0" err="1"/>
              <a:t>misalnya</a:t>
            </a:r>
            <a:r>
              <a:rPr lang="en-US" sz="2400" dirty="0"/>
              <a:t> </a:t>
            </a:r>
            <a:r>
              <a:rPr lang="en-US" sz="2400" dirty="0" err="1"/>
              <a:t>a,b,c</a:t>
            </a:r>
            <a:r>
              <a:rPr lang="en-US" sz="2400" dirty="0"/>
              <a:t>, yang </a:t>
            </a:r>
            <a:r>
              <a:rPr lang="en-US" sz="2400" dirty="0" err="1"/>
              <a:t>artinya</a:t>
            </a:r>
            <a:r>
              <a:rPr lang="en-US" sz="2400" dirty="0"/>
              <a:t> </a:t>
            </a:r>
            <a:r>
              <a:rPr lang="en-US" sz="2400" dirty="0" err="1"/>
              <a:t>masalah</a:t>
            </a:r>
            <a:r>
              <a:rPr lang="en-US" sz="2400" dirty="0"/>
              <a:t> </a:t>
            </a:r>
            <a:r>
              <a:rPr lang="en-US" sz="2400" dirty="0" err="1"/>
              <a:t>bisa</a:t>
            </a:r>
            <a:r>
              <a:rPr lang="en-US" sz="2400" dirty="0"/>
              <a:t> </a:t>
            </a:r>
            <a:r>
              <a:rPr lang="en-US" sz="2400" dirty="0" err="1"/>
              <a:t>diselesaikan</a:t>
            </a:r>
            <a:r>
              <a:rPr lang="en-US" sz="2400" dirty="0"/>
              <a:t> </a:t>
            </a:r>
            <a:r>
              <a:rPr lang="en-US" sz="2400" dirty="0" err="1"/>
              <a:t>jika</a:t>
            </a:r>
            <a:r>
              <a:rPr lang="en-US" sz="2400" dirty="0"/>
              <a:t> </a:t>
            </a:r>
            <a:r>
              <a:rPr lang="en-US" sz="2400" dirty="0" err="1"/>
              <a:t>salah</a:t>
            </a:r>
            <a:r>
              <a:rPr lang="en-US" sz="2400" dirty="0"/>
              <a:t> </a:t>
            </a:r>
            <a:r>
              <a:rPr lang="en-US" sz="2400" dirty="0" err="1"/>
              <a:t>satu</a:t>
            </a:r>
            <a:r>
              <a:rPr lang="en-US" sz="2400" dirty="0"/>
              <a:t> </a:t>
            </a:r>
            <a:r>
              <a:rPr lang="en-US" sz="2400" dirty="0" err="1"/>
              <a:t>dari</a:t>
            </a:r>
            <a:r>
              <a:rPr lang="en-US" sz="2400" dirty="0"/>
              <a:t> </a:t>
            </a:r>
            <a:r>
              <a:rPr lang="en-US" sz="2400" dirty="0" err="1"/>
              <a:t>kemungkinan</a:t>
            </a:r>
            <a:r>
              <a:rPr lang="en-US" sz="2400" dirty="0"/>
              <a:t> </a:t>
            </a:r>
            <a:r>
              <a:rPr lang="en-US" sz="2400" dirty="0" err="1"/>
              <a:t>tersebut</a:t>
            </a:r>
            <a:r>
              <a:rPr lang="en-US" sz="2400" dirty="0"/>
              <a:t> </a:t>
            </a:r>
            <a:r>
              <a:rPr lang="en-US" sz="2400" dirty="0" err="1"/>
              <a:t>tidak</a:t>
            </a:r>
            <a:r>
              <a:rPr lang="en-US" sz="2400" dirty="0"/>
              <a:t> </a:t>
            </a:r>
            <a:r>
              <a:rPr lang="en-US" sz="2400" dirty="0" err="1"/>
              <a:t>terpecahkan</a:t>
            </a:r>
            <a:r>
              <a:rPr lang="en-US" sz="2400" dirty="0"/>
              <a:t>. </a:t>
            </a:r>
          </a:p>
          <a:p>
            <a:pPr algn="just">
              <a:buNone/>
              <a:defRPr/>
            </a:pPr>
            <a:br>
              <a:rPr lang="en-US" sz="2400" dirty="0"/>
            </a:br>
            <a:endParaRPr lang="en-US" sz="2400" dirty="0"/>
          </a:p>
          <a:p>
            <a:pPr algn="just">
              <a:defRPr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80343834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algn="ctr">
              <a:defRPr/>
            </a:pPr>
            <a:r>
              <a:rPr lang="en-US" sz="4000" b="1" dirty="0" err="1"/>
              <a:t>Mendefinisikan</a:t>
            </a:r>
            <a:r>
              <a:rPr lang="en-US" sz="4000" b="1" dirty="0"/>
              <a:t> </a:t>
            </a:r>
            <a:r>
              <a:rPr lang="en-US" sz="4000" b="1" dirty="0" err="1"/>
              <a:t>Masalah</a:t>
            </a:r>
            <a:r>
              <a:rPr lang="en-US" sz="4000" b="1" dirty="0"/>
              <a:t> </a:t>
            </a:r>
            <a:r>
              <a:rPr lang="en-US" sz="4000" b="1" dirty="0" err="1"/>
              <a:t>sebagai</a:t>
            </a:r>
            <a:r>
              <a:rPr lang="en-US" sz="4000" b="1" dirty="0"/>
              <a:t> “State Space Search” (SSS)</a:t>
            </a:r>
          </a:p>
        </p:txBody>
      </p:sp>
      <p:sp>
        <p:nvSpPr>
          <p:cNvPr id="13315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 eaLnBrk="1" hangingPunct="1">
              <a:lnSpc>
                <a:spcPct val="150000"/>
              </a:lnSpc>
              <a:spcBef>
                <a:spcPts val="600"/>
              </a:spcBef>
            </a:pPr>
            <a:r>
              <a:rPr lang="en-US" altLang="en-US" dirty="0" err="1"/>
              <a:t>Misalnya</a:t>
            </a:r>
            <a:r>
              <a:rPr lang="en-US" altLang="en-US" dirty="0"/>
              <a:t> </a:t>
            </a:r>
            <a:r>
              <a:rPr lang="en-US" altLang="en-US" dirty="0" err="1"/>
              <a:t>permainan</a:t>
            </a:r>
            <a:r>
              <a:rPr lang="en-US" altLang="en-US" dirty="0"/>
              <a:t> </a:t>
            </a:r>
            <a:r>
              <a:rPr lang="en-US" altLang="en-US" dirty="0" err="1"/>
              <a:t>catur</a:t>
            </a:r>
            <a:r>
              <a:rPr lang="en-US" altLang="en-US" dirty="0"/>
              <a:t> , </a:t>
            </a:r>
            <a:r>
              <a:rPr lang="en-US" altLang="en-US" dirty="0" err="1"/>
              <a:t>maka</a:t>
            </a:r>
            <a:r>
              <a:rPr lang="en-US" altLang="en-US" dirty="0"/>
              <a:t> SSS </a:t>
            </a:r>
            <a:r>
              <a:rPr lang="en-US" altLang="en-US" dirty="0" err="1"/>
              <a:t>nya</a:t>
            </a:r>
            <a:r>
              <a:rPr lang="en-US" altLang="en-US" dirty="0"/>
              <a:t> </a:t>
            </a:r>
            <a:r>
              <a:rPr lang="en-US" altLang="en-US" dirty="0" err="1"/>
              <a:t>adalah</a:t>
            </a:r>
            <a:r>
              <a:rPr lang="en-US" altLang="en-US" dirty="0"/>
              <a:t> : </a:t>
            </a:r>
          </a:p>
          <a:p>
            <a:pPr lvl="1" algn="just" eaLnBrk="1" hangingPunct="1">
              <a:lnSpc>
                <a:spcPct val="150000"/>
              </a:lnSpc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en-US" altLang="en-US" sz="2800" dirty="0" err="1"/>
              <a:t>Menspesifikasikan</a:t>
            </a:r>
            <a:r>
              <a:rPr lang="en-US" altLang="en-US" sz="2800" dirty="0"/>
              <a:t> </a:t>
            </a:r>
            <a:r>
              <a:rPr lang="en-US" altLang="en-US" sz="2800" dirty="0" err="1"/>
              <a:t>posisi</a:t>
            </a:r>
            <a:r>
              <a:rPr lang="en-US" altLang="en-US" sz="2800" dirty="0"/>
              <a:t> </a:t>
            </a:r>
            <a:r>
              <a:rPr lang="en-US" altLang="en-US" sz="2800" dirty="0" err="1"/>
              <a:t>awal</a:t>
            </a:r>
            <a:r>
              <a:rPr lang="en-US" altLang="en-US" sz="2800" dirty="0"/>
              <a:t> </a:t>
            </a:r>
            <a:r>
              <a:rPr lang="en-US" altLang="en-US" sz="2800" dirty="0" err="1"/>
              <a:t>dari</a:t>
            </a:r>
            <a:r>
              <a:rPr lang="en-US" altLang="en-US" sz="2800" dirty="0"/>
              <a:t> </a:t>
            </a:r>
            <a:r>
              <a:rPr lang="en-US" altLang="en-US" sz="2800" dirty="0" err="1"/>
              <a:t>papan</a:t>
            </a:r>
            <a:r>
              <a:rPr lang="en-US" altLang="en-US" sz="2800" dirty="0"/>
              <a:t> </a:t>
            </a:r>
            <a:r>
              <a:rPr lang="en-US" altLang="en-US" sz="2800" dirty="0" err="1"/>
              <a:t>catur</a:t>
            </a:r>
            <a:r>
              <a:rPr lang="en-US" altLang="en-US" sz="2800" dirty="0"/>
              <a:t> </a:t>
            </a:r>
          </a:p>
          <a:p>
            <a:pPr lvl="1" algn="just" eaLnBrk="1" hangingPunct="1">
              <a:lnSpc>
                <a:spcPct val="150000"/>
              </a:lnSpc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en-US" altLang="en-US" sz="2800" dirty="0"/>
              <a:t> </a:t>
            </a:r>
            <a:r>
              <a:rPr lang="en-US" altLang="en-US" sz="2800" dirty="0" err="1"/>
              <a:t>Peraturan</a:t>
            </a:r>
            <a:r>
              <a:rPr lang="en-US" altLang="en-US" sz="2800" dirty="0"/>
              <a:t> (</a:t>
            </a:r>
            <a:r>
              <a:rPr lang="en-US" altLang="en-US" sz="2800" i="1" dirty="0"/>
              <a:t>rules</a:t>
            </a:r>
            <a:r>
              <a:rPr lang="en-US" altLang="en-US" sz="2800" dirty="0"/>
              <a:t>) yang </a:t>
            </a:r>
            <a:r>
              <a:rPr lang="en-US" altLang="en-US" sz="2800" dirty="0" err="1"/>
              <a:t>mendefinisikan</a:t>
            </a:r>
            <a:r>
              <a:rPr lang="en-US" altLang="en-US" sz="2800" dirty="0"/>
              <a:t> </a:t>
            </a:r>
            <a:r>
              <a:rPr lang="en-US" altLang="en-US" sz="2800" dirty="0" err="1"/>
              <a:t>langkah-langkah</a:t>
            </a:r>
            <a:r>
              <a:rPr lang="en-US" altLang="en-US" sz="2800" dirty="0"/>
              <a:t> yang legal </a:t>
            </a:r>
          </a:p>
          <a:p>
            <a:pPr lvl="1" algn="just" eaLnBrk="1" hangingPunct="1">
              <a:lnSpc>
                <a:spcPct val="150000"/>
              </a:lnSpc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en-US" altLang="en-US" sz="2800" dirty="0" err="1"/>
              <a:t>Posisi</a:t>
            </a:r>
            <a:r>
              <a:rPr lang="en-US" altLang="en-US" sz="2800" dirty="0"/>
              <a:t> </a:t>
            </a:r>
            <a:r>
              <a:rPr lang="en-US" altLang="en-US" sz="2800" dirty="0" err="1"/>
              <a:t>papan</a:t>
            </a:r>
            <a:r>
              <a:rPr lang="en-US" altLang="en-US" sz="2800" dirty="0"/>
              <a:t> yang </a:t>
            </a:r>
            <a:r>
              <a:rPr lang="en-US" altLang="en-US" sz="2800" dirty="0" err="1"/>
              <a:t>merepresentasikan</a:t>
            </a:r>
            <a:r>
              <a:rPr lang="en-US" altLang="en-US" sz="2800" dirty="0"/>
              <a:t> </a:t>
            </a:r>
            <a:r>
              <a:rPr lang="en-US" altLang="en-US" sz="2800" dirty="0" err="1"/>
              <a:t>pemenang</a:t>
            </a:r>
            <a:r>
              <a:rPr lang="en-US" altLang="en-US" sz="2800" dirty="0"/>
              <a:t> </a:t>
            </a:r>
            <a:r>
              <a:rPr lang="en-US" altLang="en-US" sz="2800" dirty="0" err="1"/>
              <a:t>dari</a:t>
            </a:r>
            <a:r>
              <a:rPr lang="en-US" altLang="en-US" sz="2800" dirty="0"/>
              <a:t> </a:t>
            </a:r>
            <a:r>
              <a:rPr lang="en-US" altLang="en-US" sz="2800" dirty="0" err="1"/>
              <a:t>satu</a:t>
            </a:r>
            <a:r>
              <a:rPr lang="en-US" altLang="en-US" sz="2800" dirty="0"/>
              <a:t> </a:t>
            </a:r>
            <a:r>
              <a:rPr lang="en-US" altLang="en-US" sz="2800" dirty="0" err="1"/>
              <a:t>sisi</a:t>
            </a:r>
            <a:r>
              <a:rPr lang="en-US" altLang="en-US" sz="2800" dirty="0"/>
              <a:t> </a:t>
            </a:r>
            <a:r>
              <a:rPr lang="en-US" altLang="en-US" sz="2800" dirty="0" err="1"/>
              <a:t>atau</a:t>
            </a:r>
            <a:r>
              <a:rPr lang="en-US" altLang="en-US" sz="2800" dirty="0"/>
              <a:t> </a:t>
            </a:r>
            <a:r>
              <a:rPr lang="en-US" altLang="en-US" sz="2800" dirty="0" err="1"/>
              <a:t>sisi</a:t>
            </a:r>
            <a:r>
              <a:rPr lang="en-US" altLang="en-US" sz="2800" dirty="0"/>
              <a:t> </a:t>
            </a:r>
            <a:r>
              <a:rPr lang="en-US" altLang="en-US" sz="2800" dirty="0" err="1"/>
              <a:t>lainnya</a:t>
            </a:r>
            <a:r>
              <a:rPr lang="en-US" altLang="en-US" sz="2800" dirty="0"/>
              <a:t>. </a:t>
            </a:r>
          </a:p>
          <a:p>
            <a:pPr lvl="1" algn="just" eaLnBrk="1" hangingPunct="1">
              <a:lnSpc>
                <a:spcPct val="150000"/>
              </a:lnSpc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en-US" altLang="en-US" sz="2800" dirty="0" err="1"/>
              <a:t>Tujuan</a:t>
            </a:r>
            <a:r>
              <a:rPr lang="en-US" altLang="en-US" sz="2800" dirty="0"/>
              <a:t> (</a:t>
            </a:r>
            <a:r>
              <a:rPr lang="en-US" altLang="en-US" sz="2800" i="1" dirty="0"/>
              <a:t>Goal</a:t>
            </a:r>
            <a:r>
              <a:rPr lang="en-US" altLang="en-US" sz="2800" dirty="0"/>
              <a:t>) </a:t>
            </a:r>
            <a:r>
              <a:rPr lang="en-US" altLang="en-US" sz="2800" dirty="0" err="1"/>
              <a:t>dari</a:t>
            </a:r>
            <a:r>
              <a:rPr lang="en-US" altLang="en-US" sz="2800" dirty="0"/>
              <a:t> </a:t>
            </a:r>
            <a:r>
              <a:rPr lang="en-US" altLang="en-US" sz="2800" dirty="0" err="1"/>
              <a:t>permainan</a:t>
            </a:r>
            <a:r>
              <a:rPr lang="en-US" altLang="en-US" sz="2800" dirty="0"/>
              <a:t> </a:t>
            </a:r>
            <a:r>
              <a:rPr lang="en-US" altLang="en-US" sz="2800" dirty="0" err="1"/>
              <a:t>adalah</a:t>
            </a:r>
            <a:r>
              <a:rPr lang="en-US" altLang="en-US" sz="2800" dirty="0"/>
              <a:t> : </a:t>
            </a:r>
            <a:r>
              <a:rPr lang="en-US" altLang="en-US" sz="2800" dirty="0" err="1"/>
              <a:t>memenangkan</a:t>
            </a:r>
            <a:r>
              <a:rPr lang="en-US" altLang="en-US" sz="2800" dirty="0"/>
              <a:t> </a:t>
            </a:r>
            <a:r>
              <a:rPr lang="en-US" altLang="en-US" sz="2800" dirty="0" err="1"/>
              <a:t>permainan</a:t>
            </a:r>
            <a:r>
              <a:rPr lang="en-US" altLang="en-US" sz="2800" dirty="0"/>
              <a:t>.</a:t>
            </a:r>
          </a:p>
          <a:p>
            <a:pPr algn="just" eaLnBrk="1" hangingPunct="1">
              <a:lnSpc>
                <a:spcPct val="150000"/>
              </a:lnSpc>
              <a:spcBef>
                <a:spcPts val="600"/>
              </a:spcBef>
            </a:pP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84300294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BDC470-3E3D-2987-7B2C-0C02F35C6B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322998"/>
          </a:xfrm>
        </p:spPr>
        <p:txBody>
          <a:bodyPr>
            <a:normAutofit/>
          </a:bodyPr>
          <a:lstStyle/>
          <a:p>
            <a:r>
              <a:rPr lang="en-US" sz="4000" b="1" dirty="0" err="1"/>
              <a:t>Contoh</a:t>
            </a:r>
            <a:r>
              <a:rPr lang="en-US" sz="4000" b="1" dirty="0"/>
              <a:t>: “</a:t>
            </a:r>
            <a:r>
              <a:rPr lang="en-US" sz="4000" b="1" dirty="0" err="1"/>
              <a:t>Permainan</a:t>
            </a:r>
            <a:r>
              <a:rPr lang="en-US" sz="4000" b="1" dirty="0"/>
              <a:t> </a:t>
            </a:r>
            <a:r>
              <a:rPr lang="en-US" sz="4000" b="1" dirty="0" err="1"/>
              <a:t>Catur</a:t>
            </a:r>
            <a:r>
              <a:rPr lang="en-US" sz="4000" b="1" dirty="0"/>
              <a:t>”,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7B3729C9-925B-CC95-E2E8-8A77A8FF93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/>
          <a:lstStyle/>
          <a:p>
            <a:pPr marL="0" indent="0" algn="just">
              <a:lnSpc>
                <a:spcPct val="150000"/>
              </a:lnSpc>
              <a:spcBef>
                <a:spcPts val="600"/>
              </a:spcBef>
              <a:buNone/>
            </a:pPr>
            <a:r>
              <a:rPr lang="en-US" dirty="0" err="1"/>
              <a:t>Mendefinisikan</a:t>
            </a:r>
            <a:r>
              <a:rPr lang="en-US" dirty="0"/>
              <a:t> </a:t>
            </a:r>
            <a:r>
              <a:rPr lang="en-US" dirty="0" err="1"/>
              <a:t>masalah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ruang</a:t>
            </a:r>
            <a:r>
              <a:rPr lang="en-US" dirty="0"/>
              <a:t> </a:t>
            </a:r>
            <a:r>
              <a:rPr lang="en-US" dirty="0" err="1"/>
              <a:t>keadaan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“</a:t>
            </a:r>
            <a:r>
              <a:rPr lang="en-US" b="1" dirty="0" err="1"/>
              <a:t>Permainan</a:t>
            </a:r>
            <a:r>
              <a:rPr lang="en-US" b="1" dirty="0"/>
              <a:t> </a:t>
            </a:r>
            <a:r>
              <a:rPr lang="en-US" b="1" dirty="0" err="1"/>
              <a:t>Catur</a:t>
            </a:r>
            <a:r>
              <a:rPr lang="en-US" b="1" dirty="0"/>
              <a:t>”</a:t>
            </a:r>
            <a:r>
              <a:rPr lang="en-US" dirty="0"/>
              <a:t>, </a:t>
            </a:r>
            <a:r>
              <a:rPr lang="en-US" dirty="0" err="1"/>
              <a:t>maka</a:t>
            </a:r>
            <a:r>
              <a:rPr lang="en-US" dirty="0"/>
              <a:t>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ditentukan</a:t>
            </a:r>
            <a:r>
              <a:rPr lang="en-US" dirty="0"/>
              <a:t> :</a:t>
            </a:r>
            <a:endParaRPr lang="id-ID" dirty="0"/>
          </a:p>
          <a:p>
            <a:pPr marL="1139825" lvl="0" indent="-280988" algn="just">
              <a:lnSpc>
                <a:spcPct val="150000"/>
              </a:lnSpc>
              <a:spcBef>
                <a:spcPts val="600"/>
              </a:spcBef>
            </a:pPr>
            <a:r>
              <a:rPr lang="en-US" dirty="0" err="1"/>
              <a:t>Posisi</a:t>
            </a:r>
            <a:r>
              <a:rPr lang="en-US" dirty="0"/>
              <a:t> </a:t>
            </a:r>
            <a:r>
              <a:rPr lang="en-US" dirty="0" err="1"/>
              <a:t>awal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papan</a:t>
            </a:r>
            <a:r>
              <a:rPr lang="en-US" dirty="0"/>
              <a:t> </a:t>
            </a:r>
            <a:r>
              <a:rPr lang="en-US" dirty="0" err="1"/>
              <a:t>catur</a:t>
            </a:r>
            <a:endParaRPr lang="id-ID" dirty="0"/>
          </a:p>
          <a:p>
            <a:pPr marL="1139825" lvl="0" indent="-280988" algn="just">
              <a:lnSpc>
                <a:spcPct val="150000"/>
              </a:lnSpc>
              <a:spcBef>
                <a:spcPts val="600"/>
              </a:spcBef>
            </a:pPr>
            <a:r>
              <a:rPr lang="en-US" dirty="0" err="1"/>
              <a:t>Aturan-aturan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melakukan</a:t>
            </a:r>
            <a:r>
              <a:rPr lang="en-US" dirty="0"/>
              <a:t> </a:t>
            </a:r>
            <a:r>
              <a:rPr lang="en-US" dirty="0" err="1"/>
              <a:t>gerakan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legal</a:t>
            </a:r>
            <a:endParaRPr lang="id-ID" dirty="0"/>
          </a:p>
          <a:p>
            <a:pPr marL="1139825" lvl="0" indent="-280988" algn="just">
              <a:lnSpc>
                <a:spcPct val="150000"/>
              </a:lnSpc>
              <a:spcBef>
                <a:spcPts val="600"/>
              </a:spcBef>
            </a:pPr>
            <a:r>
              <a:rPr lang="en-US" dirty="0" err="1"/>
              <a:t>Tujuan</a:t>
            </a:r>
            <a:r>
              <a:rPr lang="en-US" dirty="0"/>
              <a:t> (</a:t>
            </a:r>
            <a:r>
              <a:rPr lang="en-US" i="1" dirty="0"/>
              <a:t>goal)</a:t>
            </a:r>
            <a:endParaRPr lang="id-ID" dirty="0"/>
          </a:p>
          <a:p>
            <a:pPr marL="0" indent="0" algn="just">
              <a:lnSpc>
                <a:spcPct val="150000"/>
              </a:lnSpc>
              <a:spcBef>
                <a:spcPts val="600"/>
              </a:spcBef>
              <a:buNone/>
            </a:pP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28368992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EAA00FD3-0565-47C1-AD3F-88B385146C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7500"/>
            <a:ext cx="10515600" cy="1325563"/>
          </a:xfrm>
        </p:spPr>
        <p:txBody>
          <a:bodyPr>
            <a:normAutofit/>
          </a:bodyPr>
          <a:lstStyle/>
          <a:p>
            <a:r>
              <a:rPr lang="en-US" sz="3200" b="1" dirty="0" err="1"/>
              <a:t>Penyelesaian</a:t>
            </a:r>
            <a:r>
              <a:rPr lang="en-US" sz="3200" b="1" dirty="0"/>
              <a:t> </a:t>
            </a:r>
            <a:r>
              <a:rPr lang="en-US" sz="3200" b="1" dirty="0" err="1"/>
              <a:t>Permainan</a:t>
            </a:r>
            <a:r>
              <a:rPr lang="en-US" sz="3200" b="1" dirty="0"/>
              <a:t> </a:t>
            </a:r>
            <a:r>
              <a:rPr lang="en-US" sz="3200" b="1" dirty="0" err="1"/>
              <a:t>Catur</a:t>
            </a:r>
            <a:r>
              <a:rPr lang="en-US" sz="3200" b="1" dirty="0"/>
              <a:t>:</a:t>
            </a:r>
            <a:endParaRPr lang="id-ID" sz="3200" b="1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734AD4F5-D479-7F89-F5EA-AE7DE88097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65973"/>
            <a:ext cx="11119338" cy="5686521"/>
          </a:xfrm>
        </p:spPr>
        <p:txBody>
          <a:bodyPr>
            <a:noAutofit/>
          </a:bodyPr>
          <a:lstStyle/>
          <a:p>
            <a:pPr lvl="0" algn="just"/>
            <a:r>
              <a:rPr lang="en-US" sz="2200" dirty="0" err="1"/>
              <a:t>posisi</a:t>
            </a:r>
            <a:r>
              <a:rPr lang="en-US" sz="2200" dirty="0"/>
              <a:t> </a:t>
            </a:r>
            <a:r>
              <a:rPr lang="en-US" sz="2200" dirty="0" err="1"/>
              <a:t>awal</a:t>
            </a:r>
            <a:r>
              <a:rPr lang="en-US" sz="2200" dirty="0"/>
              <a:t> </a:t>
            </a:r>
            <a:r>
              <a:rPr lang="en-US" sz="2200" dirty="0" err="1"/>
              <a:t>pada</a:t>
            </a:r>
            <a:r>
              <a:rPr lang="en-US" sz="2200" dirty="0"/>
              <a:t> </a:t>
            </a:r>
            <a:r>
              <a:rPr lang="en-US" sz="2200" dirty="0" err="1"/>
              <a:t>papan</a:t>
            </a:r>
            <a:r>
              <a:rPr lang="en-US" sz="2200" dirty="0"/>
              <a:t> </a:t>
            </a:r>
            <a:r>
              <a:rPr lang="en-US" sz="2200" dirty="0" err="1"/>
              <a:t>catur</a:t>
            </a:r>
            <a:r>
              <a:rPr lang="en-US" sz="2200" dirty="0"/>
              <a:t> </a:t>
            </a:r>
            <a:r>
              <a:rPr lang="en-US" sz="2200" dirty="0" err="1"/>
              <a:t>posisi</a:t>
            </a:r>
            <a:r>
              <a:rPr lang="en-US" sz="2200" dirty="0"/>
              <a:t> </a:t>
            </a:r>
            <a:r>
              <a:rPr lang="en-US" sz="2200" dirty="0" err="1"/>
              <a:t>awal</a:t>
            </a:r>
            <a:r>
              <a:rPr lang="en-US" sz="2200" dirty="0"/>
              <a:t> </a:t>
            </a:r>
            <a:r>
              <a:rPr lang="en-US" sz="2200" dirty="0" err="1"/>
              <a:t>setiap</a:t>
            </a:r>
            <a:r>
              <a:rPr lang="en-US" sz="2200" dirty="0"/>
              <a:t> </a:t>
            </a:r>
            <a:r>
              <a:rPr lang="en-US" sz="2200" dirty="0" err="1"/>
              <a:t>permainan</a:t>
            </a:r>
            <a:r>
              <a:rPr lang="en-US" sz="2200" dirty="0"/>
              <a:t> </a:t>
            </a:r>
            <a:r>
              <a:rPr lang="en-US" sz="2200" dirty="0" err="1"/>
              <a:t>catur</a:t>
            </a:r>
            <a:r>
              <a:rPr lang="en-US" sz="2200" dirty="0"/>
              <a:t> </a:t>
            </a:r>
            <a:r>
              <a:rPr lang="en-US" sz="2200" dirty="0" err="1"/>
              <a:t>selalu</a:t>
            </a:r>
            <a:r>
              <a:rPr lang="en-US" sz="2200" dirty="0"/>
              <a:t> </a:t>
            </a:r>
            <a:r>
              <a:rPr lang="en-US" sz="2200" dirty="0" err="1"/>
              <a:t>sama</a:t>
            </a:r>
            <a:r>
              <a:rPr lang="en-US" sz="2200" dirty="0"/>
              <a:t>, </a:t>
            </a:r>
            <a:r>
              <a:rPr lang="en-US" sz="2200" dirty="0" err="1"/>
              <a:t>yaitu</a:t>
            </a:r>
            <a:r>
              <a:rPr lang="en-US" sz="2200" dirty="0"/>
              <a:t> </a:t>
            </a:r>
            <a:r>
              <a:rPr lang="en-US" sz="2200" dirty="0" err="1"/>
              <a:t>semua</a:t>
            </a:r>
            <a:r>
              <a:rPr lang="en-US" sz="2200" dirty="0"/>
              <a:t> </a:t>
            </a:r>
            <a:r>
              <a:rPr lang="en-US" sz="2200" dirty="0" err="1"/>
              <a:t>bidak</a:t>
            </a:r>
            <a:r>
              <a:rPr lang="en-US" sz="2200" dirty="0"/>
              <a:t> </a:t>
            </a:r>
            <a:r>
              <a:rPr lang="en-US" sz="2200" dirty="0" err="1"/>
              <a:t>diletakkan</a:t>
            </a:r>
            <a:r>
              <a:rPr lang="en-US" sz="2200" dirty="0"/>
              <a:t> di </a:t>
            </a:r>
            <a:r>
              <a:rPr lang="en-US" sz="2200" dirty="0" err="1"/>
              <a:t>atas</a:t>
            </a:r>
            <a:r>
              <a:rPr lang="en-US" sz="2200" dirty="0"/>
              <a:t> </a:t>
            </a:r>
            <a:r>
              <a:rPr lang="en-US" sz="2200" dirty="0" err="1"/>
              <a:t>papan</a:t>
            </a:r>
            <a:r>
              <a:rPr lang="en-US" sz="2200" dirty="0"/>
              <a:t> </a:t>
            </a:r>
            <a:r>
              <a:rPr lang="en-US" sz="2200" dirty="0" err="1"/>
              <a:t>catur</a:t>
            </a:r>
            <a:r>
              <a:rPr lang="en-US" sz="2200" dirty="0"/>
              <a:t> </a:t>
            </a:r>
            <a:r>
              <a:rPr lang="en-US" sz="2200" dirty="0" err="1"/>
              <a:t>dalam</a:t>
            </a:r>
            <a:r>
              <a:rPr lang="en-US" sz="2200" dirty="0"/>
              <a:t> 2 </a:t>
            </a:r>
            <a:r>
              <a:rPr lang="en-US" sz="2200" dirty="0" err="1"/>
              <a:t>sisi</a:t>
            </a:r>
            <a:r>
              <a:rPr lang="en-US" sz="2200" dirty="0"/>
              <a:t>, </a:t>
            </a:r>
            <a:r>
              <a:rPr lang="en-US" sz="2200" dirty="0" err="1"/>
              <a:t>yaitu</a:t>
            </a:r>
            <a:r>
              <a:rPr lang="en-US" sz="2200" dirty="0"/>
              <a:t> </a:t>
            </a:r>
            <a:r>
              <a:rPr lang="en-US" sz="2200" dirty="0" err="1"/>
              <a:t>kubu</a:t>
            </a:r>
            <a:r>
              <a:rPr lang="en-US" sz="2200" dirty="0"/>
              <a:t> </a:t>
            </a:r>
            <a:r>
              <a:rPr lang="en-US" sz="2200" dirty="0" err="1"/>
              <a:t>putih</a:t>
            </a:r>
            <a:r>
              <a:rPr lang="en-US" sz="2200" dirty="0"/>
              <a:t> </a:t>
            </a:r>
            <a:r>
              <a:rPr lang="en-US" sz="2200" dirty="0" err="1"/>
              <a:t>dan</a:t>
            </a:r>
            <a:r>
              <a:rPr lang="en-US" sz="2200" dirty="0"/>
              <a:t> </a:t>
            </a:r>
            <a:r>
              <a:rPr lang="en-US" sz="2200" dirty="0" err="1"/>
              <a:t>kubu</a:t>
            </a:r>
            <a:r>
              <a:rPr lang="en-US" sz="2200" dirty="0"/>
              <a:t> </a:t>
            </a:r>
            <a:r>
              <a:rPr lang="en-US" sz="2200" dirty="0" err="1"/>
              <a:t>hitam</a:t>
            </a:r>
            <a:r>
              <a:rPr lang="en-US" sz="2200" dirty="0"/>
              <a:t>. </a:t>
            </a:r>
            <a:endParaRPr lang="id-ID" sz="2200" dirty="0"/>
          </a:p>
          <a:p>
            <a:pPr lvl="0" algn="just"/>
            <a:r>
              <a:rPr lang="en-US" sz="2200" dirty="0" err="1"/>
              <a:t>Aturan</a:t>
            </a:r>
            <a:r>
              <a:rPr lang="en-US" sz="2200" dirty="0"/>
              <a:t> – </a:t>
            </a:r>
            <a:r>
              <a:rPr lang="en-US" sz="2200" dirty="0" err="1"/>
              <a:t>aturan</a:t>
            </a:r>
            <a:r>
              <a:rPr lang="en-US" sz="2200" dirty="0"/>
              <a:t> </a:t>
            </a:r>
            <a:r>
              <a:rPr lang="en-US" sz="2200" dirty="0" err="1"/>
              <a:t>untuk</a:t>
            </a:r>
            <a:r>
              <a:rPr lang="en-US" sz="2200" dirty="0"/>
              <a:t> </a:t>
            </a:r>
            <a:r>
              <a:rPr lang="en-US" sz="2200" dirty="0" err="1"/>
              <a:t>melakukan</a:t>
            </a:r>
            <a:r>
              <a:rPr lang="en-US" sz="2200" dirty="0"/>
              <a:t> </a:t>
            </a:r>
            <a:r>
              <a:rPr lang="en-US" sz="2200" dirty="0" err="1"/>
              <a:t>gerakan</a:t>
            </a:r>
            <a:r>
              <a:rPr lang="en-US" sz="2200" dirty="0"/>
              <a:t>, </a:t>
            </a:r>
            <a:r>
              <a:rPr lang="en-US" sz="2200" dirty="0" err="1"/>
              <a:t>aturan</a:t>
            </a:r>
            <a:r>
              <a:rPr lang="en-US" sz="2200" dirty="0"/>
              <a:t> – </a:t>
            </a:r>
            <a:r>
              <a:rPr lang="en-US" sz="2200" dirty="0" err="1"/>
              <a:t>aturan</a:t>
            </a:r>
            <a:r>
              <a:rPr lang="en-US" sz="2200" dirty="0"/>
              <a:t> </a:t>
            </a:r>
            <a:r>
              <a:rPr lang="en-US" sz="2200" dirty="0" err="1"/>
              <a:t>ini</a:t>
            </a:r>
            <a:r>
              <a:rPr lang="en-US" sz="2200" dirty="0"/>
              <a:t> </a:t>
            </a:r>
            <a:r>
              <a:rPr lang="en-US" sz="2200" dirty="0" err="1"/>
              <a:t>sangat</a:t>
            </a:r>
            <a:r>
              <a:rPr lang="en-US" sz="2200" dirty="0"/>
              <a:t> </a:t>
            </a:r>
            <a:r>
              <a:rPr lang="en-US" sz="2200" dirty="0" err="1"/>
              <a:t>berguna</a:t>
            </a:r>
            <a:r>
              <a:rPr lang="en-US" sz="2200" dirty="0"/>
              <a:t> </a:t>
            </a:r>
            <a:r>
              <a:rPr lang="en-US" sz="2200" dirty="0" err="1"/>
              <a:t>untuk</a:t>
            </a:r>
            <a:r>
              <a:rPr lang="en-US" sz="2200" dirty="0"/>
              <a:t> </a:t>
            </a:r>
            <a:r>
              <a:rPr lang="en-US" sz="2200" dirty="0" err="1"/>
              <a:t>menentukan</a:t>
            </a:r>
            <a:r>
              <a:rPr lang="en-US" sz="2200" dirty="0"/>
              <a:t> </a:t>
            </a:r>
            <a:r>
              <a:rPr lang="en-US" sz="2200" dirty="0" err="1"/>
              <a:t>gerakan</a:t>
            </a:r>
            <a:r>
              <a:rPr lang="en-US" sz="2200" dirty="0"/>
              <a:t> </a:t>
            </a:r>
            <a:r>
              <a:rPr lang="en-US" sz="2200" dirty="0" err="1"/>
              <a:t>suatu</a:t>
            </a:r>
            <a:r>
              <a:rPr lang="en-US" sz="2200" dirty="0"/>
              <a:t> </a:t>
            </a:r>
            <a:r>
              <a:rPr lang="en-US" sz="2200" dirty="0" err="1"/>
              <a:t>bidak</a:t>
            </a:r>
            <a:r>
              <a:rPr lang="en-US" sz="2200" dirty="0"/>
              <a:t>, </a:t>
            </a:r>
            <a:r>
              <a:rPr lang="en-US" sz="2200" dirty="0" err="1"/>
              <a:t>yaitu</a:t>
            </a:r>
            <a:r>
              <a:rPr lang="en-US" sz="2200" dirty="0"/>
              <a:t> </a:t>
            </a:r>
            <a:r>
              <a:rPr lang="en-US" sz="2200" dirty="0" err="1"/>
              <a:t>melangkah</a:t>
            </a:r>
            <a:r>
              <a:rPr lang="en-US" sz="2200" dirty="0"/>
              <a:t> </a:t>
            </a:r>
            <a:r>
              <a:rPr lang="en-US" sz="2200" dirty="0" err="1"/>
              <a:t>dari</a:t>
            </a:r>
            <a:r>
              <a:rPr lang="en-US" sz="2200" dirty="0"/>
              <a:t> </a:t>
            </a:r>
            <a:r>
              <a:rPr lang="en-US" sz="2200" dirty="0" err="1"/>
              <a:t>satu</a:t>
            </a:r>
            <a:r>
              <a:rPr lang="en-US" sz="2200" dirty="0"/>
              <a:t> </a:t>
            </a:r>
            <a:r>
              <a:rPr lang="en-US" sz="2200" dirty="0" err="1"/>
              <a:t>keadaan</a:t>
            </a:r>
            <a:r>
              <a:rPr lang="en-US" sz="2200" dirty="0"/>
              <a:t> </a:t>
            </a:r>
            <a:r>
              <a:rPr lang="en-US" sz="2200" dirty="0" err="1"/>
              <a:t>ke</a:t>
            </a:r>
            <a:r>
              <a:rPr lang="en-US" sz="2200" dirty="0"/>
              <a:t> </a:t>
            </a:r>
            <a:r>
              <a:rPr lang="en-US" sz="2200" dirty="0" err="1"/>
              <a:t>keadaan</a:t>
            </a:r>
            <a:r>
              <a:rPr lang="en-US" sz="2200" dirty="0"/>
              <a:t> lain. </a:t>
            </a:r>
            <a:r>
              <a:rPr lang="en-US" sz="2200" dirty="0" err="1"/>
              <a:t>Misalkan</a:t>
            </a:r>
            <a:r>
              <a:rPr lang="en-US" sz="2200" dirty="0"/>
              <a:t> </a:t>
            </a:r>
            <a:r>
              <a:rPr lang="en-US" sz="2200" dirty="0" err="1"/>
              <a:t>untuk</a:t>
            </a:r>
            <a:r>
              <a:rPr lang="en-US" sz="2200" dirty="0"/>
              <a:t> </a:t>
            </a:r>
            <a:r>
              <a:rPr lang="en-US" sz="2200" dirty="0" err="1"/>
              <a:t>mempermudah</a:t>
            </a:r>
            <a:r>
              <a:rPr lang="en-US" sz="2200" dirty="0"/>
              <a:t> </a:t>
            </a:r>
            <a:r>
              <a:rPr lang="en-US" sz="2200" dirty="0" err="1"/>
              <a:t>menunjukkan</a:t>
            </a:r>
            <a:r>
              <a:rPr lang="en-US" sz="2200" dirty="0"/>
              <a:t> </a:t>
            </a:r>
            <a:r>
              <a:rPr lang="en-US" sz="2200" dirty="0" err="1"/>
              <a:t>posisi</a:t>
            </a:r>
            <a:r>
              <a:rPr lang="en-US" sz="2200" dirty="0"/>
              <a:t> </a:t>
            </a:r>
            <a:r>
              <a:rPr lang="en-US" sz="2200" dirty="0" err="1"/>
              <a:t>bidak</a:t>
            </a:r>
            <a:r>
              <a:rPr lang="en-US" sz="2200" dirty="0"/>
              <a:t>, </a:t>
            </a:r>
            <a:r>
              <a:rPr lang="en-US" sz="2200" dirty="0" err="1"/>
              <a:t>setiap</a:t>
            </a:r>
            <a:r>
              <a:rPr lang="en-US" sz="2200" dirty="0"/>
              <a:t> </a:t>
            </a:r>
            <a:r>
              <a:rPr lang="en-US" sz="2200" dirty="0" err="1"/>
              <a:t>kotak</a:t>
            </a:r>
            <a:r>
              <a:rPr lang="en-US" sz="2200" dirty="0"/>
              <a:t> </a:t>
            </a:r>
            <a:r>
              <a:rPr lang="en-US" sz="2200" dirty="0" err="1"/>
              <a:t>ditunjukkan</a:t>
            </a:r>
            <a:r>
              <a:rPr lang="en-US" sz="2200" dirty="0"/>
              <a:t> </a:t>
            </a:r>
            <a:r>
              <a:rPr lang="en-US" sz="2200" dirty="0" err="1"/>
              <a:t>dalam</a:t>
            </a:r>
            <a:r>
              <a:rPr lang="en-US" sz="2200" dirty="0"/>
              <a:t> </a:t>
            </a:r>
            <a:r>
              <a:rPr lang="en-US" sz="2200" dirty="0" err="1"/>
              <a:t>huruf</a:t>
            </a:r>
            <a:r>
              <a:rPr lang="en-US" sz="2200" dirty="0"/>
              <a:t> (</a:t>
            </a:r>
            <a:r>
              <a:rPr lang="en-US" sz="2200" dirty="0" err="1"/>
              <a:t>a,b,c,d,e,f,g,h</a:t>
            </a:r>
            <a:r>
              <a:rPr lang="en-US" sz="2200" dirty="0"/>
              <a:t>) </a:t>
            </a:r>
            <a:r>
              <a:rPr lang="en-US" sz="2200" dirty="0" err="1"/>
              <a:t>pada</a:t>
            </a:r>
            <a:r>
              <a:rPr lang="en-US" sz="2200" dirty="0"/>
              <a:t> </a:t>
            </a:r>
            <a:r>
              <a:rPr lang="en-US" sz="2200" dirty="0" err="1"/>
              <a:t>arah</a:t>
            </a:r>
            <a:r>
              <a:rPr lang="en-US" sz="2200" dirty="0"/>
              <a:t> </a:t>
            </a:r>
            <a:r>
              <a:rPr lang="en-US" sz="2200" dirty="0" err="1"/>
              <a:t>horisontal</a:t>
            </a:r>
            <a:r>
              <a:rPr lang="en-US" sz="2200" dirty="0"/>
              <a:t> </a:t>
            </a:r>
            <a:r>
              <a:rPr lang="en-US" sz="2200" dirty="0" err="1"/>
              <a:t>dan</a:t>
            </a:r>
            <a:r>
              <a:rPr lang="en-US" sz="2200" dirty="0"/>
              <a:t> </a:t>
            </a:r>
            <a:r>
              <a:rPr lang="en-US" sz="2200" dirty="0" err="1"/>
              <a:t>angka</a:t>
            </a:r>
            <a:r>
              <a:rPr lang="en-US" sz="2200" dirty="0"/>
              <a:t> (1,2,3,4,5,6,7,8) </a:t>
            </a:r>
            <a:r>
              <a:rPr lang="en-US" sz="2200" dirty="0" err="1"/>
              <a:t>pada</a:t>
            </a:r>
            <a:r>
              <a:rPr lang="en-US" sz="2200" dirty="0"/>
              <a:t> </a:t>
            </a:r>
            <a:r>
              <a:rPr lang="en-US" sz="2200" dirty="0" err="1"/>
              <a:t>arah</a:t>
            </a:r>
            <a:r>
              <a:rPr lang="en-US" sz="2200" dirty="0"/>
              <a:t> </a:t>
            </a:r>
            <a:r>
              <a:rPr lang="en-US" sz="2200" dirty="0" err="1"/>
              <a:t>vertikal</a:t>
            </a:r>
            <a:r>
              <a:rPr lang="en-US" sz="2200" dirty="0"/>
              <a:t>. </a:t>
            </a:r>
            <a:r>
              <a:rPr lang="en-US" sz="2200" dirty="0" err="1"/>
              <a:t>Suatu</a:t>
            </a:r>
            <a:r>
              <a:rPr lang="en-US" sz="2200" dirty="0"/>
              <a:t> </a:t>
            </a:r>
            <a:r>
              <a:rPr lang="en-US" sz="2200" dirty="0" err="1"/>
              <a:t>aturan</a:t>
            </a:r>
            <a:r>
              <a:rPr lang="en-US" sz="2200" dirty="0"/>
              <a:t> </a:t>
            </a:r>
            <a:r>
              <a:rPr lang="en-US" sz="2200" dirty="0" err="1"/>
              <a:t>untuk</a:t>
            </a:r>
            <a:r>
              <a:rPr lang="en-US" sz="2200" dirty="0"/>
              <a:t> </a:t>
            </a:r>
            <a:r>
              <a:rPr lang="en-US" sz="2200" dirty="0" err="1"/>
              <a:t>menggerakkan</a:t>
            </a:r>
            <a:r>
              <a:rPr lang="en-US" sz="2200" dirty="0"/>
              <a:t> </a:t>
            </a:r>
            <a:r>
              <a:rPr lang="en-US" sz="2200" dirty="0" err="1"/>
              <a:t>bidak</a:t>
            </a:r>
            <a:r>
              <a:rPr lang="en-US" sz="2200" dirty="0"/>
              <a:t> </a:t>
            </a:r>
            <a:r>
              <a:rPr lang="en-US" sz="2200" dirty="0" err="1"/>
              <a:t>dari</a:t>
            </a:r>
            <a:r>
              <a:rPr lang="en-US" sz="2200" dirty="0"/>
              <a:t> </a:t>
            </a:r>
            <a:r>
              <a:rPr lang="en-US" sz="2200" dirty="0" err="1"/>
              <a:t>posisi</a:t>
            </a:r>
            <a:r>
              <a:rPr lang="en-US" sz="2200" dirty="0"/>
              <a:t> (e,2) </a:t>
            </a:r>
            <a:r>
              <a:rPr lang="en-US" sz="2200" dirty="0" err="1"/>
              <a:t>ke</a:t>
            </a:r>
            <a:r>
              <a:rPr lang="en-US" sz="2200" dirty="0"/>
              <a:t> (e,4) </a:t>
            </a:r>
            <a:r>
              <a:rPr lang="en-US" sz="2200" dirty="0" err="1"/>
              <a:t>dapat</a:t>
            </a:r>
            <a:r>
              <a:rPr lang="en-US" sz="2200" dirty="0"/>
              <a:t> </a:t>
            </a:r>
            <a:r>
              <a:rPr lang="en-US" sz="2200" dirty="0" err="1"/>
              <a:t>ditunjukkan</a:t>
            </a:r>
            <a:r>
              <a:rPr lang="en-US" sz="2200" dirty="0"/>
              <a:t> </a:t>
            </a:r>
            <a:r>
              <a:rPr lang="en-US" sz="2200" dirty="0" err="1"/>
              <a:t>dengan</a:t>
            </a:r>
            <a:r>
              <a:rPr lang="en-US" sz="2200" dirty="0"/>
              <a:t> </a:t>
            </a:r>
            <a:r>
              <a:rPr lang="en-US" sz="2200" dirty="0" err="1"/>
              <a:t>aturan</a:t>
            </a:r>
            <a:r>
              <a:rPr lang="en-US" sz="2200" dirty="0"/>
              <a:t> : </a:t>
            </a:r>
            <a:endParaRPr lang="id-ID" sz="2200" dirty="0"/>
          </a:p>
          <a:p>
            <a:pPr marL="0" indent="0" algn="just">
              <a:buNone/>
            </a:pPr>
            <a:r>
              <a:rPr lang="en-US" sz="2200" dirty="0"/>
              <a:t>		</a:t>
            </a:r>
            <a:r>
              <a:rPr lang="pl-PL" sz="2200" dirty="0"/>
              <a:t>IF 	bidak putih pada kotak(e,2), </a:t>
            </a:r>
            <a:endParaRPr lang="id-ID" sz="2200" dirty="0"/>
          </a:p>
          <a:p>
            <a:pPr marL="0" indent="0" algn="just">
              <a:buNone/>
            </a:pPr>
            <a:r>
              <a:rPr lang="en-US" sz="2200" dirty="0"/>
              <a:t>			and </a:t>
            </a:r>
            <a:r>
              <a:rPr lang="en-US" sz="2200" dirty="0" err="1"/>
              <a:t>kotak</a:t>
            </a:r>
            <a:r>
              <a:rPr lang="en-US" sz="2200" dirty="0"/>
              <a:t>(e,3) </a:t>
            </a:r>
            <a:r>
              <a:rPr lang="en-US" sz="2200" dirty="0" err="1"/>
              <a:t>kosong</a:t>
            </a:r>
            <a:r>
              <a:rPr lang="en-US" sz="2200" dirty="0"/>
              <a:t>, </a:t>
            </a:r>
            <a:endParaRPr lang="id-ID" sz="2200" dirty="0"/>
          </a:p>
          <a:p>
            <a:pPr marL="0" indent="0" algn="just">
              <a:buNone/>
            </a:pPr>
            <a:r>
              <a:rPr lang="en-US" sz="2200" dirty="0"/>
              <a:t>			and </a:t>
            </a:r>
            <a:r>
              <a:rPr lang="en-US" sz="2200" dirty="0" err="1"/>
              <a:t>kotak</a:t>
            </a:r>
            <a:r>
              <a:rPr lang="en-US" sz="2200" dirty="0"/>
              <a:t>(e,4) </a:t>
            </a:r>
            <a:r>
              <a:rPr lang="en-US" sz="2200" dirty="0" err="1"/>
              <a:t>kosong</a:t>
            </a:r>
            <a:r>
              <a:rPr lang="en-US" sz="2200" dirty="0"/>
              <a:t> </a:t>
            </a:r>
            <a:endParaRPr lang="id-ID" sz="2200" dirty="0"/>
          </a:p>
          <a:p>
            <a:pPr marL="0" indent="0" algn="just">
              <a:buNone/>
            </a:pPr>
            <a:r>
              <a:rPr lang="it-IT" sz="2200" dirty="0"/>
              <a:t>		Then 	gerakkan bidak dari (e,2) ke (e,4) </a:t>
            </a:r>
            <a:r>
              <a:rPr lang="en-US" sz="2200" dirty="0"/>
              <a:t> </a:t>
            </a:r>
            <a:endParaRPr lang="id-ID" sz="2200" dirty="0"/>
          </a:p>
          <a:p>
            <a:pPr lvl="0" algn="just"/>
            <a:r>
              <a:rPr lang="en-US" sz="2200" dirty="0" err="1"/>
              <a:t>Tujuan</a:t>
            </a:r>
            <a:r>
              <a:rPr lang="en-US" sz="2200" dirty="0"/>
              <a:t> (goal) </a:t>
            </a:r>
            <a:endParaRPr lang="id-ID" sz="2200" dirty="0"/>
          </a:p>
          <a:p>
            <a:pPr marL="357188" indent="0" algn="just">
              <a:buNone/>
            </a:pPr>
            <a:r>
              <a:rPr lang="en-US" sz="2200" dirty="0" err="1"/>
              <a:t>Tujuan</a:t>
            </a:r>
            <a:r>
              <a:rPr lang="en-US" sz="2200" dirty="0"/>
              <a:t> yang </a:t>
            </a:r>
            <a:r>
              <a:rPr lang="en-US" sz="2200" dirty="0" err="1"/>
              <a:t>ingin</a:t>
            </a:r>
            <a:r>
              <a:rPr lang="en-US" sz="2200" dirty="0"/>
              <a:t> </a:t>
            </a:r>
            <a:r>
              <a:rPr lang="en-US" sz="2200" dirty="0" err="1"/>
              <a:t>dicapai</a:t>
            </a:r>
            <a:r>
              <a:rPr lang="en-US" sz="2200" dirty="0"/>
              <a:t> </a:t>
            </a:r>
            <a:r>
              <a:rPr lang="en-US" sz="2200" dirty="0" err="1"/>
              <a:t>adalah</a:t>
            </a:r>
            <a:r>
              <a:rPr lang="en-US" sz="2200" dirty="0"/>
              <a:t> </a:t>
            </a:r>
            <a:r>
              <a:rPr lang="en-US" sz="2200" dirty="0" err="1"/>
              <a:t>posisi</a:t>
            </a:r>
            <a:r>
              <a:rPr lang="en-US" sz="2200" dirty="0"/>
              <a:t> </a:t>
            </a:r>
            <a:r>
              <a:rPr lang="en-US" sz="2200" dirty="0" err="1"/>
              <a:t>pada</a:t>
            </a:r>
            <a:r>
              <a:rPr lang="en-US" sz="2200" dirty="0"/>
              <a:t> </a:t>
            </a:r>
            <a:r>
              <a:rPr lang="en-US" sz="2200" dirty="0" err="1"/>
              <a:t>papan</a:t>
            </a:r>
            <a:r>
              <a:rPr lang="en-US" sz="2200" dirty="0"/>
              <a:t> </a:t>
            </a:r>
            <a:r>
              <a:rPr lang="en-US" sz="2200" dirty="0" err="1"/>
              <a:t>catur</a:t>
            </a:r>
            <a:r>
              <a:rPr lang="en-US" sz="2200" dirty="0"/>
              <a:t> yang </a:t>
            </a:r>
            <a:r>
              <a:rPr lang="en-US" sz="2200" dirty="0" err="1"/>
              <a:t>menunjukkan</a:t>
            </a:r>
            <a:r>
              <a:rPr lang="en-US" sz="2200" dirty="0"/>
              <a:t> </a:t>
            </a:r>
            <a:r>
              <a:rPr lang="en-US" sz="2200" dirty="0" err="1"/>
              <a:t>kemenangan</a:t>
            </a:r>
            <a:r>
              <a:rPr lang="en-US" sz="2200" dirty="0"/>
              <a:t> </a:t>
            </a:r>
            <a:r>
              <a:rPr lang="en-US" sz="2200" dirty="0" err="1"/>
              <a:t>seseorang</a:t>
            </a:r>
            <a:r>
              <a:rPr lang="en-US" sz="2200" dirty="0"/>
              <a:t> </a:t>
            </a:r>
            <a:r>
              <a:rPr lang="en-US" sz="2200" dirty="0" err="1"/>
              <a:t>terhadap</a:t>
            </a:r>
            <a:r>
              <a:rPr lang="en-US" sz="2200" dirty="0"/>
              <a:t> </a:t>
            </a:r>
            <a:r>
              <a:rPr lang="en-US" sz="2200" dirty="0" err="1"/>
              <a:t>lawannya</a:t>
            </a:r>
            <a:r>
              <a:rPr lang="en-US" sz="2200" dirty="0"/>
              <a:t>. </a:t>
            </a:r>
            <a:r>
              <a:rPr lang="en-US" sz="2200" dirty="0" err="1"/>
              <a:t>Kemenangan</a:t>
            </a:r>
            <a:r>
              <a:rPr lang="en-US" sz="2200" dirty="0"/>
              <a:t> </a:t>
            </a:r>
            <a:r>
              <a:rPr lang="en-US" sz="2200" dirty="0" err="1"/>
              <a:t>ini</a:t>
            </a:r>
            <a:r>
              <a:rPr lang="en-US" sz="2200" dirty="0"/>
              <a:t> </a:t>
            </a:r>
            <a:r>
              <a:rPr lang="en-US" sz="2200" dirty="0" err="1"/>
              <a:t>ditandai</a:t>
            </a:r>
            <a:r>
              <a:rPr lang="en-US" sz="2200" dirty="0"/>
              <a:t> </a:t>
            </a:r>
            <a:r>
              <a:rPr lang="en-US" sz="2200" dirty="0" err="1"/>
              <a:t>dengan</a:t>
            </a:r>
            <a:r>
              <a:rPr lang="en-US" sz="2200" dirty="0"/>
              <a:t> </a:t>
            </a:r>
            <a:r>
              <a:rPr lang="en-US" sz="2200" dirty="0" err="1"/>
              <a:t>posisi</a:t>
            </a:r>
            <a:r>
              <a:rPr lang="en-US" sz="2200" dirty="0"/>
              <a:t> raja yang </a:t>
            </a:r>
            <a:r>
              <a:rPr lang="en-US" sz="2200" dirty="0" err="1"/>
              <a:t>sudah</a:t>
            </a:r>
            <a:r>
              <a:rPr lang="en-US" sz="2200" dirty="0"/>
              <a:t> </a:t>
            </a:r>
            <a:r>
              <a:rPr lang="en-US" sz="2200" dirty="0" err="1"/>
              <a:t>tidak</a:t>
            </a:r>
            <a:r>
              <a:rPr lang="en-US" sz="2200" dirty="0"/>
              <a:t> </a:t>
            </a:r>
            <a:r>
              <a:rPr lang="en-US" sz="2200" dirty="0" err="1"/>
              <a:t>dapat</a:t>
            </a:r>
            <a:r>
              <a:rPr lang="en-US" sz="2200" dirty="0"/>
              <a:t> </a:t>
            </a:r>
            <a:r>
              <a:rPr lang="en-US" sz="2200" dirty="0" err="1"/>
              <a:t>bergerak</a:t>
            </a:r>
            <a:r>
              <a:rPr lang="en-US" sz="2200" dirty="0"/>
              <a:t> </a:t>
            </a:r>
            <a:r>
              <a:rPr lang="en-US" sz="2200" dirty="0" err="1"/>
              <a:t>lagi</a:t>
            </a:r>
            <a:r>
              <a:rPr lang="en-US" sz="2200" dirty="0"/>
              <a:t>. </a:t>
            </a:r>
            <a:endParaRPr lang="id-ID" sz="2200" dirty="0"/>
          </a:p>
        </p:txBody>
      </p:sp>
    </p:spTree>
    <p:extLst>
      <p:ext uri="{BB962C8B-B14F-4D97-AF65-F5344CB8AC3E}">
        <p14:creationId xmlns:p14="http://schemas.microsoft.com/office/powerpoint/2010/main" val="195937247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AC9D29D4-7FCD-4DBD-EDFF-1EA4F1F088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US" sz="3200" b="1" dirty="0" err="1"/>
              <a:t>Penyelesaian</a:t>
            </a:r>
            <a:r>
              <a:rPr lang="en-US" sz="3200" b="1" dirty="0"/>
              <a:t> </a:t>
            </a:r>
            <a:r>
              <a:rPr lang="en-US" sz="3200" b="1" dirty="0" err="1"/>
              <a:t>Permainan</a:t>
            </a:r>
            <a:r>
              <a:rPr lang="en-US" sz="3200" b="1" dirty="0"/>
              <a:t> </a:t>
            </a:r>
            <a:r>
              <a:rPr lang="en-US" sz="3200" b="1" dirty="0" err="1"/>
              <a:t>Catur</a:t>
            </a:r>
            <a:r>
              <a:rPr lang="en-US" sz="3200" b="1" dirty="0"/>
              <a:t>:</a:t>
            </a:r>
            <a:endParaRPr lang="id-ID" sz="3200" b="1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3BBC2FE8-CFB6-348C-A7AD-FCAA2F5709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>
            <a:normAutofit lnSpcReduction="10000"/>
          </a:bodyPr>
          <a:lstStyle/>
          <a:p>
            <a:pPr marL="0" indent="0" algn="just">
              <a:lnSpc>
                <a:spcPct val="150000"/>
              </a:lnSpc>
              <a:spcBef>
                <a:spcPts val="600"/>
              </a:spcBef>
              <a:buNone/>
            </a:pPr>
            <a:r>
              <a:rPr lang="en-US" dirty="0" err="1"/>
              <a:t>Contoh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 dirty="0"/>
              <a:t> </a:t>
            </a:r>
            <a:r>
              <a:rPr lang="en-US" dirty="0" err="1"/>
              <a:t>menunjukkan</a:t>
            </a:r>
            <a:r>
              <a:rPr lang="en-US" dirty="0"/>
              <a:t> </a:t>
            </a:r>
            <a:r>
              <a:rPr lang="en-US" dirty="0" err="1"/>
              <a:t>representasi</a:t>
            </a:r>
            <a:r>
              <a:rPr lang="en-US" dirty="0"/>
              <a:t> </a:t>
            </a:r>
            <a:r>
              <a:rPr lang="en-US" dirty="0" err="1"/>
              <a:t>masalah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Ruang </a:t>
            </a:r>
            <a:r>
              <a:rPr lang="en-US" dirty="0" err="1"/>
              <a:t>Keadaan</a:t>
            </a:r>
            <a:r>
              <a:rPr lang="en-US" dirty="0"/>
              <a:t> (State Space), </a:t>
            </a:r>
            <a:r>
              <a:rPr lang="en-US" dirty="0" err="1"/>
              <a:t>yaitu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ruang</a:t>
            </a:r>
            <a:r>
              <a:rPr lang="en-US" dirty="0"/>
              <a:t> yang </a:t>
            </a:r>
            <a:r>
              <a:rPr lang="en-US" dirty="0" err="1"/>
              <a:t>berisi</a:t>
            </a:r>
            <a:r>
              <a:rPr lang="en-US" dirty="0"/>
              <a:t> </a:t>
            </a:r>
            <a:r>
              <a:rPr lang="en-US" dirty="0" err="1"/>
              <a:t>semua</a:t>
            </a:r>
            <a:r>
              <a:rPr lang="en-US" dirty="0"/>
              <a:t> </a:t>
            </a:r>
            <a:r>
              <a:rPr lang="en-US" dirty="0" err="1"/>
              <a:t>keadaan</a:t>
            </a:r>
            <a:r>
              <a:rPr lang="en-US" dirty="0"/>
              <a:t> yang </a:t>
            </a:r>
            <a:r>
              <a:rPr lang="en-US" dirty="0" err="1"/>
              <a:t>mungkin</a:t>
            </a:r>
            <a:r>
              <a:rPr lang="en-US" dirty="0"/>
              <a:t>. </a:t>
            </a:r>
          </a:p>
          <a:p>
            <a:pPr marL="0" indent="0" algn="just">
              <a:lnSpc>
                <a:spcPct val="150000"/>
              </a:lnSpc>
              <a:spcBef>
                <a:spcPts val="600"/>
              </a:spcBef>
              <a:buNone/>
            </a:pPr>
            <a:r>
              <a:rPr lang="en-US" dirty="0"/>
              <a:t>Kita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memulai</a:t>
            </a:r>
            <a:r>
              <a:rPr lang="en-US" dirty="0"/>
              <a:t> </a:t>
            </a:r>
            <a:r>
              <a:rPr lang="en-US" dirty="0" err="1"/>
              <a:t>bermain</a:t>
            </a:r>
            <a:r>
              <a:rPr lang="en-US" dirty="0"/>
              <a:t> </a:t>
            </a:r>
            <a:r>
              <a:rPr lang="en-US" dirty="0" err="1"/>
              <a:t>catur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menempatkan</a:t>
            </a:r>
            <a:r>
              <a:rPr lang="en-US" dirty="0"/>
              <a:t> </a:t>
            </a:r>
            <a:r>
              <a:rPr lang="en-US" dirty="0" err="1"/>
              <a:t>diri</a:t>
            </a:r>
            <a:r>
              <a:rPr lang="en-US" dirty="0"/>
              <a:t> pada </a:t>
            </a:r>
            <a:r>
              <a:rPr lang="en-US" dirty="0" err="1"/>
              <a:t>keadaan</a:t>
            </a:r>
            <a:r>
              <a:rPr lang="en-US" dirty="0"/>
              <a:t> </a:t>
            </a:r>
            <a:r>
              <a:rPr lang="en-US" dirty="0" err="1"/>
              <a:t>awal</a:t>
            </a:r>
            <a:r>
              <a:rPr lang="en-US" dirty="0"/>
              <a:t>, </a:t>
            </a:r>
            <a:r>
              <a:rPr lang="en-US" dirty="0" err="1"/>
              <a:t>kemudian</a:t>
            </a:r>
            <a:r>
              <a:rPr lang="en-US" dirty="0"/>
              <a:t> </a:t>
            </a:r>
            <a:r>
              <a:rPr lang="en-US" dirty="0" err="1"/>
              <a:t>bergerak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satu</a:t>
            </a:r>
            <a:r>
              <a:rPr lang="en-US" dirty="0"/>
              <a:t> </a:t>
            </a:r>
            <a:r>
              <a:rPr lang="en-US" dirty="0" err="1"/>
              <a:t>keadaan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 </a:t>
            </a:r>
            <a:r>
              <a:rPr lang="en-US" dirty="0" err="1"/>
              <a:t>keadaan</a:t>
            </a:r>
            <a:r>
              <a:rPr lang="en-US" dirty="0"/>
              <a:t> yang lain </a:t>
            </a:r>
            <a:r>
              <a:rPr lang="en-US" dirty="0" err="1"/>
              <a:t>sesuai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aturan</a:t>
            </a:r>
            <a:r>
              <a:rPr lang="en-US" dirty="0"/>
              <a:t> yang </a:t>
            </a:r>
            <a:r>
              <a:rPr lang="en-US" dirty="0" err="1"/>
              <a:t>ada</a:t>
            </a:r>
            <a:r>
              <a:rPr lang="en-US" dirty="0"/>
              <a:t>, dan </a:t>
            </a:r>
            <a:r>
              <a:rPr lang="en-US" dirty="0" err="1"/>
              <a:t>mengakhiri</a:t>
            </a:r>
            <a:r>
              <a:rPr lang="en-US" dirty="0"/>
              <a:t> </a:t>
            </a:r>
            <a:r>
              <a:rPr lang="en-US" dirty="0" err="1"/>
              <a:t>permainan</a:t>
            </a:r>
            <a:r>
              <a:rPr lang="en-US" dirty="0"/>
              <a:t> </a:t>
            </a:r>
            <a:r>
              <a:rPr lang="en-US" dirty="0" err="1"/>
              <a:t>jika</a:t>
            </a:r>
            <a:r>
              <a:rPr lang="en-US" dirty="0"/>
              <a:t> salah </a:t>
            </a:r>
            <a:r>
              <a:rPr lang="en-US" dirty="0" err="1"/>
              <a:t>satu</a:t>
            </a:r>
            <a:r>
              <a:rPr lang="en-US" dirty="0"/>
              <a:t> </a:t>
            </a:r>
            <a:r>
              <a:rPr lang="en-US" dirty="0" err="1"/>
              <a:t>telah</a:t>
            </a:r>
            <a:r>
              <a:rPr lang="en-US" dirty="0"/>
              <a:t> </a:t>
            </a:r>
            <a:r>
              <a:rPr lang="en-US" dirty="0" err="1"/>
              <a:t>mencapai</a:t>
            </a:r>
            <a:r>
              <a:rPr lang="en-US" dirty="0"/>
              <a:t> </a:t>
            </a:r>
            <a:r>
              <a:rPr lang="en-US" dirty="0" err="1"/>
              <a:t>tujuan</a:t>
            </a:r>
            <a:r>
              <a:rPr lang="en-US" dirty="0"/>
              <a:t>. 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32086335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>
          <a:xfrm>
            <a:off x="1981200" y="152399"/>
            <a:ext cx="8229600" cy="790135"/>
          </a:xfrm>
        </p:spPr>
        <p:txBody>
          <a:bodyPr/>
          <a:lstStyle/>
          <a:p>
            <a:pPr eaLnBrk="1" hangingPunct="1"/>
            <a:r>
              <a:rPr lang="en-US" altLang="en-US" b="1" dirty="0" err="1"/>
              <a:t>Kasus</a:t>
            </a:r>
            <a:r>
              <a:rPr lang="en-US" altLang="en-US" b="1" dirty="0"/>
              <a:t> 2 </a:t>
            </a:r>
          </a:p>
        </p:txBody>
      </p:sp>
      <p:pic>
        <p:nvPicPr>
          <p:cNvPr id="14339" name="Picture 4" descr="Water Jug problem photo waterJug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0" y="1143000"/>
            <a:ext cx="7620000" cy="5187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221468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algn="ctr">
              <a:defRPr/>
            </a:pPr>
            <a:r>
              <a:rPr lang="en-US" sz="4000" b="1" dirty="0" err="1"/>
              <a:t>Mendefinisikan</a:t>
            </a:r>
            <a:r>
              <a:rPr lang="en-US" sz="4000" b="1" dirty="0"/>
              <a:t> </a:t>
            </a:r>
            <a:r>
              <a:rPr lang="en-US" sz="4000" b="1" dirty="0" err="1"/>
              <a:t>Masalah</a:t>
            </a:r>
            <a:r>
              <a:rPr lang="en-US" sz="4000" b="1" dirty="0"/>
              <a:t> </a:t>
            </a:r>
            <a:r>
              <a:rPr lang="en-US" sz="4000" b="1" dirty="0" err="1"/>
              <a:t>sebagai</a:t>
            </a:r>
            <a:r>
              <a:rPr lang="en-US" sz="4000" b="1" dirty="0"/>
              <a:t> “State Space Search” (SSS)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755285"/>
            <a:ext cx="10515600" cy="4898732"/>
          </a:xfrm>
        </p:spPr>
        <p:txBody>
          <a:bodyPr rtlCol="0">
            <a:noAutofit/>
          </a:bodyPr>
          <a:lstStyle/>
          <a:p>
            <a:pPr>
              <a:lnSpc>
                <a:spcPct val="150000"/>
              </a:lnSpc>
              <a:spcBef>
                <a:spcPts val="600"/>
              </a:spcBef>
              <a:buNone/>
              <a:defRPr/>
            </a:pPr>
            <a:r>
              <a:rPr lang="en-US" sz="2400" dirty="0" err="1"/>
              <a:t>Kasus</a:t>
            </a:r>
            <a:r>
              <a:rPr lang="en-US" sz="2400" dirty="0"/>
              <a:t> : A water jug problem </a:t>
            </a:r>
          </a:p>
          <a:p>
            <a:pPr>
              <a:lnSpc>
                <a:spcPct val="150000"/>
              </a:lnSpc>
              <a:spcBef>
                <a:spcPts val="600"/>
              </a:spcBef>
              <a:defRPr/>
            </a:pPr>
            <a:r>
              <a:rPr lang="en-US" sz="2400" dirty="0"/>
              <a:t>Initial state: </a:t>
            </a:r>
            <a:r>
              <a:rPr lang="en-US" sz="2400" dirty="0" err="1"/>
              <a:t>Diketahui</a:t>
            </a:r>
            <a:r>
              <a:rPr lang="en-US" sz="2400" dirty="0"/>
              <a:t> dua </a:t>
            </a:r>
            <a:r>
              <a:rPr lang="en-US" sz="2400" dirty="0" err="1"/>
              <a:t>buah</a:t>
            </a:r>
            <a:r>
              <a:rPr lang="en-US" sz="2400" dirty="0"/>
              <a:t> ember masing-masing </a:t>
            </a:r>
            <a:r>
              <a:rPr lang="en-US" sz="2400" dirty="0" err="1"/>
              <a:t>berkapasitas</a:t>
            </a:r>
            <a:r>
              <a:rPr lang="en-US" sz="2400" dirty="0"/>
              <a:t> 3 gallon dan 4 gallon, dan </a:t>
            </a:r>
            <a:r>
              <a:rPr lang="en-US" sz="2400" dirty="0" err="1"/>
              <a:t>sebuah</a:t>
            </a:r>
            <a:r>
              <a:rPr lang="en-US" sz="2400" dirty="0"/>
              <a:t> </a:t>
            </a:r>
            <a:r>
              <a:rPr lang="en-US" sz="2400" dirty="0" err="1"/>
              <a:t>pompa</a:t>
            </a:r>
            <a:r>
              <a:rPr lang="en-US" sz="2400" dirty="0"/>
              <a:t> air.</a:t>
            </a:r>
          </a:p>
          <a:p>
            <a:pPr>
              <a:lnSpc>
                <a:spcPct val="150000"/>
              </a:lnSpc>
              <a:spcBef>
                <a:spcPts val="600"/>
              </a:spcBef>
              <a:defRPr/>
            </a:pPr>
            <a:r>
              <a:rPr lang="en-US" sz="2400" dirty="0"/>
              <a:t>Goal state: Isi ember yang </a:t>
            </a:r>
            <a:r>
              <a:rPr lang="en-US" sz="2400" dirty="0" err="1"/>
              <a:t>berkapasitas</a:t>
            </a:r>
            <a:r>
              <a:rPr lang="en-US" sz="2400" dirty="0"/>
              <a:t> 4 gallon </a:t>
            </a:r>
            <a:r>
              <a:rPr lang="en-US" sz="2400" dirty="0" err="1"/>
              <a:t>dengan</a:t>
            </a:r>
            <a:r>
              <a:rPr lang="en-US" sz="2400" dirty="0"/>
              <a:t> 2 gallon air!</a:t>
            </a:r>
          </a:p>
          <a:p>
            <a:pPr>
              <a:lnSpc>
                <a:spcPct val="150000"/>
              </a:lnSpc>
              <a:spcBef>
                <a:spcPts val="600"/>
              </a:spcBef>
              <a:defRPr/>
            </a:pPr>
            <a:r>
              <a:rPr lang="en-US" sz="2400" dirty="0"/>
              <a:t>Solusi: </a:t>
            </a:r>
          </a:p>
          <a:p>
            <a:pPr>
              <a:lnSpc>
                <a:spcPct val="150000"/>
              </a:lnSpc>
              <a:spcBef>
                <a:spcPts val="600"/>
              </a:spcBef>
              <a:buNone/>
              <a:defRPr/>
            </a:pPr>
            <a:r>
              <a:rPr lang="en-US" sz="2400" dirty="0"/>
              <a:t>	</a:t>
            </a:r>
            <a:r>
              <a:rPr lang="en-US" sz="2400" dirty="0" err="1"/>
              <a:t>Buat</a:t>
            </a:r>
            <a:r>
              <a:rPr lang="en-US" sz="2400" dirty="0"/>
              <a:t> </a:t>
            </a:r>
            <a:r>
              <a:rPr lang="en-US" sz="2400" dirty="0" err="1"/>
              <a:t>asumsi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:</a:t>
            </a:r>
          </a:p>
          <a:p>
            <a:pPr>
              <a:lnSpc>
                <a:spcPct val="150000"/>
              </a:lnSpc>
              <a:spcBef>
                <a:spcPts val="600"/>
              </a:spcBef>
              <a:buNone/>
              <a:defRPr/>
            </a:pPr>
            <a:r>
              <a:rPr lang="en-US" sz="2400" dirty="0"/>
              <a:t>	X : ember </a:t>
            </a:r>
            <a:r>
              <a:rPr lang="en-US" sz="2400" dirty="0" err="1"/>
              <a:t>berkapasitas</a:t>
            </a:r>
            <a:r>
              <a:rPr lang="en-US" sz="2400" dirty="0"/>
              <a:t> 4 gallon</a:t>
            </a:r>
          </a:p>
          <a:p>
            <a:pPr>
              <a:lnSpc>
                <a:spcPct val="150000"/>
              </a:lnSpc>
              <a:spcBef>
                <a:spcPts val="600"/>
              </a:spcBef>
              <a:buNone/>
              <a:defRPr/>
            </a:pPr>
            <a:r>
              <a:rPr lang="en-US" sz="2400" dirty="0"/>
              <a:t>	Y : ember </a:t>
            </a:r>
            <a:r>
              <a:rPr lang="en-US" sz="2400" dirty="0" err="1"/>
              <a:t>berkapasitas</a:t>
            </a:r>
            <a:r>
              <a:rPr lang="en-US" sz="2400" dirty="0"/>
              <a:t> 3 gallon</a:t>
            </a:r>
          </a:p>
          <a:p>
            <a:pPr>
              <a:lnSpc>
                <a:spcPct val="150000"/>
              </a:lnSpc>
              <a:spcBef>
                <a:spcPts val="600"/>
              </a:spcBef>
              <a:defRPr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04838751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53223"/>
            <a:ext cx="10515600" cy="6330459"/>
          </a:xfrm>
        </p:spPr>
        <p:txBody>
          <a:bodyPr rtlCol="0">
            <a:noAutofit/>
          </a:bodyPr>
          <a:lstStyle/>
          <a:p>
            <a:pPr algn="just">
              <a:lnSpc>
                <a:spcPct val="150000"/>
              </a:lnSpc>
              <a:spcBef>
                <a:spcPts val="600"/>
              </a:spcBef>
              <a:defRPr/>
            </a:pPr>
            <a:r>
              <a:rPr lang="en-US" dirty="0"/>
              <a:t>Ruang </a:t>
            </a:r>
            <a:r>
              <a:rPr lang="en-US" dirty="0" err="1"/>
              <a:t>masalah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masalah</a:t>
            </a:r>
            <a:r>
              <a:rPr lang="en-US" dirty="0"/>
              <a:t> di </a:t>
            </a:r>
            <a:r>
              <a:rPr lang="en-US" dirty="0" err="1"/>
              <a:t>atas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digambarkan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himpunan</a:t>
            </a:r>
            <a:r>
              <a:rPr lang="en-US" dirty="0"/>
              <a:t> </a:t>
            </a:r>
            <a:r>
              <a:rPr lang="en-US" dirty="0" err="1"/>
              <a:t>pasangan</a:t>
            </a:r>
            <a:r>
              <a:rPr lang="en-US" dirty="0"/>
              <a:t> </a:t>
            </a:r>
            <a:r>
              <a:rPr lang="en-US" dirty="0" err="1"/>
              <a:t>bilangan</a:t>
            </a:r>
            <a:r>
              <a:rPr lang="en-US" dirty="0"/>
              <a:t> </a:t>
            </a:r>
            <a:r>
              <a:rPr lang="en-US" dirty="0" err="1"/>
              <a:t>bulat</a:t>
            </a:r>
            <a:r>
              <a:rPr lang="en-US" dirty="0"/>
              <a:t> (</a:t>
            </a:r>
            <a:r>
              <a:rPr lang="en-US" dirty="0" err="1"/>
              <a:t>x,y</a:t>
            </a:r>
            <a:r>
              <a:rPr lang="en-US" dirty="0"/>
              <a:t>) yang </a:t>
            </a:r>
            <a:r>
              <a:rPr lang="en-US" dirty="0" err="1"/>
              <a:t>terurut</a:t>
            </a:r>
            <a:r>
              <a:rPr lang="en-US" dirty="0"/>
              <a:t>, </a:t>
            </a:r>
            <a:r>
              <a:rPr lang="en-US" dirty="0" err="1"/>
              <a:t>sedemikian</a:t>
            </a:r>
            <a:r>
              <a:rPr lang="en-US" dirty="0"/>
              <a:t> </a:t>
            </a:r>
            <a:r>
              <a:rPr lang="en-US" dirty="0" err="1"/>
              <a:t>hingga</a:t>
            </a:r>
            <a:r>
              <a:rPr lang="en-US" dirty="0"/>
              <a:t> :</a:t>
            </a:r>
          </a:p>
          <a:p>
            <a:pPr algn="just">
              <a:lnSpc>
                <a:spcPct val="150000"/>
              </a:lnSpc>
              <a:spcBef>
                <a:spcPts val="600"/>
              </a:spcBef>
              <a:buNone/>
              <a:defRPr/>
            </a:pPr>
            <a:r>
              <a:rPr lang="en-US" dirty="0"/>
              <a:t>	  x = 0, 1, 2, 3, </a:t>
            </a:r>
            <a:r>
              <a:rPr lang="en-US" dirty="0" err="1"/>
              <a:t>atau</a:t>
            </a:r>
            <a:r>
              <a:rPr lang="en-US" dirty="0"/>
              <a:t> 4</a:t>
            </a:r>
          </a:p>
          <a:p>
            <a:pPr marL="520700" lvl="1" algn="just">
              <a:lnSpc>
                <a:spcPct val="150000"/>
              </a:lnSpc>
              <a:spcBef>
                <a:spcPts val="600"/>
              </a:spcBef>
              <a:buNone/>
              <a:defRPr/>
            </a:pPr>
            <a:r>
              <a:rPr lang="en-US" sz="2800" dirty="0"/>
              <a:t>y = 0, 1, 2, </a:t>
            </a:r>
            <a:r>
              <a:rPr lang="en-US" sz="2800" dirty="0" err="1"/>
              <a:t>atau</a:t>
            </a:r>
            <a:r>
              <a:rPr lang="en-US" sz="2800" dirty="0"/>
              <a:t> 3; </a:t>
            </a:r>
          </a:p>
          <a:p>
            <a:pPr marL="225425" indent="-225425" algn="just">
              <a:lnSpc>
                <a:spcPct val="150000"/>
              </a:lnSpc>
              <a:spcBef>
                <a:spcPts val="600"/>
              </a:spcBef>
              <a:defRPr/>
            </a:pPr>
            <a:r>
              <a:rPr lang="en-US" dirty="0"/>
              <a:t>x </a:t>
            </a:r>
            <a:r>
              <a:rPr lang="en-US" dirty="0" err="1"/>
              <a:t>menyatakan</a:t>
            </a:r>
            <a:r>
              <a:rPr lang="en-US" dirty="0"/>
              <a:t> </a:t>
            </a:r>
            <a:r>
              <a:rPr lang="en-US" dirty="0" err="1"/>
              <a:t>jumlah</a:t>
            </a:r>
            <a:r>
              <a:rPr lang="en-US" dirty="0"/>
              <a:t> air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gelas</a:t>
            </a:r>
            <a:r>
              <a:rPr lang="en-US" dirty="0"/>
              <a:t> </a:t>
            </a:r>
            <a:r>
              <a:rPr lang="en-US" dirty="0" err="1"/>
              <a:t>ukuran</a:t>
            </a:r>
            <a:r>
              <a:rPr lang="en-US" dirty="0"/>
              <a:t> 4 </a:t>
            </a:r>
            <a:r>
              <a:rPr lang="en-US" dirty="0" err="1"/>
              <a:t>galon</a:t>
            </a:r>
            <a:r>
              <a:rPr lang="en-US" dirty="0"/>
              <a:t>, dan y </a:t>
            </a:r>
            <a:r>
              <a:rPr lang="en-US" dirty="0" err="1"/>
              <a:t>menyatakan</a:t>
            </a:r>
            <a:r>
              <a:rPr lang="en-US" dirty="0"/>
              <a:t> </a:t>
            </a:r>
            <a:r>
              <a:rPr lang="en-US" dirty="0" err="1"/>
              <a:t>jumlah</a:t>
            </a:r>
            <a:r>
              <a:rPr lang="en-US" dirty="0"/>
              <a:t> air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gelas</a:t>
            </a:r>
            <a:r>
              <a:rPr lang="en-US" dirty="0"/>
              <a:t> </a:t>
            </a:r>
            <a:r>
              <a:rPr lang="en-US" dirty="0" err="1"/>
              <a:t>ukuran</a:t>
            </a:r>
            <a:r>
              <a:rPr lang="en-US" dirty="0"/>
              <a:t> 3 </a:t>
            </a:r>
            <a:r>
              <a:rPr lang="en-US" dirty="0" err="1"/>
              <a:t>galon</a:t>
            </a:r>
            <a:r>
              <a:rPr lang="en-US" dirty="0"/>
              <a:t>.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keadaan</a:t>
            </a:r>
            <a:r>
              <a:rPr lang="en-US" dirty="0"/>
              <a:t> </a:t>
            </a:r>
            <a:r>
              <a:rPr lang="en-US" dirty="0" err="1"/>
              <a:t>mula-mula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(0,0). </a:t>
            </a:r>
          </a:p>
          <a:p>
            <a:pPr algn="just">
              <a:lnSpc>
                <a:spcPct val="150000"/>
              </a:lnSpc>
              <a:spcBef>
                <a:spcPts val="600"/>
              </a:spcBef>
              <a:defRPr/>
            </a:pPr>
            <a:r>
              <a:rPr lang="en-US" i="1" dirty="0"/>
              <a:t>State </a:t>
            </a:r>
            <a:r>
              <a:rPr lang="en-US" dirty="0" err="1"/>
              <a:t>tujuan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(2,n)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setiap</a:t>
            </a:r>
            <a:r>
              <a:rPr lang="en-US" dirty="0"/>
              <a:t> </a:t>
            </a:r>
            <a:r>
              <a:rPr lang="en-US" dirty="0" err="1"/>
              <a:t>nilai</a:t>
            </a:r>
            <a:r>
              <a:rPr lang="en-US" dirty="0"/>
              <a:t> n.</a:t>
            </a:r>
          </a:p>
          <a:p>
            <a:pPr algn="just">
              <a:lnSpc>
                <a:spcPct val="150000"/>
              </a:lnSpc>
              <a:spcBef>
                <a:spcPts val="600"/>
              </a:spcBef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233176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altLang="en-US" b="1" dirty="0"/>
              <a:t>Production Rules:</a:t>
            </a:r>
          </a:p>
        </p:txBody>
      </p:sp>
      <p:sp>
        <p:nvSpPr>
          <p:cNvPr id="17411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293821"/>
          </a:xfrm>
        </p:spPr>
        <p:txBody>
          <a:bodyPr/>
          <a:lstStyle/>
          <a:p>
            <a:pPr algn="just" eaLnBrk="1" hangingPunct="1">
              <a:lnSpc>
                <a:spcPct val="150000"/>
              </a:lnSpc>
              <a:spcBef>
                <a:spcPts val="600"/>
              </a:spcBef>
              <a:buFont typeface="Arial" panose="020B0604020202020204" pitchFamily="34" charset="0"/>
              <a:buNone/>
            </a:pPr>
            <a:r>
              <a:rPr lang="en-US" altLang="en-US" dirty="0" err="1"/>
              <a:t>Sistem</a:t>
            </a:r>
            <a:r>
              <a:rPr lang="en-US" altLang="en-US" dirty="0"/>
              <a:t> </a:t>
            </a:r>
            <a:r>
              <a:rPr lang="en-US" altLang="en-US" dirty="0" err="1"/>
              <a:t>Produksi</a:t>
            </a:r>
            <a:r>
              <a:rPr lang="en-US" altLang="en-US" dirty="0"/>
              <a:t>/Production System </a:t>
            </a:r>
            <a:r>
              <a:rPr lang="en-US" altLang="en-US" dirty="0" err="1"/>
              <a:t>terdiri</a:t>
            </a:r>
            <a:r>
              <a:rPr lang="en-US" altLang="en-US" dirty="0"/>
              <a:t> </a:t>
            </a:r>
            <a:r>
              <a:rPr lang="en-US" altLang="en-US" dirty="0" err="1"/>
              <a:t>dari</a:t>
            </a:r>
            <a:r>
              <a:rPr lang="en-US" altLang="en-US" dirty="0"/>
              <a:t>:</a:t>
            </a:r>
          </a:p>
          <a:p>
            <a:pPr algn="just" eaLnBrk="1" hangingPunct="1">
              <a:lnSpc>
                <a:spcPct val="150000"/>
              </a:lnSpc>
              <a:spcBef>
                <a:spcPts val="600"/>
              </a:spcBef>
            </a:pPr>
            <a:r>
              <a:rPr lang="en-US" altLang="en-US" dirty="0" err="1"/>
              <a:t>Sekumpulan</a:t>
            </a:r>
            <a:r>
              <a:rPr lang="en-US" altLang="en-US" dirty="0"/>
              <a:t> </a:t>
            </a:r>
            <a:r>
              <a:rPr lang="en-US" altLang="en-US" dirty="0" err="1"/>
              <a:t>Aturan</a:t>
            </a:r>
            <a:r>
              <a:rPr lang="en-US" altLang="en-US" dirty="0"/>
              <a:t> (a set of rules)</a:t>
            </a:r>
          </a:p>
          <a:p>
            <a:pPr algn="just" eaLnBrk="1" hangingPunct="1">
              <a:lnSpc>
                <a:spcPct val="150000"/>
              </a:lnSpc>
              <a:spcBef>
                <a:spcPts val="600"/>
              </a:spcBef>
            </a:pPr>
            <a:r>
              <a:rPr lang="en-US" altLang="en-US" dirty="0"/>
              <a:t>Knowledge Base /Data Base</a:t>
            </a:r>
          </a:p>
          <a:p>
            <a:pPr algn="just" eaLnBrk="1" hangingPunct="1">
              <a:lnSpc>
                <a:spcPct val="150000"/>
              </a:lnSpc>
              <a:spcBef>
                <a:spcPts val="600"/>
              </a:spcBef>
            </a:pPr>
            <a:r>
              <a:rPr lang="en-US" altLang="en-US" dirty="0" err="1"/>
              <a:t>Sebuah</a:t>
            </a:r>
            <a:r>
              <a:rPr lang="en-US" altLang="en-US" dirty="0"/>
              <a:t> strategi </a:t>
            </a:r>
            <a:r>
              <a:rPr lang="en-US" altLang="en-US" dirty="0" err="1"/>
              <a:t>pengontrol</a:t>
            </a:r>
            <a:r>
              <a:rPr lang="en-US" altLang="en-US" dirty="0"/>
              <a:t> (Control Strategy)</a:t>
            </a:r>
          </a:p>
          <a:p>
            <a:pPr algn="just" eaLnBrk="1" hangingPunct="1">
              <a:lnSpc>
                <a:spcPct val="150000"/>
              </a:lnSpc>
              <a:spcBef>
                <a:spcPts val="600"/>
              </a:spcBef>
            </a:pPr>
            <a:r>
              <a:rPr lang="en-US" altLang="en-US" dirty="0" err="1"/>
              <a:t>Urutan</a:t>
            </a:r>
            <a:r>
              <a:rPr lang="en-US" altLang="en-US" dirty="0"/>
              <a:t> yang </a:t>
            </a:r>
            <a:r>
              <a:rPr lang="en-US" altLang="en-US" dirty="0" err="1"/>
              <a:t>dipakai</a:t>
            </a:r>
            <a:r>
              <a:rPr lang="en-US" altLang="en-US" dirty="0"/>
              <a:t> (a rule applier)</a:t>
            </a:r>
          </a:p>
        </p:txBody>
      </p:sp>
    </p:spTree>
    <p:extLst>
      <p:ext uri="{BB962C8B-B14F-4D97-AF65-F5344CB8AC3E}">
        <p14:creationId xmlns:p14="http://schemas.microsoft.com/office/powerpoint/2010/main" val="14974248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altLang="en-US" b="1" dirty="0" err="1"/>
              <a:t>Representasi</a:t>
            </a:r>
            <a:r>
              <a:rPr lang="en-US" altLang="en-US" b="1" dirty="0"/>
              <a:t> </a:t>
            </a:r>
            <a:r>
              <a:rPr lang="en-US" altLang="en-US" b="1" dirty="0" err="1"/>
              <a:t>Masalah</a:t>
            </a:r>
            <a:endParaRPr lang="en-US" altLang="en-US" b="1" dirty="0"/>
          </a:p>
        </p:txBody>
      </p:sp>
      <p:sp>
        <p:nvSpPr>
          <p:cNvPr id="3075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667250"/>
          </a:xfrm>
        </p:spPr>
        <p:txBody>
          <a:bodyPr/>
          <a:lstStyle/>
          <a:p>
            <a:pPr eaLnBrk="1" hangingPunct="1">
              <a:lnSpc>
                <a:spcPct val="150000"/>
              </a:lnSpc>
              <a:spcBef>
                <a:spcPts val="600"/>
              </a:spcBef>
            </a:pPr>
            <a:r>
              <a:rPr lang="en-US" altLang="en-US" dirty="0" err="1"/>
              <a:t>Sistem</a:t>
            </a:r>
            <a:r>
              <a:rPr lang="en-US" altLang="en-US" dirty="0"/>
              <a:t> yang </a:t>
            </a:r>
            <a:r>
              <a:rPr lang="en-US" altLang="en-US" dirty="0" err="1"/>
              <a:t>menggunakan</a:t>
            </a:r>
            <a:r>
              <a:rPr lang="en-US" altLang="en-US" dirty="0"/>
              <a:t> AI </a:t>
            </a:r>
            <a:r>
              <a:rPr lang="en-US" altLang="en-US" dirty="0" err="1"/>
              <a:t>akan</a:t>
            </a:r>
            <a:r>
              <a:rPr lang="en-US" altLang="en-US" dirty="0"/>
              <a:t> </a:t>
            </a:r>
            <a:r>
              <a:rPr lang="en-US" altLang="en-US" dirty="0" err="1"/>
              <a:t>mencoba</a:t>
            </a:r>
            <a:r>
              <a:rPr lang="en-US" altLang="en-US" dirty="0"/>
              <a:t> </a:t>
            </a:r>
            <a:r>
              <a:rPr lang="en-US" altLang="en-US" dirty="0" err="1"/>
              <a:t>memberikan</a:t>
            </a:r>
            <a:r>
              <a:rPr lang="en-US" altLang="en-US" dirty="0"/>
              <a:t> </a:t>
            </a:r>
            <a:r>
              <a:rPr lang="en-US" altLang="en-US" dirty="0" err="1"/>
              <a:t>ouput</a:t>
            </a:r>
            <a:r>
              <a:rPr lang="en-US" altLang="en-US" dirty="0"/>
              <a:t> </a:t>
            </a:r>
            <a:r>
              <a:rPr lang="en-US" altLang="en-US" dirty="0" err="1"/>
              <a:t>berupa</a:t>
            </a:r>
            <a:r>
              <a:rPr lang="en-US" altLang="en-US" dirty="0"/>
              <a:t> </a:t>
            </a:r>
            <a:r>
              <a:rPr lang="en-US" altLang="en-US" dirty="0" err="1"/>
              <a:t>solusi</a:t>
            </a:r>
            <a:r>
              <a:rPr lang="en-US" altLang="en-US" dirty="0"/>
              <a:t> </a:t>
            </a:r>
            <a:r>
              <a:rPr lang="en-US" altLang="en-US" dirty="0" err="1"/>
              <a:t>suatu</a:t>
            </a:r>
            <a:r>
              <a:rPr lang="en-US" altLang="en-US" dirty="0"/>
              <a:t> </a:t>
            </a:r>
            <a:r>
              <a:rPr lang="en-US" altLang="en-US" dirty="0" err="1"/>
              <a:t>masalah</a:t>
            </a:r>
            <a:r>
              <a:rPr lang="en-US" altLang="en-US" dirty="0"/>
              <a:t> </a:t>
            </a:r>
            <a:r>
              <a:rPr lang="en-US" altLang="en-US" dirty="0" err="1"/>
              <a:t>berdasarkan</a:t>
            </a:r>
            <a:r>
              <a:rPr lang="en-US" altLang="en-US" dirty="0"/>
              <a:t> </a:t>
            </a:r>
            <a:r>
              <a:rPr lang="en-US" altLang="en-US" dirty="0" err="1"/>
              <a:t>kumpulan</a:t>
            </a:r>
            <a:r>
              <a:rPr lang="en-US" altLang="en-US" dirty="0"/>
              <a:t> </a:t>
            </a:r>
            <a:r>
              <a:rPr lang="en-US" altLang="en-US" dirty="0" err="1"/>
              <a:t>pengetahuan</a:t>
            </a:r>
            <a:r>
              <a:rPr lang="en-US" altLang="en-US" dirty="0"/>
              <a:t>.</a:t>
            </a:r>
          </a:p>
        </p:txBody>
      </p:sp>
      <p:pic>
        <p:nvPicPr>
          <p:cNvPr id="3076" name="Picture 2" descr="http://t3.gstatic.com/images?q=tbn:ANd9GcQr7RUISC_qz-lBiwNckJLVfmWfdGHl6T-M31t_Q-WFRvZOALtV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40480" y="3495311"/>
            <a:ext cx="4723228" cy="29929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7540999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7409" name="Group 305"/>
          <p:cNvGraphicFramePr>
            <a:graphicFrameLocks noGrp="1"/>
          </p:cNvGraphicFramePr>
          <p:nvPr/>
        </p:nvGraphicFramePr>
        <p:xfrm>
          <a:off x="1981200" y="762001"/>
          <a:ext cx="7620000" cy="5414647"/>
        </p:xfrm>
        <a:graphic>
          <a:graphicData uri="http://schemas.openxmlformats.org/drawingml/2006/table">
            <a:tbl>
              <a:tblPr/>
              <a:tblGrid>
                <a:gridCol w="5905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33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572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0816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43046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954088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1.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(x,y)</a:t>
                      </a:r>
                      <a:endParaRPr kumimoji="0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If x &lt; 4</a:t>
                      </a:r>
                      <a:endParaRPr kumimoji="0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→</a:t>
                      </a:r>
                      <a:endParaRPr kumimoji="0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(4,y)</a:t>
                      </a:r>
                      <a:endParaRPr kumimoji="0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Isi penuh gelas 4 galon</a:t>
                      </a:r>
                      <a:endParaRPr kumimoji="0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54088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2.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(x,y) </a:t>
                      </a:r>
                      <a:endParaRPr kumimoji="0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If y &lt; 3</a:t>
                      </a:r>
                      <a:endParaRPr kumimoji="0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→</a:t>
                      </a:r>
                      <a:endParaRPr kumimoji="0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(x,3)</a:t>
                      </a:r>
                      <a:endParaRPr kumimoji="0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Isi penuh gelas 3 galon</a:t>
                      </a:r>
                      <a:endParaRPr kumimoji="0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5567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3.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(x,y)</a:t>
                      </a:r>
                      <a:endParaRPr kumimoji="0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If x &gt; 0</a:t>
                      </a:r>
                      <a:endParaRPr kumimoji="0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→</a:t>
                      </a:r>
                      <a:endParaRPr kumimoji="0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(x-d,y)</a:t>
                      </a:r>
                      <a:endParaRPr kumimoji="0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Buang sebagian air dari gelas 4 galon</a:t>
                      </a:r>
                      <a:endParaRPr kumimoji="0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363663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4.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(x,y)</a:t>
                      </a:r>
                      <a:endParaRPr kumimoji="0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If y &gt; 0</a:t>
                      </a:r>
                      <a:endParaRPr kumimoji="0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→</a:t>
                      </a:r>
                      <a:endParaRPr kumimoji="0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(x,y-d)</a:t>
                      </a:r>
                      <a:endParaRPr kumimoji="0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Buang sebagian air dari galon ukuran 3 galon</a:t>
                      </a:r>
                      <a:endParaRPr kumimoji="0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954088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5.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(x,y)</a:t>
                      </a:r>
                      <a:endParaRPr kumimoji="0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If x &gt; 0</a:t>
                      </a:r>
                      <a:endParaRPr kumimoji="0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→</a:t>
                      </a:r>
                      <a:endParaRPr kumimoji="0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(0,y)</a:t>
                      </a:r>
                      <a:endParaRPr kumimoji="0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Kosongkan gelas 4 galon</a:t>
                      </a:r>
                      <a:endParaRPr kumimoji="0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0037708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8532" name="Group 404"/>
          <p:cNvGraphicFramePr>
            <a:graphicFrameLocks noGrp="1"/>
          </p:cNvGraphicFramePr>
          <p:nvPr/>
        </p:nvGraphicFramePr>
        <p:xfrm>
          <a:off x="1905000" y="381000"/>
          <a:ext cx="7924800" cy="6217920"/>
        </p:xfrm>
        <a:graphic>
          <a:graphicData uri="http://schemas.openxmlformats.org/drawingml/2006/table">
            <a:tbl>
              <a:tblPr/>
              <a:tblGrid>
                <a:gridCol w="6873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637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35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462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79241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614363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6.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(x,y)</a:t>
                      </a:r>
                      <a:endParaRPr kumimoji="0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If y &gt; 0</a:t>
                      </a:r>
                      <a:endParaRPr kumimoji="0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→</a:t>
                      </a:r>
                      <a:endParaRPr kumimoji="0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(x,0)</a:t>
                      </a:r>
                      <a:endParaRPr kumimoji="0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Kosongkan gelas 3 galon</a:t>
                      </a:r>
                      <a:endParaRPr kumimoji="0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0172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7.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(x,y) </a:t>
                      </a:r>
                      <a:endParaRPr kumimoji="0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If x+y ≥4 and y &gt; 0</a:t>
                      </a:r>
                      <a:endParaRPr kumimoji="0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→</a:t>
                      </a:r>
                      <a:endParaRPr kumimoji="0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(4,y-(4-x))</a:t>
                      </a:r>
                      <a:endParaRPr kumimoji="0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Tuangkan air dari gelas 3 galon ke gelas 4 galon sampai gelas 4 galon penuh</a:t>
                      </a:r>
                      <a:endParaRPr kumimoji="0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03313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8.</a:t>
                      </a:r>
                      <a:endParaRPr kumimoji="0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 (x,y) </a:t>
                      </a:r>
                      <a:endParaRPr kumimoji="0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If x+y ≥3 and x &gt; 0</a:t>
                      </a:r>
                      <a:endParaRPr kumimoji="0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→</a:t>
                      </a:r>
                      <a:endParaRPr kumimoji="0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(x-(3-y),3)</a:t>
                      </a:r>
                      <a:endParaRPr kumimoji="0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Tuangkan air dari gelas 4 galon ke gelas 3 galon sampai gelas 3 galon penuh</a:t>
                      </a:r>
                      <a:endParaRPr kumimoji="0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57250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9.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(x,y) </a:t>
                      </a:r>
                      <a:endParaRPr kumimoji="0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If x+y ≤4 and y &gt; 0</a:t>
                      </a:r>
                      <a:endParaRPr kumimoji="0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→</a:t>
                      </a:r>
                      <a:endParaRPr kumimoji="0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(x+y,0)</a:t>
                      </a:r>
                      <a:endParaRPr kumimoji="0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Tuangkan seluruh air dari gelas 3 galon ke gelas 4 galon</a:t>
                      </a:r>
                      <a:endParaRPr kumimoji="0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1782589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9237" name="Group 85"/>
          <p:cNvGraphicFramePr>
            <a:graphicFrameLocks noGrp="1"/>
          </p:cNvGraphicFramePr>
          <p:nvPr/>
        </p:nvGraphicFramePr>
        <p:xfrm>
          <a:off x="2133600" y="1103313"/>
          <a:ext cx="7924800" cy="4663440"/>
        </p:xfrm>
        <a:graphic>
          <a:graphicData uri="http://schemas.openxmlformats.org/drawingml/2006/table">
            <a:tbl>
              <a:tblPr/>
              <a:tblGrid>
                <a:gridCol w="6873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637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35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462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79241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550988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10.</a:t>
                      </a:r>
                      <a:endParaRPr kumimoji="0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(x,y)</a:t>
                      </a:r>
                      <a:endParaRPr kumimoji="0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If x+y ≤3 and x &gt; 0</a:t>
                      </a:r>
                      <a:endParaRPr kumimoji="0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→</a:t>
                      </a:r>
                      <a:endParaRPr kumimoji="0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(0,x+y)</a:t>
                      </a:r>
                      <a:endParaRPr kumimoji="0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Tuangkan seluruh air dari gelas 4 galon ke gelas 3 galon</a:t>
                      </a:r>
                      <a:endParaRPr kumimoji="0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550988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11.</a:t>
                      </a:r>
                      <a:endParaRPr kumimoji="0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(0,2)</a:t>
                      </a:r>
                      <a:endParaRPr kumimoji="0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→</a:t>
                      </a:r>
                      <a:endParaRPr kumimoji="0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(2,0)</a:t>
                      </a:r>
                      <a:endParaRPr kumimoji="0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Tuangkan 2 galon air dari gelas 3 galon ke gelas 4 galon</a:t>
                      </a:r>
                      <a:endParaRPr kumimoji="0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550988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12.</a:t>
                      </a:r>
                      <a:endParaRPr kumimoji="0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(2,y)</a:t>
                      </a:r>
                      <a:endParaRPr kumimoji="0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→</a:t>
                      </a:r>
                      <a:endParaRPr kumimoji="0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(0,y)</a:t>
                      </a:r>
                      <a:endParaRPr kumimoji="0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Buang 2 galon dalam gelas 4 galon sampai habis.</a:t>
                      </a:r>
                      <a:endParaRPr kumimoji="0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4904463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Group 17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5463871"/>
              </p:ext>
            </p:extLst>
          </p:nvPr>
        </p:nvGraphicFramePr>
        <p:xfrm>
          <a:off x="2438400" y="990601"/>
          <a:ext cx="7391400" cy="5427664"/>
        </p:xfrm>
        <a:graphic>
          <a:graphicData uri="http://schemas.openxmlformats.org/drawingml/2006/table">
            <a:tbl>
              <a:tblPr/>
              <a:tblGrid>
                <a:gridCol w="2463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63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463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70112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Jumlah</a:t>
                      </a: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 </a:t>
                      </a:r>
                      <a:r>
                        <a:rPr kumimoji="0" lang="en-US" sz="20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galon</a:t>
                      </a: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 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 pitchFamily="18" charset="0"/>
                        <a:cs typeface="Arial" pitchFamily="34" charset="0"/>
                      </a:endParaRPr>
                    </a:p>
                  </a:txBody>
                  <a:tcPr marT="45725" marB="4572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Jumlah galon </a:t>
                      </a: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 pitchFamily="18" charset="0"/>
                        <a:cs typeface="Arial" pitchFamily="34" charset="0"/>
                      </a:endParaRPr>
                    </a:p>
                  </a:txBody>
                  <a:tcPr marT="45725" marB="4572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Aturan yang dilakukan </a:t>
                      </a: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 pitchFamily="18" charset="0"/>
                        <a:cs typeface="Arial" pitchFamily="34" charset="0"/>
                      </a:endParaRPr>
                    </a:p>
                  </a:txBody>
                  <a:tcPr marT="45725" marB="4572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0183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dalam</a:t>
                      </a: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 </a:t>
                      </a:r>
                      <a:r>
                        <a:rPr kumimoji="0" lang="en-US" sz="20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gelas</a:t>
                      </a: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 4 </a:t>
                      </a:r>
                      <a:r>
                        <a:rPr kumimoji="0" lang="en-US" sz="20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galon</a:t>
                      </a: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 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 pitchFamily="18" charset="0"/>
                        <a:cs typeface="Arial" pitchFamily="34" charset="0"/>
                      </a:endParaRP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dalam</a:t>
                      </a: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 </a:t>
                      </a:r>
                      <a:r>
                        <a:rPr kumimoji="0" lang="en-US" sz="20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gelas</a:t>
                      </a: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 3 </a:t>
                      </a:r>
                      <a:r>
                        <a:rPr kumimoji="0" lang="en-US" sz="20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galon</a:t>
                      </a: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 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 pitchFamily="18" charset="0"/>
                        <a:cs typeface="Arial" pitchFamily="34" charset="0"/>
                      </a:endParaRP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3346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0 </a:t>
                      </a: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 pitchFamily="18" charset="0"/>
                        <a:cs typeface="Arial" pitchFamily="34" charset="0"/>
                      </a:endParaRPr>
                    </a:p>
                  </a:txBody>
                  <a:tcPr marT="45725" marB="4572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0 </a:t>
                      </a: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 pitchFamily="18" charset="0"/>
                        <a:cs typeface="Arial" pitchFamily="34" charset="0"/>
                      </a:endParaRPr>
                    </a:p>
                  </a:txBody>
                  <a:tcPr marT="45725" marB="4572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-</a:t>
                      </a: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 pitchFamily="18" charset="0"/>
                        <a:cs typeface="Arial" pitchFamily="34" charset="0"/>
                      </a:endParaRPr>
                    </a:p>
                  </a:txBody>
                  <a:tcPr marT="45725" marB="4572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318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0 </a:t>
                      </a: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 pitchFamily="18" charset="0"/>
                        <a:cs typeface="Arial" pitchFamily="34" charset="0"/>
                      </a:endParaRPr>
                    </a:p>
                  </a:txBody>
                  <a:tcPr marT="45725" marB="4572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3 </a:t>
                      </a: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 pitchFamily="18" charset="0"/>
                        <a:cs typeface="Arial" pitchFamily="34" charset="0"/>
                      </a:endParaRPr>
                    </a:p>
                  </a:txBody>
                  <a:tcPr marT="45725" marB="4572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2 </a:t>
                      </a: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 pitchFamily="18" charset="0"/>
                        <a:cs typeface="Arial" pitchFamily="34" charset="0"/>
                      </a:endParaRPr>
                    </a:p>
                  </a:txBody>
                  <a:tcPr marT="45725" marB="4572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318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3 </a:t>
                      </a: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 pitchFamily="18" charset="0"/>
                        <a:cs typeface="Arial" pitchFamily="34" charset="0"/>
                      </a:endParaRPr>
                    </a:p>
                  </a:txBody>
                  <a:tcPr marT="45725" marB="4572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0 </a:t>
                      </a: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 pitchFamily="18" charset="0"/>
                        <a:cs typeface="Arial" pitchFamily="34" charset="0"/>
                      </a:endParaRPr>
                    </a:p>
                  </a:txBody>
                  <a:tcPr marT="45725" marB="4572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9 </a:t>
                      </a: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 pitchFamily="18" charset="0"/>
                        <a:cs typeface="Arial" pitchFamily="34" charset="0"/>
                      </a:endParaRPr>
                    </a:p>
                  </a:txBody>
                  <a:tcPr marT="45725" marB="4572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318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3 </a:t>
                      </a: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 pitchFamily="18" charset="0"/>
                        <a:cs typeface="Arial" pitchFamily="34" charset="0"/>
                      </a:endParaRPr>
                    </a:p>
                  </a:txBody>
                  <a:tcPr marT="45725" marB="4572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3 </a:t>
                      </a: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 pitchFamily="18" charset="0"/>
                        <a:cs typeface="Arial" pitchFamily="34" charset="0"/>
                      </a:endParaRPr>
                    </a:p>
                  </a:txBody>
                  <a:tcPr marT="45725" marB="4572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2 </a:t>
                      </a: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 pitchFamily="18" charset="0"/>
                        <a:cs typeface="Arial" pitchFamily="34" charset="0"/>
                      </a:endParaRPr>
                    </a:p>
                  </a:txBody>
                  <a:tcPr marT="45725" marB="4572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318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4 </a:t>
                      </a: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 pitchFamily="18" charset="0"/>
                        <a:cs typeface="Arial" pitchFamily="34" charset="0"/>
                      </a:endParaRPr>
                    </a:p>
                  </a:txBody>
                  <a:tcPr marT="45725" marB="4572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2 </a:t>
                      </a: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 pitchFamily="18" charset="0"/>
                        <a:cs typeface="Arial" pitchFamily="34" charset="0"/>
                      </a:endParaRPr>
                    </a:p>
                  </a:txBody>
                  <a:tcPr marT="45725" marB="4572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7 </a:t>
                      </a: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 pitchFamily="18" charset="0"/>
                        <a:cs typeface="Arial" pitchFamily="34" charset="0"/>
                      </a:endParaRPr>
                    </a:p>
                  </a:txBody>
                  <a:tcPr marT="45725" marB="4572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318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0 </a:t>
                      </a: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 pitchFamily="18" charset="0"/>
                        <a:cs typeface="Arial" pitchFamily="34" charset="0"/>
                      </a:endParaRPr>
                    </a:p>
                  </a:txBody>
                  <a:tcPr marT="45725" marB="4572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2 </a:t>
                      </a: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 pitchFamily="18" charset="0"/>
                        <a:cs typeface="Arial" pitchFamily="34" charset="0"/>
                      </a:endParaRPr>
                    </a:p>
                  </a:txBody>
                  <a:tcPr marT="45725" marB="4572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5 </a:t>
                      </a:r>
                      <a:r>
                        <a:rPr kumimoji="0" lang="en-U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atau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 12 </a:t>
                      </a: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 pitchFamily="18" charset="0"/>
                        <a:cs typeface="Arial" pitchFamily="34" charset="0"/>
                      </a:endParaRPr>
                    </a:p>
                  </a:txBody>
                  <a:tcPr marT="45725" marB="4572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318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2 </a:t>
                      </a: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 pitchFamily="18" charset="0"/>
                        <a:cs typeface="Arial" pitchFamily="34" charset="0"/>
                      </a:endParaRP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0 </a:t>
                      </a: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 pitchFamily="18" charset="0"/>
                        <a:cs typeface="Arial" pitchFamily="34" charset="0"/>
                      </a:endParaRP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9 </a:t>
                      </a:r>
                      <a:r>
                        <a:rPr kumimoji="0" lang="en-U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atau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 11 </a:t>
                      </a: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 pitchFamily="18" charset="0"/>
                        <a:cs typeface="Arial" pitchFamily="34" charset="0"/>
                      </a:endParaRP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21548" name="TextBox 2"/>
          <p:cNvSpPr txBox="1">
            <a:spLocks noChangeArrowheads="1"/>
          </p:cNvSpPr>
          <p:nvPr/>
        </p:nvSpPr>
        <p:spPr bwMode="auto">
          <a:xfrm>
            <a:off x="2362201" y="152401"/>
            <a:ext cx="1274763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600">
                <a:latin typeface="Calibri" panose="020F0502020204030204" pitchFamily="34" charset="0"/>
              </a:rPr>
              <a:t>Solusi</a:t>
            </a:r>
          </a:p>
        </p:txBody>
      </p:sp>
    </p:spTree>
    <p:extLst>
      <p:ext uri="{BB962C8B-B14F-4D97-AF65-F5344CB8AC3E}">
        <p14:creationId xmlns:p14="http://schemas.microsoft.com/office/powerpoint/2010/main" val="359045809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68500" y="215900"/>
            <a:ext cx="8318500" cy="6413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3161601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1"/>
          <p:cNvSpPr>
            <a:spLocks noChangeArrowheads="1"/>
          </p:cNvSpPr>
          <p:nvPr/>
        </p:nvSpPr>
        <p:spPr bwMode="auto">
          <a:xfrm>
            <a:off x="1228164" y="1072593"/>
            <a:ext cx="9477349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sv-SE" altLang="en-US" sz="3200" b="1" dirty="0">
                <a:latin typeface="Calibri" panose="020F0502020204030204" pitchFamily="34" charset="0"/>
              </a:rPr>
              <a:t>Karakteristik Masalah Dalam AI</a:t>
            </a:r>
            <a:endParaRPr lang="en-US" altLang="en-US" sz="3200" b="1" dirty="0">
              <a:latin typeface="Calibri" panose="020F0502020204030204" pitchFamily="34" charset="0"/>
            </a:endParaRPr>
          </a:p>
        </p:txBody>
      </p:sp>
      <p:sp>
        <p:nvSpPr>
          <p:cNvPr id="23555" name="Rectangle 3"/>
          <p:cNvSpPr txBox="1">
            <a:spLocks noChangeArrowheads="1"/>
          </p:cNvSpPr>
          <p:nvPr/>
        </p:nvSpPr>
        <p:spPr bwMode="auto">
          <a:xfrm>
            <a:off x="1228164" y="2278412"/>
            <a:ext cx="10307344" cy="32783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457200" indent="-457200" algn="just" eaLnBrk="1" hangingPunct="1">
              <a:lnSpc>
                <a:spcPct val="150000"/>
              </a:lnSpc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sv-SE" altLang="en-US" sz="2800" dirty="0">
                <a:latin typeface="Calibri" panose="020F0502020204030204" pitchFamily="34" charset="0"/>
              </a:rPr>
              <a:t>Apakah masalahnya dapat didekomposisi menjadi himpunan sub masalah yang (hampir) independen lebih kecil atau lebih mudah  ?</a:t>
            </a:r>
            <a:endParaRPr lang="en-US" altLang="en-US" sz="2800" dirty="0">
              <a:latin typeface="Calibri" panose="020F0502020204030204" pitchFamily="34" charset="0"/>
            </a:endParaRPr>
          </a:p>
          <a:p>
            <a:pPr marL="457200" indent="-457200" algn="just" eaLnBrk="1" hangingPunct="1">
              <a:lnSpc>
                <a:spcPct val="150000"/>
              </a:lnSpc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sv-SE" altLang="en-US" sz="2800" dirty="0">
                <a:latin typeface="Calibri" panose="020F0502020204030204" pitchFamily="34" charset="0"/>
              </a:rPr>
              <a:t>Dapatkah langkah penyelesaian diacuhkan paling  tidak dibatalkan ketika dapat dibuktikan hal  tersebut  tidak bijaksana ?</a:t>
            </a:r>
            <a:endParaRPr lang="en-US" altLang="en-US" sz="2800" dirty="0">
              <a:latin typeface="Calibri" panose="020F0502020204030204" pitchFamily="34" charset="0"/>
            </a:endParaRPr>
          </a:p>
          <a:p>
            <a:pPr marL="457200" indent="-457200" algn="just" eaLnBrk="1" hangingPunct="1">
              <a:lnSpc>
                <a:spcPct val="150000"/>
              </a:lnSpc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en-US" altLang="en-US" sz="2800" dirty="0" err="1">
                <a:latin typeface="Calibri" panose="020F0502020204030204" pitchFamily="34" charset="0"/>
              </a:rPr>
              <a:t>Apakah</a:t>
            </a:r>
            <a:r>
              <a:rPr lang="en-US" altLang="en-US" sz="2800" dirty="0">
                <a:latin typeface="Calibri" panose="020F0502020204030204" pitchFamily="34" charset="0"/>
              </a:rPr>
              <a:t> universe </a:t>
            </a:r>
            <a:r>
              <a:rPr lang="en-US" altLang="en-US" sz="2800" dirty="0" err="1">
                <a:latin typeface="Calibri" panose="020F0502020204030204" pitchFamily="34" charset="0"/>
              </a:rPr>
              <a:t>masalahnya</a:t>
            </a:r>
            <a:r>
              <a:rPr lang="en-US" altLang="en-US" sz="2800" dirty="0">
                <a:latin typeface="Calibri" panose="020F0502020204030204" pitchFamily="34" charset="0"/>
              </a:rPr>
              <a:t> </a:t>
            </a:r>
            <a:r>
              <a:rPr lang="en-US" altLang="en-US" sz="2800" dirty="0" err="1">
                <a:latin typeface="Calibri" panose="020F0502020204030204" pitchFamily="34" charset="0"/>
              </a:rPr>
              <a:t>dapat</a:t>
            </a:r>
            <a:r>
              <a:rPr lang="en-US" altLang="en-US" sz="2800" dirty="0">
                <a:latin typeface="Calibri" panose="020F0502020204030204" pitchFamily="34" charset="0"/>
              </a:rPr>
              <a:t> </a:t>
            </a:r>
            <a:r>
              <a:rPr lang="en-US" altLang="en-US" sz="2800" dirty="0" err="1">
                <a:latin typeface="Calibri" panose="020F0502020204030204" pitchFamily="34" charset="0"/>
              </a:rPr>
              <a:t>diprediksi</a:t>
            </a:r>
            <a:r>
              <a:rPr lang="en-US" altLang="en-US" sz="2800" dirty="0">
                <a:latin typeface="Calibri" panose="020F0502020204030204" pitchFamily="34" charset="0"/>
              </a:rPr>
              <a:t> ?</a:t>
            </a:r>
          </a:p>
          <a:p>
            <a:pPr marL="457200" indent="-457200" algn="just" eaLnBrk="1" hangingPunct="1">
              <a:lnSpc>
                <a:spcPct val="150000"/>
              </a:lnSpc>
              <a:spcBef>
                <a:spcPts val="600"/>
              </a:spcBef>
              <a:buFont typeface="Wingdings" panose="05000000000000000000" pitchFamily="2" charset="2"/>
              <a:buChar char="§"/>
            </a:pPr>
            <a:endParaRPr lang="en-US" altLang="en-US" sz="2800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9616554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D1E590AF-FE5B-0EDB-74D6-A4F6904FD6CD}"/>
              </a:ext>
            </a:extLst>
          </p:cNvPr>
          <p:cNvSpPr txBox="1"/>
          <p:nvPr/>
        </p:nvSpPr>
        <p:spPr>
          <a:xfrm>
            <a:off x="1237957" y="1729395"/>
            <a:ext cx="10578905" cy="413433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 algn="just" eaLnBrk="1" hangingPunct="1">
              <a:lnSpc>
                <a:spcPct val="150000"/>
              </a:lnSpc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en-US" altLang="en-US" sz="2800" dirty="0" err="1">
                <a:latin typeface="Calibri" panose="020F0502020204030204" pitchFamily="34" charset="0"/>
              </a:rPr>
              <a:t>Apakah</a:t>
            </a:r>
            <a:r>
              <a:rPr lang="en-US" altLang="en-US" sz="2800" dirty="0">
                <a:latin typeface="Calibri" panose="020F0502020204030204" pitchFamily="34" charset="0"/>
              </a:rPr>
              <a:t> </a:t>
            </a:r>
            <a:r>
              <a:rPr lang="en-US" altLang="en-US" sz="2800" dirty="0" err="1">
                <a:latin typeface="Calibri" panose="020F0502020204030204" pitchFamily="34" charset="0"/>
              </a:rPr>
              <a:t>solusi</a:t>
            </a:r>
            <a:r>
              <a:rPr lang="en-US" altLang="en-US" sz="2800" dirty="0">
                <a:latin typeface="Calibri" panose="020F0502020204030204" pitchFamily="34" charset="0"/>
              </a:rPr>
              <a:t> yang </a:t>
            </a:r>
            <a:r>
              <a:rPr lang="en-US" altLang="en-US" sz="2800" dirty="0" err="1">
                <a:latin typeface="Calibri" panose="020F0502020204030204" pitchFamily="34" charset="0"/>
              </a:rPr>
              <a:t>baik</a:t>
            </a:r>
            <a:r>
              <a:rPr lang="en-US" altLang="en-US" sz="2800" dirty="0">
                <a:latin typeface="Calibri" panose="020F0502020204030204" pitchFamily="34" charset="0"/>
              </a:rPr>
              <a:t> </a:t>
            </a:r>
            <a:r>
              <a:rPr lang="en-US" altLang="en-US" sz="2800" dirty="0" err="1">
                <a:latin typeface="Calibri" panose="020F0502020204030204" pitchFamily="34" charset="0"/>
              </a:rPr>
              <a:t>dari</a:t>
            </a:r>
            <a:r>
              <a:rPr lang="en-US" altLang="en-US" sz="2800" dirty="0">
                <a:latin typeface="Calibri" panose="020F0502020204030204" pitchFamily="34" charset="0"/>
              </a:rPr>
              <a:t> </a:t>
            </a:r>
            <a:r>
              <a:rPr lang="en-US" altLang="en-US" sz="2800" dirty="0" err="1">
                <a:latin typeface="Calibri" panose="020F0502020204030204" pitchFamily="34" charset="0"/>
              </a:rPr>
              <a:t>masalah</a:t>
            </a:r>
            <a:r>
              <a:rPr lang="en-US" altLang="en-US" sz="2800" dirty="0">
                <a:latin typeface="Calibri" panose="020F0502020204030204" pitchFamily="34" charset="0"/>
              </a:rPr>
              <a:t> </a:t>
            </a:r>
            <a:r>
              <a:rPr lang="en-US" altLang="en-US" sz="2800" dirty="0" err="1">
                <a:latin typeface="Calibri" panose="020F0502020204030204" pitchFamily="34" charset="0"/>
              </a:rPr>
              <a:t>tertentu</a:t>
            </a:r>
            <a:r>
              <a:rPr lang="en-US" altLang="en-US" sz="2800" dirty="0">
                <a:latin typeface="Calibri" panose="020F0502020204030204" pitchFamily="34" charset="0"/>
              </a:rPr>
              <a:t> </a:t>
            </a:r>
            <a:r>
              <a:rPr lang="en-US" altLang="en-US" sz="2800" dirty="0" err="1">
                <a:latin typeface="Calibri" panose="020F0502020204030204" pitchFamily="34" charset="0"/>
              </a:rPr>
              <a:t>jelas</a:t>
            </a:r>
            <a:r>
              <a:rPr lang="en-US" altLang="en-US" sz="2800" dirty="0">
                <a:latin typeface="Calibri" panose="020F0502020204030204" pitchFamily="34" charset="0"/>
              </a:rPr>
              <a:t> </a:t>
            </a:r>
            <a:r>
              <a:rPr lang="en-US" altLang="en-US" sz="2800" dirty="0" err="1">
                <a:latin typeface="Calibri" panose="020F0502020204030204" pitchFamily="34" charset="0"/>
              </a:rPr>
              <a:t>tanpa</a:t>
            </a:r>
            <a:r>
              <a:rPr lang="en-US" altLang="en-US" sz="2800" dirty="0">
                <a:latin typeface="Calibri" panose="020F0502020204030204" pitchFamily="34" charset="0"/>
              </a:rPr>
              <a:t> </a:t>
            </a:r>
            <a:r>
              <a:rPr lang="en-US" altLang="en-US" sz="2800" dirty="0" err="1">
                <a:latin typeface="Calibri" panose="020F0502020204030204" pitchFamily="34" charset="0"/>
              </a:rPr>
              <a:t>membandingkan</a:t>
            </a:r>
            <a:r>
              <a:rPr lang="en-US" altLang="en-US" sz="2800" dirty="0">
                <a:latin typeface="Calibri" panose="020F0502020204030204" pitchFamily="34" charset="0"/>
              </a:rPr>
              <a:t> </a:t>
            </a:r>
            <a:r>
              <a:rPr lang="en-US" altLang="en-US" sz="2800" dirty="0" err="1">
                <a:latin typeface="Calibri" panose="020F0502020204030204" pitchFamily="34" charset="0"/>
              </a:rPr>
              <a:t>dengan</a:t>
            </a:r>
            <a:r>
              <a:rPr lang="en-US" altLang="en-US" sz="2800" dirty="0">
                <a:latin typeface="Calibri" panose="020F0502020204030204" pitchFamily="34" charset="0"/>
              </a:rPr>
              <a:t> </a:t>
            </a:r>
            <a:r>
              <a:rPr lang="en-US" altLang="en-US" sz="2800" dirty="0" err="1">
                <a:latin typeface="Calibri" panose="020F0502020204030204" pitchFamily="34" charset="0"/>
              </a:rPr>
              <a:t>seluruh</a:t>
            </a:r>
            <a:r>
              <a:rPr lang="en-US" altLang="en-US" sz="2800" dirty="0">
                <a:latin typeface="Calibri" panose="020F0502020204030204" pitchFamily="34" charset="0"/>
              </a:rPr>
              <a:t> </a:t>
            </a:r>
            <a:r>
              <a:rPr lang="en-US" altLang="en-US" sz="2800" dirty="0" err="1">
                <a:latin typeface="Calibri" panose="020F0502020204030204" pitchFamily="34" charset="0"/>
              </a:rPr>
              <a:t>solusi</a:t>
            </a:r>
            <a:r>
              <a:rPr lang="en-US" altLang="en-US" sz="2800" dirty="0">
                <a:latin typeface="Calibri" panose="020F0502020204030204" pitchFamily="34" charset="0"/>
              </a:rPr>
              <a:t> lain yang </a:t>
            </a:r>
            <a:r>
              <a:rPr lang="en-US" altLang="en-US" sz="2800" dirty="0" err="1">
                <a:latin typeface="Calibri" panose="020F0502020204030204" pitchFamily="34" charset="0"/>
              </a:rPr>
              <a:t>mungkin</a:t>
            </a:r>
            <a:r>
              <a:rPr lang="en-US" altLang="en-US" sz="2800" dirty="0">
                <a:latin typeface="Calibri" panose="020F0502020204030204" pitchFamily="34" charset="0"/>
              </a:rPr>
              <a:t> ?</a:t>
            </a:r>
          </a:p>
          <a:p>
            <a:pPr marL="457200" indent="-457200" algn="just" eaLnBrk="1" hangingPunct="1">
              <a:lnSpc>
                <a:spcPct val="150000"/>
              </a:lnSpc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en-US" altLang="en-US" sz="2800" dirty="0" err="1">
                <a:latin typeface="Calibri" panose="020F0502020204030204" pitchFamily="34" charset="0"/>
              </a:rPr>
              <a:t>Apakah</a:t>
            </a:r>
            <a:r>
              <a:rPr lang="en-US" altLang="en-US" sz="2800" dirty="0">
                <a:latin typeface="Calibri" panose="020F0502020204030204" pitchFamily="34" charset="0"/>
              </a:rPr>
              <a:t> </a:t>
            </a:r>
            <a:r>
              <a:rPr lang="en-US" altLang="en-US" sz="2800" dirty="0" err="1">
                <a:latin typeface="Calibri" panose="020F0502020204030204" pitchFamily="34" charset="0"/>
              </a:rPr>
              <a:t>solusi</a:t>
            </a:r>
            <a:r>
              <a:rPr lang="en-US" altLang="en-US" sz="2800" dirty="0">
                <a:latin typeface="Calibri" panose="020F0502020204030204" pitchFamily="34" charset="0"/>
              </a:rPr>
              <a:t> yang </a:t>
            </a:r>
            <a:r>
              <a:rPr lang="en-US" altLang="en-US" sz="2800" dirty="0" err="1">
                <a:latin typeface="Calibri" panose="020F0502020204030204" pitchFamily="34" charset="0"/>
              </a:rPr>
              <a:t>diinginkan</a:t>
            </a:r>
            <a:r>
              <a:rPr lang="en-US" altLang="en-US" sz="2800" dirty="0">
                <a:latin typeface="Calibri" panose="020F0502020204030204" pitchFamily="34" charset="0"/>
              </a:rPr>
              <a:t> </a:t>
            </a:r>
            <a:r>
              <a:rPr lang="en-US" altLang="en-US" sz="2800" dirty="0" err="1">
                <a:latin typeface="Calibri" panose="020F0502020204030204" pitchFamily="34" charset="0"/>
              </a:rPr>
              <a:t>sebuah</a:t>
            </a:r>
            <a:r>
              <a:rPr lang="en-US" altLang="en-US" sz="2800" dirty="0">
                <a:latin typeface="Calibri" panose="020F0502020204030204" pitchFamily="34" charset="0"/>
              </a:rPr>
              <a:t> </a:t>
            </a:r>
            <a:r>
              <a:rPr lang="en-US" altLang="en-US" sz="2800" dirty="0" err="1">
                <a:latin typeface="Calibri" panose="020F0502020204030204" pitchFamily="34" charset="0"/>
              </a:rPr>
              <a:t>keadaaan</a:t>
            </a:r>
            <a:r>
              <a:rPr lang="en-US" altLang="en-US" sz="2800" dirty="0">
                <a:latin typeface="Calibri" panose="020F0502020204030204" pitchFamily="34" charset="0"/>
              </a:rPr>
              <a:t> </a:t>
            </a:r>
            <a:r>
              <a:rPr lang="en-US" altLang="en-US" sz="2800" dirty="0" err="1">
                <a:latin typeface="Calibri" panose="020F0502020204030204" pitchFamily="34" charset="0"/>
              </a:rPr>
              <a:t>dari</a:t>
            </a:r>
            <a:r>
              <a:rPr lang="en-US" altLang="en-US" sz="2800" dirty="0">
                <a:latin typeface="Calibri" panose="020F0502020204030204" pitchFamily="34" charset="0"/>
              </a:rPr>
              <a:t> dunia </a:t>
            </a:r>
            <a:r>
              <a:rPr lang="en-US" altLang="en-US" sz="2800" dirty="0" err="1">
                <a:latin typeface="Calibri" panose="020F0502020204030204" pitchFamily="34" charset="0"/>
              </a:rPr>
              <a:t>atau</a:t>
            </a:r>
            <a:r>
              <a:rPr lang="en-US" altLang="en-US" sz="2800" dirty="0">
                <a:latin typeface="Calibri" panose="020F0502020204030204" pitchFamily="34" charset="0"/>
              </a:rPr>
              <a:t> </a:t>
            </a:r>
            <a:r>
              <a:rPr lang="en-US" altLang="en-US" sz="2800" dirty="0" err="1">
                <a:latin typeface="Calibri" panose="020F0502020204030204" pitchFamily="34" charset="0"/>
              </a:rPr>
              <a:t>sebuah</a:t>
            </a:r>
            <a:r>
              <a:rPr lang="en-US" altLang="en-US" sz="2800" dirty="0">
                <a:latin typeface="Calibri" panose="020F0502020204030204" pitchFamily="34" charset="0"/>
              </a:rPr>
              <a:t> </a:t>
            </a:r>
            <a:r>
              <a:rPr lang="en-US" altLang="en-US" sz="2800" dirty="0" err="1">
                <a:latin typeface="Calibri" panose="020F0502020204030204" pitchFamily="34" charset="0"/>
              </a:rPr>
              <a:t>jalur</a:t>
            </a:r>
            <a:r>
              <a:rPr lang="en-US" altLang="en-US" sz="2800" dirty="0">
                <a:latin typeface="Calibri" panose="020F0502020204030204" pitchFamily="34" charset="0"/>
              </a:rPr>
              <a:t> </a:t>
            </a:r>
            <a:r>
              <a:rPr lang="en-US" altLang="en-US" sz="2800" dirty="0" err="1">
                <a:latin typeface="Calibri" panose="020F0502020204030204" pitchFamily="34" charset="0"/>
              </a:rPr>
              <a:t>dari</a:t>
            </a:r>
            <a:r>
              <a:rPr lang="en-US" altLang="en-US" sz="2800" dirty="0">
                <a:latin typeface="Calibri" panose="020F0502020204030204" pitchFamily="34" charset="0"/>
              </a:rPr>
              <a:t> </a:t>
            </a:r>
            <a:r>
              <a:rPr lang="en-US" altLang="en-US" sz="2800" dirty="0" err="1">
                <a:latin typeface="Calibri" panose="020F0502020204030204" pitchFamily="34" charset="0"/>
              </a:rPr>
              <a:t>keadaan</a:t>
            </a:r>
            <a:r>
              <a:rPr lang="en-US" altLang="en-US" sz="2800" dirty="0">
                <a:latin typeface="Calibri" panose="020F0502020204030204" pitchFamily="34" charset="0"/>
              </a:rPr>
              <a:t> ?</a:t>
            </a:r>
          </a:p>
          <a:p>
            <a:pPr marL="457200" indent="-457200" algn="just" eaLnBrk="1" hangingPunct="1">
              <a:lnSpc>
                <a:spcPct val="150000"/>
              </a:lnSpc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en-US" altLang="en-US" sz="2800" dirty="0" err="1">
                <a:latin typeface="Calibri" panose="020F0502020204030204" pitchFamily="34" charset="0"/>
              </a:rPr>
              <a:t>Apa</a:t>
            </a:r>
            <a:r>
              <a:rPr lang="en-US" altLang="en-US" sz="2800" dirty="0">
                <a:latin typeface="Calibri" panose="020F0502020204030204" pitchFamily="34" charset="0"/>
              </a:rPr>
              <a:t> </a:t>
            </a:r>
            <a:r>
              <a:rPr lang="en-US" altLang="en-US" sz="2800" dirty="0" err="1">
                <a:latin typeface="Calibri" panose="020F0502020204030204" pitchFamily="34" charset="0"/>
              </a:rPr>
              <a:t>peran</a:t>
            </a:r>
            <a:r>
              <a:rPr lang="en-US" altLang="en-US" sz="2800" dirty="0">
                <a:latin typeface="Calibri" panose="020F0502020204030204" pitchFamily="34" charset="0"/>
              </a:rPr>
              <a:t> </a:t>
            </a:r>
            <a:r>
              <a:rPr lang="en-US" altLang="en-US" sz="2800" dirty="0" err="1">
                <a:latin typeface="Calibri" panose="020F0502020204030204" pitchFamily="34" charset="0"/>
              </a:rPr>
              <a:t>dari</a:t>
            </a:r>
            <a:r>
              <a:rPr lang="en-US" altLang="en-US" sz="2800" dirty="0">
                <a:latin typeface="Calibri" panose="020F0502020204030204" pitchFamily="34" charset="0"/>
              </a:rPr>
              <a:t> </a:t>
            </a:r>
            <a:r>
              <a:rPr lang="en-US" altLang="en-US" sz="2800" dirty="0" err="1">
                <a:latin typeface="Calibri" panose="020F0502020204030204" pitchFamily="34" charset="0"/>
              </a:rPr>
              <a:t>pengetahuan</a:t>
            </a:r>
            <a:r>
              <a:rPr lang="en-US" altLang="en-US" sz="2800" dirty="0">
                <a:latin typeface="Calibri" panose="020F0502020204030204" pitchFamily="34" charset="0"/>
              </a:rPr>
              <a:t> ?</a:t>
            </a:r>
          </a:p>
          <a:p>
            <a:pPr marL="457200" indent="-457200" algn="just" eaLnBrk="1" hangingPunct="1">
              <a:lnSpc>
                <a:spcPct val="150000"/>
              </a:lnSpc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sv-SE" altLang="en-US" sz="2800" dirty="0">
                <a:latin typeface="Calibri" panose="020F0502020204030204" pitchFamily="34" charset="0"/>
              </a:rPr>
              <a:t>Apakah pekerjaan memerlukan interaksi dengan manusia ?</a:t>
            </a:r>
            <a:endParaRPr lang="en-US" altLang="en-US" sz="2800" dirty="0">
              <a:latin typeface="Calibri" panose="020F0502020204030204" pitchFamily="34" charset="0"/>
            </a:endParaRP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111AA855-14FE-E323-5269-9582E132854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28164" y="636494"/>
            <a:ext cx="9477349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sv-SE" altLang="en-US" sz="3200" b="1" dirty="0">
                <a:latin typeface="Calibri" panose="020F0502020204030204" pitchFamily="34" charset="0"/>
              </a:rPr>
              <a:t>Karakteristik Masalah Dalam AI</a:t>
            </a:r>
            <a:endParaRPr lang="en-US" altLang="en-US" sz="3200" b="1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2043679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3">
            <a:extLst>
              <a:ext uri="{FF2B5EF4-FFF2-40B4-BE49-F238E27FC236}">
                <a16:creationId xmlns:a16="http://schemas.microsoft.com/office/drawing/2014/main" id="{CEBC69D5-CA4E-01E4-4F7F-19EFA5170C73}"/>
              </a:ext>
            </a:extLst>
          </p:cNvPr>
          <p:cNvSpPr txBox="1"/>
          <p:nvPr/>
        </p:nvSpPr>
        <p:spPr>
          <a:xfrm>
            <a:off x="2744957" y="1759790"/>
            <a:ext cx="6188026" cy="318471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13389"/>
              </a:lnSpc>
            </a:pPr>
            <a:r>
              <a:rPr lang="en-US" sz="5400" b="1" spc="889" dirty="0">
                <a:solidFill>
                  <a:srgbClr val="0070C0"/>
                </a:solidFill>
                <a:latin typeface="Open Sans Bold Bold"/>
              </a:rPr>
              <a:t>THANK YOU!!</a:t>
            </a:r>
          </a:p>
          <a:p>
            <a:pPr algn="ctr">
              <a:lnSpc>
                <a:spcPts val="13389"/>
              </a:lnSpc>
            </a:pPr>
            <a:r>
              <a:rPr lang="id-ID" sz="5400" b="1" dirty="0">
                <a:sym typeface="Wingdings" panose="05000000000000000000" pitchFamily="2" charset="2"/>
              </a:rPr>
              <a:t> </a:t>
            </a:r>
            <a:r>
              <a:rPr lang="en-US" sz="5400" b="1" dirty="0"/>
              <a:t>END</a:t>
            </a:r>
            <a:r>
              <a:rPr lang="id-ID" sz="5400" b="1" dirty="0"/>
              <a:t> </a:t>
            </a:r>
            <a:r>
              <a:rPr lang="id-ID" sz="5400" b="1" dirty="0">
                <a:sym typeface="Wingdings" panose="05000000000000000000" pitchFamily="2" charset="2"/>
              </a:rPr>
              <a:t></a:t>
            </a:r>
            <a:endParaRPr lang="en-US" sz="5400" b="1" dirty="0"/>
          </a:p>
        </p:txBody>
      </p:sp>
    </p:spTree>
    <p:extLst>
      <p:ext uri="{BB962C8B-B14F-4D97-AF65-F5344CB8AC3E}">
        <p14:creationId xmlns:p14="http://schemas.microsoft.com/office/powerpoint/2010/main" val="16426280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280795"/>
          </a:xfrm>
        </p:spPr>
        <p:txBody>
          <a:bodyPr/>
          <a:lstStyle/>
          <a:p>
            <a:pPr algn="ctr" eaLnBrk="1" hangingPunct="1"/>
            <a:r>
              <a:rPr lang="en-US" altLang="en-US" b="1" dirty="0" err="1"/>
              <a:t>Sistem</a:t>
            </a:r>
            <a:r>
              <a:rPr lang="en-US" altLang="en-US" b="1" dirty="0"/>
              <a:t> </a:t>
            </a:r>
            <a:r>
              <a:rPr lang="en-US" altLang="en-US" b="1" dirty="0" err="1"/>
              <a:t>Kecerdasan</a:t>
            </a:r>
            <a:r>
              <a:rPr lang="en-US" altLang="en-US" b="1" dirty="0"/>
              <a:t> </a:t>
            </a:r>
            <a:r>
              <a:rPr lang="en-US" altLang="en-US" b="1" dirty="0" err="1"/>
              <a:t>Buatan</a:t>
            </a:r>
            <a:endParaRPr lang="en-US" altLang="en-US" b="1" dirty="0"/>
          </a:p>
        </p:txBody>
      </p:sp>
      <p:pic>
        <p:nvPicPr>
          <p:cNvPr id="4099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124" t="47000" r="13750" b="21001"/>
          <a:stretch>
            <a:fillRect/>
          </a:stretch>
        </p:blipFill>
        <p:spPr bwMode="auto">
          <a:xfrm>
            <a:off x="1905000" y="1905000"/>
            <a:ext cx="8305800" cy="2438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731520" y="4507520"/>
            <a:ext cx="10622280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defRPr/>
            </a:pPr>
            <a:r>
              <a:rPr lang="en-US" sz="2400" b="1" dirty="0"/>
              <a:t>Input : </a:t>
            </a:r>
            <a:r>
              <a:rPr lang="en-US" sz="2400" dirty="0" err="1"/>
              <a:t>Berupa</a:t>
            </a:r>
            <a:r>
              <a:rPr lang="en-US" sz="2400" dirty="0"/>
              <a:t> </a:t>
            </a:r>
            <a:r>
              <a:rPr lang="en-US" sz="2400" dirty="0" err="1"/>
              <a:t>masalah</a:t>
            </a:r>
            <a:endParaRPr lang="en-US" sz="2400" dirty="0"/>
          </a:p>
          <a:p>
            <a:pPr algn="just">
              <a:defRPr/>
            </a:pPr>
            <a:r>
              <a:rPr lang="en-US" sz="2400" b="1" dirty="0" err="1"/>
              <a:t>Knowedge</a:t>
            </a:r>
            <a:r>
              <a:rPr lang="en-US" sz="2400" b="1" dirty="0"/>
              <a:t> Base : </a:t>
            </a:r>
            <a:r>
              <a:rPr lang="en-US" sz="2400" dirty="0" err="1"/>
              <a:t>Sekumpulan</a:t>
            </a:r>
            <a:r>
              <a:rPr lang="en-US" sz="2400" dirty="0"/>
              <a:t> </a:t>
            </a:r>
            <a:r>
              <a:rPr lang="en-US" sz="2400" dirty="0" err="1"/>
              <a:t>pengetahuan</a:t>
            </a:r>
            <a:r>
              <a:rPr lang="en-US" sz="2400" dirty="0"/>
              <a:t> yang </a:t>
            </a:r>
            <a:r>
              <a:rPr lang="en-US" sz="2400" dirty="0" err="1"/>
              <a:t>ada</a:t>
            </a:r>
            <a:r>
              <a:rPr lang="en-US" sz="2400" dirty="0"/>
              <a:t> pada basis </a:t>
            </a:r>
            <a:r>
              <a:rPr lang="en-US" sz="2400" dirty="0" err="1"/>
              <a:t>pengetahuan</a:t>
            </a:r>
            <a:endParaRPr lang="en-US" sz="2400" dirty="0"/>
          </a:p>
          <a:p>
            <a:pPr marL="2054225" indent="-2054225" algn="just">
              <a:defRPr/>
            </a:pPr>
            <a:r>
              <a:rPr lang="en-US" sz="2400" b="1" dirty="0"/>
              <a:t>Inference Engine : </a:t>
            </a:r>
            <a:r>
              <a:rPr lang="en-US" sz="2400" dirty="0" err="1"/>
              <a:t>Digunakan</a:t>
            </a:r>
            <a:r>
              <a:rPr lang="en-US" sz="2400" dirty="0"/>
              <a:t> agar </a:t>
            </a:r>
            <a:r>
              <a:rPr lang="en-US" sz="2400" dirty="0" err="1"/>
              <a:t>sistem</a:t>
            </a:r>
            <a:r>
              <a:rPr lang="en-US" sz="2400" dirty="0"/>
              <a:t> </a:t>
            </a:r>
            <a:r>
              <a:rPr lang="en-US" sz="2400" dirty="0" err="1"/>
              <a:t>mampu</a:t>
            </a:r>
            <a:r>
              <a:rPr lang="en-US" sz="2400" dirty="0"/>
              <a:t> </a:t>
            </a:r>
            <a:r>
              <a:rPr lang="en-US" sz="2400" dirty="0" err="1"/>
              <a:t>mengambil</a:t>
            </a:r>
            <a:r>
              <a:rPr lang="en-US" sz="2400" dirty="0"/>
              <a:t> </a:t>
            </a:r>
            <a:r>
              <a:rPr lang="en-US" sz="2400" dirty="0" err="1"/>
              <a:t>kesimpulan</a:t>
            </a:r>
            <a:r>
              <a:rPr lang="en-US" sz="2400" dirty="0"/>
              <a:t> </a:t>
            </a:r>
            <a:r>
              <a:rPr lang="en-US" sz="2400" dirty="0" err="1"/>
              <a:t>berdasarkan</a:t>
            </a:r>
            <a:r>
              <a:rPr lang="en-US" sz="2400" dirty="0"/>
              <a:t> </a:t>
            </a:r>
            <a:r>
              <a:rPr lang="en-US" sz="2400" dirty="0" err="1"/>
              <a:t>fakta</a:t>
            </a:r>
            <a:r>
              <a:rPr lang="en-US" sz="2400" dirty="0"/>
              <a:t> </a:t>
            </a:r>
            <a:r>
              <a:rPr lang="en-US" sz="2400" dirty="0" err="1"/>
              <a:t>atau</a:t>
            </a:r>
            <a:r>
              <a:rPr lang="en-US" sz="2400" dirty="0"/>
              <a:t> </a:t>
            </a:r>
            <a:r>
              <a:rPr lang="en-US" sz="2400" dirty="0" err="1"/>
              <a:t>pengetahuan</a:t>
            </a:r>
            <a:r>
              <a:rPr lang="en-US" sz="2400" dirty="0"/>
              <a:t> Output yang </a:t>
            </a:r>
            <a:r>
              <a:rPr lang="en-US" sz="2400" dirty="0" err="1"/>
              <a:t>diberikan</a:t>
            </a:r>
            <a:r>
              <a:rPr lang="en-US" sz="2400" dirty="0"/>
              <a:t> </a:t>
            </a:r>
            <a:r>
              <a:rPr lang="en-US" sz="2400" dirty="0" err="1"/>
              <a:t>berupa</a:t>
            </a:r>
            <a:r>
              <a:rPr lang="en-US" sz="2400" dirty="0"/>
              <a:t> </a:t>
            </a:r>
            <a:r>
              <a:rPr lang="en-US" sz="2400" dirty="0" err="1"/>
              <a:t>solusi</a:t>
            </a:r>
            <a:r>
              <a:rPr lang="en-US" sz="2400" dirty="0"/>
              <a:t> </a:t>
            </a:r>
            <a:r>
              <a:rPr lang="en-US" sz="2400" dirty="0" err="1"/>
              <a:t>masalah</a:t>
            </a:r>
            <a:r>
              <a:rPr lang="en-US" sz="2400" dirty="0"/>
              <a:t> </a:t>
            </a:r>
            <a:r>
              <a:rPr lang="en-US" sz="2400" dirty="0" err="1"/>
              <a:t>sebagai</a:t>
            </a:r>
            <a:r>
              <a:rPr lang="en-US" sz="2400" dirty="0"/>
              <a:t> </a:t>
            </a:r>
            <a:r>
              <a:rPr lang="en-US" sz="2400" dirty="0" err="1"/>
              <a:t>hasil</a:t>
            </a:r>
            <a:r>
              <a:rPr lang="en-US" sz="2400" dirty="0"/>
              <a:t> </a:t>
            </a:r>
            <a:r>
              <a:rPr lang="en-US" sz="2400" dirty="0" err="1"/>
              <a:t>dari</a:t>
            </a:r>
            <a:r>
              <a:rPr lang="en-US" sz="2400" dirty="0"/>
              <a:t> </a:t>
            </a:r>
            <a:r>
              <a:rPr lang="en-US" sz="2400" dirty="0" err="1"/>
              <a:t>inferensi</a:t>
            </a:r>
            <a:endParaRPr lang="en-US" sz="2400" dirty="0"/>
          </a:p>
          <a:p>
            <a:pPr algn="just">
              <a:defRPr/>
            </a:pPr>
            <a:r>
              <a:rPr lang="en-US" sz="2400" b="1" dirty="0"/>
              <a:t>Output : </a:t>
            </a:r>
            <a:r>
              <a:rPr lang="en-US" sz="2400" dirty="0" err="1"/>
              <a:t>Berupa</a:t>
            </a:r>
            <a:r>
              <a:rPr lang="en-US" sz="2400" dirty="0"/>
              <a:t> </a:t>
            </a:r>
            <a:r>
              <a:rPr lang="en-US" sz="2400" dirty="0" err="1"/>
              <a:t>solusi</a:t>
            </a:r>
            <a:r>
              <a:rPr lang="en-US" sz="2400" dirty="0"/>
              <a:t> </a:t>
            </a:r>
            <a:r>
              <a:rPr lang="en-US" sz="2400" dirty="0" err="1"/>
              <a:t>dari</a:t>
            </a:r>
            <a:r>
              <a:rPr lang="en-US" sz="2400" dirty="0"/>
              <a:t> </a:t>
            </a:r>
            <a:r>
              <a:rPr lang="en-US" sz="2400" dirty="0" err="1"/>
              <a:t>permasalahan</a:t>
            </a:r>
            <a:r>
              <a:rPr lang="en-US" sz="2400" dirty="0"/>
              <a:t> </a:t>
            </a:r>
            <a:r>
              <a:rPr lang="en-US" sz="2400" dirty="0" err="1"/>
              <a:t>sebagai</a:t>
            </a:r>
            <a:r>
              <a:rPr lang="en-US" sz="2400" dirty="0"/>
              <a:t> </a:t>
            </a:r>
            <a:r>
              <a:rPr lang="en-US" sz="2400" dirty="0" err="1"/>
              <a:t>hasil</a:t>
            </a:r>
            <a:r>
              <a:rPr lang="en-US" sz="2400" dirty="0"/>
              <a:t> </a:t>
            </a:r>
            <a:r>
              <a:rPr lang="en-US" sz="2400" dirty="0" err="1"/>
              <a:t>dari</a:t>
            </a:r>
            <a:r>
              <a:rPr lang="en-US" sz="2400" dirty="0"/>
              <a:t> </a:t>
            </a:r>
            <a:r>
              <a:rPr lang="en-US" sz="2400" dirty="0" err="1"/>
              <a:t>inferensi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6396946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4133" y="851411"/>
            <a:ext cx="9740703" cy="1132131"/>
          </a:xfrm>
        </p:spPr>
        <p:txBody>
          <a:bodyPr rtlCol="0">
            <a:normAutofit/>
          </a:bodyPr>
          <a:lstStyle/>
          <a:p>
            <a:pPr algn="ctr">
              <a:defRPr/>
            </a:pPr>
            <a:r>
              <a:rPr lang="en-US" sz="3600" b="1" dirty="0" err="1"/>
              <a:t>Membangun</a:t>
            </a:r>
            <a:r>
              <a:rPr lang="en-US" sz="3600" b="1" dirty="0"/>
              <a:t> </a:t>
            </a:r>
            <a:r>
              <a:rPr lang="en-US" sz="3600" b="1" dirty="0" err="1"/>
              <a:t>Sistem</a:t>
            </a:r>
            <a:r>
              <a:rPr lang="en-US" sz="3600" b="1" dirty="0"/>
              <a:t> Yang Mampu </a:t>
            </a:r>
            <a:r>
              <a:rPr lang="en-US" sz="3600" b="1" dirty="0" err="1"/>
              <a:t>Menyelesaikan</a:t>
            </a:r>
            <a:r>
              <a:rPr lang="en-US" sz="3600" b="1" dirty="0"/>
              <a:t> </a:t>
            </a:r>
            <a:r>
              <a:rPr lang="en-US" sz="3600" b="1" dirty="0" err="1"/>
              <a:t>Masalah</a:t>
            </a:r>
            <a:r>
              <a:rPr lang="en-US" sz="3600" b="1" dirty="0"/>
              <a:t> </a:t>
            </a:r>
            <a:r>
              <a:rPr lang="en-US" sz="3600" b="1" dirty="0" err="1"/>
              <a:t>Menggunakan</a:t>
            </a:r>
            <a:r>
              <a:rPr lang="en-US" sz="3600" b="1" dirty="0"/>
              <a:t> AI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275789"/>
            <a:ext cx="11119338" cy="4351338"/>
          </a:xfrm>
        </p:spPr>
        <p:txBody>
          <a:bodyPr rtlCol="0">
            <a:noAutofit/>
          </a:bodyPr>
          <a:lstStyle/>
          <a:p>
            <a:pPr algn="just">
              <a:defRPr/>
            </a:pPr>
            <a:r>
              <a:rPr lang="en-US" dirty="0" err="1"/>
              <a:t>Perlu</a:t>
            </a:r>
            <a:r>
              <a:rPr lang="en-US" dirty="0"/>
              <a:t> </a:t>
            </a:r>
            <a:r>
              <a:rPr lang="en-US" dirty="0" err="1"/>
              <a:t>mempertimbangkan</a:t>
            </a:r>
            <a:r>
              <a:rPr lang="en-US" dirty="0"/>
              <a:t> </a:t>
            </a:r>
            <a:r>
              <a:rPr lang="en-US" dirty="0" err="1"/>
              <a:t>beberapa</a:t>
            </a:r>
            <a:r>
              <a:rPr lang="en-US" dirty="0"/>
              <a:t> </a:t>
            </a:r>
            <a:r>
              <a:rPr lang="en-US" dirty="0" err="1"/>
              <a:t>hal</a:t>
            </a:r>
            <a:r>
              <a:rPr lang="en-US" dirty="0"/>
              <a:t> :</a:t>
            </a:r>
          </a:p>
          <a:p>
            <a:pPr marL="862012" indent="-514350" algn="just">
              <a:buFont typeface="+mj-lt"/>
              <a:buAutoNum type="arabicPeriod"/>
              <a:defRPr/>
            </a:pPr>
            <a:r>
              <a:rPr lang="en-US" dirty="0" err="1"/>
              <a:t>Mendefinisikan</a:t>
            </a:r>
            <a:r>
              <a:rPr lang="en-US" dirty="0"/>
              <a:t> </a:t>
            </a:r>
            <a:r>
              <a:rPr lang="en-US" dirty="0" err="1"/>
              <a:t>masalah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tepat</a:t>
            </a:r>
            <a:r>
              <a:rPr lang="en-US" dirty="0"/>
              <a:t>, </a:t>
            </a:r>
            <a:r>
              <a:rPr lang="en-US" dirty="0" err="1"/>
              <a:t>mencakup</a:t>
            </a:r>
            <a:r>
              <a:rPr lang="en-US" dirty="0"/>
              <a:t> </a:t>
            </a:r>
            <a:r>
              <a:rPr lang="en-US" sz="2800" dirty="0" err="1"/>
              <a:t>spesifikasi</a:t>
            </a:r>
            <a:r>
              <a:rPr lang="en-US" sz="2800" dirty="0"/>
              <a:t> yang </a:t>
            </a:r>
            <a:r>
              <a:rPr lang="en-US" sz="2800" dirty="0" err="1"/>
              <a:t>tepat</a:t>
            </a:r>
            <a:r>
              <a:rPr lang="en-US" sz="2800" dirty="0"/>
              <a:t> </a:t>
            </a:r>
            <a:r>
              <a:rPr lang="en-US" sz="2800" dirty="0" err="1"/>
              <a:t>mengenai</a:t>
            </a:r>
            <a:r>
              <a:rPr lang="en-US" sz="2800" dirty="0"/>
              <a:t> </a:t>
            </a:r>
            <a:r>
              <a:rPr lang="en-US" sz="2800" dirty="0" err="1"/>
              <a:t>keadaan</a:t>
            </a:r>
            <a:r>
              <a:rPr lang="en-US" sz="2800" dirty="0"/>
              <a:t> </a:t>
            </a:r>
            <a:r>
              <a:rPr lang="en-US" sz="2800" dirty="0" err="1"/>
              <a:t>awal</a:t>
            </a:r>
            <a:r>
              <a:rPr lang="en-US" dirty="0"/>
              <a:t> </a:t>
            </a:r>
            <a:r>
              <a:rPr lang="en-US" sz="2800" dirty="0"/>
              <a:t>dan </a:t>
            </a:r>
            <a:r>
              <a:rPr lang="en-US" sz="2800" dirty="0" err="1"/>
              <a:t>solusi</a:t>
            </a:r>
            <a:r>
              <a:rPr lang="en-US" sz="2800" dirty="0"/>
              <a:t> yang </a:t>
            </a:r>
            <a:r>
              <a:rPr lang="en-US" sz="2800" dirty="0" err="1"/>
              <a:t>diharapkan</a:t>
            </a:r>
            <a:r>
              <a:rPr lang="en-US" sz="2800" dirty="0"/>
              <a:t>.</a:t>
            </a:r>
          </a:p>
          <a:p>
            <a:pPr marL="858838" indent="-504825" algn="just">
              <a:buFont typeface="+mj-lt"/>
              <a:buAutoNum type="arabicPeriod"/>
              <a:defRPr/>
            </a:pPr>
            <a:r>
              <a:rPr lang="en-US" dirty="0" err="1"/>
              <a:t>Menganalisis</a:t>
            </a:r>
            <a:r>
              <a:rPr lang="en-US" dirty="0"/>
              <a:t> </a:t>
            </a:r>
            <a:r>
              <a:rPr lang="en-US" dirty="0" err="1"/>
              <a:t>masalah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 dirty="0"/>
              <a:t> dan </a:t>
            </a:r>
            <a:r>
              <a:rPr lang="en-US" dirty="0" err="1"/>
              <a:t>mencari</a:t>
            </a:r>
            <a:r>
              <a:rPr lang="en-US" dirty="0"/>
              <a:t> </a:t>
            </a:r>
            <a:r>
              <a:rPr lang="en-US" sz="2800" dirty="0" err="1"/>
              <a:t>beberapa</a:t>
            </a:r>
            <a:r>
              <a:rPr lang="en-US" sz="2800" dirty="0"/>
              <a:t> </a:t>
            </a:r>
            <a:r>
              <a:rPr lang="en-US" sz="2800" dirty="0" err="1"/>
              <a:t>teknik</a:t>
            </a:r>
            <a:r>
              <a:rPr lang="en-US" sz="2800" dirty="0"/>
              <a:t> </a:t>
            </a:r>
            <a:r>
              <a:rPr lang="en-US" sz="2800" dirty="0" err="1"/>
              <a:t>penyelesaian</a:t>
            </a:r>
            <a:r>
              <a:rPr lang="en-US" sz="2800" dirty="0"/>
              <a:t> </a:t>
            </a:r>
            <a:r>
              <a:rPr lang="en-US" sz="2800" dirty="0" err="1"/>
              <a:t>masalah</a:t>
            </a:r>
            <a:r>
              <a:rPr lang="en-US" sz="2800" dirty="0"/>
              <a:t> yang </a:t>
            </a:r>
            <a:r>
              <a:rPr lang="en-US" sz="2800" dirty="0" err="1"/>
              <a:t>sesuai</a:t>
            </a:r>
            <a:r>
              <a:rPr lang="en-US" sz="2800" dirty="0"/>
              <a:t>.</a:t>
            </a:r>
          </a:p>
          <a:p>
            <a:pPr marL="858838" indent="-511175" algn="just">
              <a:buFont typeface="+mj-lt"/>
              <a:buAutoNum type="arabicPeriod"/>
              <a:defRPr/>
            </a:pPr>
            <a:r>
              <a:rPr lang="en-US" dirty="0" err="1"/>
              <a:t>Merepresentasikan</a:t>
            </a:r>
            <a:r>
              <a:rPr lang="en-US" dirty="0"/>
              <a:t> </a:t>
            </a:r>
            <a:r>
              <a:rPr lang="en-US" dirty="0" err="1"/>
              <a:t>pengetahuan</a:t>
            </a:r>
            <a:r>
              <a:rPr lang="en-US" dirty="0"/>
              <a:t> yang </a:t>
            </a:r>
            <a:r>
              <a:rPr lang="en-US" dirty="0" err="1"/>
              <a:t>perlu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sz="2800" dirty="0" err="1"/>
              <a:t>menyelesaikan</a:t>
            </a:r>
            <a:r>
              <a:rPr lang="en-US" sz="2800" dirty="0"/>
              <a:t> </a:t>
            </a:r>
            <a:r>
              <a:rPr lang="en-US" sz="2800" dirty="0" err="1"/>
              <a:t>masalah</a:t>
            </a:r>
            <a:r>
              <a:rPr lang="en-US" sz="2800" dirty="0"/>
              <a:t> </a:t>
            </a:r>
            <a:r>
              <a:rPr lang="en-US" sz="2800" dirty="0" err="1"/>
              <a:t>tersebut</a:t>
            </a:r>
            <a:r>
              <a:rPr lang="en-US" sz="2800" dirty="0"/>
              <a:t>.</a:t>
            </a:r>
          </a:p>
          <a:p>
            <a:pPr marL="862012" indent="-514350" algn="just">
              <a:buFont typeface="+mj-lt"/>
              <a:buAutoNum type="arabicPeriod"/>
              <a:defRPr/>
            </a:pPr>
            <a:r>
              <a:rPr lang="en-US" dirty="0" err="1"/>
              <a:t>Memilih</a:t>
            </a:r>
            <a:r>
              <a:rPr lang="en-US" dirty="0"/>
              <a:t> </a:t>
            </a:r>
            <a:r>
              <a:rPr lang="en-US" dirty="0" err="1"/>
              <a:t>teknik</a:t>
            </a:r>
            <a:r>
              <a:rPr lang="en-US" dirty="0"/>
              <a:t> </a:t>
            </a:r>
            <a:r>
              <a:rPr lang="en-US" dirty="0" err="1"/>
              <a:t>penyelesaian</a:t>
            </a:r>
            <a:r>
              <a:rPr lang="en-US" dirty="0"/>
              <a:t> </a:t>
            </a:r>
            <a:r>
              <a:rPr lang="en-US" dirty="0" err="1"/>
              <a:t>masalah</a:t>
            </a:r>
            <a:r>
              <a:rPr lang="en-US" dirty="0"/>
              <a:t> yang </a:t>
            </a:r>
            <a:r>
              <a:rPr lang="en-US" sz="2800" dirty="0" err="1"/>
              <a:t>terbaik</a:t>
            </a:r>
            <a:r>
              <a:rPr lang="en-US" sz="28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8819480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altLang="en-US" b="1" dirty="0" err="1"/>
              <a:t>Penyelesaian</a:t>
            </a:r>
            <a:r>
              <a:rPr lang="en-US" altLang="en-US" b="1" dirty="0"/>
              <a:t> </a:t>
            </a:r>
            <a:r>
              <a:rPr lang="en-US" altLang="en-US" b="1" dirty="0" err="1"/>
              <a:t>Masalah</a:t>
            </a:r>
            <a:r>
              <a:rPr lang="en-US" altLang="en-US" b="1" dirty="0"/>
              <a:t> </a:t>
            </a:r>
            <a:r>
              <a:rPr lang="en-US" altLang="en-US" b="1" dirty="0" err="1"/>
              <a:t>Dalam</a:t>
            </a:r>
            <a:r>
              <a:rPr lang="en-US" altLang="en-US" b="1" dirty="0"/>
              <a:t> AI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>
              <a:lnSpc>
                <a:spcPct val="150000"/>
              </a:lnSpc>
              <a:spcBef>
                <a:spcPts val="600"/>
              </a:spcBef>
              <a:defRPr/>
            </a:pPr>
            <a:r>
              <a:rPr lang="en-US" dirty="0" err="1"/>
              <a:t>Terdapat</a:t>
            </a:r>
            <a:r>
              <a:rPr lang="en-US" dirty="0"/>
              <a:t> 4 </a:t>
            </a:r>
            <a:r>
              <a:rPr lang="en-US" dirty="0" err="1"/>
              <a:t>hal</a:t>
            </a:r>
            <a:r>
              <a:rPr lang="en-US" dirty="0"/>
              <a:t> yang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diperhatikan</a:t>
            </a:r>
            <a:r>
              <a:rPr lang="en-US" dirty="0"/>
              <a:t> :</a:t>
            </a:r>
          </a:p>
          <a:p>
            <a:pPr marL="965200" indent="-566738">
              <a:lnSpc>
                <a:spcPct val="150000"/>
              </a:lnSpc>
              <a:spcBef>
                <a:spcPts val="600"/>
              </a:spcBef>
              <a:buFont typeface="Wingdings" pitchFamily="2" charset="2"/>
              <a:buChar char="ü"/>
              <a:defRPr/>
            </a:pPr>
            <a:r>
              <a:rPr lang="en-US" dirty="0"/>
              <a:t>Analisa </a:t>
            </a:r>
            <a:r>
              <a:rPr lang="en-US" dirty="0" err="1"/>
              <a:t>Masalah</a:t>
            </a:r>
            <a:endParaRPr lang="en-US" dirty="0"/>
          </a:p>
          <a:p>
            <a:pPr marL="965200" indent="-566738">
              <a:lnSpc>
                <a:spcPct val="150000"/>
              </a:lnSpc>
              <a:spcBef>
                <a:spcPts val="600"/>
              </a:spcBef>
              <a:buFont typeface="Wingdings" pitchFamily="2" charset="2"/>
              <a:buChar char="ü"/>
              <a:defRPr/>
            </a:pPr>
            <a:r>
              <a:rPr lang="en-US" dirty="0" err="1"/>
              <a:t>Representasi</a:t>
            </a:r>
            <a:r>
              <a:rPr lang="en-US" dirty="0"/>
              <a:t> </a:t>
            </a:r>
            <a:r>
              <a:rPr lang="en-US" dirty="0" err="1"/>
              <a:t>Masalah</a:t>
            </a:r>
            <a:r>
              <a:rPr lang="en-US" dirty="0"/>
              <a:t> dan </a:t>
            </a:r>
            <a:r>
              <a:rPr lang="en-US" dirty="0" err="1"/>
              <a:t>Pengetahuan</a:t>
            </a:r>
            <a:endParaRPr lang="en-US" dirty="0"/>
          </a:p>
          <a:p>
            <a:pPr marL="965200" indent="-566738">
              <a:lnSpc>
                <a:spcPct val="150000"/>
              </a:lnSpc>
              <a:spcBef>
                <a:spcPts val="600"/>
              </a:spcBef>
              <a:buFont typeface="Wingdings" pitchFamily="2" charset="2"/>
              <a:buChar char="ü"/>
              <a:defRPr/>
            </a:pPr>
            <a:r>
              <a:rPr lang="en-US" dirty="0" err="1"/>
              <a:t>Inferensi</a:t>
            </a:r>
            <a:endParaRPr lang="en-US" dirty="0"/>
          </a:p>
          <a:p>
            <a:pPr marL="965200" indent="-566738">
              <a:lnSpc>
                <a:spcPct val="150000"/>
              </a:lnSpc>
              <a:spcBef>
                <a:spcPts val="600"/>
              </a:spcBef>
              <a:buFont typeface="Wingdings" pitchFamily="2" charset="2"/>
              <a:buChar char="ü"/>
              <a:defRPr/>
            </a:pPr>
            <a:r>
              <a:rPr lang="en-US" dirty="0" err="1"/>
              <a:t>Penggunaan</a:t>
            </a:r>
            <a:r>
              <a:rPr lang="en-US" dirty="0"/>
              <a:t> Bahasa AI</a:t>
            </a:r>
          </a:p>
        </p:txBody>
      </p:sp>
    </p:spTree>
    <p:extLst>
      <p:ext uri="{BB962C8B-B14F-4D97-AF65-F5344CB8AC3E}">
        <p14:creationId xmlns:p14="http://schemas.microsoft.com/office/powerpoint/2010/main" val="2525132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altLang="en-US" b="1" dirty="0" err="1"/>
              <a:t>Analisis</a:t>
            </a:r>
            <a:r>
              <a:rPr lang="en-US" altLang="en-US" b="1" dirty="0"/>
              <a:t> </a:t>
            </a:r>
            <a:r>
              <a:rPr lang="en-US" altLang="en-US" b="1" dirty="0" err="1"/>
              <a:t>Masalah</a:t>
            </a:r>
            <a:endParaRPr lang="en-US" altLang="en-US" b="1" dirty="0"/>
          </a:p>
        </p:txBody>
      </p:sp>
      <p:sp>
        <p:nvSpPr>
          <p:cNvPr id="717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 eaLnBrk="1" hangingPunct="1">
              <a:lnSpc>
                <a:spcPct val="150000"/>
              </a:lnSpc>
              <a:spcBef>
                <a:spcPts val="600"/>
              </a:spcBef>
            </a:pPr>
            <a:r>
              <a:rPr lang="en-US" altLang="en-US" dirty="0"/>
              <a:t>Langkah </a:t>
            </a:r>
            <a:r>
              <a:rPr lang="en-US" altLang="en-US" dirty="0" err="1"/>
              <a:t>untuk</a:t>
            </a:r>
            <a:r>
              <a:rPr lang="en-US" altLang="en-US" dirty="0"/>
              <a:t> </a:t>
            </a:r>
            <a:r>
              <a:rPr lang="en-US" altLang="en-US" dirty="0" err="1"/>
              <a:t>menganalisa</a:t>
            </a:r>
            <a:r>
              <a:rPr lang="en-US" altLang="en-US" dirty="0"/>
              <a:t> </a:t>
            </a:r>
            <a:r>
              <a:rPr lang="en-US" altLang="en-US" dirty="0" err="1"/>
              <a:t>masalah</a:t>
            </a:r>
            <a:r>
              <a:rPr lang="en-US" altLang="en-US" dirty="0"/>
              <a:t> yang </a:t>
            </a:r>
            <a:r>
              <a:rPr lang="en-US" altLang="en-US" dirty="0" err="1"/>
              <a:t>dihadapi</a:t>
            </a:r>
            <a:r>
              <a:rPr lang="en-US" altLang="en-US" dirty="0"/>
              <a:t> dan </a:t>
            </a:r>
            <a:r>
              <a:rPr lang="en-US" altLang="en-US" dirty="0" err="1"/>
              <a:t>mengungkapkan</a:t>
            </a:r>
            <a:r>
              <a:rPr lang="en-US" altLang="en-US" dirty="0"/>
              <a:t> </a:t>
            </a:r>
            <a:r>
              <a:rPr lang="en-US" altLang="en-US" dirty="0" err="1"/>
              <a:t>masalah</a:t>
            </a:r>
            <a:r>
              <a:rPr lang="en-US" altLang="en-US" dirty="0"/>
              <a:t> </a:t>
            </a:r>
            <a:r>
              <a:rPr lang="en-US" altLang="en-US" dirty="0" err="1"/>
              <a:t>tersebut</a:t>
            </a:r>
            <a:r>
              <a:rPr lang="en-US" altLang="en-US" dirty="0"/>
              <a:t> </a:t>
            </a:r>
            <a:r>
              <a:rPr lang="en-US" altLang="en-US" dirty="0" err="1"/>
              <a:t>dalam</a:t>
            </a:r>
            <a:r>
              <a:rPr lang="en-US" altLang="en-US" dirty="0"/>
              <a:t> </a:t>
            </a:r>
            <a:r>
              <a:rPr lang="en-US" altLang="en-US" dirty="0" err="1"/>
              <a:t>satu</a:t>
            </a:r>
            <a:r>
              <a:rPr lang="en-US" altLang="en-US" dirty="0"/>
              <a:t> </a:t>
            </a:r>
            <a:r>
              <a:rPr lang="en-US" altLang="en-US" dirty="0" err="1"/>
              <a:t>sistem</a:t>
            </a:r>
            <a:r>
              <a:rPr lang="en-US" altLang="en-US" dirty="0"/>
              <a:t> </a:t>
            </a:r>
            <a:r>
              <a:rPr lang="en-US" altLang="en-US" dirty="0" err="1"/>
              <a:t>simbol</a:t>
            </a:r>
            <a:r>
              <a:rPr lang="en-US" altLang="en-US" dirty="0"/>
              <a:t>. </a:t>
            </a:r>
          </a:p>
          <a:p>
            <a:pPr algn="just" eaLnBrk="1" hangingPunct="1">
              <a:lnSpc>
                <a:spcPct val="150000"/>
              </a:lnSpc>
              <a:spcBef>
                <a:spcPts val="600"/>
              </a:spcBef>
            </a:pPr>
            <a:r>
              <a:rPr lang="en-US" altLang="en-US" dirty="0" err="1"/>
              <a:t>Sistem</a:t>
            </a:r>
            <a:r>
              <a:rPr lang="en-US" altLang="en-US" dirty="0"/>
              <a:t> </a:t>
            </a:r>
            <a:r>
              <a:rPr lang="en-US" altLang="en-US" dirty="0" err="1"/>
              <a:t>dapat</a:t>
            </a:r>
            <a:r>
              <a:rPr lang="en-US" altLang="en-US" dirty="0"/>
              <a:t> </a:t>
            </a:r>
            <a:r>
              <a:rPr lang="en-US" altLang="en-US" dirty="0" err="1"/>
              <a:t>merupakan</a:t>
            </a:r>
            <a:r>
              <a:rPr lang="en-US" altLang="en-US" dirty="0"/>
              <a:t> diagram, </a:t>
            </a:r>
            <a:r>
              <a:rPr lang="en-US" altLang="en-US" dirty="0" err="1"/>
              <a:t>skema</a:t>
            </a:r>
            <a:r>
              <a:rPr lang="en-US" altLang="en-US" dirty="0"/>
              <a:t>, </a:t>
            </a:r>
            <a:r>
              <a:rPr lang="en-US" altLang="en-US" dirty="0" err="1"/>
              <a:t>graf</a:t>
            </a:r>
            <a:r>
              <a:rPr lang="en-US" altLang="en-US" dirty="0"/>
              <a:t> </a:t>
            </a:r>
            <a:r>
              <a:rPr lang="en-US" altLang="en-US" dirty="0" err="1"/>
              <a:t>atau</a:t>
            </a:r>
            <a:r>
              <a:rPr lang="en-US" altLang="en-US" dirty="0"/>
              <a:t> </a:t>
            </a:r>
            <a:r>
              <a:rPr lang="en-US" altLang="en-US" dirty="0" err="1"/>
              <a:t>simbol</a:t>
            </a:r>
            <a:r>
              <a:rPr lang="en-US" altLang="en-US" dirty="0"/>
              <a:t>" dan yang lain.</a:t>
            </a:r>
          </a:p>
          <a:p>
            <a:pPr algn="just" eaLnBrk="1" hangingPunct="1">
              <a:lnSpc>
                <a:spcPct val="150000"/>
              </a:lnSpc>
              <a:spcBef>
                <a:spcPts val="600"/>
              </a:spcBef>
            </a:pPr>
            <a:r>
              <a:rPr lang="en-US" altLang="en-US" dirty="0" err="1"/>
              <a:t>Sistem</a:t>
            </a:r>
            <a:r>
              <a:rPr lang="en-US" altLang="en-US" dirty="0"/>
              <a:t> </a:t>
            </a:r>
            <a:r>
              <a:rPr lang="en-US" altLang="en-US" dirty="0" err="1"/>
              <a:t>simbol</a:t>
            </a:r>
            <a:r>
              <a:rPr lang="en-US" altLang="en-US" dirty="0"/>
              <a:t> </a:t>
            </a:r>
            <a:r>
              <a:rPr lang="en-US" altLang="en-US" dirty="0" err="1"/>
              <a:t>ini</a:t>
            </a:r>
            <a:r>
              <a:rPr lang="en-US" altLang="en-US" dirty="0"/>
              <a:t> </a:t>
            </a:r>
            <a:r>
              <a:rPr lang="en-US" altLang="en-US" dirty="0" err="1"/>
              <a:t>harus</a:t>
            </a:r>
            <a:r>
              <a:rPr lang="en-US" altLang="en-US" dirty="0"/>
              <a:t> </a:t>
            </a:r>
            <a:r>
              <a:rPr lang="en-US" altLang="en-US" dirty="0" err="1"/>
              <a:t>diterjemahkan</a:t>
            </a:r>
            <a:r>
              <a:rPr lang="en-US" altLang="en-US" dirty="0"/>
              <a:t> </a:t>
            </a:r>
            <a:r>
              <a:rPr lang="en-US" altLang="en-US" dirty="0" err="1"/>
              <a:t>dala</a:t>
            </a:r>
            <a:r>
              <a:rPr lang="en-US" altLang="en-US" dirty="0"/>
              <a:t> </a:t>
            </a:r>
            <a:r>
              <a:rPr lang="en-US" altLang="en-US" dirty="0" err="1"/>
              <a:t>bahasa</a:t>
            </a:r>
            <a:r>
              <a:rPr lang="en-US" altLang="en-US" dirty="0"/>
              <a:t> </a:t>
            </a:r>
            <a:r>
              <a:rPr lang="en-US" altLang="en-US" dirty="0" err="1"/>
              <a:t>pemgrograman</a:t>
            </a:r>
            <a:r>
              <a:rPr lang="en-US" altLang="en-US" dirty="0"/>
              <a:t> AI.</a:t>
            </a:r>
          </a:p>
          <a:p>
            <a:pPr algn="just" eaLnBrk="1" hangingPunct="1">
              <a:lnSpc>
                <a:spcPct val="150000"/>
              </a:lnSpc>
              <a:spcBef>
                <a:spcPts val="600"/>
              </a:spcBef>
            </a:pPr>
            <a:r>
              <a:rPr lang="en-US" altLang="en-US" dirty="0" err="1"/>
              <a:t>Terdapat</a:t>
            </a:r>
            <a:r>
              <a:rPr lang="en-US" altLang="en-US" dirty="0"/>
              <a:t> Initial state dan Goal State</a:t>
            </a:r>
          </a:p>
        </p:txBody>
      </p:sp>
    </p:spTree>
    <p:extLst>
      <p:ext uri="{BB962C8B-B14F-4D97-AF65-F5344CB8AC3E}">
        <p14:creationId xmlns:p14="http://schemas.microsoft.com/office/powerpoint/2010/main" val="7551759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altLang="en-US" b="1" dirty="0"/>
              <a:t>Analisa </a:t>
            </a:r>
            <a:r>
              <a:rPr lang="en-US" altLang="en-US" b="1" dirty="0" err="1"/>
              <a:t>Masalah</a:t>
            </a:r>
            <a:r>
              <a:rPr lang="en-US" altLang="en-US" b="1" dirty="0"/>
              <a:t>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Autofit/>
          </a:bodyPr>
          <a:lstStyle/>
          <a:p>
            <a:pPr marL="0" indent="0" algn="just">
              <a:lnSpc>
                <a:spcPct val="150000"/>
              </a:lnSpc>
              <a:spcBef>
                <a:spcPts val="600"/>
              </a:spcBef>
              <a:buNone/>
              <a:defRPr/>
            </a:pP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umum</a:t>
            </a:r>
            <a:r>
              <a:rPr lang="en-US" dirty="0"/>
              <a:t> </a:t>
            </a:r>
            <a:r>
              <a:rPr lang="en-US" dirty="0" err="1"/>
              <a:t>pendefinisian</a:t>
            </a:r>
            <a:r>
              <a:rPr lang="en-US" dirty="0"/>
              <a:t> </a:t>
            </a:r>
            <a:r>
              <a:rPr lang="en-US" dirty="0" err="1"/>
              <a:t>masalah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ruang</a:t>
            </a:r>
            <a:r>
              <a:rPr lang="en-US" dirty="0"/>
              <a:t> </a:t>
            </a:r>
            <a:r>
              <a:rPr lang="en-US" dirty="0" err="1"/>
              <a:t>keadaan</a:t>
            </a:r>
            <a:r>
              <a:rPr lang="en-US" dirty="0"/>
              <a:t> </a:t>
            </a:r>
            <a:r>
              <a:rPr lang="en-US" dirty="0" err="1"/>
              <a:t>meliputi</a:t>
            </a:r>
            <a:r>
              <a:rPr lang="en-US" dirty="0"/>
              <a:t> 3 </a:t>
            </a:r>
            <a:r>
              <a:rPr lang="en-US" dirty="0" err="1"/>
              <a:t>hal</a:t>
            </a:r>
            <a:r>
              <a:rPr lang="en-US" dirty="0"/>
              <a:t> :</a:t>
            </a:r>
          </a:p>
          <a:p>
            <a:pPr marL="688975" algn="just">
              <a:lnSpc>
                <a:spcPct val="150000"/>
              </a:lnSpc>
              <a:spcBef>
                <a:spcPts val="600"/>
              </a:spcBef>
              <a:defRPr/>
            </a:pPr>
            <a:r>
              <a:rPr lang="en-US" dirty="0" err="1"/>
              <a:t>Posisi</a:t>
            </a:r>
            <a:r>
              <a:rPr lang="en-US" dirty="0"/>
              <a:t> Awal (initial State)</a:t>
            </a:r>
          </a:p>
          <a:p>
            <a:pPr marL="688975" algn="just">
              <a:lnSpc>
                <a:spcPct val="150000"/>
              </a:lnSpc>
              <a:spcBef>
                <a:spcPts val="600"/>
              </a:spcBef>
              <a:defRPr/>
            </a:pPr>
            <a:r>
              <a:rPr lang="en-US" dirty="0" err="1"/>
              <a:t>Aturan</a:t>
            </a:r>
            <a:r>
              <a:rPr lang="en-US" dirty="0"/>
              <a:t> (Rule )</a:t>
            </a:r>
          </a:p>
          <a:p>
            <a:pPr marL="688975" algn="just">
              <a:lnSpc>
                <a:spcPct val="150000"/>
              </a:lnSpc>
              <a:spcBef>
                <a:spcPts val="600"/>
              </a:spcBef>
              <a:defRPr/>
            </a:pPr>
            <a:r>
              <a:rPr lang="en-US" dirty="0" err="1"/>
              <a:t>Tujuan</a:t>
            </a:r>
            <a:r>
              <a:rPr lang="en-US" dirty="0"/>
              <a:t> (Goal) </a:t>
            </a:r>
          </a:p>
          <a:p>
            <a:pPr marL="688975" algn="just">
              <a:lnSpc>
                <a:spcPct val="150000"/>
              </a:lnSpc>
              <a:spcBef>
                <a:spcPts val="600"/>
              </a:spcBef>
              <a:buNone/>
              <a:defRPr/>
            </a:pPr>
            <a:r>
              <a:rPr lang="en-US" dirty="0"/>
              <a:t>Example : </a:t>
            </a:r>
            <a:r>
              <a:rPr lang="en-US" dirty="0" err="1"/>
              <a:t>Permainan</a:t>
            </a:r>
            <a:r>
              <a:rPr lang="en-US" dirty="0"/>
              <a:t> </a:t>
            </a:r>
            <a:r>
              <a:rPr lang="en-US" dirty="0" err="1"/>
              <a:t>catur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12797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algn="ctr">
              <a:defRPr/>
            </a:pPr>
            <a:r>
              <a:rPr lang="en-US" b="1" dirty="0" err="1"/>
              <a:t>Representasi</a:t>
            </a:r>
            <a:r>
              <a:rPr lang="en-US" b="1" dirty="0"/>
              <a:t> </a:t>
            </a:r>
            <a:r>
              <a:rPr lang="en-US" b="1" dirty="0" err="1"/>
              <a:t>Masalah</a:t>
            </a:r>
            <a:r>
              <a:rPr lang="en-US" b="1" dirty="0"/>
              <a:t> dan </a:t>
            </a:r>
            <a:r>
              <a:rPr lang="en-US" b="1" dirty="0" err="1"/>
              <a:t>Pengetahuan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741217"/>
            <a:ext cx="10515600" cy="5039411"/>
          </a:xfrm>
        </p:spPr>
        <p:txBody>
          <a:bodyPr rtlCol="0">
            <a:noAutofit/>
          </a:bodyPr>
          <a:lstStyle/>
          <a:p>
            <a:pPr algn="just">
              <a:lnSpc>
                <a:spcPct val="150000"/>
              </a:lnSpc>
              <a:spcBef>
                <a:spcPts val="1200"/>
              </a:spcBef>
              <a:defRPr/>
            </a:pP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memecahkan</a:t>
            </a:r>
            <a:r>
              <a:rPr lang="en-US" dirty="0"/>
              <a:t> </a:t>
            </a:r>
            <a:r>
              <a:rPr lang="en-US" dirty="0" err="1"/>
              <a:t>masalah</a:t>
            </a:r>
            <a:r>
              <a:rPr lang="en-US" dirty="0"/>
              <a:t>, </a:t>
            </a:r>
            <a:r>
              <a:rPr lang="en-US" dirty="0" err="1"/>
              <a:t>dibutuhkan</a:t>
            </a:r>
            <a:r>
              <a:rPr lang="en-US" dirty="0"/>
              <a:t> </a:t>
            </a:r>
            <a:r>
              <a:rPr lang="en-US" dirty="0" err="1"/>
              <a:t>representasi</a:t>
            </a:r>
            <a:r>
              <a:rPr lang="en-US" dirty="0"/>
              <a:t> </a:t>
            </a:r>
            <a:r>
              <a:rPr lang="en-US" dirty="0" err="1"/>
              <a:t>semesta</a:t>
            </a:r>
            <a:r>
              <a:rPr lang="en-US" dirty="0"/>
              <a:t> </a:t>
            </a:r>
            <a:r>
              <a:rPr lang="en-US" dirty="0" err="1"/>
              <a:t>persoalan</a:t>
            </a:r>
            <a:r>
              <a:rPr lang="en-US" dirty="0"/>
              <a:t> (Problem Domain). </a:t>
            </a:r>
          </a:p>
          <a:p>
            <a:pPr algn="just">
              <a:lnSpc>
                <a:spcPct val="150000"/>
              </a:lnSpc>
              <a:spcBef>
                <a:spcPts val="1200"/>
              </a:spcBef>
              <a:defRPr/>
            </a:pPr>
            <a:r>
              <a:rPr lang="en-US" dirty="0"/>
              <a:t>Hal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mencakup</a:t>
            </a:r>
            <a:r>
              <a:rPr lang="en-US" dirty="0"/>
              <a:t> </a:t>
            </a:r>
            <a:r>
              <a:rPr lang="en-US" dirty="0" err="1"/>
              <a:t>pengetahuan</a:t>
            </a:r>
            <a:r>
              <a:rPr lang="en-US" dirty="0"/>
              <a:t> yang </a:t>
            </a:r>
            <a:r>
              <a:rPr lang="en-US" dirty="0" err="1"/>
              <a:t>dibutuhkan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penyelesaian</a:t>
            </a:r>
            <a:r>
              <a:rPr lang="en-US" dirty="0"/>
              <a:t> </a:t>
            </a:r>
            <a:r>
              <a:rPr lang="en-US" dirty="0" err="1"/>
              <a:t>masalah</a:t>
            </a:r>
            <a:r>
              <a:rPr lang="en-US" dirty="0"/>
              <a:t> dan </a:t>
            </a:r>
            <a:r>
              <a:rPr lang="en-US" dirty="0" err="1"/>
              <a:t>berkaitan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cara</a:t>
            </a:r>
            <a:r>
              <a:rPr lang="en-US" dirty="0"/>
              <a:t> </a:t>
            </a:r>
            <a:r>
              <a:rPr lang="en-US" dirty="0" err="1"/>
              <a:t>pengolahan</a:t>
            </a:r>
            <a:r>
              <a:rPr lang="en-US" dirty="0"/>
              <a:t> </a:t>
            </a:r>
            <a:r>
              <a:rPr lang="en-US" dirty="0" err="1"/>
              <a:t>pengetahuan</a:t>
            </a:r>
            <a:r>
              <a:rPr lang="en-US" dirty="0"/>
              <a:t>.</a:t>
            </a:r>
          </a:p>
          <a:p>
            <a:pPr algn="just">
              <a:lnSpc>
                <a:spcPct val="150000"/>
              </a:lnSpc>
              <a:spcBef>
                <a:spcPts val="1200"/>
              </a:spcBef>
              <a:defRPr/>
            </a:pPr>
            <a:r>
              <a:rPr lang="en-US" dirty="0" err="1"/>
              <a:t>Representasi</a:t>
            </a:r>
            <a:r>
              <a:rPr lang="en-US" dirty="0"/>
              <a:t> sangat </a:t>
            </a:r>
            <a:r>
              <a:rPr lang="en-US" dirty="0" err="1"/>
              <a:t>penting</a:t>
            </a:r>
            <a:r>
              <a:rPr lang="en-US" dirty="0"/>
              <a:t> </a:t>
            </a:r>
            <a:r>
              <a:rPr lang="en-US" dirty="0" err="1"/>
              <a:t>supaya</a:t>
            </a:r>
            <a:r>
              <a:rPr lang="en-US" dirty="0"/>
              <a:t> </a:t>
            </a:r>
            <a:r>
              <a:rPr lang="en-US" dirty="0" err="1"/>
              <a:t>komputer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mengolah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tepat</a:t>
            </a:r>
            <a:r>
              <a:rPr lang="en-US" dirty="0"/>
              <a:t> dan </a:t>
            </a:r>
            <a:r>
              <a:rPr lang="en-US" dirty="0" err="1"/>
              <a:t>benar</a:t>
            </a:r>
            <a:r>
              <a:rPr lang="en-US" dirty="0"/>
              <a:t>.</a:t>
            </a:r>
          </a:p>
          <a:p>
            <a:pPr algn="just">
              <a:lnSpc>
                <a:spcPct val="150000"/>
              </a:lnSpc>
              <a:spcBef>
                <a:spcPts val="1200"/>
              </a:spcBef>
              <a:defRPr/>
            </a:pPr>
            <a:r>
              <a:rPr lang="en-US" dirty="0"/>
              <a:t>Ex : </a:t>
            </a:r>
            <a:r>
              <a:rPr lang="en-US" dirty="0" err="1"/>
              <a:t>Logika</a:t>
            </a:r>
            <a:r>
              <a:rPr lang="en-US" dirty="0"/>
              <a:t> </a:t>
            </a:r>
            <a:r>
              <a:rPr lang="en-US" dirty="0" err="1"/>
              <a:t>predikat</a:t>
            </a:r>
            <a:r>
              <a:rPr lang="en-US" dirty="0"/>
              <a:t>, </a:t>
            </a:r>
            <a:r>
              <a:rPr lang="en-US" dirty="0" err="1"/>
              <a:t>representasi</a:t>
            </a:r>
            <a:r>
              <a:rPr lang="en-US" dirty="0"/>
              <a:t> </a:t>
            </a:r>
            <a:r>
              <a:rPr lang="en-US" dirty="0" err="1"/>
              <a:t>struktur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522142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altLang="en-US" b="1" dirty="0" err="1"/>
              <a:t>Inferensi</a:t>
            </a:r>
            <a:endParaRPr lang="en-US" alt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 fontScale="85000" lnSpcReduction="20000"/>
          </a:bodyPr>
          <a:lstStyle/>
          <a:p>
            <a:pPr algn="just">
              <a:lnSpc>
                <a:spcPct val="150000"/>
              </a:lnSpc>
              <a:spcBef>
                <a:spcPts val="600"/>
              </a:spcBef>
              <a:defRPr/>
            </a:pPr>
            <a:r>
              <a:rPr lang="en-US" dirty="0" err="1"/>
              <a:t>Inferensi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motor </a:t>
            </a:r>
            <a:r>
              <a:rPr lang="en-US" dirty="0" err="1"/>
              <a:t>penggerak</a:t>
            </a:r>
            <a:r>
              <a:rPr lang="en-US" dirty="0"/>
              <a:t> program AI. </a:t>
            </a:r>
          </a:p>
          <a:p>
            <a:pPr algn="just">
              <a:lnSpc>
                <a:spcPct val="150000"/>
              </a:lnSpc>
              <a:spcBef>
                <a:spcPts val="600"/>
              </a:spcBef>
              <a:defRPr/>
            </a:pPr>
            <a:r>
              <a:rPr lang="en-US" dirty="0"/>
              <a:t>Bagian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mengendalikan</a:t>
            </a:r>
            <a:r>
              <a:rPr lang="en-US" dirty="0"/>
              <a:t> </a:t>
            </a:r>
            <a:r>
              <a:rPr lang="en-US" dirty="0" err="1"/>
              <a:t>semua</a:t>
            </a:r>
            <a:r>
              <a:rPr lang="en-US" dirty="0"/>
              <a:t> </a:t>
            </a:r>
            <a:r>
              <a:rPr lang="en-US" dirty="0" err="1"/>
              <a:t>informasi</a:t>
            </a:r>
            <a:r>
              <a:rPr lang="en-US" dirty="0"/>
              <a:t> yang </a:t>
            </a:r>
            <a:r>
              <a:rPr lang="en-US" dirty="0" err="1"/>
              <a:t>masuk</a:t>
            </a:r>
            <a:r>
              <a:rPr lang="en-US" dirty="0"/>
              <a:t> dan </a:t>
            </a:r>
            <a:r>
              <a:rPr lang="en-US" dirty="0" err="1"/>
              <a:t>pelaksanaan</a:t>
            </a:r>
            <a:r>
              <a:rPr lang="en-US" dirty="0"/>
              <a:t> </a:t>
            </a:r>
            <a:r>
              <a:rPr lang="en-US" dirty="0" err="1"/>
              <a:t>kaidah</a:t>
            </a:r>
            <a:r>
              <a:rPr lang="en-US" dirty="0"/>
              <a:t>" yang </a:t>
            </a:r>
            <a:r>
              <a:rPr lang="en-US" dirty="0" err="1"/>
              <a:t>berlaku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penyelesaian</a:t>
            </a:r>
            <a:r>
              <a:rPr lang="en-US" dirty="0"/>
              <a:t> </a:t>
            </a:r>
            <a:r>
              <a:rPr lang="en-US" dirty="0" err="1"/>
              <a:t>masalah</a:t>
            </a:r>
            <a:r>
              <a:rPr lang="en-US" dirty="0"/>
              <a:t>.</a:t>
            </a:r>
          </a:p>
          <a:p>
            <a:pPr algn="just">
              <a:lnSpc>
                <a:spcPct val="150000"/>
              </a:lnSpc>
              <a:spcBef>
                <a:spcPts val="600"/>
              </a:spcBef>
              <a:defRPr/>
            </a:pPr>
            <a:r>
              <a:rPr lang="en-US" dirty="0" err="1"/>
              <a:t>Inferensi</a:t>
            </a:r>
            <a:r>
              <a:rPr lang="en-US" dirty="0"/>
              <a:t> juga </a:t>
            </a:r>
            <a:r>
              <a:rPr lang="en-US" dirty="0" err="1"/>
              <a:t>disebut</a:t>
            </a:r>
            <a:r>
              <a:rPr lang="en-US" dirty="0"/>
              <a:t> </a:t>
            </a:r>
            <a:r>
              <a:rPr lang="en-US" dirty="0" err="1"/>
              <a:t>kontrol</a:t>
            </a:r>
            <a:r>
              <a:rPr lang="en-US" dirty="0"/>
              <a:t> </a:t>
            </a:r>
            <a:r>
              <a:rPr lang="en-US" dirty="0" err="1"/>
              <a:t>struktur</a:t>
            </a:r>
            <a:r>
              <a:rPr lang="en-US" dirty="0"/>
              <a:t>, </a:t>
            </a:r>
            <a:r>
              <a:rPr lang="en-US" dirty="0" err="1"/>
              <a:t>rute</a:t>
            </a:r>
            <a:r>
              <a:rPr lang="en-US" dirty="0"/>
              <a:t> interpreter </a:t>
            </a:r>
            <a:r>
              <a:rPr lang="en-US" dirty="0" err="1"/>
              <a:t>atau</a:t>
            </a:r>
            <a:r>
              <a:rPr lang="en-US" dirty="0"/>
              <a:t> strategi </a:t>
            </a:r>
            <a:r>
              <a:rPr lang="en-US" dirty="0" err="1"/>
              <a:t>pemecahan</a:t>
            </a:r>
            <a:r>
              <a:rPr lang="en-US" dirty="0"/>
              <a:t> </a:t>
            </a:r>
            <a:r>
              <a:rPr lang="en-US" dirty="0" err="1"/>
              <a:t>soal</a:t>
            </a:r>
            <a:r>
              <a:rPr lang="en-US" dirty="0"/>
              <a:t>.</a:t>
            </a:r>
          </a:p>
          <a:p>
            <a:pPr algn="just">
              <a:lnSpc>
                <a:spcPct val="150000"/>
              </a:lnSpc>
              <a:spcBef>
                <a:spcPts val="600"/>
              </a:spcBef>
              <a:defRPr/>
            </a:pPr>
            <a:r>
              <a:rPr lang="en-US" dirty="0" err="1"/>
              <a:t>Beberapa</a:t>
            </a:r>
            <a:r>
              <a:rPr lang="en-US" dirty="0"/>
              <a:t> </a:t>
            </a:r>
            <a:r>
              <a:rPr lang="en-US" dirty="0" err="1"/>
              <a:t>teknik</a:t>
            </a:r>
            <a:r>
              <a:rPr lang="en-US" dirty="0"/>
              <a:t> </a:t>
            </a:r>
            <a:r>
              <a:rPr lang="en-US" dirty="0" err="1"/>
              <a:t>inferensi</a:t>
            </a:r>
            <a:r>
              <a:rPr lang="en-US" dirty="0"/>
              <a:t> : </a:t>
            </a:r>
            <a:r>
              <a:rPr lang="en-US" dirty="0" err="1"/>
              <a:t>teknik</a:t>
            </a:r>
            <a:r>
              <a:rPr lang="en-US" dirty="0"/>
              <a:t> </a:t>
            </a:r>
            <a:r>
              <a:rPr lang="en-US" dirty="0" err="1"/>
              <a:t>pelacakan</a:t>
            </a:r>
            <a:r>
              <a:rPr lang="en-US" dirty="0"/>
              <a:t> (searching), </a:t>
            </a:r>
            <a:r>
              <a:rPr lang="en-US" dirty="0" err="1"/>
              <a:t>kendali</a:t>
            </a:r>
            <a:r>
              <a:rPr lang="en-US" dirty="0"/>
              <a:t> </a:t>
            </a:r>
            <a:r>
              <a:rPr lang="en-US" dirty="0" err="1"/>
              <a:t>pemecahan</a:t>
            </a:r>
            <a:r>
              <a:rPr lang="en-US" dirty="0"/>
              <a:t> </a:t>
            </a:r>
            <a:r>
              <a:rPr lang="en-US" dirty="0" err="1"/>
              <a:t>soal</a:t>
            </a:r>
            <a:r>
              <a:rPr lang="en-US" dirty="0"/>
              <a:t> (Control Strategi), </a:t>
            </a:r>
            <a:r>
              <a:rPr lang="en-US" dirty="0" err="1"/>
              <a:t>Pemecahan</a:t>
            </a:r>
            <a:r>
              <a:rPr lang="en-US" dirty="0"/>
              <a:t> </a:t>
            </a:r>
            <a:r>
              <a:rPr lang="en-US" dirty="0" err="1"/>
              <a:t>persoalan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dekomposisi</a:t>
            </a:r>
            <a:r>
              <a:rPr lang="en-US" dirty="0"/>
              <a:t> (Decomposition), </a:t>
            </a:r>
            <a:r>
              <a:rPr lang="en-US" dirty="0" err="1"/>
              <a:t>penerapan</a:t>
            </a:r>
            <a:r>
              <a:rPr lang="en-US" dirty="0"/>
              <a:t> </a:t>
            </a:r>
            <a:r>
              <a:rPr lang="en-US" dirty="0" err="1"/>
              <a:t>pola</a:t>
            </a:r>
            <a:r>
              <a:rPr lang="en-US" dirty="0"/>
              <a:t> (pattern </a:t>
            </a:r>
            <a:r>
              <a:rPr lang="en-US" dirty="0" err="1"/>
              <a:t>maching</a:t>
            </a:r>
            <a:r>
              <a:rPr lang="en-US" dirty="0"/>
              <a:t>), dan </a:t>
            </a:r>
            <a:r>
              <a:rPr lang="en-US" dirty="0" err="1"/>
              <a:t>ikatan</a:t>
            </a:r>
            <a:r>
              <a:rPr lang="en-US" dirty="0"/>
              <a:t> (chaining)</a:t>
            </a:r>
          </a:p>
        </p:txBody>
      </p:sp>
    </p:spTree>
    <p:extLst>
      <p:ext uri="{BB962C8B-B14F-4D97-AF65-F5344CB8AC3E}">
        <p14:creationId xmlns:p14="http://schemas.microsoft.com/office/powerpoint/2010/main" val="888757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5873</TotalTime>
  <Words>1547</Words>
  <Application>Microsoft Office PowerPoint</Application>
  <PresentationFormat>Widescreen</PresentationFormat>
  <Paragraphs>204</Paragraphs>
  <Slides>27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36" baseType="lpstr">
      <vt:lpstr>Arial</vt:lpstr>
      <vt:lpstr>Book Antiqua</vt:lpstr>
      <vt:lpstr>Calibri</vt:lpstr>
      <vt:lpstr>Calibri Light</vt:lpstr>
      <vt:lpstr>Comic Sans MS</vt:lpstr>
      <vt:lpstr>Open Sans Bold Bold</vt:lpstr>
      <vt:lpstr>Times New Roman</vt:lpstr>
      <vt:lpstr>Wingdings</vt:lpstr>
      <vt:lpstr>Office Theme</vt:lpstr>
      <vt:lpstr>KECERDASAN BUATAN</vt:lpstr>
      <vt:lpstr>Representasi Masalah</vt:lpstr>
      <vt:lpstr>Sistem Kecerdasan Buatan</vt:lpstr>
      <vt:lpstr>Membangun Sistem Yang Mampu Menyelesaikan Masalah Menggunakan AI</vt:lpstr>
      <vt:lpstr>Penyelesaian Masalah Dalam AI</vt:lpstr>
      <vt:lpstr>Analisis Masalah</vt:lpstr>
      <vt:lpstr>Analisa Masalah (Cont.)</vt:lpstr>
      <vt:lpstr>Representasi Masalah dan Pengetahuan</vt:lpstr>
      <vt:lpstr>Inferensi</vt:lpstr>
      <vt:lpstr>Pendefinisian Masalah Sebagai Pencarian Ruang Keadaan atau “State Space Search” (SSS)</vt:lpstr>
      <vt:lpstr>State Space Search</vt:lpstr>
      <vt:lpstr>Mendefinisikan Masalah sebagai “State Space Search” (SSS)</vt:lpstr>
      <vt:lpstr>Contoh: “Permainan Catur”,</vt:lpstr>
      <vt:lpstr>Penyelesaian Permainan Catur:</vt:lpstr>
      <vt:lpstr>Penyelesaian Permainan Catur:</vt:lpstr>
      <vt:lpstr>Kasus 2 </vt:lpstr>
      <vt:lpstr>Mendefinisikan Masalah sebagai “State Space Search” (SSS)</vt:lpstr>
      <vt:lpstr>PowerPoint Presentation</vt:lpstr>
      <vt:lpstr>Production Rules: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KECERDASAN BUATAN</dc:title>
  <dc:creator>Safitri Jaya</dc:creator>
  <cp:lastModifiedBy>Nurjoko Nurjoko</cp:lastModifiedBy>
  <cp:revision>9</cp:revision>
  <dcterms:created xsi:type="dcterms:W3CDTF">2016-06-23T07:41:37Z</dcterms:created>
  <dcterms:modified xsi:type="dcterms:W3CDTF">2023-10-05T06:12:29Z</dcterms:modified>
</cp:coreProperties>
</file>