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62B23E-9CAA-4485-8121-88B326E27F11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239C16-2EC3-492D-BCD1-9083859FFF2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39C16-2EC3-492D-BCD1-9083859FFF2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39C16-2EC3-492D-BCD1-9083859FFF2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43201"/>
            <a:ext cx="4572000" cy="1066800"/>
          </a:xfrm>
        </p:spPr>
        <p:txBody>
          <a:bodyPr>
            <a:normAutofit/>
          </a:bodyPr>
          <a:lstStyle>
            <a:lvl1pPr>
              <a:defRPr sz="2800"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10000"/>
            <a:ext cx="4572000" cy="457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DB4EE0-EA82-4CB0-BF86-D2CA87748765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E80AF9-3717-43EC-BCDC-2DFDD160A5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DB4EE0-EA82-4CB0-BF86-D2CA87748765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E80AF9-3717-43EC-BCDC-2DFDD160A5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DB4EE0-EA82-4CB0-BF86-D2CA87748765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E80AF9-3717-43EC-BCDC-2DFDD160A5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DB4EE0-EA82-4CB0-BF86-D2CA87748765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E80AF9-3717-43EC-BCDC-2DFDD160A5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DB4EE0-EA82-4CB0-BF86-D2CA87748765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E80AF9-3717-43EC-BCDC-2DFDD160A5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DB4EE0-EA82-4CB0-BF86-D2CA87748765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E80AF9-3717-43EC-BCDC-2DFDD160A5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DB4EE0-EA82-4CB0-BF86-D2CA87748765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E80AF9-3717-43EC-BCDC-2DFDD160A5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DB4EE0-EA82-4CB0-BF86-D2CA87748765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E80AF9-3717-43EC-BCDC-2DFDD160A5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DB4EE0-EA82-4CB0-BF86-D2CA87748765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E80AF9-3717-43EC-BCDC-2DFDD160A5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DB4EE0-EA82-4CB0-BF86-D2CA87748765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E80AF9-3717-43EC-BCDC-2DFDD160A5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DB4EE0-EA82-4CB0-BF86-D2CA87748765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E80AF9-3717-43EC-BCDC-2DFDD160A5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239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8DB4EE0-EA82-4CB0-BF86-D2CA87748765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9CE80AF9-3717-43EC-BCDC-2DFDD160A5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spd="med">
    <p:fade thruBlk="1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667000"/>
            <a:ext cx="7848600" cy="2209800"/>
          </a:xfrm>
        </p:spPr>
        <p:txBody>
          <a:bodyPr>
            <a:normAutofit/>
          </a:bodyPr>
          <a:lstStyle/>
          <a:p>
            <a:r>
              <a:rPr lang="ar-SA" sz="8000" b="1" dirty="0" smtClean="0">
                <a:latin typeface="Arabic Typesetting" pitchFamily="66" charset="-78"/>
                <a:cs typeface="Arabic Typesetting" pitchFamily="66" charset="-78"/>
              </a:rPr>
              <a:t>اَسَّلَامُ عَلَيْكُم وَرَحْمَةُ اللهِ وَبَرَكَةُ</a:t>
            </a:r>
            <a:endParaRPr lang="en-US" sz="8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1200" y="5562600"/>
            <a:ext cx="4572000" cy="45720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6" name="Picture 5" descr="$hìñchåñ~bèé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162800" y="3810000"/>
            <a:ext cx="1238250" cy="1428750"/>
          </a:xfrm>
          <a:prstGeom prst="rect">
            <a:avLst/>
          </a:prstGeom>
        </p:spPr>
      </p:pic>
      <p:pic>
        <p:nvPicPr>
          <p:cNvPr id="7" name="Picture 6" descr="$hìñchåñ~bèé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38200" y="3886200"/>
            <a:ext cx="1238250" cy="1428750"/>
          </a:xfrm>
          <a:prstGeom prst="rect">
            <a:avLst/>
          </a:prstGeom>
        </p:spPr>
      </p:pic>
      <p:pic>
        <p:nvPicPr>
          <p:cNvPr id="8" name="Picture 7" descr="$hìñchåñ~bèé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066800" y="685800"/>
            <a:ext cx="1238250" cy="1428750"/>
          </a:xfrm>
          <a:prstGeom prst="rect">
            <a:avLst/>
          </a:prstGeom>
        </p:spPr>
      </p:pic>
      <p:pic>
        <p:nvPicPr>
          <p:cNvPr id="9" name="Picture 8" descr="$hìñchåñ~bèé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114800" y="4114800"/>
            <a:ext cx="1238250" cy="1428750"/>
          </a:xfrm>
          <a:prstGeom prst="rect">
            <a:avLst/>
          </a:prstGeom>
        </p:spPr>
      </p:pic>
      <p:pic>
        <p:nvPicPr>
          <p:cNvPr id="10" name="Picture 9" descr="$hìñchåñ~bèé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162800" y="838200"/>
            <a:ext cx="1238250" cy="1428750"/>
          </a:xfrm>
          <a:prstGeom prst="rect">
            <a:avLst/>
          </a:prstGeom>
        </p:spPr>
      </p:pic>
    </p:spTree>
  </p:cSld>
  <p:clrMapOvr>
    <a:masterClrMapping/>
  </p:clrMapOvr>
  <p:transition spd="med">
    <p:dissolve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400" b="1" dirty="0" smtClean="0">
                <a:latin typeface="Aparajita" pitchFamily="34" charset="0"/>
                <a:cs typeface="Aparajita" pitchFamily="34" charset="0"/>
              </a:rPr>
              <a:t>E. PERIODE ISLAM PADA MASA RASULULLAH SAW FASE MADINAH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Madinah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ketika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menjadi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tempat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perlindungan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aman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bagi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kebenaran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(Islam)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pembawanya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oleh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karena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kaum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muslimin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mulai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berhijrah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sana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</a:t>
            </a:r>
          </a:p>
          <a:p>
            <a:pPr>
              <a:buNone/>
            </a:pPr>
            <a:r>
              <a:rPr lang="en-US" b="1" dirty="0" smtClean="0">
                <a:latin typeface="Aparajita" pitchFamily="34" charset="0"/>
                <a:cs typeface="Aparajita" pitchFamily="34" charset="0"/>
              </a:rPr>
              <a:t>1. </a:t>
            </a:r>
            <a:r>
              <a:rPr lang="en-US" b="1" dirty="0" err="1" smtClean="0">
                <a:latin typeface="Aparajita" pitchFamily="34" charset="0"/>
                <a:cs typeface="Aparajita" pitchFamily="34" charset="0"/>
              </a:rPr>
              <a:t>Langkah-langkah</a:t>
            </a:r>
            <a:r>
              <a:rPr lang="en-US" b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b="1" dirty="0" err="1" smtClean="0">
                <a:latin typeface="Aparajita" pitchFamily="34" charset="0"/>
                <a:cs typeface="Aparajita" pitchFamily="34" charset="0"/>
              </a:rPr>
              <a:t>Dakwah</a:t>
            </a:r>
            <a:r>
              <a:rPr lang="en-US" b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b="1" dirty="0" err="1" smtClean="0">
                <a:latin typeface="Aparajita" pitchFamily="34" charset="0"/>
                <a:cs typeface="Aparajita" pitchFamily="34" charset="0"/>
              </a:rPr>
              <a:t>Rasulullah</a:t>
            </a:r>
            <a:r>
              <a:rPr lang="en-US" b="1" dirty="0" smtClean="0">
                <a:latin typeface="Aparajita" pitchFamily="34" charset="0"/>
                <a:cs typeface="Aparajita" pitchFamily="34" charset="0"/>
              </a:rPr>
              <a:t> Di </a:t>
            </a:r>
            <a:r>
              <a:rPr lang="en-US" b="1" dirty="0" err="1" smtClean="0">
                <a:latin typeface="Aparajita" pitchFamily="34" charset="0"/>
                <a:cs typeface="Aparajita" pitchFamily="34" charset="0"/>
              </a:rPr>
              <a:t>Madinah</a:t>
            </a:r>
            <a:endParaRPr lang="en-US" dirty="0" smtClean="0">
              <a:latin typeface="Aparajita" pitchFamily="34" charset="0"/>
              <a:cs typeface="Aparajita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Dalam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periode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ini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pengembangan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islam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lebih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ditekankan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dasar-dasra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pendidikan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masyarakat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Islam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pendidikaan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social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kemasyarakatan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oleh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karena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kemudian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meletakkan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dasar-dasar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masyarakat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Islam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Madinah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adalah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sebagai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berikut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:</a:t>
            </a:r>
          </a:p>
          <a:p>
            <a:pPr>
              <a:buFont typeface="Wingdings" pitchFamily="2" charset="2"/>
              <a:buChar char="ü"/>
            </a:pP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Mendirikan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Masjid</a:t>
            </a:r>
            <a:endParaRPr lang="en-US" dirty="0" smtClean="0">
              <a:latin typeface="Aparajita" pitchFamily="34" charset="0"/>
              <a:cs typeface="Aparajita" pitchFamily="34" charset="0"/>
            </a:endParaRPr>
          </a:p>
          <a:p>
            <a:pPr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	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Tujuan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Rasulullah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mendirikan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masjid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adalah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untuk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mempersatukan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umat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islam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dalam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satu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majlis</a:t>
            </a:r>
            <a:endParaRPr lang="en-US" dirty="0" smtClean="0">
              <a:latin typeface="Aparajita" pitchFamily="34" charset="0"/>
              <a:cs typeface="Aparajita" pitchFamily="34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Mempersatukan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mempersaudarakan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antara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kaum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Anshar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Muhajirin</a:t>
            </a:r>
            <a:endParaRPr lang="en-US" dirty="0" smtClean="0">
              <a:latin typeface="Aparajita" pitchFamily="34" charset="0"/>
              <a:cs typeface="Aparajita" pitchFamily="34" charset="0"/>
            </a:endParaRPr>
          </a:p>
          <a:p>
            <a:pPr lvl="0"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	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Rasulullah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SAW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mempersatukan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keluarga-keluarga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Islam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terdiri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dari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Muhajirin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Anshar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Dengan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cara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mempersaudarakan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antara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kedua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golongan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ini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</a:p>
          <a:p>
            <a:pPr lvl="0">
              <a:buFont typeface="Wingdings" pitchFamily="2" charset="2"/>
              <a:buChar char="ü"/>
            </a:pP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Meletakkan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dasar-dasar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politik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ekonomi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social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untuk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masyarakat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baru</a:t>
            </a:r>
            <a:endParaRPr lang="en-US" dirty="0" smtClean="0">
              <a:latin typeface="Aparajita" pitchFamily="34" charset="0"/>
              <a:cs typeface="Aparajita" pitchFamily="34" charset="0"/>
            </a:endParaRPr>
          </a:p>
          <a:p>
            <a:pPr lvl="0"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	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Ketika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masyarakat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Islam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terbentuk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maka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diperlukan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dasar-dasar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kuat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bagi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masyarakat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baru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terbentuk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tersebut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</a:t>
            </a:r>
          </a:p>
        </p:txBody>
      </p:sp>
    </p:spTree>
  </p:cSld>
  <p:clrMapOvr>
    <a:masterClrMapping/>
  </p:clrMapOvr>
  <p:transition spd="med">
    <p:pu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400" b="1" dirty="0" smtClean="0">
                <a:latin typeface="Aparajita" pitchFamily="34" charset="0"/>
                <a:cs typeface="Aparajita" pitchFamily="34" charset="0"/>
              </a:rPr>
              <a:t>2. </a:t>
            </a:r>
            <a:r>
              <a:rPr lang="en-US" sz="2400" b="1" dirty="0" err="1" smtClean="0">
                <a:latin typeface="Aparajita" pitchFamily="34" charset="0"/>
                <a:cs typeface="Aparajita" pitchFamily="34" charset="0"/>
              </a:rPr>
              <a:t>Pertentangan</a:t>
            </a:r>
            <a:r>
              <a:rPr lang="en-US" sz="2400" b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400" b="1" dirty="0" err="1" smtClean="0">
                <a:latin typeface="Aparajita" pitchFamily="34" charset="0"/>
                <a:cs typeface="Aparajita" pitchFamily="34" charset="0"/>
              </a:rPr>
              <a:t>Antara</a:t>
            </a:r>
            <a:r>
              <a:rPr lang="en-US" sz="2400" b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400" b="1" dirty="0" err="1" smtClean="0">
                <a:latin typeface="Aparajita" pitchFamily="34" charset="0"/>
                <a:cs typeface="Aparajita" pitchFamily="34" charset="0"/>
              </a:rPr>
              <a:t>Kaum</a:t>
            </a:r>
            <a:r>
              <a:rPr lang="en-US" sz="2400" b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400" b="1" dirty="0" err="1" smtClean="0">
                <a:latin typeface="Aparajita" pitchFamily="34" charset="0"/>
                <a:cs typeface="Aparajita" pitchFamily="34" charset="0"/>
              </a:rPr>
              <a:t>Yahudi</a:t>
            </a:r>
            <a:r>
              <a:rPr lang="en-US" sz="2400" b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400" b="1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sz="2400" b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400" b="1" dirty="0" err="1" smtClean="0">
                <a:latin typeface="Aparajita" pitchFamily="34" charset="0"/>
                <a:cs typeface="Aparajita" pitchFamily="34" charset="0"/>
              </a:rPr>
              <a:t>Muslimin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8768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Sikap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dilakukan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kaum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yahudi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mulai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terlihat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ketika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terjadinya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Badar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tanggal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8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Ramadhan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tahun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kedua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hijriyah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daerah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badar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kurang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lebih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120 km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dari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Madinah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Dalam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peperangan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ini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kaum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muslimin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namun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orang-orang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Mekah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memerangi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Bukti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penyelewengan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kaum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Yahudi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lain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adalah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waktu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terjadi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uhud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dimana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kaum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yahudi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berjumlah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300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orang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dengan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dipimpin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Abdullah bin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Ubay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seorang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munafik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bersedia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membantun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kaum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muslimin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namun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tiba-tiba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membelot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kembali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Madinah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mengakibatkan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kaum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muslimin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mengalami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kekalahan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Sehingga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pun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dengan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tegas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mengusir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Bani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Nadhir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satu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dari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dua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suku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Yahudi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Madinah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berkomplot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dengan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Abdullah bin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Ubay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keluar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kota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Sebagian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besar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mereka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mengungsi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Khaibar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Sedangkan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suku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Yahudi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lainnya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yaitu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Bani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Quraizah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masih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tetap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Madinah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		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penghianatan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kaum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Yahudi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lain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adalah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dengan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bergabungnya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kaum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Yahudi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dengan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orang-orang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kafir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untuk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menyerang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Madinah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(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adzhab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atau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Khandaq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).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orang-orang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yahudi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Bani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Quraizah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bawah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pimpinan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ka’ab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bin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Sa’ad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berkhianat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namun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usaha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pengepungan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tidak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berhasil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akhirnya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dihentikan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Sementara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pengkhianat-pengkhianat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Yahudi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bani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Quraizah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dijatuhi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hukuman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mati</a:t>
            </a:r>
            <a:endParaRPr lang="en-US" dirty="0"/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>
                <a:latin typeface="Aparajita" pitchFamily="34" charset="0"/>
                <a:cs typeface="Aparajita" pitchFamily="34" charset="0"/>
              </a:rPr>
              <a:t>3) </a:t>
            </a:r>
            <a:r>
              <a:rPr lang="en-US" sz="2400" b="1" dirty="0" err="1" smtClean="0">
                <a:latin typeface="Aparajita" pitchFamily="34" charset="0"/>
                <a:cs typeface="Aparajita" pitchFamily="34" charset="0"/>
              </a:rPr>
              <a:t>Perjanjian</a:t>
            </a:r>
            <a:r>
              <a:rPr lang="en-US" sz="2400" b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400" b="1" dirty="0" err="1" smtClean="0">
                <a:latin typeface="Aparajita" pitchFamily="34" charset="0"/>
                <a:cs typeface="Aparajita" pitchFamily="34" charset="0"/>
              </a:rPr>
              <a:t>Hudaibiyah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tahun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6 H,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ketika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ibadah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haji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sudah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disyariatkan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Muhammad SAW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dengan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sekitar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seribu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kaum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muslimin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berangkat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Mekah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bukan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untuk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berperang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tetapi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untuk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melaksanakan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ibadah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umrah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namun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penduduk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Mekah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tidak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mengizinkan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mereka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masuk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kota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Akhirnya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diadakan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perjanjian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Hudaibiyah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isinya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antara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lain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sebagai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berikut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:</a:t>
            </a:r>
          </a:p>
          <a:p>
            <a:pPr lvl="0">
              <a:buFont typeface="Wingdings" pitchFamily="2" charset="2"/>
              <a:buChar char="q"/>
            </a:pP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kaum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muslimin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boleh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mengunjungi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Ka’bah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tahun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tetapi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ditangguhkan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sampai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tahun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depan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Lama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kunjungan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hanya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dibatasi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sampai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tiga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hari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</a:t>
            </a:r>
          </a:p>
          <a:p>
            <a:pPr lvl="0">
              <a:buFont typeface="Wingdings" pitchFamily="2" charset="2"/>
              <a:buChar char="q"/>
            </a:pP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Kaum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muslimin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wajib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mengembalikan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orang-orang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Mekah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melarikan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diri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Madinah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namun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sebaliknya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pihak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Quraisy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tidak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harus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menolak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orang-orang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Madinah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kembali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Mekah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</a:t>
            </a:r>
          </a:p>
          <a:p>
            <a:pPr lvl="0">
              <a:buFont typeface="Wingdings" pitchFamily="2" charset="2"/>
              <a:buChar char="q"/>
            </a:pP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Selama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sepuluh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tahun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diberlakukan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gencatan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senjata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antara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masyarakat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Madinah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Mekah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Tiap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kabilah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ingin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masuk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dalam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persekutuan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kaum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Quraisy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atau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kaum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muslimin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bebas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melakukannyatanpa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mendapat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rintangan</a:t>
            </a:r>
            <a:endParaRPr lang="en-US" dirty="0" smtClean="0">
              <a:latin typeface="Aparajita" pitchFamily="34" charset="0"/>
              <a:cs typeface="Aparajita" pitchFamily="34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>
    <p:cover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400" dirty="0" smtClean="0"/>
              <a:t>4. </a:t>
            </a:r>
            <a:r>
              <a:rPr lang="en-US" sz="2400" b="1" dirty="0" err="1" smtClean="0">
                <a:latin typeface="Aparajita" pitchFamily="34" charset="0"/>
                <a:cs typeface="Aparajita" pitchFamily="34" charset="0"/>
              </a:rPr>
              <a:t>Fathu</a:t>
            </a:r>
            <a:r>
              <a:rPr lang="en-US" sz="2400" b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400" b="1" dirty="0" err="1" smtClean="0">
                <a:latin typeface="Aparajita" pitchFamily="34" charset="0"/>
                <a:cs typeface="Aparajita" pitchFamily="34" charset="0"/>
              </a:rPr>
              <a:t>Mekah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Setelah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dua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tahun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perjanjian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Hudaibiyah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berlangsung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dakwah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Islam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sudah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menjangkau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seluruh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jazirah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Arab. Hal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tersebut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membuat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orang-orang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kafir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Mekah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merasa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khawatir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terpojok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oleh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karena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orang-orang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kafir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Quraisy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secara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sepihak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melanggar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perjanjian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Hudaibiyah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Melihat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hal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ini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kenudian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bersama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sepuluh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tentara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bertolak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mekah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untyuk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menghadapi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kaum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kafir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Dan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tanpa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perlawanan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cukup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berarti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pun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dapat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menguasai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Mekah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Meski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demikian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masih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dua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suku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arab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masih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menentang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yaitu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: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Bani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Tsaqif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Bani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Hawazin.Kedua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suku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ini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kemudian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bersatu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untuk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memerangi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islam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Mereka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ingin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menuntut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atas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penghancuran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berhala-berhala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dihancurkan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Muhammad SAW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umat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Islam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waktu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penyerbuan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Mekah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tetapi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mereka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dapat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dengan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mudah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ditaklukkan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>
    <p:cover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Peperangan</a:t>
            </a:r>
            <a:r>
              <a:rPr lang="en-US" b="1" dirty="0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pada</a:t>
            </a:r>
            <a:r>
              <a:rPr lang="en-US" b="1" dirty="0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masa</a:t>
            </a:r>
            <a:r>
              <a:rPr lang="en-US" b="1" dirty="0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Rasulullah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badar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(17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Ramadhan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2H)</a:t>
            </a:r>
          </a:p>
          <a:p>
            <a:pPr lvl="0"/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Uhud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(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Sya’ban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3H)</a:t>
            </a:r>
          </a:p>
          <a:p>
            <a:pPr lvl="0"/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Khandaq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(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Syawal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5H)</a:t>
            </a:r>
          </a:p>
          <a:p>
            <a:pPr lvl="0"/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Mut’ah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(8H)</a:t>
            </a:r>
          </a:p>
          <a:p>
            <a:pPr lvl="0"/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Penaklukan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Kota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Mekah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/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Fathu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Mekah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(8H)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 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Hunain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(8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safar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8H)</a:t>
            </a:r>
          </a:p>
          <a:p>
            <a:pPr lvl="0"/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Thoif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(8H)</a:t>
            </a:r>
          </a:p>
          <a:p>
            <a:pPr lvl="0"/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Tabuk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(9H)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 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widan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(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Robiul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Awwal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2H)</a:t>
            </a:r>
            <a:endParaRPr lang="en-US" dirty="0"/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Masa</a:t>
            </a:r>
            <a:r>
              <a:rPr lang="en-US" b="1" dirty="0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Terakhir</a:t>
            </a:r>
            <a:r>
              <a:rPr lang="en-US" b="1" dirty="0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nabi</a:t>
            </a:r>
            <a:r>
              <a:rPr lang="en-US" b="1" dirty="0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 Muhammad SAW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53340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tahun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10 H (631M)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Muhammad SAW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beserta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rombongan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besar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melaksanakan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ibadah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haji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inilah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haji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terakhir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bagi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beliau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merupakan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haji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perpisahan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atau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haji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Wada’.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Dalam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kesempatan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turunlah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ayat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Al-Qur’an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artinya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:</a:t>
            </a:r>
          </a:p>
          <a:p>
            <a:pPr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“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Pada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hari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ini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Aku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sempurnakan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agamamu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Aku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relakan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Islam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sebagai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agamamu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.(QS-Al-Maidah:3)</a:t>
            </a:r>
            <a:endParaRPr lang="en-US" dirty="0" smtClean="0">
              <a:latin typeface="Aparajita" pitchFamily="34" charset="0"/>
              <a:cs typeface="Aparajita" pitchFamily="34" charset="0"/>
            </a:endParaRPr>
          </a:p>
          <a:p>
            <a:pPr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		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Dalam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kesempatan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Rasulullah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menyampaikan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khutbahnya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sangat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bersejarah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isinya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merupakan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prinsip-prinsip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mendasari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gerakan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Islam,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terpenting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adalah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bahwa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umat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Islam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harus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selalu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berpegang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dua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sumber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yaitu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Al-Qur’an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As-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Sunnah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</a:p>
          <a:p>
            <a:pPr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		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Rasulullah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mulai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sakit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panas.Istri-istri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Rasulullah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meminta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izin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untuk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merawatnya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rumah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Aisyah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Rasulullah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mengizinkannya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Untuk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terakhir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kalinya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rasulullah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naik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mimbar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diantara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pesan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beliau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sampaikan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adalah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Aku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berwasiat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kepada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kalian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untuk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berbuat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baik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terhadap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orang-orang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Anshar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Sesungguhnya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orang-orang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anshar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adalah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orang-orang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didekatku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dimanapun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aku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berlindung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kepada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mereka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Karena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mereka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telah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melalui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apa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menjadi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beban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mereka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masih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tersisa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apa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akan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menjadi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hak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mereka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Oleh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karena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itu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berbuat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baiklah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kepada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siapa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saja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diantara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mereka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melakukan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kesalahan,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Tatkala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sakitnya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beliau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bertambah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maka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Rasulullah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bersabda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“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Suruhlah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Abu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BAkar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untuk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memimpin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manusia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melakukan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sholat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”.</a:t>
            </a:r>
            <a:endParaRPr lang="en-US" dirty="0" smtClean="0">
              <a:latin typeface="Aparajita" pitchFamily="34" charset="0"/>
              <a:cs typeface="Aparajita" pitchFamily="34" charset="0"/>
            </a:endParaRPr>
          </a:p>
          <a:p>
            <a:pPr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		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Rasulullah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meninggal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saat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Dhuha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hari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senin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tanggal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12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Rabiul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Awwal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tahun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11(8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juni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632M),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saat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Rasulullah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wafat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umur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beliau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adalah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63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tahun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209800"/>
            <a:ext cx="7239000" cy="2667000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en-US" sz="6000" b="1" dirty="0" smtClean="0">
                <a:latin typeface="Arial Rounded MT Bold" pitchFamily="34" charset="0"/>
              </a:rPr>
              <a:t>SEKIAN DARI SAYA</a:t>
            </a:r>
          </a:p>
          <a:p>
            <a:pPr algn="ctr">
              <a:buNone/>
            </a:pPr>
            <a:r>
              <a:rPr lang="en-US" sz="6000" b="1" dirty="0" smtClean="0">
                <a:latin typeface="Arial Rounded MT Bold" pitchFamily="34" charset="0"/>
              </a:rPr>
              <a:t>TERIMA KASIH</a:t>
            </a:r>
            <a:endParaRPr lang="en-US" sz="6000" b="1" dirty="0">
              <a:latin typeface="Arial Rounded MT Bold" pitchFamily="34" charset="0"/>
            </a:endParaRPr>
          </a:p>
        </p:txBody>
      </p:sp>
      <p:pic>
        <p:nvPicPr>
          <p:cNvPr id="4" name="Picture 3" descr="I-Luv-Indonesia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5800" y="1066800"/>
            <a:ext cx="1600200" cy="1381125"/>
          </a:xfrm>
          <a:prstGeom prst="rect">
            <a:avLst/>
          </a:prstGeom>
        </p:spPr>
      </p:pic>
      <p:pic>
        <p:nvPicPr>
          <p:cNvPr id="5" name="Picture 4" descr="I-Luv-Indonesia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05600" y="1143000"/>
            <a:ext cx="1990725" cy="1381125"/>
          </a:xfrm>
          <a:prstGeom prst="rect">
            <a:avLst/>
          </a:prstGeom>
        </p:spPr>
      </p:pic>
      <p:pic>
        <p:nvPicPr>
          <p:cNvPr id="6" name="Picture 5" descr="I-Luv-Indonesia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1" y="4953000"/>
            <a:ext cx="1600200" cy="1381125"/>
          </a:xfrm>
          <a:prstGeom prst="rect">
            <a:avLst/>
          </a:prstGeom>
        </p:spPr>
      </p:pic>
    </p:spTree>
  </p:cSld>
  <p:clrMapOvr>
    <a:masterClrMapping/>
  </p:clrMapOvr>
  <p:transition spd="med">
    <p:newsflash/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229600" cy="4648200"/>
          </a:xfrm>
        </p:spPr>
        <p:txBody>
          <a:bodyPr/>
          <a:lstStyle/>
          <a:p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    NABI </a:t>
            </a: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MUHAMMAD </a:t>
            </a: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SAW</a:t>
            </a:r>
            <a:endParaRPr lang="en-US" sz="36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Content Placeholder 3" descr="52863.gif"/>
          <p:cNvPicPr>
            <a:picLocks noGrp="1" noChangeAspect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>
          <a:xfrm>
            <a:off x="1371600" y="381000"/>
            <a:ext cx="6402388" cy="1371600"/>
          </a:xfrm>
        </p:spPr>
      </p:pic>
      <p:pic>
        <p:nvPicPr>
          <p:cNvPr id="8" name="Picture 7" descr="gfgggg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162800" y="4343400"/>
            <a:ext cx="1619250" cy="2152650"/>
          </a:xfrm>
          <a:prstGeom prst="rect">
            <a:avLst/>
          </a:prstGeom>
        </p:spPr>
      </p:pic>
      <p:pic>
        <p:nvPicPr>
          <p:cNvPr id="9" name="Picture 8" descr="gfgggg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9600" y="4343400"/>
            <a:ext cx="1695450" cy="2000250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 A. KONDISI MASYARAKAT MEKAH SEBELUM ISLAM DATANG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Makkah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merupakan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kota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terpenting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bagi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umat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islam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diseluruh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dunia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kota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indah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penuh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kesakralan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ini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mempunyai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power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spirit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bagi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umat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islam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dalam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membangun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peradaban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</a:t>
            </a:r>
          </a:p>
          <a:p>
            <a:pPr algn="just"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		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Dalam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kehidupan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keagamaan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masyarakat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mekah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banyak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memiliki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kepercayaan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diantara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mereka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menyembah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pohon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kayu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bintang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lain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sebagainya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Ibrahim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pernah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mengajarkan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agama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tauhid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kepada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masyarakat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mekah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dengan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hadirnya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Ibrahim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inilah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orang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mekah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menjadi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penganut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agama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tauhid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Ketauhidan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dibangun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oleh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Ibrahim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Ismail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ternyata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tidak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bertahan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lama,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maka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kembali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kepada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kepercayaan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lama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yaitu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menyembah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berhala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Masyarakat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mekah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juga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memiliki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budaya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sangat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tinggi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terutama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dalam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bidang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syair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biasa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diselenggarakan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pasar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ukaz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Sebagian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besar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penduduknya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berprofesi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sebagai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pedagang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>
                <a:latin typeface="Aparajita" pitchFamily="34" charset="0"/>
                <a:cs typeface="Aparajita" pitchFamily="34" charset="0"/>
              </a:rPr>
              <a:t>B.  NABI MUHAMMAD SEBELUM DIANGKAT MENJADI RASUL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Muhammad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lahir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dari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keluarga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terhormat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relative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miskin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Ayahnya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bernama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Abdullah.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Ibunya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adalah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Aminah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Beliau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menjadi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yatim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piatu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ketika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berumur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8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tahun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beliau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diasuh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oleh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kakek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pamannya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Abdul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Mutholib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Abu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Tholib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</a:t>
            </a:r>
          </a:p>
          <a:p>
            <a:pPr algn="just"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		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umur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12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tahun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Muhammad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sudah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mengenal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perdagangan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sebab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saat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beliau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diajak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berdagang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oleh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paman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beliau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negeri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Syam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Dari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pengalamannya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berdagang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maka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setelah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dewasa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beliau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ingin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berusaha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berdagang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dengan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membawa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barang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dagangan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Siti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Khadijah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seorang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saudagar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wanita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akhirnya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menjadi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istri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beliau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8229600" cy="1143000"/>
          </a:xfrm>
        </p:spPr>
        <p:txBody>
          <a:bodyPr/>
          <a:lstStyle/>
          <a:p>
            <a:r>
              <a:rPr lang="en-US" sz="2400" dirty="0" smtClean="0">
                <a:latin typeface="Aparajita" pitchFamily="34" charset="0"/>
                <a:cs typeface="Aparajita" pitchFamily="34" charset="0"/>
              </a:rPr>
              <a:t/>
            </a:r>
            <a:br>
              <a:rPr lang="en-US" sz="2400" dirty="0" smtClean="0">
                <a:latin typeface="Aparajita" pitchFamily="34" charset="0"/>
                <a:cs typeface="Aparajita" pitchFamily="34" charset="0"/>
              </a:rPr>
            </a:br>
            <a:r>
              <a:rPr lang="en-US" sz="2400" dirty="0" smtClean="0">
                <a:latin typeface="Aparajita" pitchFamily="34" charset="0"/>
                <a:cs typeface="Aparajita" pitchFamily="34" charset="0"/>
              </a:rPr>
              <a:t>C.  </a:t>
            </a:r>
            <a:r>
              <a:rPr lang="en-US" sz="2400" b="1" dirty="0" smtClean="0">
                <a:latin typeface="Aparajita" pitchFamily="34" charset="0"/>
                <a:cs typeface="Aparajita" pitchFamily="34" charset="0"/>
              </a:rPr>
              <a:t>NABI MUHAMMAD SETELAH MENJADI RASUL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Fase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kenabian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Muhammad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dimulai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ketika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beliau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bertahanus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gua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hira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sebagai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imbas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keprihatinan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beliau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melihat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keadaan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bangsa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arab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menyembah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berhala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Di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tempat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inilah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beliau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menerima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wahyu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pertama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Surah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Al-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Alaq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(1-5).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Dengan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wahyu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pertama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ini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beliau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diangkat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menjadi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utusan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Allah.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saat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Muhammad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belum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perintahkan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untuk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menyeru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kepada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umatnya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namun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setelah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turun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wahyu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kedua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yaitu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Surah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Al-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Muddatstsir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(1-7),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Muhammad SAW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diangkat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menjadi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Rasul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harus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berdakwah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Dalam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hal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ini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dakwah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Muhammad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bagi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menjadi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2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periode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yaitu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:</a:t>
            </a:r>
          </a:p>
          <a:p>
            <a:pPr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		1.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Fase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Mekah</a:t>
            </a:r>
            <a:endParaRPr lang="en-US" dirty="0" smtClean="0">
              <a:latin typeface="Aparajita" pitchFamily="34" charset="0"/>
              <a:cs typeface="Aparajita" pitchFamily="34" charset="0"/>
            </a:endParaRPr>
          </a:p>
          <a:p>
            <a:pPr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		2.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Fase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Madinah</a:t>
            </a:r>
            <a:endParaRPr lang="en-US" dirty="0" smtClean="0">
              <a:latin typeface="Aparajita" pitchFamily="34" charset="0"/>
              <a:cs typeface="Aparajita" pitchFamily="34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>
    <p:pull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>
                <a:latin typeface="Aparajita" pitchFamily="34" charset="0"/>
                <a:cs typeface="Aparajita" pitchFamily="34" charset="0"/>
              </a:rPr>
              <a:t>D. PERIODE ISLAM PADA MASA RASULULLAH SAW FASE MEKAH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>
                <a:latin typeface="Aparajita" pitchFamily="34" charset="0"/>
                <a:cs typeface="Aparajita" pitchFamily="34" charset="0"/>
              </a:rPr>
              <a:t>1) </a:t>
            </a:r>
            <a:r>
              <a:rPr lang="en-US" b="1" dirty="0" err="1" smtClean="0">
                <a:latin typeface="Aparajita" pitchFamily="34" charset="0"/>
                <a:cs typeface="Aparajita" pitchFamily="34" charset="0"/>
              </a:rPr>
              <a:t>Dakwah</a:t>
            </a:r>
            <a:r>
              <a:rPr lang="en-US" b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b="1" dirty="0" err="1" smtClean="0">
                <a:latin typeface="Aparajita" pitchFamily="34" charset="0"/>
                <a:cs typeface="Aparajita" pitchFamily="34" charset="0"/>
              </a:rPr>
              <a:t>secara</a:t>
            </a:r>
            <a:r>
              <a:rPr lang="en-US" b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b="1" dirty="0" err="1" smtClean="0">
                <a:latin typeface="Aparajita" pitchFamily="34" charset="0"/>
                <a:cs typeface="Aparajita" pitchFamily="34" charset="0"/>
              </a:rPr>
              <a:t>sembunyi-sembunyi</a:t>
            </a:r>
            <a:endParaRPr lang="en-US" b="1" dirty="0" smtClean="0">
              <a:latin typeface="Aparajita" pitchFamily="34" charset="0"/>
              <a:cs typeface="Aparajita" pitchFamily="34" charset="0"/>
            </a:endParaRPr>
          </a:p>
          <a:p>
            <a:pPr>
              <a:buNone/>
            </a:pP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Dakwah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secara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sembunyi-sembunyi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ini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dilakukan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selama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tiga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tahun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dari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kerosulan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Sasaran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dakwah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ini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pertama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adalah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keluarga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serumah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yaitu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Khadijah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anak-anaknya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kemudian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saudara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sepupunya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Ali bin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Thalib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baru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berumur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10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tahun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Kemudian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Abu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Bakar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sahabat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karibnya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sejak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kanak-kanak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Lalu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Zaid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bekas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budak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menjadi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anak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angkatnya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Ummu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Aiman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pengasuh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sejak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ibunya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Aminah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masih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hidup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juga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termasuk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orang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pertama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masuk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islam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Sebagai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seorang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pedagang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berpengaruh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Abu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Bakar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berhasil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mengislamkan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beberapa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orang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teman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dekatnya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seperti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Usman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bin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Affan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Zubair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bin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Awwam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Abdurrahman bin Auf,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Sa’ad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bin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Waqqash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Thalhah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bin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Ubaidillah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Mereka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dibawa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Abu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Bakar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langsung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kepada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masuk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Islam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dihadapan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sendiri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algn="l"/>
            <a:r>
              <a:rPr lang="en-US" sz="2400" b="1" dirty="0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2)  </a:t>
            </a:r>
            <a:r>
              <a:rPr lang="en-US" sz="2400" b="1" dirty="0" err="1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Dakwah</a:t>
            </a:r>
            <a:r>
              <a:rPr lang="en-US" sz="2400" b="1" dirty="0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secara</a:t>
            </a:r>
            <a:r>
              <a:rPr lang="en-US" sz="2400" b="1" dirty="0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terang-terangan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Muhammad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dakwah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secara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sembunyi-sembunyi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selama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3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tahun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namun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setelah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turun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ayat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94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Surah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Al-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Hijr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Muhammad SAW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memulai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berdakwah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secara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terang-terangan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</a:p>
          <a:p>
            <a:pPr algn="r">
              <a:buNone/>
            </a:pPr>
            <a:r>
              <a:rPr lang="ar-SA" sz="4400" b="1" dirty="0" smtClean="0">
                <a:latin typeface="Arabic Typesetting" pitchFamily="66" charset="-78"/>
                <a:cs typeface="Arabic Typesetting" pitchFamily="66" charset="-78"/>
              </a:rPr>
              <a:t>فَاصْدَعْ بِمَا تُؤمَرُ وَأَعْرِضْ عَنِ الْمُشْرِكِيْنً</a:t>
            </a:r>
            <a:endParaRPr lang="en-US" sz="4400" b="1" dirty="0" smtClean="0">
              <a:latin typeface="Arabic Typesetting" pitchFamily="66" charset="-78"/>
              <a:cs typeface="Arabic Typesetting" pitchFamily="66" charset="-78"/>
            </a:endParaRPr>
          </a:p>
          <a:p>
            <a:pPr>
              <a:buNone/>
            </a:pPr>
            <a:r>
              <a:rPr lang="en-US" i="1" dirty="0" smtClean="0">
                <a:latin typeface="Aparajita" pitchFamily="34" charset="0"/>
                <a:cs typeface="Aparajita" pitchFamily="34" charset="0"/>
              </a:rPr>
              <a:t>	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Maka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sampaikanlah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olehmu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secara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terang-terangan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segala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apa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diperintahkan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(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kepadamu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)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berpalinglah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dari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orang-orang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i="1" dirty="0" err="1" smtClean="0">
                <a:latin typeface="Aparajita" pitchFamily="34" charset="0"/>
                <a:cs typeface="Aparajita" pitchFamily="34" charset="0"/>
              </a:rPr>
              <a:t>musyrik</a:t>
            </a:r>
            <a:r>
              <a:rPr lang="en-US" i="1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(Al-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Hijr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ayat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94).</a:t>
            </a:r>
          </a:p>
          <a:p>
            <a:pPr>
              <a:buNone/>
            </a:pP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Namun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dakwah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dilakukan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secara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terang-terangan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ini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membuat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kaum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Quraisy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geram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hingga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akhirnya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banyak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kaum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muslimin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disiksa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oleh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mereka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Melihat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semua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akhirnya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memutuskan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untuk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berdakwah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keluar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kota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dirty="0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a). </a:t>
            </a:r>
            <a:r>
              <a:rPr lang="en-US" sz="2400" dirty="0" err="1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Pemboikotan</a:t>
            </a:r>
            <a:r>
              <a:rPr lang="en-US" sz="2400" dirty="0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terhadap</a:t>
            </a:r>
            <a:r>
              <a:rPr lang="en-US" sz="2400" dirty="0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Bani</a:t>
            </a:r>
            <a:r>
              <a:rPr lang="en-US" sz="2400" dirty="0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Hasyim</a:t>
            </a:r>
            <a:r>
              <a:rPr lang="en-US" sz="2400" dirty="0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Bani</a:t>
            </a:r>
            <a:r>
              <a:rPr lang="en-US" sz="2400" dirty="0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Mutholib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00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Banyak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cara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upaya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ditempuh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para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pemimpin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Quraisy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untuk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mencegah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dakwah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Muhammad SAW,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namun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selalu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gagal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baik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secara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bujuk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rayu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maupun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tindakan-tindakan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kekerasan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secara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fisik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sz="2000" smtClean="0">
                <a:latin typeface="Aparajita" pitchFamily="34" charset="0"/>
                <a:cs typeface="Aparajita" pitchFamily="34" charset="0"/>
              </a:rPr>
              <a:t>puncak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dari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segala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itu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adalah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dengan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diberlakukannya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pemboikotan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terhadap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Bani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Hasyim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merupakan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tempat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Muhammad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berlindung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pemboikotan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ini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berlangsung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selama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3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tahun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ini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merupakan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tindakan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yang paling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melemahkan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umat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islam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pada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saat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itu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pemboikotan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ini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baru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berhenti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setelah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kaum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Quraisyi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menyadari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bahwa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mereka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lakukan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sangat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keterlaluan</a:t>
            </a:r>
            <a:r>
              <a:rPr lang="en-US" sz="2000" dirty="0" smtClean="0"/>
              <a:t>.</a:t>
            </a:r>
          </a:p>
          <a:p>
            <a:pPr lvl="0">
              <a:buNone/>
            </a:pP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b).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Tahun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Duka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Cita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(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Amul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Khuzn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)</a:t>
            </a:r>
          </a:p>
          <a:p>
            <a:pPr>
              <a:buNone/>
            </a:pP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		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Tekanan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dari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orang-orang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kafir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semakin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keras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terhadap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gerakan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dakwah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Muhammad SAW,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terlebih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setelah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meninggalnya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dua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orang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sellau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melindungi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menyokong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Muhammad SAW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dari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orang-orang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kafir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yaitu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paman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beliau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, Abu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Tholib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istri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beliau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Siti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Khadijah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peristiwa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itu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terjadi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pada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tahun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kesepuluh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kenabian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tahun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ini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merupakan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tahun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kesedihan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bagi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Muhammad SAW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sehingga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dinamakan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tahun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i="1" dirty="0" err="1" smtClean="0">
                <a:latin typeface="Aparajita" pitchFamily="34" charset="0"/>
                <a:cs typeface="Aparajita" pitchFamily="34" charset="0"/>
              </a:rPr>
              <a:t>Amul</a:t>
            </a:r>
            <a:r>
              <a:rPr lang="en-US" sz="2000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i="1" dirty="0" err="1" smtClean="0">
                <a:latin typeface="Aparajita" pitchFamily="34" charset="0"/>
                <a:cs typeface="Aparajita" pitchFamily="34" charset="0"/>
              </a:rPr>
              <a:t>Khuzn</a:t>
            </a:r>
            <a:r>
              <a:rPr lang="en-US" sz="2000" i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(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tahun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duka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dirty="0" err="1" smtClean="0">
                <a:latin typeface="Aparajita" pitchFamily="34" charset="0"/>
                <a:cs typeface="Aparajita" pitchFamily="34" charset="0"/>
              </a:rPr>
              <a:t>cita</a:t>
            </a:r>
            <a:r>
              <a:rPr lang="en-US" sz="2000" dirty="0" smtClean="0">
                <a:latin typeface="Aparajita" pitchFamily="34" charset="0"/>
                <a:cs typeface="Aparajita" pitchFamily="34" charset="0"/>
              </a:rPr>
              <a:t>).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400" dirty="0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c). </a:t>
            </a:r>
            <a:r>
              <a:rPr lang="en-US" sz="2400" dirty="0" err="1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Dakwah</a:t>
            </a:r>
            <a:r>
              <a:rPr lang="en-US" sz="2400" dirty="0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Keluar</a:t>
            </a:r>
            <a:r>
              <a:rPr lang="en-US" sz="2400" dirty="0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 Kota </a:t>
            </a:r>
            <a:r>
              <a:rPr lang="en-US" sz="2400" dirty="0" err="1" smtClean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Mekah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50593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Karena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mekah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dakwah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Muhammad SAW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mendapat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rintangan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tekanan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akhirnya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memutuskan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untuk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berdakwah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keluar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kota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Mekah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yaitu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Thoif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tetapi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setelah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sampai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sana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penduduk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Thoif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justru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menolak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beliau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dengan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penolakan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lebih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buruk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Mereka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menyuruh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anak-anak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kecil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untuk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melempari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beliau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dengan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sehingga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kedua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tumit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beliau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berdarah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Akhirnya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beliau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kembali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menuju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Mekah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dalam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keadaan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sedih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Untuk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menguatkan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hati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beliau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Allah SWT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mengutus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mengisra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’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memi’rajkan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beliau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Setelah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peristiwa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Isra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’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Mi’raj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suatu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perkembangan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besar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bagi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kemajuan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dakwah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Islam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yaitu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dengan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datangnya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sejumlah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penduduk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Yatsrib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(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Madinah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),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gelombang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pertama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tahun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10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kenabian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mereka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datang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untuk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memeluk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agama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Islam,pada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gelombang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kedua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tahun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12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kenabian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mereka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datang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kembali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menemui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mengadakan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perjanjian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dikenal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dengan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perjanjian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“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Aqabah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pertama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”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berisi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ikrar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kesetiaan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Gelombang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ketiga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tahun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13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kenabian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mereka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datang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kembali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kepada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untuk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hijrah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Yatsrib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Mereka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akan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membai’at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sebagai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pemimpin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pun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akhirnya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menyetujui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usul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mereka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untuk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berhijrah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Perjanjian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ini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disebut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perjanjian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“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Aqabah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kedua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”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karena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terjadi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pada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tempat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yang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sama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		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Akhirnya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Muhammad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bersama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kurang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lebih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150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kaum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muslimin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hijrah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Yatsrib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.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ketika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sampai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disana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sebagai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penghormatan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terhadap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Nabi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,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nama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Tatsrib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diubah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menjadi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err="1" smtClean="0">
                <a:latin typeface="Aparajita" pitchFamily="34" charset="0"/>
                <a:cs typeface="Aparajita" pitchFamily="34" charset="0"/>
              </a:rPr>
              <a:t>Madinah</a:t>
            </a:r>
            <a:endParaRPr lang="en-US" dirty="0"/>
          </a:p>
        </p:txBody>
      </p:sp>
    </p:spTree>
  </p:cSld>
  <p:clrMapOvr>
    <a:masterClrMapping/>
  </p:clrMapOvr>
  <p:transition spd="med">
    <p:push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92</TotalTime>
  <Words>1276</Words>
  <Application>Microsoft Office PowerPoint</Application>
  <PresentationFormat>On-screen Show (4:3)</PresentationFormat>
  <Paragraphs>69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Theme1</vt:lpstr>
      <vt:lpstr>اَسَّلَامُ عَلَيْكُم وَرَحْمَةُ اللهِ وَبَرَكَةُ</vt:lpstr>
      <vt:lpstr>     NABI MUHAMMAD SAW</vt:lpstr>
      <vt:lpstr> A. KONDISI MASYARAKAT MEKAH SEBELUM ISLAM DATANG</vt:lpstr>
      <vt:lpstr>B.  NABI MUHAMMAD SEBELUM DIANGKAT MENJADI RASUL</vt:lpstr>
      <vt:lpstr> C.  NABI MUHAMMAD SETELAH MENJADI RASUL</vt:lpstr>
      <vt:lpstr>D. PERIODE ISLAM PADA MASA RASULULLAH SAW FASE MEKAH</vt:lpstr>
      <vt:lpstr>2)  Dakwah secara terang-terangan</vt:lpstr>
      <vt:lpstr>a). Pemboikotan terhadap Bani Hasyim dan Bani Mutholib</vt:lpstr>
      <vt:lpstr>c). Dakwah Keluar Kota Mekah</vt:lpstr>
      <vt:lpstr>E. PERIODE ISLAM PADA MASA RASULULLAH SAW FASE MADINAH</vt:lpstr>
      <vt:lpstr>2. Pertentangan Antara Kaum Yahudi dan Muslimin</vt:lpstr>
      <vt:lpstr> 3) Perjanjian Hudaibiyah</vt:lpstr>
      <vt:lpstr>4. Fathu Mekah</vt:lpstr>
      <vt:lpstr>Peperangan pada masa Rasulullah</vt:lpstr>
      <vt:lpstr>Masa Terakhir nabi Muhammad SAW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axioo</cp:lastModifiedBy>
  <cp:revision>14</cp:revision>
  <dcterms:created xsi:type="dcterms:W3CDTF">2013-12-28T11:28:48Z</dcterms:created>
  <dcterms:modified xsi:type="dcterms:W3CDTF">2017-11-02T06:48:48Z</dcterms:modified>
</cp:coreProperties>
</file>