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63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43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E76220-B724-4DC6-80E4-5B207A90FF9D}" type="datetimeFigureOut">
              <a:rPr lang="en-US" smtClean="0"/>
              <a:t>6/2/2016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28E881-E8D8-4B55-A987-F9BDBC51E8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0441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4pPr marL="1714500" indent="-342900">
              <a:buFont typeface="Wingdings" pitchFamily="2" charset="2"/>
              <a:buChar char="§"/>
              <a:defRPr/>
            </a:lvl4pPr>
            <a:lvl5pPr marL="2057400" indent="-228600">
              <a:buFont typeface="Wingdings" pitchFamily="2" charset="2"/>
              <a:buChar char="§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6248400" y="6381750"/>
            <a:ext cx="2895600" cy="476250"/>
          </a:xfrm>
        </p:spPr>
        <p:txBody>
          <a:bodyPr/>
          <a:lstStyle>
            <a:lvl1pPr algn="l" eaLnBrk="0" hangingPunct="0">
              <a:defRPr sz="1000"/>
            </a:lvl1pPr>
          </a:lstStyle>
          <a:p>
            <a:pPr>
              <a:defRPr/>
            </a:pPr>
            <a:r>
              <a:rPr lang="en-US"/>
              <a:t>Learning objective 1:  </a:t>
            </a:r>
            <a:r>
              <a:rPr lang="en-US" b="0"/>
              <a:t>Explain why managers analyze financial statements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0" y="6381750"/>
            <a:ext cx="1066800" cy="476250"/>
          </a:xfrm>
        </p:spPr>
        <p:txBody>
          <a:bodyPr/>
          <a:lstStyle>
            <a:lvl1pPr eaLnBrk="0" hangingPunct="0">
              <a:defRPr sz="1000" dirty="0" smtClean="0"/>
            </a:lvl1pPr>
          </a:lstStyle>
          <a:p>
            <a:pPr>
              <a:defRPr/>
            </a:pPr>
            <a:r>
              <a:rPr lang="en-US"/>
              <a:t>Slide 14-</a:t>
            </a:r>
            <a:fld id="{25455474-B86E-48AB-8C1A-AED91F11EE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342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r>
              <a:rPr lang="en-US"/>
              <a:t>Learning objective 1:  </a:t>
            </a:r>
            <a:r>
              <a:rPr lang="en-US" b="0"/>
              <a:t>Explain why managers analyze financial statements</a:t>
            </a:r>
            <a:endParaRPr lang="en-US" sz="1400" b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dirty="0" smtClean="0"/>
            </a:lvl1pPr>
          </a:lstStyle>
          <a:p>
            <a:pPr>
              <a:defRPr/>
            </a:pPr>
            <a:r>
              <a:rPr lang="en-US"/>
              <a:t>Slide 14-</a:t>
            </a:r>
            <a:fld id="{4DA1A11A-D225-4088-A9A6-66B459ACE9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540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371600"/>
            <a:ext cx="4038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371600"/>
            <a:ext cx="4038600" cy="2209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733800"/>
            <a:ext cx="4038600" cy="2209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r>
              <a:rPr lang="en-US"/>
              <a:t>Learning objective 1:  </a:t>
            </a:r>
            <a:r>
              <a:rPr lang="en-US" b="0"/>
              <a:t>Explain why managers analyze financial statements</a:t>
            </a:r>
            <a:endParaRPr lang="en-US" sz="1400" b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dirty="0" smtClean="0"/>
            </a:lvl1pPr>
          </a:lstStyle>
          <a:p>
            <a:pPr>
              <a:defRPr/>
            </a:pPr>
            <a:r>
              <a:rPr lang="en-US"/>
              <a:t>Slide 14-</a:t>
            </a:r>
            <a:fld id="{9A4CB5EB-F50F-4F6C-9F46-5DB0A9EA64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371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7B739B-1D12-4A8C-A96C-B3430D7AF09D}" type="datetimeFigureOut">
              <a:rPr lang="en-IN" smtClean="0"/>
              <a:t>02-06-2016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C161A-8BA0-4B55-A4AE-53330D451B1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51299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944562"/>
          </a:xfrm>
          <a:prstGeom prst="rect">
            <a:avLst/>
          </a:prstGeom>
          <a:solidFill>
            <a:srgbClr val="005B88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71842" dir="2700000" algn="ctr" rotWithShape="0">
              <a:srgbClr val="A50021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71600"/>
            <a:ext cx="82296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59436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1" dirty="0" smtClean="0">
                <a:solidFill>
                  <a:srgbClr val="000000"/>
                </a:solidFill>
                <a:latin typeface="Liberation Sans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/>
              <a:t>Learning objective 1:  Explain why managers analyze financial statements</a:t>
            </a:r>
            <a:endParaRPr lang="en-US" sz="140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57200" y="6019800"/>
            <a:ext cx="1066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dirty="0" smtClean="0">
                <a:solidFill>
                  <a:srgbClr val="000000"/>
                </a:solidFill>
                <a:latin typeface="Liberation Sans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/>
              <a:t>Slide 14-</a:t>
            </a:r>
            <a:fld id="{4C986A13-A00D-47C9-BC99-4762D576A653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91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Liberation Sans" panose="020B0604020202020204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Liberation Sans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Liberation Sans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Liberation Sans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Liberation Sans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Georgi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Georgi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Georgi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Georgia" pitchFamily="18" charset="0"/>
        </a:defRPr>
      </a:lvl9pPr>
    </p:titleStyle>
    <p:bodyStyle>
      <a:lvl1pPr marL="342900" indent="-342900" algn="l" rtl="0" eaLnBrk="0" fontAlgn="base" hangingPunct="0">
        <a:spcBef>
          <a:spcPct val="5000"/>
        </a:spcBef>
        <a:spcAft>
          <a:spcPct val="0"/>
        </a:spcAft>
        <a:buClr>
          <a:srgbClr val="A50021"/>
        </a:buClr>
        <a:buFont typeface="Wingdings" pitchFamily="2" charset="2"/>
        <a:buChar char="§"/>
        <a:defRPr sz="3000" b="1">
          <a:solidFill>
            <a:schemeClr val="tx1"/>
          </a:solidFill>
          <a:latin typeface="Liberation Sans" panose="020B0604020202020204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5000"/>
        </a:spcBef>
        <a:spcAft>
          <a:spcPct val="0"/>
        </a:spcAft>
        <a:buClr>
          <a:srgbClr val="A50021"/>
        </a:buClr>
        <a:buFont typeface="Wingdings" pitchFamily="2" charset="2"/>
        <a:buChar char="§"/>
        <a:defRPr sz="2800" b="1">
          <a:solidFill>
            <a:schemeClr val="tx1"/>
          </a:solidFill>
          <a:latin typeface="Liberation Sans" panose="020B0604020202020204" pitchFamily="34" charset="0"/>
        </a:defRPr>
      </a:lvl2pPr>
      <a:lvl3pPr marL="1143000" indent="-228600" algn="l" rtl="0" eaLnBrk="0" fontAlgn="base" hangingPunct="0">
        <a:spcBef>
          <a:spcPct val="5000"/>
        </a:spcBef>
        <a:spcAft>
          <a:spcPct val="0"/>
        </a:spcAft>
        <a:buClr>
          <a:srgbClr val="A50021"/>
        </a:buClr>
        <a:buFont typeface="Wingdings" pitchFamily="2" charset="2"/>
        <a:buChar char="§"/>
        <a:defRPr sz="2600" b="1">
          <a:solidFill>
            <a:schemeClr val="tx1"/>
          </a:solidFill>
          <a:latin typeface="Liberation Sans" panose="020B0604020202020204" pitchFamily="34" charset="0"/>
        </a:defRPr>
      </a:lvl3pPr>
      <a:lvl4pPr marL="1600200" indent="-228600" algn="l" rtl="0" eaLnBrk="0" fontAlgn="base" hangingPunct="0">
        <a:spcBef>
          <a:spcPct val="5000"/>
        </a:spcBef>
        <a:spcAft>
          <a:spcPct val="0"/>
        </a:spcAft>
        <a:buClr>
          <a:srgbClr val="A50021"/>
        </a:buClr>
        <a:buChar char="–"/>
        <a:defRPr sz="2400" b="1">
          <a:solidFill>
            <a:schemeClr val="tx1"/>
          </a:solidFill>
          <a:latin typeface="Liberation Sans" panose="020B0604020202020204" pitchFamily="34" charset="0"/>
        </a:defRPr>
      </a:lvl4pPr>
      <a:lvl5pPr marL="2057400" indent="-228600" algn="l" rtl="0" eaLnBrk="0" fontAlgn="base" hangingPunct="0">
        <a:spcBef>
          <a:spcPct val="5000"/>
        </a:spcBef>
        <a:spcAft>
          <a:spcPct val="0"/>
        </a:spcAft>
        <a:buClr>
          <a:srgbClr val="A50021"/>
        </a:buClr>
        <a:buChar char="»"/>
        <a:defRPr sz="2200" b="1">
          <a:solidFill>
            <a:schemeClr val="tx1"/>
          </a:solidFill>
          <a:latin typeface="Liberation Sans" panose="020B0604020202020204" pitchFamily="34" charset="0"/>
        </a:defRPr>
      </a:lvl5pPr>
      <a:lvl6pPr marL="2514600" indent="-228600" algn="l" rtl="0" fontAlgn="base">
        <a:spcBef>
          <a:spcPct val="5000"/>
        </a:spcBef>
        <a:spcAft>
          <a:spcPct val="0"/>
        </a:spcAft>
        <a:buClr>
          <a:srgbClr val="A50021"/>
        </a:buClr>
        <a:buChar char="»"/>
        <a:defRPr sz="2200" b="1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5000"/>
        </a:spcBef>
        <a:spcAft>
          <a:spcPct val="0"/>
        </a:spcAft>
        <a:buClr>
          <a:srgbClr val="A50021"/>
        </a:buClr>
        <a:buChar char="»"/>
        <a:defRPr sz="2200" b="1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5000"/>
        </a:spcBef>
        <a:spcAft>
          <a:spcPct val="0"/>
        </a:spcAft>
        <a:buClr>
          <a:srgbClr val="A50021"/>
        </a:buClr>
        <a:buChar char="»"/>
        <a:defRPr sz="2200" b="1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5000"/>
        </a:spcBef>
        <a:spcAft>
          <a:spcPct val="0"/>
        </a:spcAft>
        <a:buClr>
          <a:srgbClr val="A50021"/>
        </a:buClr>
        <a:buChar char="»"/>
        <a:defRPr sz="22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4601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sz="6000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Chapter 11</a:t>
            </a:r>
          </a:p>
        </p:txBody>
      </p:sp>
      <p:sp>
        <p:nvSpPr>
          <p:cNvPr id="130052" name="Rectangle 3"/>
          <p:cNvSpPr>
            <a:spLocks noGrp="1" noChangeAspect="1" noChangeArrowheads="1"/>
          </p:cNvSpPr>
          <p:nvPr>
            <p:ph idx="1"/>
          </p:nvPr>
        </p:nvSpPr>
        <p:spPr/>
        <p:txBody>
          <a:bodyPr/>
          <a:lstStyle/>
          <a:p>
            <a:pPr marL="0" indent="0" algn="ctr" eaLnBrk="1" hangingPunct="1">
              <a:buFont typeface="Wingdings" pitchFamily="2" charset="2"/>
              <a:buNone/>
            </a:pPr>
            <a:endParaRPr lang="en-US" altLang="en-US" sz="48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Liberation Sans" pitchFamily="34" charset="0"/>
            </a:endParaRPr>
          </a:p>
          <a:p>
            <a:pPr marL="0" indent="0" algn="ctr" eaLnBrk="1" hangingPunct="1">
              <a:buFont typeface="Wingdings" pitchFamily="2" charset="2"/>
              <a:buNone/>
            </a:pPr>
            <a:endParaRPr lang="en-US" altLang="en-US" sz="48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Liberation Sans" pitchFamily="34" charset="0"/>
            </a:endParaRPr>
          </a:p>
          <a:p>
            <a:pPr marL="0" indent="0" algn="ctr" eaLnBrk="1" hangingPunct="1">
              <a:buFont typeface="Wingdings" pitchFamily="2" charset="2"/>
              <a:buNone/>
            </a:pPr>
            <a:r>
              <a:rPr lang="en-US" altLang="en-US" sz="4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Liberation Sans" pitchFamily="34" charset="0"/>
              </a:rPr>
              <a:t>Measurement of Variables: Operational Definition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11-</a:t>
            </a:r>
            <a:fld id="{25455474-B86E-48AB-8C1A-AED91F11EEB4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2265759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Measurement</a:t>
            </a:r>
          </a:p>
        </p:txBody>
      </p:sp>
      <p:sp>
        <p:nvSpPr>
          <p:cNvPr id="131075" name="Rectangle 3"/>
          <p:cNvSpPr>
            <a:spLocks noGrp="1" noChangeAspect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 i="1" dirty="0" smtClean="0">
              <a:cs typeface="Liberation Sans" pitchFamily="34" charset="0"/>
            </a:endParaRPr>
          </a:p>
          <a:p>
            <a:pPr eaLnBrk="1" hangingPunct="1"/>
            <a:endParaRPr lang="en-US" altLang="en-US" i="1" dirty="0">
              <a:cs typeface="Liberation Sans" pitchFamily="34" charset="0"/>
            </a:endParaRPr>
          </a:p>
          <a:p>
            <a:pPr eaLnBrk="1" hangingPunct="1"/>
            <a:r>
              <a:rPr lang="en-US" altLang="en-US" i="1" dirty="0" smtClean="0">
                <a:cs typeface="Liberation Sans" pitchFamily="34" charset="0"/>
              </a:rPr>
              <a:t>Measurement</a:t>
            </a:r>
            <a:r>
              <a:rPr lang="en-US" altLang="en-US" dirty="0" smtClean="0">
                <a:cs typeface="Liberation Sans" pitchFamily="34" charset="0"/>
              </a:rPr>
              <a:t>: the assignment of numbers or other symbols to </a:t>
            </a:r>
            <a:r>
              <a:rPr lang="en-US" altLang="en-US" i="1" dirty="0" smtClean="0">
                <a:cs typeface="Liberation Sans" pitchFamily="34" charset="0"/>
              </a:rPr>
              <a:t>characteristics</a:t>
            </a:r>
            <a:r>
              <a:rPr lang="en-US" altLang="en-US" dirty="0" smtClean="0">
                <a:cs typeface="Liberation Sans" pitchFamily="34" charset="0"/>
              </a:rPr>
              <a:t> (or </a:t>
            </a:r>
            <a:r>
              <a:rPr lang="en-US" altLang="en-US" i="1" dirty="0" smtClean="0">
                <a:cs typeface="Liberation Sans" pitchFamily="34" charset="0"/>
              </a:rPr>
              <a:t>attributes</a:t>
            </a:r>
            <a:r>
              <a:rPr lang="en-US" altLang="en-US" dirty="0" smtClean="0">
                <a:cs typeface="Liberation Sans" pitchFamily="34" charset="0"/>
              </a:rPr>
              <a:t>) of </a:t>
            </a:r>
            <a:r>
              <a:rPr lang="en-US" altLang="en-US" i="1" dirty="0" smtClean="0">
                <a:cs typeface="Liberation Sans" pitchFamily="34" charset="0"/>
              </a:rPr>
              <a:t>objects</a:t>
            </a:r>
            <a:r>
              <a:rPr lang="en-US" altLang="en-US" dirty="0" smtClean="0">
                <a:cs typeface="Liberation Sans" pitchFamily="34" charset="0"/>
              </a:rPr>
              <a:t> according to a pre-specified set of rules.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11-</a:t>
            </a:r>
            <a:fld id="{25455474-B86E-48AB-8C1A-AED91F11EEB4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6438970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(Characteristics of) Objects</a:t>
            </a:r>
          </a:p>
        </p:txBody>
      </p:sp>
      <p:sp>
        <p:nvSpPr>
          <p:cNvPr id="132099" name="Rectangle 3"/>
          <p:cNvSpPr>
            <a:spLocks noGrp="1" noChangeAspect="1" noChangeArrowheads="1"/>
          </p:cNvSpPr>
          <p:nvPr>
            <p:ph idx="1"/>
          </p:nvPr>
        </p:nvSpPr>
        <p:spPr>
          <a:xfrm>
            <a:off x="457200" y="1371600"/>
            <a:ext cx="8229600" cy="5153744"/>
          </a:xfrm>
        </p:spPr>
        <p:txBody>
          <a:bodyPr/>
          <a:lstStyle/>
          <a:p>
            <a:pPr eaLnBrk="1" hangingPunct="1"/>
            <a:r>
              <a:rPr lang="en-US" altLang="en-US" i="1" dirty="0" smtClean="0">
                <a:cs typeface="Liberation Sans" pitchFamily="34" charset="0"/>
              </a:rPr>
              <a:t>Objects </a:t>
            </a:r>
            <a:r>
              <a:rPr lang="en-US" altLang="en-US" dirty="0" smtClean="0">
                <a:cs typeface="Liberation Sans" pitchFamily="34" charset="0"/>
              </a:rPr>
              <a:t>include persons, strategic business units, companies, countries, kitchen appliances, restaurants, shampoo, yogurt and so on. </a:t>
            </a:r>
          </a:p>
          <a:p>
            <a:pPr marL="0" indent="0" eaLnBrk="1" hangingPunct="1">
              <a:buNone/>
            </a:pPr>
            <a:endParaRPr lang="en-US" altLang="en-US" dirty="0" smtClean="0">
              <a:cs typeface="Liberation Sans" pitchFamily="34" charset="0"/>
            </a:endParaRPr>
          </a:p>
          <a:p>
            <a:pPr eaLnBrk="1" hangingPunct="1"/>
            <a:r>
              <a:rPr lang="en-US" altLang="en-US" i="1" dirty="0" smtClean="0">
                <a:cs typeface="Liberation Sans" pitchFamily="34" charset="0"/>
              </a:rPr>
              <a:t>Examples of characteristics</a:t>
            </a:r>
            <a:r>
              <a:rPr lang="en-US" altLang="en-US" dirty="0" smtClean="0">
                <a:cs typeface="Liberation Sans" pitchFamily="34" charset="0"/>
              </a:rPr>
              <a:t> of objects are arousal seeking tendency, achievement motivation, organizational effectiveness, shopping enjoyment, length, weight, ethnic diversity, service quality, conditioning effects and taste. </a:t>
            </a:r>
          </a:p>
          <a:p>
            <a:pPr eaLnBrk="1" hangingPunct="1"/>
            <a:endParaRPr lang="en-US" altLang="en-US" dirty="0" smtClean="0">
              <a:cs typeface="Liberation Sans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11-</a:t>
            </a:r>
            <a:fld id="{25455474-B86E-48AB-8C1A-AED91F11EEB4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1097218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Types of Variables</a:t>
            </a:r>
            <a:endParaRPr lang="en-US" altLang="en-US" dirty="0" smtClean="0">
              <a:ea typeface="Liberation Sans" panose="020B0604020202020204" pitchFamily="34" charset="0"/>
              <a:cs typeface="Liberation Sans" panose="020B0604020202020204" pitchFamily="34" charset="0"/>
            </a:endParaRPr>
          </a:p>
        </p:txBody>
      </p:sp>
      <p:sp>
        <p:nvSpPr>
          <p:cNvPr id="133123" name="Rectangle 3"/>
          <p:cNvSpPr>
            <a:spLocks noGrp="1" noChangeAspect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GB" altLang="en-US" dirty="0" smtClean="0">
              <a:cs typeface="Liberation Sans" pitchFamily="34" charset="0"/>
            </a:endParaRPr>
          </a:p>
          <a:p>
            <a:pPr eaLnBrk="1" hangingPunct="1"/>
            <a:r>
              <a:rPr lang="en-GB" altLang="en-US" dirty="0" smtClean="0">
                <a:cs typeface="Liberation Sans" pitchFamily="34" charset="0"/>
              </a:rPr>
              <a:t>Two types of variables: </a:t>
            </a:r>
          </a:p>
          <a:p>
            <a:pPr lvl="1" eaLnBrk="1" hangingPunct="1"/>
            <a:r>
              <a:rPr lang="en-GB" altLang="en-US" sz="3000" dirty="0" smtClean="0">
                <a:cs typeface="Liberation Sans" pitchFamily="34" charset="0"/>
              </a:rPr>
              <a:t>One lends itself to objective and precise measurement;</a:t>
            </a:r>
          </a:p>
          <a:p>
            <a:pPr lvl="1" eaLnBrk="1" hangingPunct="1"/>
            <a:r>
              <a:rPr lang="en-GB" altLang="en-US" sz="3000" dirty="0" smtClean="0">
                <a:cs typeface="Liberation Sans" pitchFamily="34" charset="0"/>
              </a:rPr>
              <a:t>The other is more nebulous and does not lend itself to accurate measurement because of its abstract and subjective nature. </a:t>
            </a:r>
            <a:endParaRPr lang="en-US" altLang="en-US" sz="3000" dirty="0" smtClean="0">
              <a:cs typeface="Liberation Sans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11-</a:t>
            </a:r>
            <a:fld id="{25455474-B86E-48AB-8C1A-AED91F11EEB4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8459153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Operationalizing Concepts</a:t>
            </a:r>
            <a:endParaRPr lang="en-US" altLang="en-US" dirty="0" smtClean="0">
              <a:ea typeface="Liberation Sans" panose="020B0604020202020204" pitchFamily="34" charset="0"/>
              <a:cs typeface="Liberation Sans" panose="020B0604020202020204" pitchFamily="34" charset="0"/>
            </a:endParaRPr>
          </a:p>
        </p:txBody>
      </p:sp>
      <p:sp>
        <p:nvSpPr>
          <p:cNvPr id="134147" name="Rectangle 3"/>
          <p:cNvSpPr>
            <a:spLocks noGrp="1" noChangeAspect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GB" altLang="en-US" dirty="0" smtClean="0">
              <a:cs typeface="Liberation Sans" pitchFamily="34" charset="0"/>
            </a:endParaRPr>
          </a:p>
          <a:p>
            <a:pPr eaLnBrk="1" hangingPunct="1"/>
            <a:r>
              <a:rPr lang="en-GB" altLang="en-US" dirty="0" smtClean="0">
                <a:cs typeface="Liberation Sans" pitchFamily="34" charset="0"/>
              </a:rPr>
              <a:t>Operationalizing concepts: reduction of abstract concepts to render them measurable in a tangible way.</a:t>
            </a:r>
          </a:p>
          <a:p>
            <a:pPr marL="0" indent="0" eaLnBrk="1" hangingPunct="1">
              <a:buNone/>
            </a:pPr>
            <a:endParaRPr lang="en-GB" altLang="en-US" dirty="0" smtClean="0">
              <a:cs typeface="Liberation Sans" pitchFamily="34" charset="0"/>
            </a:endParaRPr>
          </a:p>
          <a:p>
            <a:pPr eaLnBrk="1" hangingPunct="1"/>
            <a:r>
              <a:rPr lang="en-GB" altLang="en-US" dirty="0" smtClean="0">
                <a:cs typeface="Liberation Sans" pitchFamily="34" charset="0"/>
              </a:rPr>
              <a:t>Operationalizing is done by looking at the </a:t>
            </a:r>
            <a:r>
              <a:rPr lang="en-GB" altLang="en-US" dirty="0" err="1" smtClean="0">
                <a:cs typeface="Liberation Sans" pitchFamily="34" charset="0"/>
              </a:rPr>
              <a:t>behavioral</a:t>
            </a:r>
            <a:r>
              <a:rPr lang="en-GB" altLang="en-US" dirty="0" smtClean="0">
                <a:cs typeface="Liberation Sans" pitchFamily="34" charset="0"/>
              </a:rPr>
              <a:t> dimensions, facets, or properties denoted by the concept.</a:t>
            </a:r>
            <a:r>
              <a:rPr lang="en-US" altLang="en-US" dirty="0" smtClean="0">
                <a:cs typeface="Liberation Sans" pitchFamily="34" charset="0"/>
              </a:rPr>
              <a:t>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11-</a:t>
            </a:r>
            <a:fld id="{25455474-B86E-48AB-8C1A-AED91F11EEB4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5378953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ctr"/>
          <a:lstStyle/>
          <a:p>
            <a:pPr eaLnBrk="1" hangingPunct="1">
              <a:defRPr/>
            </a:pPr>
            <a:r>
              <a:rPr lang="en-US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Example</a:t>
            </a:r>
          </a:p>
        </p:txBody>
      </p:sp>
      <p:pic>
        <p:nvPicPr>
          <p:cNvPr id="135172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773" y="1513058"/>
            <a:ext cx="7437635" cy="48682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11-</a:t>
            </a:r>
            <a:fld id="{25455474-B86E-48AB-8C1A-AED91F11EEB4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779647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Georgia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185</Words>
  <Application>Microsoft Office PowerPoint</Application>
  <PresentationFormat>On-screen Show (4:3)</PresentationFormat>
  <Paragraphs>29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Default Design</vt:lpstr>
      <vt:lpstr>PowerPoint Presentation</vt:lpstr>
      <vt:lpstr>Chapter 11</vt:lpstr>
      <vt:lpstr>Measurement</vt:lpstr>
      <vt:lpstr>(Characteristics of) Objects</vt:lpstr>
      <vt:lpstr>Types of Variables</vt:lpstr>
      <vt:lpstr>Operationalizing Concepts</vt:lpstr>
      <vt:lpstr>Example</vt:lpstr>
    </vt:vector>
  </TitlesOfParts>
  <Company>John Wiley and Sons,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11</dc:title>
  <dc:creator>Farrar, Alden - Hoboken</dc:creator>
  <cp:lastModifiedBy>Farrar, Alden - Hoboken</cp:lastModifiedBy>
  <cp:revision>2</cp:revision>
  <dcterms:created xsi:type="dcterms:W3CDTF">2016-05-29T17:52:01Z</dcterms:created>
  <dcterms:modified xsi:type="dcterms:W3CDTF">2016-06-02T13:57:32Z</dcterms:modified>
</cp:coreProperties>
</file>