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7" r:id="rId7"/>
    <p:sldId id="268" r:id="rId8"/>
    <p:sldId id="269" r:id="rId9"/>
    <p:sldId id="278" r:id="rId10"/>
    <p:sldId id="279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E85286A-D098-44EC-93CA-001BD6BBF7CB}">
          <p14:sldIdLst>
            <p14:sldId id="256"/>
            <p14:sldId id="257"/>
            <p14:sldId id="258"/>
            <p14:sldId id="259"/>
            <p14:sldId id="260"/>
            <p14:sldId id="267"/>
            <p14:sldId id="268"/>
            <p14:sldId id="269"/>
            <p14:sldId id="278"/>
            <p14:sldId id="279"/>
            <p14:sldId id="26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848" autoAdjust="0"/>
    <p:restoredTop sz="94660"/>
  </p:normalViewPr>
  <p:slideViewPr>
    <p:cSldViewPr snapToGrid="0">
      <p:cViewPr varScale="1">
        <p:scale>
          <a:sx n="33" d="100"/>
          <a:sy n="33" d="100"/>
        </p:scale>
        <p:origin x="78" y="7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C4A164-56CA-47C8-A44A-0F3002D20447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F67AE6-1640-4B0F-9378-790E2B8F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3424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F67AE6-1640-4B0F-9378-790E2B8F096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890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TATA KELOLA SISTEM DAN TEKNOLOGI INFORMASI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Keputusan Penggunaan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err="1" smtClean="0"/>
              <a:t>Keberhasilan</a:t>
            </a:r>
            <a:r>
              <a:rPr lang="en-US" sz="2400" dirty="0" smtClean="0"/>
              <a:t> </a:t>
            </a:r>
            <a:r>
              <a:rPr lang="en-US" sz="2400" dirty="0" err="1" smtClean="0"/>
              <a:t>penerapan</a:t>
            </a:r>
            <a:r>
              <a:rPr lang="en-US" sz="2400" dirty="0" smtClean="0"/>
              <a:t> model </a:t>
            </a:r>
            <a:r>
              <a:rPr lang="en-US" sz="2400" dirty="0"/>
              <a:t>SSO (Shared Service </a:t>
            </a:r>
            <a:r>
              <a:rPr lang="en-US" sz="2400" dirty="0" err="1"/>
              <a:t>Organisation</a:t>
            </a:r>
            <a:r>
              <a:rPr lang="en-US" sz="2400" dirty="0"/>
              <a:t>) </a:t>
            </a:r>
            <a:r>
              <a:rPr lang="en-US" sz="2400" dirty="0" smtClean="0"/>
              <a:t> </a:t>
            </a:r>
            <a:r>
              <a:rPr lang="en-US" sz="2400" dirty="0" err="1" smtClean="0"/>
              <a:t>merupakan</a:t>
            </a:r>
            <a:r>
              <a:rPr lang="en-US" sz="2400" dirty="0" smtClean="0"/>
              <a:t> </a:t>
            </a:r>
            <a:r>
              <a:rPr lang="en-US" sz="2400" dirty="0" err="1" smtClean="0"/>
              <a:t>dasar</a:t>
            </a:r>
            <a:r>
              <a:rPr lang="en-US" sz="2400" dirty="0" smtClean="0"/>
              <a:t> </a:t>
            </a:r>
            <a:r>
              <a:rPr lang="en-US" sz="2400" dirty="0" err="1" smtClean="0"/>
              <a:t>keputusan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aktivitas</a:t>
            </a:r>
            <a:r>
              <a:rPr lang="en-US" sz="2400" dirty="0" smtClean="0"/>
              <a:t> </a:t>
            </a:r>
            <a:r>
              <a:rPr lang="en-US" sz="2400" dirty="0" err="1" smtClean="0"/>
              <a:t>berbagi</a:t>
            </a:r>
            <a:r>
              <a:rPr lang="en-US" sz="2400" dirty="0" smtClean="0"/>
              <a:t> </a:t>
            </a:r>
            <a:r>
              <a:rPr lang="en-US" sz="2400" dirty="0" err="1" smtClean="0"/>
              <a:t>pakai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prasyarat</a:t>
            </a:r>
            <a:r>
              <a:rPr lang="en-US" sz="2400" dirty="0" smtClean="0"/>
              <a:t> </a:t>
            </a:r>
            <a:r>
              <a:rPr lang="en-US" sz="2400" dirty="0" err="1" smtClean="0"/>
              <a:t>mutlak</a:t>
            </a:r>
            <a:r>
              <a:rPr lang="en-US" sz="2400" dirty="0" smtClean="0"/>
              <a:t> </a:t>
            </a:r>
            <a:r>
              <a:rPr lang="en-US" sz="2400" dirty="0" err="1" smtClean="0"/>
              <a:t>keberhasilan</a:t>
            </a:r>
            <a:r>
              <a:rPr lang="en-US" sz="2400" dirty="0" smtClean="0"/>
              <a:t> </a:t>
            </a:r>
            <a:r>
              <a:rPr lang="en-US" sz="2400" dirty="0" err="1" smtClean="0"/>
              <a:t>inisiatif</a:t>
            </a:r>
            <a:r>
              <a:rPr lang="en-US" sz="2400" dirty="0" smtClean="0"/>
              <a:t>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err="1" smtClean="0"/>
              <a:t>Semakin</a:t>
            </a:r>
            <a:r>
              <a:rPr lang="en-US" sz="2400" dirty="0" smtClean="0"/>
              <a:t> </a:t>
            </a:r>
            <a:r>
              <a:rPr lang="en-US" sz="2400" dirty="0" err="1" smtClean="0"/>
              <a:t>alami</a:t>
            </a:r>
            <a:r>
              <a:rPr lang="en-US" sz="2400" dirty="0" smtClean="0"/>
              <a:t> </a:t>
            </a:r>
            <a:r>
              <a:rPr lang="en-US" sz="2400" dirty="0" err="1" smtClean="0"/>
              <a:t>keputusan</a:t>
            </a:r>
            <a:r>
              <a:rPr lang="en-US" sz="2400" dirty="0" smtClean="0"/>
              <a:t> </a:t>
            </a:r>
            <a:r>
              <a:rPr lang="en-US" sz="2400" dirty="0" err="1" smtClean="0"/>
              <a:t>bersama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membentuk</a:t>
            </a:r>
            <a:r>
              <a:rPr lang="en-US" sz="2400" dirty="0" smtClean="0"/>
              <a:t> SSO, </a:t>
            </a:r>
            <a:r>
              <a:rPr lang="en-US" sz="2400" dirty="0" err="1" smtClean="0"/>
              <a:t>semakin</a:t>
            </a:r>
            <a:r>
              <a:rPr lang="en-US" sz="2400" dirty="0" smtClean="0"/>
              <a:t> </a:t>
            </a:r>
            <a:r>
              <a:rPr lang="en-US" sz="2400" dirty="0" err="1" smtClean="0"/>
              <a:t>tinggi</a:t>
            </a:r>
            <a:r>
              <a:rPr lang="en-US" sz="2400" dirty="0" smtClean="0"/>
              <a:t> </a:t>
            </a:r>
            <a:r>
              <a:rPr lang="en-US" sz="2400" dirty="0" err="1" smtClean="0"/>
              <a:t>tingkat</a:t>
            </a:r>
            <a:r>
              <a:rPr lang="en-US" sz="2400" dirty="0" smtClean="0"/>
              <a:t> </a:t>
            </a:r>
            <a:r>
              <a:rPr lang="en-US" sz="2400" dirty="0" err="1" smtClean="0"/>
              <a:t>kesuksesannya</a:t>
            </a:r>
            <a:r>
              <a:rPr lang="en-US" sz="240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465535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2795810"/>
            <a:ext cx="8911687" cy="1280890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US" sz="8000" b="1" dirty="0" smtClean="0"/>
              <a:t>END</a:t>
            </a:r>
            <a:endParaRPr lang="en-US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b="1" dirty="0" smtClean="0"/>
              <a:t>PERTEMUAN </a:t>
            </a:r>
            <a:r>
              <a:rPr lang="en-US" b="1" dirty="0" smtClean="0"/>
              <a:t>13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2547" y="2133600"/>
            <a:ext cx="9772065" cy="3777622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4000" b="1" dirty="0" err="1" smtClean="0">
                <a:solidFill>
                  <a:srgbClr val="0070C0"/>
                </a:solidFill>
              </a:rPr>
              <a:t>Strategi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en-US" sz="4000" b="1" dirty="0" err="1" smtClean="0">
                <a:solidFill>
                  <a:srgbClr val="0070C0"/>
                </a:solidFill>
              </a:rPr>
              <a:t>Menuju</a:t>
            </a:r>
            <a:r>
              <a:rPr lang="en-US" sz="4000" b="1" dirty="0" smtClean="0">
                <a:solidFill>
                  <a:srgbClr val="0070C0"/>
                </a:solidFill>
              </a:rPr>
              <a:t> Shared Services </a:t>
            </a:r>
            <a:r>
              <a:rPr lang="en-US" sz="4000" b="1" dirty="0" err="1" smtClean="0">
                <a:solidFill>
                  <a:srgbClr val="0070C0"/>
                </a:solidFill>
              </a:rPr>
              <a:t>Organisation</a:t>
            </a:r>
            <a:endParaRPr lang="en-US" sz="40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4535" y="691761"/>
            <a:ext cx="8911590" cy="678180"/>
          </a:xfrm>
        </p:spPr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4535" y="1710055"/>
            <a:ext cx="9450213" cy="3982822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Pendahuluan</a:t>
            </a:r>
            <a:endParaRPr lang="en-US" sz="2800" dirty="0" smtClean="0"/>
          </a:p>
          <a:p>
            <a:r>
              <a:rPr lang="id-ID" sz="2800" dirty="0"/>
              <a:t>Sejarah Berbagi Pakai Sumber </a:t>
            </a:r>
            <a:r>
              <a:rPr lang="id-ID" sz="2800" dirty="0" smtClean="0"/>
              <a:t>Daya</a:t>
            </a:r>
            <a:endParaRPr lang="en-US" sz="2800" dirty="0" smtClean="0"/>
          </a:p>
          <a:p>
            <a:r>
              <a:rPr lang="id-ID" sz="2800" dirty="0" smtClean="0"/>
              <a:t>Definisi </a:t>
            </a:r>
            <a:r>
              <a:rPr lang="id-ID" sz="2800" dirty="0"/>
              <a:t>Shared </a:t>
            </a:r>
            <a:r>
              <a:rPr lang="id-ID" sz="2800" dirty="0" smtClean="0"/>
              <a:t>Services</a:t>
            </a:r>
            <a:endParaRPr lang="en-US" sz="2800" dirty="0" smtClean="0"/>
          </a:p>
          <a:p>
            <a:r>
              <a:rPr lang="id-ID" sz="2800" dirty="0" smtClean="0"/>
              <a:t>Klasifikasi </a:t>
            </a:r>
            <a:r>
              <a:rPr lang="id-ID" sz="2800" dirty="0"/>
              <a:t>Komponen Berbagi </a:t>
            </a:r>
            <a:r>
              <a:rPr lang="id-ID" sz="2800" dirty="0" smtClean="0"/>
              <a:t>Pakai</a:t>
            </a:r>
            <a:endParaRPr lang="en-US" sz="2800" dirty="0" smtClean="0"/>
          </a:p>
          <a:p>
            <a:r>
              <a:rPr lang="id-ID" sz="2800" dirty="0" smtClean="0"/>
              <a:t>Ragam </a:t>
            </a:r>
            <a:r>
              <a:rPr lang="id-ID" sz="2800" dirty="0"/>
              <a:t>Model </a:t>
            </a:r>
            <a:r>
              <a:rPr lang="id-ID" sz="2800" dirty="0" smtClean="0"/>
              <a:t>Shared-Servies</a:t>
            </a:r>
            <a:endParaRPr lang="en-US" sz="2800" dirty="0" smtClean="0"/>
          </a:p>
          <a:p>
            <a:r>
              <a:rPr lang="id-ID" sz="2800" dirty="0"/>
              <a:t>Siklus </a:t>
            </a:r>
            <a:r>
              <a:rPr lang="id-ID" sz="2800" dirty="0" smtClean="0"/>
              <a:t>Manajemen </a:t>
            </a:r>
            <a:r>
              <a:rPr lang="id-ID" sz="2800" dirty="0"/>
              <a:t>Berbagi Pakai</a:t>
            </a:r>
            <a:endParaRPr lang="en-US" sz="2800" dirty="0"/>
          </a:p>
          <a:p>
            <a:r>
              <a:rPr lang="id-ID" sz="2800" dirty="0"/>
              <a:t>Keputusan Penggunaan Model </a:t>
            </a:r>
            <a:endParaRPr lang="en-US" sz="28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313416" y="1031875"/>
            <a:ext cx="4524252" cy="55689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6788" y="714283"/>
            <a:ext cx="7686141" cy="60207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Pendahuluan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4838" y="1316354"/>
            <a:ext cx="9791065" cy="5109846"/>
          </a:xfrm>
        </p:spPr>
        <p:txBody>
          <a:bodyPr anchor="ctr">
            <a:noAutofit/>
          </a:bodyPr>
          <a:lstStyle/>
          <a:p>
            <a:pPr marL="457200" indent="0" algn="just" fontAlgn="auto">
              <a:spcBef>
                <a:spcPts val="0"/>
              </a:spcBef>
              <a:buNone/>
            </a:pPr>
            <a:r>
              <a:rPr lang="en-US" sz="2400" dirty="0" err="1" smtClean="0"/>
              <a:t>Spektrum</a:t>
            </a:r>
            <a:r>
              <a:rPr lang="en-US" sz="2400" dirty="0" smtClean="0"/>
              <a:t> </a:t>
            </a:r>
            <a:r>
              <a:rPr lang="en-US" sz="2400" dirty="0" err="1" smtClean="0"/>
              <a:t>kompleksitas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dihadapi</a:t>
            </a:r>
            <a:r>
              <a:rPr lang="en-US" sz="2400" dirty="0" smtClean="0"/>
              <a:t> </a:t>
            </a:r>
            <a:r>
              <a:rPr lang="en-US" sz="2400" dirty="0" err="1" smtClean="0"/>
              <a:t>berkisar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cepatnya</a:t>
            </a:r>
            <a:r>
              <a:rPr lang="en-US" sz="2400" dirty="0" smtClean="0"/>
              <a:t> </a:t>
            </a:r>
            <a:r>
              <a:rPr lang="en-US" sz="2400" dirty="0" err="1" smtClean="0"/>
              <a:t>perkembangan</a:t>
            </a:r>
            <a:r>
              <a:rPr lang="en-US" sz="2400" dirty="0" smtClean="0"/>
              <a:t> </a:t>
            </a:r>
            <a:r>
              <a:rPr lang="en-US" sz="2400" dirty="0" err="1" smtClean="0"/>
              <a:t>teknologi</a:t>
            </a:r>
            <a:r>
              <a:rPr lang="en-US" sz="2400" dirty="0" smtClean="0"/>
              <a:t> </a:t>
            </a:r>
            <a:r>
              <a:rPr lang="en-US" sz="2400" dirty="0" err="1" smtClean="0"/>
              <a:t>hingga</a:t>
            </a:r>
            <a:r>
              <a:rPr lang="en-US" sz="2400" dirty="0" smtClean="0"/>
              <a:t> </a:t>
            </a:r>
            <a:r>
              <a:rPr lang="en-US" sz="2400" dirty="0" err="1" smtClean="0"/>
              <a:t>sulitnya</a:t>
            </a:r>
            <a:r>
              <a:rPr lang="en-US" sz="2400" dirty="0" smtClean="0"/>
              <a:t> </a:t>
            </a:r>
            <a:r>
              <a:rPr lang="en-US" sz="2400" dirty="0" err="1" smtClean="0"/>
              <a:t>mengelola</a:t>
            </a:r>
            <a:r>
              <a:rPr lang="en-US" sz="2400" dirty="0" smtClean="0"/>
              <a:t> SDM yang </a:t>
            </a:r>
            <a:r>
              <a:rPr lang="en-US" sz="2400" dirty="0" err="1" smtClean="0"/>
              <a:t>beraneka</a:t>
            </a:r>
            <a:r>
              <a:rPr lang="en-US" sz="2400" dirty="0" smtClean="0"/>
              <a:t> </a:t>
            </a:r>
            <a:r>
              <a:rPr lang="en-US" sz="2400" dirty="0" err="1" smtClean="0"/>
              <a:t>ragam</a:t>
            </a:r>
            <a:r>
              <a:rPr lang="en-US" sz="2400" dirty="0" smtClean="0"/>
              <a:t> </a:t>
            </a:r>
            <a:r>
              <a:rPr lang="en-US" sz="2400" dirty="0" err="1" smtClean="0"/>
              <a:t>sifat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perilakunya</a:t>
            </a:r>
            <a:r>
              <a:rPr lang="en-US" sz="2400" dirty="0" smtClean="0"/>
              <a:t>.</a:t>
            </a:r>
          </a:p>
          <a:p>
            <a:pPr marL="457200" indent="0" algn="just" fontAlgn="auto">
              <a:spcBef>
                <a:spcPts val="0"/>
              </a:spcBef>
              <a:buNone/>
            </a:pPr>
            <a:endParaRPr lang="en-US" sz="2400" dirty="0" smtClean="0"/>
          </a:p>
          <a:p>
            <a:pPr marL="457200" indent="0" algn="just" fontAlgn="auto">
              <a:spcBef>
                <a:spcPts val="0"/>
              </a:spcBef>
              <a:buNone/>
            </a:pPr>
            <a:r>
              <a:rPr lang="en-US" sz="2400" dirty="0" err="1" smtClean="0"/>
              <a:t>Dampak</a:t>
            </a:r>
            <a:r>
              <a:rPr lang="en-US" sz="2400" dirty="0" smtClean="0"/>
              <a:t> </a:t>
            </a:r>
            <a:r>
              <a:rPr lang="en-US" sz="2400" dirty="0" err="1" smtClean="0"/>
              <a:t>negatif</a:t>
            </a:r>
            <a:r>
              <a:rPr lang="en-US" sz="2400" dirty="0" smtClean="0"/>
              <a:t> </a:t>
            </a:r>
            <a:r>
              <a:rPr lang="en-US" sz="2400" dirty="0" err="1" smtClean="0"/>
              <a:t>pengelolaan</a:t>
            </a:r>
            <a:r>
              <a:rPr lang="en-US" sz="2400" dirty="0" smtClean="0"/>
              <a:t> TI </a:t>
            </a:r>
            <a:r>
              <a:rPr lang="en-US" sz="2400" dirty="0" err="1" smtClean="0"/>
              <a:t>seperti</a:t>
            </a:r>
            <a:r>
              <a:rPr lang="en-US" sz="2400" dirty="0" smtClean="0"/>
              <a:t> </a:t>
            </a:r>
            <a:r>
              <a:rPr lang="en-US" sz="2400" dirty="0" err="1" smtClean="0"/>
              <a:t>membengkaknya</a:t>
            </a:r>
            <a:r>
              <a:rPr lang="en-US" sz="2400" dirty="0" smtClean="0"/>
              <a:t> </a:t>
            </a:r>
            <a:r>
              <a:rPr lang="en-US" sz="2400" dirty="0" err="1" smtClean="0"/>
              <a:t>biaya</a:t>
            </a:r>
            <a:r>
              <a:rPr lang="en-US" sz="2400" dirty="0" smtClean="0"/>
              <a:t> </a:t>
            </a:r>
            <a:r>
              <a:rPr lang="en-US" sz="2400" dirty="0" err="1" smtClean="0"/>
              <a:t>operasional</a:t>
            </a:r>
            <a:r>
              <a:rPr lang="en-US" sz="2400" dirty="0" smtClean="0"/>
              <a:t> (overhead) </a:t>
            </a:r>
            <a:r>
              <a:rPr lang="en-US" sz="2400" dirty="0" err="1" smtClean="0"/>
              <a:t>sehari-hari</a:t>
            </a:r>
            <a:r>
              <a:rPr lang="en-US" sz="2400" dirty="0" smtClean="0"/>
              <a:t>.</a:t>
            </a:r>
          </a:p>
          <a:p>
            <a:pPr marL="457200" indent="0" algn="just" fontAlgn="auto">
              <a:spcBef>
                <a:spcPts val="0"/>
              </a:spcBef>
              <a:buNone/>
            </a:pPr>
            <a:endParaRPr lang="en-US" sz="2400" dirty="0" smtClean="0"/>
          </a:p>
          <a:p>
            <a:pPr marL="457200" indent="0" algn="just" fontAlgn="auto">
              <a:spcBef>
                <a:spcPts val="0"/>
              </a:spcBef>
              <a:buNone/>
            </a:pPr>
            <a:r>
              <a:rPr lang="en-US" sz="2400" dirty="0" err="1" smtClean="0"/>
              <a:t>Penerapan</a:t>
            </a:r>
            <a:r>
              <a:rPr lang="en-US" sz="2400" dirty="0" smtClean="0"/>
              <a:t> SSO (Shared Service </a:t>
            </a:r>
            <a:r>
              <a:rPr lang="en-US" sz="2400" dirty="0" err="1" smtClean="0"/>
              <a:t>Organisation</a:t>
            </a:r>
            <a:r>
              <a:rPr lang="en-US" sz="2400" dirty="0" smtClean="0"/>
              <a:t>) </a:t>
            </a:r>
            <a:r>
              <a:rPr lang="en-US" sz="2400" dirty="0" err="1" smtClean="0"/>
              <a:t>yaitu</a:t>
            </a:r>
            <a:r>
              <a:rPr lang="en-US" sz="2400" dirty="0" smtClean="0"/>
              <a:t> </a:t>
            </a:r>
            <a:r>
              <a:rPr lang="en-US" sz="2400" dirty="0" err="1" smtClean="0"/>
              <a:t>Kolaborasi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kerjasama</a:t>
            </a:r>
            <a:r>
              <a:rPr lang="en-US" sz="2400" dirty="0" smtClean="0"/>
              <a:t> yang </a:t>
            </a:r>
            <a:r>
              <a:rPr lang="en-US" sz="2400" dirty="0" err="1" smtClean="0"/>
              <a:t>ada</a:t>
            </a:r>
            <a:r>
              <a:rPr lang="en-US" sz="2400" dirty="0" smtClean="0"/>
              <a:t>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saja</a:t>
            </a:r>
            <a:r>
              <a:rPr lang="en-US" sz="2400" dirty="0" smtClean="0"/>
              <a:t> </a:t>
            </a:r>
            <a:r>
              <a:rPr lang="en-US" sz="2400" dirty="0" err="1" smtClean="0"/>
              <a:t>terjadi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sebuah</a:t>
            </a:r>
            <a:r>
              <a:rPr lang="en-US" sz="2400" dirty="0" smtClean="0"/>
              <a:t> </a:t>
            </a:r>
            <a:r>
              <a:rPr lang="en-US" sz="2400" dirty="0" err="1" smtClean="0"/>
              <a:t>perusahaan</a:t>
            </a:r>
            <a:r>
              <a:rPr lang="en-US" sz="2400" dirty="0" smtClean="0"/>
              <a:t> </a:t>
            </a:r>
            <a:r>
              <a:rPr lang="en-US" sz="2400" dirty="0" err="1" smtClean="0"/>
              <a:t>semata</a:t>
            </a:r>
            <a:r>
              <a:rPr lang="en-US" sz="2400" dirty="0" smtClean="0"/>
              <a:t>, </a:t>
            </a:r>
            <a:r>
              <a:rPr lang="en-US" sz="2400" dirty="0" err="1" smtClean="0"/>
              <a:t>dimana</a:t>
            </a:r>
            <a:r>
              <a:rPr lang="en-US" sz="2400" dirty="0" smtClean="0"/>
              <a:t> Antara </a:t>
            </a:r>
            <a:r>
              <a:rPr lang="en-US" sz="2400" dirty="0" err="1" smtClean="0"/>
              <a:t>divisi</a:t>
            </a:r>
            <a:r>
              <a:rPr lang="en-US" sz="2400" dirty="0" smtClean="0"/>
              <a:t>/unit </a:t>
            </a:r>
            <a:r>
              <a:rPr lang="en-US" sz="2400" dirty="0" err="1" smtClean="0"/>
              <a:t>kerjanya</a:t>
            </a:r>
            <a:r>
              <a:rPr lang="en-US" sz="2400" dirty="0" smtClean="0"/>
              <a:t> </a:t>
            </a:r>
            <a:r>
              <a:rPr lang="en-US" sz="2400" dirty="0" err="1" smtClean="0"/>
              <a:t>saling</a:t>
            </a:r>
            <a:r>
              <a:rPr lang="en-US" sz="2400" dirty="0" smtClean="0"/>
              <a:t> </a:t>
            </a:r>
            <a:r>
              <a:rPr lang="en-US" sz="2400" dirty="0" err="1" smtClean="0"/>
              <a:t>melakukan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kerjasama</a:t>
            </a:r>
            <a:r>
              <a:rPr lang="en-US" sz="2400" dirty="0" smtClean="0"/>
              <a:t> </a:t>
            </a:r>
            <a:r>
              <a:rPr lang="en-US" sz="2400" dirty="0" err="1" smtClean="0"/>
              <a:t>pelayanan</a:t>
            </a:r>
            <a:r>
              <a:rPr lang="en-US" sz="2400" dirty="0"/>
              <a:t>.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0400" y="401225"/>
            <a:ext cx="9652000" cy="1280890"/>
          </a:xfrm>
        </p:spPr>
        <p:txBody>
          <a:bodyPr>
            <a:normAutofit/>
          </a:bodyPr>
          <a:lstStyle/>
          <a:p>
            <a:r>
              <a:rPr lang="id-ID" dirty="0"/>
              <a:t>Sejarah Berbagi Pakai Sumber Daya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2495" y="1524000"/>
            <a:ext cx="8915400" cy="47834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 smtClean="0"/>
              <a:t>Shared Service </a:t>
            </a:r>
            <a:r>
              <a:rPr lang="en-US" sz="2400" dirty="0" err="1" smtClean="0"/>
              <a:t>diletakkan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level </a:t>
            </a:r>
            <a:r>
              <a:rPr lang="en-US" sz="2400" dirty="0" err="1" smtClean="0"/>
              <a:t>korporat</a:t>
            </a:r>
            <a:r>
              <a:rPr lang="en-US" sz="2400" dirty="0" smtClean="0"/>
              <a:t>, </a:t>
            </a:r>
            <a:r>
              <a:rPr lang="en-US" sz="2400" dirty="0" err="1" smtClean="0"/>
              <a:t>berfungsi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: internal audit, </a:t>
            </a:r>
            <a:r>
              <a:rPr lang="en-US" sz="2400" dirty="0" err="1" smtClean="0"/>
              <a:t>hukum</a:t>
            </a:r>
            <a:r>
              <a:rPr lang="en-US" sz="2400" dirty="0" smtClean="0"/>
              <a:t>, </a:t>
            </a:r>
            <a:r>
              <a:rPr lang="en-US" sz="2400" dirty="0" err="1" smtClean="0"/>
              <a:t>pajak</a:t>
            </a:r>
            <a:r>
              <a:rPr lang="en-US" sz="2400" dirty="0" smtClean="0"/>
              <a:t>,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teknologi</a:t>
            </a:r>
            <a:r>
              <a:rPr lang="en-US" sz="2400" dirty="0" smtClean="0"/>
              <a:t> </a:t>
            </a:r>
            <a:r>
              <a:rPr lang="en-US" sz="2400" dirty="0" err="1" smtClean="0"/>
              <a:t>informasi</a:t>
            </a:r>
            <a:r>
              <a:rPr lang="en-US" sz="2400" dirty="0" smtClean="0"/>
              <a:t>. </a:t>
            </a:r>
          </a:p>
          <a:p>
            <a:pPr marL="0" indent="0">
              <a:buNone/>
            </a:pPr>
            <a:r>
              <a:rPr lang="en-US" sz="2400" dirty="0" err="1" smtClean="0"/>
              <a:t>Pengalihan</a:t>
            </a:r>
            <a:r>
              <a:rPr lang="en-US" sz="2400" dirty="0" smtClean="0"/>
              <a:t> </a:t>
            </a:r>
            <a:r>
              <a:rPr lang="en-US" sz="2400" dirty="0" err="1" smtClean="0"/>
              <a:t>kegiatan</a:t>
            </a:r>
            <a:r>
              <a:rPr lang="en-US" sz="2400" dirty="0" smtClean="0"/>
              <a:t> TI </a:t>
            </a:r>
            <a:r>
              <a:rPr lang="en-US" sz="2400" dirty="0" err="1" smtClean="0"/>
              <a:t>kepada</a:t>
            </a:r>
            <a:r>
              <a:rPr lang="en-US" sz="2400" dirty="0" smtClean="0"/>
              <a:t> </a:t>
            </a:r>
            <a:r>
              <a:rPr lang="en-US" sz="2400" dirty="0" err="1" smtClean="0"/>
              <a:t>entitas</a:t>
            </a:r>
            <a:r>
              <a:rPr lang="en-US" sz="2400" dirty="0" smtClean="0"/>
              <a:t> </a:t>
            </a:r>
            <a:r>
              <a:rPr lang="en-US" sz="2400" dirty="0" err="1" smtClean="0"/>
              <a:t>mandiri</a:t>
            </a:r>
            <a:r>
              <a:rPr lang="en-US" sz="2400" dirty="0" smtClean="0"/>
              <a:t> </a:t>
            </a:r>
            <a:r>
              <a:rPr lang="en-US" sz="2400" dirty="0" err="1" smtClean="0"/>
              <a:t>bertujuan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beriku</a:t>
            </a:r>
            <a:r>
              <a:rPr lang="en-US" sz="2400" dirty="0" smtClean="0"/>
              <a:t>:</a:t>
            </a:r>
          </a:p>
          <a:p>
            <a:r>
              <a:rPr lang="en-US" sz="2400" dirty="0" err="1" smtClean="0"/>
              <a:t>Menyederhanakan</a:t>
            </a:r>
            <a:r>
              <a:rPr lang="en-US" sz="2400" dirty="0" smtClean="0"/>
              <a:t> </a:t>
            </a:r>
            <a:r>
              <a:rPr lang="en-US" sz="2400" dirty="0" err="1" smtClean="0"/>
              <a:t>berbagai</a:t>
            </a:r>
            <a:r>
              <a:rPr lang="en-US" sz="2400" dirty="0" smtClean="0"/>
              <a:t> proses TI yang </a:t>
            </a:r>
            <a:r>
              <a:rPr lang="en-US" sz="2400" dirty="0" err="1" smtClean="0"/>
              <a:t>ruwet</a:t>
            </a:r>
            <a:r>
              <a:rPr lang="en-US" sz="2400" dirty="0" smtClean="0"/>
              <a:t> &amp; </a:t>
            </a:r>
            <a:r>
              <a:rPr lang="en-US" sz="2400" dirty="0" err="1" smtClean="0"/>
              <a:t>berbelit-belit</a:t>
            </a:r>
            <a:endParaRPr lang="en-US" sz="2400" dirty="0" smtClean="0"/>
          </a:p>
          <a:p>
            <a:r>
              <a:rPr lang="en-US" sz="2400" dirty="0" err="1" smtClean="0"/>
              <a:t>Melakukan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redesain</a:t>
            </a:r>
            <a:r>
              <a:rPr lang="en-US" sz="2400" dirty="0" smtClean="0"/>
              <a:t> </a:t>
            </a:r>
            <a:r>
              <a:rPr lang="en-US" sz="2400" dirty="0" err="1" smtClean="0"/>
              <a:t>berbasis</a:t>
            </a:r>
            <a:r>
              <a:rPr lang="en-US" sz="2400" dirty="0" smtClean="0"/>
              <a:t> </a:t>
            </a:r>
            <a:r>
              <a:rPr lang="en-US" sz="2400" dirty="0" err="1" smtClean="0"/>
              <a:t>pelanggan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aktivitas</a:t>
            </a:r>
            <a:r>
              <a:rPr lang="en-US" sz="2400" dirty="0" smtClean="0"/>
              <a:t> </a:t>
            </a:r>
            <a:r>
              <a:rPr lang="en-US" sz="2400" dirty="0" err="1" smtClean="0"/>
              <a:t>operasional</a:t>
            </a:r>
            <a:r>
              <a:rPr lang="en-US" sz="2400" dirty="0" smtClean="0"/>
              <a:t> </a:t>
            </a:r>
            <a:r>
              <a:rPr lang="en-US" sz="2400" dirty="0" err="1" smtClean="0"/>
              <a:t>yg</a:t>
            </a:r>
            <a:r>
              <a:rPr lang="en-US" sz="2400" dirty="0" smtClean="0"/>
              <a:t> </a:t>
            </a:r>
            <a:r>
              <a:rPr lang="en-US" sz="2400" dirty="0" err="1" smtClean="0"/>
              <a:t>efektif</a:t>
            </a:r>
            <a:endParaRPr lang="en-US" sz="2400" dirty="0" smtClean="0"/>
          </a:p>
          <a:p>
            <a:r>
              <a:rPr lang="en-US" sz="2400" dirty="0" err="1" smtClean="0"/>
              <a:t>Menghemat</a:t>
            </a:r>
            <a:r>
              <a:rPr lang="en-US" sz="2400" dirty="0" smtClean="0"/>
              <a:t> </a:t>
            </a:r>
            <a:r>
              <a:rPr lang="en-US" sz="2400" dirty="0" err="1" smtClean="0"/>
              <a:t>biaya</a:t>
            </a:r>
            <a:r>
              <a:rPr lang="en-US" sz="2400" dirty="0" smtClean="0"/>
              <a:t> total </a:t>
            </a:r>
            <a:r>
              <a:rPr lang="en-US" sz="2400" dirty="0" err="1" smtClean="0"/>
              <a:t>investasi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pemeliharaan</a:t>
            </a:r>
            <a:r>
              <a:rPr lang="en-US" sz="2400" dirty="0" smtClean="0"/>
              <a:t> TI</a:t>
            </a:r>
          </a:p>
          <a:p>
            <a:r>
              <a:rPr lang="en-US" sz="2400" dirty="0" err="1" smtClean="0"/>
              <a:t>Mereduksi</a:t>
            </a:r>
            <a:r>
              <a:rPr lang="en-US" sz="2400" dirty="0" smtClean="0"/>
              <a:t> </a:t>
            </a:r>
            <a:r>
              <a:rPr lang="en-US" sz="2400" dirty="0" err="1" smtClean="0"/>
              <a:t>biaya</a:t>
            </a:r>
            <a:r>
              <a:rPr lang="en-US" sz="2400" dirty="0" smtClean="0"/>
              <a:t> total per </a:t>
            </a:r>
            <a:r>
              <a:rPr lang="en-US" sz="2400" dirty="0" err="1" smtClean="0"/>
              <a:t>karyawan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hal</a:t>
            </a:r>
            <a:r>
              <a:rPr lang="en-US" sz="2400" dirty="0" smtClean="0"/>
              <a:t> </a:t>
            </a:r>
            <a:r>
              <a:rPr lang="en-US" sz="2400" dirty="0" err="1" smtClean="0"/>
              <a:t>manajemen</a:t>
            </a:r>
            <a:r>
              <a:rPr lang="en-US" sz="2400" dirty="0" smtClean="0"/>
              <a:t> SI.</a:t>
            </a: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0401" y="624110"/>
            <a:ext cx="9574212" cy="823690"/>
          </a:xfrm>
        </p:spPr>
        <p:txBody>
          <a:bodyPr/>
          <a:lstStyle/>
          <a:p>
            <a:r>
              <a:rPr lang="id-ID" dirty="0"/>
              <a:t>Definisi Shared Services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5600" y="1683776"/>
            <a:ext cx="9878695" cy="30357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 err="1" smtClean="0">
                <a:solidFill>
                  <a:schemeClr val="tx1"/>
                </a:solidFill>
              </a:rPr>
              <a:t>Mengacu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pada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keinginan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untuk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memberikan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sejumlah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nilai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atau</a:t>
            </a:r>
            <a:r>
              <a:rPr lang="en-US" sz="2800" dirty="0" smtClean="0">
                <a:solidFill>
                  <a:schemeClr val="tx1"/>
                </a:solidFill>
              </a:rPr>
              <a:t> value </a:t>
            </a:r>
            <a:r>
              <a:rPr lang="en-US" sz="2800" dirty="0" err="1" smtClean="0">
                <a:solidFill>
                  <a:schemeClr val="tx1"/>
                </a:solidFill>
              </a:rPr>
              <a:t>kepada</a:t>
            </a:r>
            <a:r>
              <a:rPr lang="en-US" sz="2800" dirty="0" smtClean="0">
                <a:solidFill>
                  <a:schemeClr val="tx1"/>
                </a:solidFill>
              </a:rPr>
              <a:t> stakeholder, yang </a:t>
            </a:r>
            <a:r>
              <a:rPr lang="en-US" sz="2800" dirty="0" err="1" smtClean="0">
                <a:solidFill>
                  <a:schemeClr val="tx1"/>
                </a:solidFill>
              </a:rPr>
              <a:t>didominasi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oleh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keinginan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mereduksi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biaya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pengelolaan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sejalan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dengan</a:t>
            </a:r>
            <a:r>
              <a:rPr lang="en-US" sz="2800" dirty="0" smtClean="0">
                <a:solidFill>
                  <a:schemeClr val="tx1"/>
                </a:solidFill>
              </a:rPr>
              <a:t> target </a:t>
            </a:r>
            <a:r>
              <a:rPr lang="en-US" sz="2800" dirty="0" err="1" smtClean="0">
                <a:solidFill>
                  <a:schemeClr val="tx1"/>
                </a:solidFill>
              </a:rPr>
              <a:t>meningkatkan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kualitas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pelayanan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8000" y="344710"/>
            <a:ext cx="10134599" cy="1280890"/>
          </a:xfrm>
        </p:spPr>
        <p:txBody>
          <a:bodyPr/>
          <a:lstStyle/>
          <a:p>
            <a:r>
              <a:rPr lang="id-ID" dirty="0"/>
              <a:t>Klasifikasi Komponen Berbagi Pakai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778000" y="1625600"/>
            <a:ext cx="9726612" cy="4673600"/>
          </a:xfrm>
        </p:spPr>
        <p:txBody>
          <a:bodyPr>
            <a:noAutofit/>
          </a:bodyPr>
          <a:lstStyle/>
          <a:p>
            <a:r>
              <a:rPr lang="en-US" sz="2800" dirty="0" err="1" smtClean="0">
                <a:solidFill>
                  <a:schemeClr val="tx1"/>
                </a:solidFill>
              </a:rPr>
              <a:t>Manajemen</a:t>
            </a:r>
            <a:r>
              <a:rPr lang="en-US" sz="2800" dirty="0" smtClean="0">
                <a:solidFill>
                  <a:schemeClr val="tx1"/>
                </a:solidFill>
              </a:rPr>
              <a:t> data</a:t>
            </a:r>
          </a:p>
          <a:p>
            <a:r>
              <a:rPr lang="en-US" sz="2800" dirty="0" err="1" smtClean="0">
                <a:solidFill>
                  <a:schemeClr val="tx1"/>
                </a:solidFill>
              </a:rPr>
              <a:t>Pemeliharaan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jaringan</a:t>
            </a:r>
            <a:endParaRPr lang="en-US" sz="2800" dirty="0" smtClean="0">
              <a:solidFill>
                <a:schemeClr val="tx1"/>
              </a:solidFill>
            </a:endParaRPr>
          </a:p>
          <a:p>
            <a:r>
              <a:rPr lang="en-US" sz="2800" dirty="0" smtClean="0">
                <a:solidFill>
                  <a:schemeClr val="tx1"/>
                </a:solidFill>
              </a:rPr>
              <a:t>Tata </a:t>
            </a:r>
            <a:r>
              <a:rPr lang="en-US" sz="2800" dirty="0" err="1" smtClean="0">
                <a:solidFill>
                  <a:schemeClr val="tx1"/>
                </a:solidFill>
              </a:rPr>
              <a:t>kelola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pengadaan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barang</a:t>
            </a:r>
            <a:endParaRPr lang="en-US" sz="2800" dirty="0" smtClean="0">
              <a:solidFill>
                <a:schemeClr val="tx1"/>
              </a:solidFill>
            </a:endParaRPr>
          </a:p>
          <a:p>
            <a:r>
              <a:rPr lang="en-US" sz="2800" dirty="0" smtClean="0">
                <a:solidFill>
                  <a:schemeClr val="tx1"/>
                </a:solidFill>
              </a:rPr>
              <a:t>Dan lain </a:t>
            </a:r>
            <a:r>
              <a:rPr lang="en-US" sz="2800" dirty="0" err="1" smtClean="0">
                <a:solidFill>
                  <a:schemeClr val="tx1"/>
                </a:solidFill>
              </a:rPr>
              <a:t>sebagainya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Ragam Model </a:t>
            </a:r>
            <a:r>
              <a:rPr lang="id-ID" dirty="0" smtClean="0"/>
              <a:t>Shared-Servies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905000"/>
            <a:ext cx="8915400" cy="4006222"/>
          </a:xfrm>
        </p:spPr>
        <p:txBody>
          <a:bodyPr>
            <a:noAutofit/>
          </a:bodyPr>
          <a:lstStyle/>
          <a:p>
            <a:r>
              <a:rPr lang="id-ID" sz="2400" dirty="0"/>
              <a:t>Internal Division Appointment</a:t>
            </a:r>
            <a:endParaRPr lang="en-US" sz="2400" dirty="0"/>
          </a:p>
          <a:p>
            <a:r>
              <a:rPr lang="id-ID" sz="2400" dirty="0"/>
              <a:t>Corporate Unit Spin Off</a:t>
            </a:r>
            <a:endParaRPr lang="en-US" sz="2400" dirty="0"/>
          </a:p>
          <a:p>
            <a:r>
              <a:rPr lang="id-ID" sz="2400" dirty="0"/>
              <a:t>Third Party </a:t>
            </a:r>
            <a:r>
              <a:rPr lang="id-ID" sz="2400" dirty="0" smtClean="0"/>
              <a:t>Alliane</a:t>
            </a:r>
            <a:endParaRPr lang="en-US" sz="2400" dirty="0" smtClean="0"/>
          </a:p>
          <a:p>
            <a:r>
              <a:rPr lang="id-ID" sz="2400" dirty="0"/>
              <a:t>Subordinate Company Forming</a:t>
            </a:r>
            <a:endParaRPr lang="en-US" sz="2400" dirty="0"/>
          </a:p>
          <a:p>
            <a:r>
              <a:rPr lang="id-ID" sz="2400" dirty="0"/>
              <a:t>Cross Mehanism</a:t>
            </a:r>
            <a:endParaRPr lang="en-US" sz="2400" dirty="0"/>
          </a:p>
          <a:p>
            <a:r>
              <a:rPr lang="id-ID" sz="2400" dirty="0"/>
              <a:t>Best of Breeds Seletion</a:t>
            </a:r>
            <a:endParaRPr lang="en-US" sz="2400" dirty="0"/>
          </a:p>
          <a:p>
            <a:r>
              <a:rPr lang="id-ID" sz="2400" dirty="0"/>
              <a:t>Just-In-Time Cooperation Proedure</a:t>
            </a:r>
            <a:endParaRPr lang="en-US" sz="2400" dirty="0"/>
          </a:p>
          <a:p>
            <a:r>
              <a:rPr lang="id-ID" sz="2400" dirty="0"/>
              <a:t>Dynamic Network </a:t>
            </a:r>
            <a:r>
              <a:rPr lang="id-ID" sz="2400" dirty="0" smtClean="0"/>
              <a:t>Assignment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559815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Siklus Manajemen Berbagi Pakai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774723"/>
            <a:ext cx="8915400" cy="4419600"/>
          </a:xfrm>
        </p:spPr>
        <p:txBody>
          <a:bodyPr>
            <a:normAutofit fontScale="85000" lnSpcReduction="10000"/>
          </a:bodyPr>
          <a:lstStyle/>
          <a:p>
            <a:r>
              <a:rPr lang="en-US" sz="2400" dirty="0" err="1" smtClean="0"/>
              <a:t>Definisikan</a:t>
            </a:r>
            <a:r>
              <a:rPr lang="en-US" sz="2400" dirty="0" smtClean="0"/>
              <a:t> </a:t>
            </a:r>
            <a:r>
              <a:rPr lang="en-US" sz="2400" dirty="0" err="1" smtClean="0"/>
              <a:t>kebutuhan</a:t>
            </a:r>
            <a:r>
              <a:rPr lang="en-US" sz="2400" dirty="0" smtClean="0"/>
              <a:t> </a:t>
            </a:r>
            <a:r>
              <a:rPr lang="en-US" sz="2400" dirty="0" err="1" smtClean="0"/>
              <a:t>organisasi</a:t>
            </a:r>
            <a:r>
              <a:rPr lang="en-US" sz="2400" dirty="0" smtClean="0"/>
              <a:t>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</a:t>
            </a:r>
            <a:r>
              <a:rPr lang="en-US" sz="2400" dirty="0" err="1" smtClean="0"/>
              <a:t>jelas</a:t>
            </a:r>
            <a:r>
              <a:rPr lang="en-US" sz="2400" dirty="0" smtClean="0"/>
              <a:t>, </a:t>
            </a:r>
            <a:r>
              <a:rPr lang="en-US" sz="2400" dirty="0" err="1" smtClean="0"/>
              <a:t>terutama</a:t>
            </a:r>
            <a:r>
              <a:rPr lang="en-US" sz="2400" dirty="0" smtClean="0"/>
              <a:t> </a:t>
            </a:r>
            <a:r>
              <a:rPr lang="en-US" sz="2400" dirty="0" err="1" smtClean="0"/>
              <a:t>terkait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peranan</a:t>
            </a:r>
            <a:r>
              <a:rPr lang="en-US" sz="2400" dirty="0" smtClean="0"/>
              <a:t> </a:t>
            </a:r>
            <a:r>
              <a:rPr lang="en-US" sz="2400" dirty="0" err="1" smtClean="0"/>
              <a:t>strategis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operasional</a:t>
            </a:r>
            <a:endParaRPr lang="en-US" sz="2400" dirty="0" smtClean="0"/>
          </a:p>
          <a:p>
            <a:r>
              <a:rPr lang="en-US" sz="2400" dirty="0" err="1" smtClean="0"/>
              <a:t>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kajian</a:t>
            </a:r>
            <a:r>
              <a:rPr lang="en-US" sz="2400" dirty="0" smtClean="0"/>
              <a:t> </a:t>
            </a:r>
            <a:r>
              <a:rPr lang="en-US" sz="2400" dirty="0" err="1" smtClean="0"/>
              <a:t>terhadap</a:t>
            </a:r>
            <a:r>
              <a:rPr lang="en-US" sz="2400" dirty="0" smtClean="0"/>
              <a:t> </a:t>
            </a:r>
            <a:r>
              <a:rPr lang="en-US" sz="2400" dirty="0" err="1" smtClean="0"/>
              <a:t>kebutuhan</a:t>
            </a:r>
            <a:r>
              <a:rPr lang="en-US" sz="2400" dirty="0" smtClean="0"/>
              <a:t> </a:t>
            </a:r>
            <a:r>
              <a:rPr lang="en-US" sz="2400" dirty="0" err="1" smtClean="0"/>
              <a:t>sumber</a:t>
            </a:r>
            <a:r>
              <a:rPr lang="en-US" sz="2400" dirty="0" smtClean="0"/>
              <a:t> </a:t>
            </a:r>
            <a:r>
              <a:rPr lang="en-US" sz="2400" dirty="0" err="1" smtClean="0"/>
              <a:t>daya</a:t>
            </a:r>
            <a:r>
              <a:rPr lang="en-US" sz="2400" dirty="0" smtClean="0"/>
              <a:t> TI </a:t>
            </a:r>
          </a:p>
          <a:p>
            <a:r>
              <a:rPr lang="en-US" sz="2400" dirty="0" err="1" smtClean="0"/>
              <a:t>Sepakati</a:t>
            </a:r>
            <a:r>
              <a:rPr lang="en-US" sz="2400" dirty="0" smtClean="0"/>
              <a:t> target SLA (Service Level Agreement) yang </a:t>
            </a:r>
            <a:r>
              <a:rPr lang="en-US" sz="2400" dirty="0" err="1" smtClean="0"/>
              <a:t>harus</a:t>
            </a:r>
            <a:r>
              <a:rPr lang="en-US" sz="2400" dirty="0" smtClean="0"/>
              <a:t> </a:t>
            </a:r>
            <a:r>
              <a:rPr lang="en-US" sz="2400" dirty="0" err="1" smtClean="0"/>
              <a:t>dimiliki</a:t>
            </a:r>
            <a:endParaRPr lang="en-US" sz="2400" dirty="0" smtClean="0"/>
          </a:p>
          <a:p>
            <a:r>
              <a:rPr lang="en-US" sz="2400" dirty="0" err="1" smtClean="0"/>
              <a:t>Eksekusi</a:t>
            </a:r>
            <a:r>
              <a:rPr lang="en-US" sz="2400" dirty="0" smtClean="0"/>
              <a:t> proses </a:t>
            </a:r>
            <a:r>
              <a:rPr lang="en-US" sz="2400" dirty="0" err="1" smtClean="0"/>
              <a:t>pengadaan</a:t>
            </a:r>
            <a:r>
              <a:rPr lang="en-US" sz="2400" dirty="0" smtClean="0"/>
              <a:t> </a:t>
            </a:r>
            <a:r>
              <a:rPr lang="en-US" sz="2400" dirty="0" err="1" smtClean="0"/>
              <a:t>sumber</a:t>
            </a:r>
            <a:r>
              <a:rPr lang="en-US" sz="2400" dirty="0" smtClean="0"/>
              <a:t> </a:t>
            </a:r>
            <a:r>
              <a:rPr lang="en-US" sz="2400" dirty="0" err="1" smtClean="0"/>
              <a:t>daya</a:t>
            </a:r>
            <a:r>
              <a:rPr lang="en-US" sz="2400" dirty="0" smtClean="0"/>
              <a:t> TI</a:t>
            </a:r>
          </a:p>
          <a:p>
            <a:r>
              <a:rPr lang="en-US" sz="2400" dirty="0" err="1" smtClean="0"/>
              <a:t>Implementasikan</a:t>
            </a:r>
            <a:r>
              <a:rPr lang="en-US" sz="2400" dirty="0" smtClean="0"/>
              <a:t> </a:t>
            </a:r>
            <a:r>
              <a:rPr lang="en-US" sz="2400" dirty="0" err="1" smtClean="0"/>
              <a:t>semua</a:t>
            </a:r>
            <a:r>
              <a:rPr lang="en-US" sz="2400" dirty="0" smtClean="0"/>
              <a:t> </a:t>
            </a:r>
            <a:r>
              <a:rPr lang="en-US" sz="2400" dirty="0" err="1" smtClean="0"/>
              <a:t>jenis</a:t>
            </a:r>
            <a:r>
              <a:rPr lang="en-US" sz="2400" dirty="0" smtClean="0"/>
              <a:t> </a:t>
            </a:r>
            <a:r>
              <a:rPr lang="en-US" sz="2400" dirty="0" err="1" smtClean="0"/>
              <a:t>pelayanan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telah</a:t>
            </a:r>
            <a:r>
              <a:rPr lang="en-US" sz="2400" dirty="0" smtClean="0"/>
              <a:t> </a:t>
            </a:r>
            <a:r>
              <a:rPr lang="en-US" sz="2400" dirty="0" err="1" smtClean="0"/>
              <a:t>disepakati</a:t>
            </a:r>
            <a:endParaRPr lang="en-US" sz="2400" dirty="0" smtClean="0"/>
          </a:p>
          <a:p>
            <a:r>
              <a:rPr lang="en-US" sz="2400" dirty="0" err="1" smtClean="0"/>
              <a:t>Ukurlah</a:t>
            </a:r>
            <a:r>
              <a:rPr lang="en-US" sz="2400" dirty="0" smtClean="0"/>
              <a:t> </a:t>
            </a:r>
            <a:r>
              <a:rPr lang="en-US" sz="2400" dirty="0" err="1" smtClean="0"/>
              <a:t>frekuensi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volume </a:t>
            </a:r>
            <a:r>
              <a:rPr lang="en-US" sz="2400" dirty="0" err="1" smtClean="0"/>
              <a:t>penggunaan</a:t>
            </a:r>
            <a:r>
              <a:rPr lang="en-US" sz="2400" dirty="0" smtClean="0"/>
              <a:t> </a:t>
            </a:r>
            <a:r>
              <a:rPr lang="en-US" sz="2400" dirty="0" err="1" smtClean="0"/>
              <a:t>masing-masing</a:t>
            </a:r>
            <a:r>
              <a:rPr lang="en-US" sz="2400" dirty="0" smtClean="0"/>
              <a:t> </a:t>
            </a:r>
            <a:r>
              <a:rPr lang="en-US" sz="2400" dirty="0" err="1" smtClean="0"/>
              <a:t>organisasi</a:t>
            </a:r>
            <a:endParaRPr lang="en-US" sz="2400" dirty="0" smtClean="0"/>
          </a:p>
          <a:p>
            <a:r>
              <a:rPr lang="en-US" sz="2400" dirty="0" err="1" smtClean="0"/>
              <a:t>Alokasikan</a:t>
            </a:r>
            <a:r>
              <a:rPr lang="en-US" sz="2400" dirty="0" smtClean="0"/>
              <a:t> </a:t>
            </a:r>
            <a:r>
              <a:rPr lang="en-US" sz="2400" dirty="0" err="1" smtClean="0"/>
              <a:t>sumber</a:t>
            </a:r>
            <a:r>
              <a:rPr lang="en-US" sz="2400" dirty="0" smtClean="0"/>
              <a:t> </a:t>
            </a:r>
            <a:r>
              <a:rPr lang="en-US" sz="2400" dirty="0" err="1" smtClean="0"/>
              <a:t>daya</a:t>
            </a:r>
            <a:r>
              <a:rPr lang="en-US" sz="2400" dirty="0" smtClean="0"/>
              <a:t> </a:t>
            </a:r>
            <a:r>
              <a:rPr lang="en-US" sz="2400" dirty="0" err="1" smtClean="0"/>
              <a:t>finansial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pembayaran</a:t>
            </a:r>
            <a:r>
              <a:rPr lang="en-US" sz="2400" dirty="0" smtClean="0"/>
              <a:t> </a:t>
            </a:r>
            <a:r>
              <a:rPr lang="en-US" sz="2400" dirty="0" err="1" smtClean="0"/>
              <a:t>terhadap</a:t>
            </a:r>
            <a:r>
              <a:rPr lang="en-US" sz="2400" dirty="0" smtClean="0"/>
              <a:t> </a:t>
            </a:r>
            <a:r>
              <a:rPr lang="en-US" sz="2400" dirty="0" err="1" smtClean="0"/>
              <a:t>jasa</a:t>
            </a:r>
            <a:r>
              <a:rPr lang="en-US" sz="2400" dirty="0" smtClean="0"/>
              <a:t> </a:t>
            </a:r>
            <a:r>
              <a:rPr lang="en-US" sz="2400" dirty="0" err="1" smtClean="0"/>
              <a:t>penyelenggaraan</a:t>
            </a:r>
            <a:endParaRPr lang="en-US" sz="2400" dirty="0" smtClean="0"/>
          </a:p>
          <a:p>
            <a:r>
              <a:rPr lang="en-US" sz="2400" dirty="0" err="1" smtClean="0"/>
              <a:t>Evaluasi</a:t>
            </a:r>
            <a:r>
              <a:rPr lang="en-US" sz="2400" dirty="0" smtClean="0"/>
              <a:t> </a:t>
            </a:r>
            <a:r>
              <a:rPr lang="en-US" sz="2400" dirty="0" err="1" smtClean="0"/>
              <a:t>manfaat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value yang </a:t>
            </a:r>
            <a:r>
              <a:rPr lang="en-US" sz="2400" dirty="0" err="1" smtClean="0"/>
              <a:t>diperoleh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</a:t>
            </a:r>
            <a:r>
              <a:rPr lang="en-US" sz="2400" dirty="0" err="1" smtClean="0"/>
              <a:t>organisasi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model </a:t>
            </a:r>
            <a:r>
              <a:rPr lang="en-US" sz="2400" dirty="0" err="1" smtClean="0"/>
              <a:t>penyelenggaraan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94544550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642</TotalTime>
  <Words>361</Words>
  <Application>Microsoft Office PowerPoint</Application>
  <PresentationFormat>Widescreen</PresentationFormat>
  <Paragraphs>56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Century Gothic</vt:lpstr>
      <vt:lpstr>Wingdings 3</vt:lpstr>
      <vt:lpstr>Wisp</vt:lpstr>
      <vt:lpstr>TATA KELOLA SISTEM DAN TEKNOLOGI INFORMASI</vt:lpstr>
      <vt:lpstr>PERTEMUAN 13</vt:lpstr>
      <vt:lpstr>OUTLINE</vt:lpstr>
      <vt:lpstr>Pendahuluan</vt:lpstr>
      <vt:lpstr>Sejarah Berbagi Pakai Sumber Daya</vt:lpstr>
      <vt:lpstr>Definisi Shared Services</vt:lpstr>
      <vt:lpstr>Klasifikasi Komponen Berbagi Pakai</vt:lpstr>
      <vt:lpstr>Ragam Model Shared-Servies</vt:lpstr>
      <vt:lpstr>Siklus Manajemen Berbagi Pakai </vt:lpstr>
      <vt:lpstr>Keputusan Penggunaan Model</vt:lpstr>
      <vt:lpstr>END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TATA KELOLA SISTEM DAN TEKNOLOGI INFORMASI</dc:title>
  <dc:creator>asus</dc:creator>
  <cp:lastModifiedBy>asus</cp:lastModifiedBy>
  <cp:revision>164</cp:revision>
  <dcterms:created xsi:type="dcterms:W3CDTF">2019-10-11T13:22:00Z</dcterms:created>
  <dcterms:modified xsi:type="dcterms:W3CDTF">2019-10-22T04:54:15Z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1033-10.2.0.5838</vt:lpwstr>
  </property>
</Properties>
</file>