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60" r:id="rId4"/>
    <p:sldId id="272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301" r:id="rId28"/>
    <p:sldId id="300" r:id="rId29"/>
    <p:sldId id="302" r:id="rId30"/>
    <p:sldId id="303" r:id="rId31"/>
    <p:sldId id="304" r:id="rId32"/>
    <p:sldId id="305" r:id="rId33"/>
    <p:sldId id="261" r:id="rId34"/>
    <p:sldId id="263" r:id="rId35"/>
    <p:sldId id="265" r:id="rId36"/>
  </p:sldIdLst>
  <p:sldSz cx="18288000" cy="10287000"/>
  <p:notesSz cx="6858000" cy="9144000"/>
  <p:embeddedFontLst>
    <p:embeddedFont>
      <p:font typeface="Open Sans Extra Bold" panose="020B0604020202020204" charset="0"/>
      <p:regular r:id="rId38"/>
    </p:embeddedFont>
    <p:embeddedFont>
      <p:font typeface="Poppins" panose="02000000000000000000" pitchFamily="2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0" autoAdjust="0"/>
    <p:restoredTop sz="94622" autoAdjust="0"/>
  </p:normalViewPr>
  <p:slideViewPr>
    <p:cSldViewPr>
      <p:cViewPr varScale="1">
        <p:scale>
          <a:sx n="70" d="100"/>
          <a:sy n="70" d="100"/>
        </p:scale>
        <p:origin x="9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2A46E-AFA0-43D6-BB53-B3821CDD57F4}" type="datetimeFigureOut">
              <a:rPr lang="id-ID" smtClean="0"/>
              <a:t>29/06/2024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30EB8-0FC4-4417-A703-D45194D634E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7366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30EB8-0FC4-4417-A703-D45194D634E4}" type="slidenum">
              <a:rPr lang="id-ID" smtClean="0"/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8796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111767" y="5725079"/>
            <a:ext cx="14099416" cy="1409941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91330" y="2711296"/>
            <a:ext cx="853454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US" sz="6000" b="1" dirty="0">
                <a:solidFill>
                  <a:srgbClr val="145DA0"/>
                </a:solidFill>
              </a:rPr>
              <a:t>PENGEMBANGAN SISTEM</a:t>
            </a:r>
          </a:p>
          <a:p>
            <a:pPr>
              <a:spcBef>
                <a:spcPts val="0"/>
              </a:spcBef>
            </a:pPr>
            <a:endParaRPr lang="en-US" sz="6000" b="1" dirty="0"/>
          </a:p>
        </p:txBody>
      </p:sp>
      <p:grpSp>
        <p:nvGrpSpPr>
          <p:cNvPr id="7" name="Group 7"/>
          <p:cNvGrpSpPr/>
          <p:nvPr/>
        </p:nvGrpSpPr>
        <p:grpSpPr>
          <a:xfrm>
            <a:off x="16420234" y="-1717598"/>
            <a:ext cx="3735531" cy="373553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7857" y="-643475"/>
            <a:ext cx="1286950" cy="128695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929195" y="8389571"/>
            <a:ext cx="3735531" cy="373553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757394" y="7522582"/>
            <a:ext cx="8779632" cy="1733977"/>
          </a:xfrm>
          <a:custGeom>
            <a:avLst/>
            <a:gdLst/>
            <a:ahLst/>
            <a:cxnLst/>
            <a:rect l="l" t="t" r="r" b="b"/>
            <a:pathLst>
              <a:path w="8779632" h="1733977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391331" y="6553428"/>
            <a:ext cx="736606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spc="-55" dirty="0">
                <a:solidFill>
                  <a:srgbClr val="145DA0"/>
                </a:solidFill>
                <a:latin typeface="Poppins"/>
              </a:rPr>
              <a:t>Software Engineering</a:t>
            </a:r>
          </a:p>
          <a:p>
            <a:pPr algn="l">
              <a:spcBef>
                <a:spcPct val="0"/>
              </a:spcBef>
            </a:pPr>
            <a:r>
              <a:rPr lang="en-US" sz="2400" spc="-55" dirty="0">
                <a:solidFill>
                  <a:srgbClr val="145DA0"/>
                </a:solidFill>
                <a:latin typeface="Poppins"/>
              </a:rPr>
              <a:t>M. Fitrah Ramadhan</a:t>
            </a:r>
          </a:p>
          <a:p>
            <a:pPr algn="l">
              <a:spcBef>
                <a:spcPct val="0"/>
              </a:spcBef>
            </a:pPr>
            <a:r>
              <a:rPr lang="en-US" sz="2400" spc="-55" dirty="0">
                <a:solidFill>
                  <a:srgbClr val="145DA0"/>
                </a:solidFill>
                <a:latin typeface="Poppins"/>
              </a:rPr>
              <a:t>2321210005</a:t>
            </a:r>
          </a:p>
          <a:p>
            <a:pPr algn="l">
              <a:spcBef>
                <a:spcPct val="0"/>
              </a:spcBef>
            </a:pPr>
            <a:r>
              <a:rPr lang="en-US" sz="2400" spc="-55" dirty="0">
                <a:solidFill>
                  <a:srgbClr val="145DA0"/>
                </a:solidFill>
                <a:latin typeface="Poppins"/>
              </a:rPr>
              <a:t>----------------------------</a:t>
            </a:r>
          </a:p>
          <a:p>
            <a:pPr algn="l">
              <a:spcBef>
                <a:spcPct val="0"/>
              </a:spcBef>
            </a:pPr>
            <a:endParaRPr lang="en-US" sz="2400" spc="-55" dirty="0">
              <a:solidFill>
                <a:srgbClr val="051D40"/>
              </a:solidFill>
              <a:latin typeface="Poppin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37AF3E9-6846-E405-552D-5525B4FBF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98779"/>
            <a:ext cx="3456841" cy="879110"/>
          </a:xfrm>
          <a:prstGeom prst="rect">
            <a:avLst/>
          </a:prstGeom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D576E357-E717-860D-03A8-A027C34CDB3F}"/>
              </a:ext>
            </a:extLst>
          </p:cNvPr>
          <p:cNvSpPr txBox="1"/>
          <p:nvPr/>
        </p:nvSpPr>
        <p:spPr>
          <a:xfrm>
            <a:off x="1391330" y="3575769"/>
            <a:ext cx="9048069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0"/>
              </a:spcBef>
            </a:pPr>
            <a:r>
              <a:rPr lang="en-ID" altLang="ko-KR" sz="4400" b="1" dirty="0" err="1">
                <a:solidFill>
                  <a:srgbClr val="145DA0"/>
                </a:solidFill>
              </a:rPr>
              <a:t>Sistem</a:t>
            </a:r>
            <a:r>
              <a:rPr lang="en-ID" altLang="ko-KR" sz="4400" b="1" dirty="0">
                <a:solidFill>
                  <a:srgbClr val="145DA0"/>
                </a:solidFill>
              </a:rPr>
              <a:t> </a:t>
            </a:r>
            <a:r>
              <a:rPr lang="en-ID" altLang="ko-KR" sz="4400" b="1" dirty="0" err="1">
                <a:solidFill>
                  <a:srgbClr val="145DA0"/>
                </a:solidFill>
              </a:rPr>
              <a:t>Informasi</a:t>
            </a:r>
            <a:r>
              <a:rPr lang="en-ID" altLang="ko-KR" sz="4400" b="1" dirty="0">
                <a:solidFill>
                  <a:srgbClr val="145DA0"/>
                </a:solidFill>
              </a:rPr>
              <a:t> </a:t>
            </a:r>
            <a:r>
              <a:rPr lang="en-ID" altLang="ko-KR" sz="4400" b="1" dirty="0" err="1">
                <a:solidFill>
                  <a:srgbClr val="145DA0"/>
                </a:solidFill>
              </a:rPr>
              <a:t>Asisten</a:t>
            </a:r>
            <a:r>
              <a:rPr lang="en-ID" altLang="ko-KR" sz="4400" b="1" dirty="0">
                <a:solidFill>
                  <a:srgbClr val="145DA0"/>
                </a:solidFill>
              </a:rPr>
              <a:t> </a:t>
            </a:r>
            <a:r>
              <a:rPr lang="en-ID" altLang="ko-KR" sz="4400" b="1" dirty="0" err="1">
                <a:solidFill>
                  <a:srgbClr val="145DA0"/>
                </a:solidFill>
              </a:rPr>
              <a:t>Praktikum</a:t>
            </a:r>
            <a:endParaRPr lang="en-ID" altLang="ko-KR" sz="4400" b="1" dirty="0">
              <a:solidFill>
                <a:srgbClr val="145DA0"/>
              </a:solidFill>
            </a:endParaRPr>
          </a:p>
          <a:p>
            <a:pPr>
              <a:spcBef>
                <a:spcPts val="0"/>
              </a:spcBef>
            </a:pPr>
            <a:r>
              <a:rPr lang="en-ID" altLang="ko-KR" sz="4400" b="1" dirty="0" err="1">
                <a:solidFill>
                  <a:srgbClr val="145DA0"/>
                </a:solidFill>
              </a:rPr>
              <a:t>Institut</a:t>
            </a:r>
            <a:r>
              <a:rPr lang="en-ID" altLang="ko-KR" sz="4400" b="1" dirty="0">
                <a:solidFill>
                  <a:srgbClr val="145DA0"/>
                </a:solidFill>
              </a:rPr>
              <a:t> </a:t>
            </a:r>
            <a:r>
              <a:rPr lang="en-ID" altLang="ko-KR" sz="4400" b="1" dirty="0" err="1">
                <a:solidFill>
                  <a:srgbClr val="145DA0"/>
                </a:solidFill>
              </a:rPr>
              <a:t>Teknologi</a:t>
            </a:r>
            <a:r>
              <a:rPr lang="en-ID" altLang="ko-KR" sz="4400" b="1" dirty="0">
                <a:solidFill>
                  <a:srgbClr val="145DA0"/>
                </a:solidFill>
              </a:rPr>
              <a:t> Sumatera</a:t>
            </a:r>
            <a:endParaRPr lang="en-US" altLang="ko-KR" sz="2800" b="1" dirty="0">
              <a:solidFill>
                <a:srgbClr val="145DA0"/>
              </a:solidFill>
            </a:endParaRPr>
          </a:p>
          <a:p>
            <a:pPr>
              <a:spcBef>
                <a:spcPts val="0"/>
              </a:spcBef>
            </a:pPr>
            <a:endParaRPr lang="en-US" sz="3600" b="1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DF6AC9-CBF7-FFEE-E62F-D6C596E7DF95}"/>
              </a:ext>
            </a:extLst>
          </p:cNvPr>
          <p:cNvGrpSpPr/>
          <p:nvPr/>
        </p:nvGrpSpPr>
        <p:grpSpPr>
          <a:xfrm>
            <a:off x="10079214" y="3252007"/>
            <a:ext cx="6595301" cy="3782985"/>
            <a:chOff x="8250654" y="2862700"/>
            <a:chExt cx="9146584" cy="5246370"/>
          </a:xfrm>
        </p:grpSpPr>
        <p:sp>
          <p:nvSpPr>
            <p:cNvPr id="22" name="Freeform 22"/>
            <p:cNvSpPr/>
            <p:nvPr/>
          </p:nvSpPr>
          <p:spPr>
            <a:xfrm>
              <a:off x="12216357" y="7847115"/>
              <a:ext cx="1213723" cy="110603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C15E8D9-0ECD-0948-FCF5-685C59DA1CBC}"/>
                </a:ext>
              </a:extLst>
            </p:cNvPr>
            <p:cNvGrpSpPr/>
            <p:nvPr/>
          </p:nvGrpSpPr>
          <p:grpSpPr>
            <a:xfrm>
              <a:off x="8250654" y="2862700"/>
              <a:ext cx="9146584" cy="5246370"/>
              <a:chOff x="8250654" y="2862700"/>
              <a:chExt cx="9146584" cy="524637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9128202" y="2887440"/>
                <a:ext cx="7392943" cy="4958220"/>
              </a:xfrm>
              <a:custGeom>
                <a:avLst/>
                <a:gdLst/>
                <a:ahLst/>
                <a:cxnLst/>
                <a:rect l="l" t="t" r="r" b="b"/>
                <a:pathLst>
                  <a:path w="6451600" h="4326890">
                    <a:moveTo>
                      <a:pt x="6224270" y="0"/>
                    </a:moveTo>
                    <a:lnTo>
                      <a:pt x="226060" y="0"/>
                    </a:lnTo>
                    <a:cubicBezTo>
                      <a:pt x="101600" y="0"/>
                      <a:pt x="0" y="101600"/>
                      <a:pt x="0" y="226060"/>
                    </a:cubicBezTo>
                    <a:lnTo>
                      <a:pt x="0" y="4326890"/>
                    </a:lnTo>
                    <a:lnTo>
                      <a:pt x="6451601" y="4326890"/>
                    </a:lnTo>
                    <a:lnTo>
                      <a:pt x="6451601" y="226060"/>
                    </a:lnTo>
                    <a:cubicBezTo>
                      <a:pt x="6450331" y="101600"/>
                      <a:pt x="6348731" y="0"/>
                      <a:pt x="6224270" y="0"/>
                    </a:cubicBezTo>
                    <a:close/>
                    <a:moveTo>
                      <a:pt x="6252210" y="4043680"/>
                    </a:moveTo>
                    <a:lnTo>
                      <a:pt x="196851" y="4043680"/>
                    </a:lnTo>
                    <a:lnTo>
                      <a:pt x="196851" y="255270"/>
                    </a:lnTo>
                    <a:lnTo>
                      <a:pt x="6252210" y="255270"/>
                    </a:lnTo>
                    <a:lnTo>
                      <a:pt x="6252210" y="4043680"/>
                    </a:lnTo>
                    <a:close/>
                  </a:path>
                </a:pathLst>
              </a:custGeom>
              <a:solidFill>
                <a:srgbClr val="242424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8250654" y="2862700"/>
                <a:ext cx="9146584" cy="5205621"/>
              </a:xfrm>
              <a:custGeom>
                <a:avLst/>
                <a:gdLst/>
                <a:ahLst/>
                <a:cxnLst/>
                <a:rect l="l" t="t" r="r" b="b"/>
                <a:pathLst>
                  <a:path w="7981950" h="4542790">
                    <a:moveTo>
                      <a:pt x="7239000" y="4348480"/>
                    </a:moveTo>
                    <a:lnTo>
                      <a:pt x="7239000" y="243840"/>
                    </a:lnTo>
                    <a:cubicBezTo>
                      <a:pt x="7239000" y="109220"/>
                      <a:pt x="7129780" y="0"/>
                      <a:pt x="6995160" y="0"/>
                    </a:cubicBezTo>
                    <a:lnTo>
                      <a:pt x="985520" y="0"/>
                    </a:lnTo>
                    <a:cubicBezTo>
                      <a:pt x="852170" y="0"/>
                      <a:pt x="742950" y="109220"/>
                      <a:pt x="742950" y="243840"/>
                    </a:cubicBezTo>
                    <a:lnTo>
                      <a:pt x="742950" y="4349750"/>
                    </a:lnTo>
                    <a:lnTo>
                      <a:pt x="0" y="4349750"/>
                    </a:lnTo>
                    <a:lnTo>
                      <a:pt x="0" y="4447540"/>
                    </a:lnTo>
                    <a:cubicBezTo>
                      <a:pt x="0" y="4500880"/>
                      <a:pt x="43180" y="4542790"/>
                      <a:pt x="95250" y="4542790"/>
                    </a:cubicBezTo>
                    <a:lnTo>
                      <a:pt x="7886700" y="4542790"/>
                    </a:lnTo>
                    <a:cubicBezTo>
                      <a:pt x="7940040" y="4542790"/>
                      <a:pt x="7981950" y="4499610"/>
                      <a:pt x="7981950" y="4447540"/>
                    </a:cubicBezTo>
                    <a:lnTo>
                      <a:pt x="7981950" y="4349750"/>
                    </a:lnTo>
                    <a:lnTo>
                      <a:pt x="7239000" y="4349750"/>
                    </a:lnTo>
                    <a:close/>
                    <a:moveTo>
                      <a:pt x="4519930" y="4348480"/>
                    </a:moveTo>
                    <a:lnTo>
                      <a:pt x="4519930" y="4349750"/>
                    </a:lnTo>
                    <a:cubicBezTo>
                      <a:pt x="4519930" y="4403090"/>
                      <a:pt x="4476750" y="4445000"/>
                      <a:pt x="4424680" y="4445000"/>
                    </a:cubicBezTo>
                    <a:lnTo>
                      <a:pt x="3557270" y="4445000"/>
                    </a:lnTo>
                    <a:cubicBezTo>
                      <a:pt x="3503930" y="4445000"/>
                      <a:pt x="3462020" y="4401820"/>
                      <a:pt x="3462020" y="4349750"/>
                    </a:cubicBezTo>
                    <a:lnTo>
                      <a:pt x="3462020" y="4348480"/>
                    </a:lnTo>
                    <a:lnTo>
                      <a:pt x="765810" y="4348480"/>
                    </a:lnTo>
                    <a:lnTo>
                      <a:pt x="765810" y="247650"/>
                    </a:lnTo>
                    <a:cubicBezTo>
                      <a:pt x="765810" y="123190"/>
                      <a:pt x="867410" y="21590"/>
                      <a:pt x="991870" y="21590"/>
                    </a:cubicBezTo>
                    <a:lnTo>
                      <a:pt x="6990080" y="21590"/>
                    </a:lnTo>
                    <a:cubicBezTo>
                      <a:pt x="7114539" y="21590"/>
                      <a:pt x="7216139" y="123190"/>
                      <a:pt x="7216139" y="247650"/>
                    </a:cubicBezTo>
                    <a:lnTo>
                      <a:pt x="7216139" y="4348480"/>
                    </a:lnTo>
                    <a:lnTo>
                      <a:pt x="4519930" y="434848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8438388" y="8068321"/>
                <a:ext cx="8771116" cy="40749"/>
              </a:xfrm>
              <a:custGeom>
                <a:avLst/>
                <a:gdLst/>
                <a:ahLst/>
                <a:cxnLst/>
                <a:rect l="l" t="t" r="r" b="b"/>
                <a:pathLst>
                  <a:path w="7654290" h="35560">
                    <a:moveTo>
                      <a:pt x="0" y="0"/>
                    </a:moveTo>
                    <a:cubicBezTo>
                      <a:pt x="0" y="20320"/>
                      <a:pt x="16510" y="35560"/>
                      <a:pt x="35560" y="35560"/>
                    </a:cubicBezTo>
                    <a:lnTo>
                      <a:pt x="7618730" y="35560"/>
                    </a:lnTo>
                    <a:cubicBezTo>
                      <a:pt x="7639050" y="35560"/>
                      <a:pt x="7654290" y="19050"/>
                      <a:pt x="765429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</p:spPr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223C4FE-2077-E271-8462-4D36DBF8E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1" y="3467100"/>
            <a:ext cx="5105400" cy="31485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418878" y="2777295"/>
            <a:ext cx="6261345" cy="6261345"/>
          </a:xfrm>
          <a:custGeom>
            <a:avLst/>
            <a:gdLst/>
            <a:ahLst/>
            <a:cxnLst/>
            <a:rect l="l" t="t" r="r" b="b"/>
            <a:pathLst>
              <a:path w="8903970" h="8903970">
                <a:moveTo>
                  <a:pt x="4451350" y="8903970"/>
                </a:moveTo>
                <a:cubicBezTo>
                  <a:pt x="1997710" y="8903970"/>
                  <a:pt x="0" y="6906260"/>
                  <a:pt x="0" y="4451350"/>
                </a:cubicBezTo>
                <a:cubicBezTo>
                  <a:pt x="0" y="1996440"/>
                  <a:pt x="1997710" y="0"/>
                  <a:pt x="4451350" y="0"/>
                </a:cubicBezTo>
                <a:cubicBezTo>
                  <a:pt x="6904990" y="0"/>
                  <a:pt x="8903970" y="1997710"/>
                  <a:pt x="8903970" y="4451350"/>
                </a:cubicBezTo>
                <a:cubicBezTo>
                  <a:pt x="8903970" y="6904990"/>
                  <a:pt x="6906260" y="8903970"/>
                  <a:pt x="4451350" y="8903970"/>
                </a:cubicBezTo>
                <a:close/>
                <a:moveTo>
                  <a:pt x="4451350" y="19050"/>
                </a:moveTo>
                <a:cubicBezTo>
                  <a:pt x="2007870" y="19050"/>
                  <a:pt x="19050" y="2007870"/>
                  <a:pt x="19050" y="4451350"/>
                </a:cubicBezTo>
                <a:cubicBezTo>
                  <a:pt x="19050" y="6894830"/>
                  <a:pt x="2007870" y="8883650"/>
                  <a:pt x="4451350" y="8883650"/>
                </a:cubicBezTo>
                <a:cubicBezTo>
                  <a:pt x="6894830" y="8883650"/>
                  <a:pt x="8883650" y="6894830"/>
                  <a:pt x="8883650" y="4451350"/>
                </a:cubicBezTo>
                <a:cubicBezTo>
                  <a:pt x="8883650" y="2007870"/>
                  <a:pt x="6896100" y="19050"/>
                  <a:pt x="4451350" y="1905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Activity Diagram – Input BAP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9FA26C-4E11-DF0A-2B5D-369396D97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02" y="1866495"/>
            <a:ext cx="7257196" cy="808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74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Activity Diagram –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Verifikasi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BAP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7059A9-C0BB-25AE-E333-FF71D53C9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852353"/>
            <a:ext cx="7239000" cy="806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61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Activity Diagram –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Membuat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Laporan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1E3FDF-639B-CD41-3AB9-C3D8A6E16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62098"/>
            <a:ext cx="8686800" cy="69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41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Sequence Diagram –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Akses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ADA596-397B-4C4D-B2DD-4D574484E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814621"/>
            <a:ext cx="11997876" cy="8205679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13BB6C8-2966-7BAB-55A4-F81DF5F2838E}"/>
              </a:ext>
            </a:extLst>
          </p:cNvPr>
          <p:cNvSpPr txBox="1"/>
          <p:nvPr/>
        </p:nvSpPr>
        <p:spPr>
          <a:xfrm>
            <a:off x="457200" y="3966414"/>
            <a:ext cx="12115800" cy="2354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Boundary</a:t>
            </a:r>
          </a:p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Control</a:t>
            </a:r>
          </a:p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Entity</a:t>
            </a:r>
          </a:p>
        </p:txBody>
      </p:sp>
    </p:spTree>
    <p:extLst>
      <p:ext uri="{BB962C8B-B14F-4D97-AF65-F5344CB8AC3E}">
        <p14:creationId xmlns:p14="http://schemas.microsoft.com/office/powerpoint/2010/main" val="1173240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Sequence Diagram –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Tahun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Akademik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845100-1C8A-7637-9C58-C0DE795B9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952" y="1699006"/>
            <a:ext cx="6282095" cy="74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1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Sequence Diagram – Data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Asisten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D08A6-BC95-35EB-487D-AD46CED7A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858" y="1673606"/>
            <a:ext cx="4531874" cy="6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58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Sequence Diagram –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Sertifikat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Asisten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1A7065-62CE-E0AC-201C-BE00BE8A1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673606"/>
            <a:ext cx="5562600" cy="839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2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Sequence Diagram –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Unduh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Sertifikat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D6569-1B9E-0F55-28EE-2F80A1687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19" y="1790700"/>
            <a:ext cx="7728962" cy="81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7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Sequence Diagram – Input BAP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CC0913-E83C-F6BF-D9D6-0498544EA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4" y="1673606"/>
            <a:ext cx="6553200" cy="77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88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Sequence Diagram –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Verifikasi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BAP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9CCE6-7A2D-2C2C-1D77-39547D0F1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1783421"/>
            <a:ext cx="5429250" cy="67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7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2406" b="-6448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88217" y="9258300"/>
            <a:ext cx="18476217" cy="1028700"/>
            <a:chOff x="0" y="0"/>
            <a:chExt cx="4866164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2590556"/>
            <a:ext cx="11552885" cy="5105887"/>
            <a:chOff x="0" y="0"/>
            <a:chExt cx="3042735" cy="1344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42735" cy="1382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269838" y="2903493"/>
            <a:ext cx="5748323" cy="99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  <a:r>
              <a:rPr lang="en-US" sz="5854" dirty="0">
                <a:solidFill>
                  <a:srgbClr val="FDFDFD"/>
                </a:solidFill>
                <a:latin typeface="Open Sans Extra Bold"/>
              </a:rPr>
              <a:t>Introduction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96755" y="4236467"/>
            <a:ext cx="10494490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8"/>
              </a:lnSpc>
              <a:spcBef>
                <a:spcPct val="0"/>
              </a:spcBef>
            </a:pP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Sistem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Informasi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Asisten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Praktikum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digunakan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untuk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mendata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asisten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praktikum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di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Institut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Teknologi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Sumatera (ITERA).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Sistem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Informasi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Asisten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Praktikum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dirancang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untuk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mengelola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data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asisten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praktikum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,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pendataan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laboratorium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,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matakuliah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dan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sebagai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absensi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Asisten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 </a:t>
            </a:r>
            <a:r>
              <a:rPr lang="en-US" sz="2348" spc="-46" dirty="0" err="1">
                <a:solidFill>
                  <a:srgbClr val="FDFDFD"/>
                </a:solidFill>
                <a:latin typeface="Poppins"/>
              </a:rPr>
              <a:t>Praktikum</a:t>
            </a:r>
            <a:r>
              <a:rPr lang="en-US" sz="2348" spc="-46" dirty="0">
                <a:solidFill>
                  <a:srgbClr val="FDFDFD"/>
                </a:solidFill>
                <a:latin typeface="Poppins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Sequence Diagram –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Laporan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C1D3F-42DD-11A4-9CD0-00D107D1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57" y="1931950"/>
            <a:ext cx="7338686" cy="711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41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741893" y="1409700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Class Diagram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E95F8-AF48-1D09-15E7-601D0FD5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411941"/>
            <a:ext cx="8848284" cy="832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13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Desain Login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8201AB-9817-8DDD-7DDA-8B1158C5C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1906550"/>
            <a:ext cx="86487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98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Desain Layout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0953D-7E8D-7372-A929-D14C0D676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95500"/>
            <a:ext cx="9372600" cy="575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96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38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Desain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Berita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Acara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Praktikum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20725A-8504-723D-95D1-44D6FD31F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790700"/>
            <a:ext cx="5715000" cy="81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68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76600" y="918656"/>
            <a:ext cx="12115800" cy="738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Desain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Laporan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6F51B6-0AFF-137C-19A5-EAF9C45E5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2095500"/>
            <a:ext cx="13808040" cy="66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30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81400" y="723900"/>
            <a:ext cx="12115800" cy="738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Implementasi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Rancangan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F720D-5FE4-D84C-4E46-68CA3C2D2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734325"/>
            <a:ext cx="13439506" cy="681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1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81400" y="723900"/>
            <a:ext cx="12115800" cy="738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Implementasi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Rancangan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8A520F-41D6-D975-35EC-F06654485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59" y="2628900"/>
            <a:ext cx="14691181" cy="58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7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81400" y="723900"/>
            <a:ext cx="12115800" cy="738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Implementasi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Rancangan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BE24E6-8BF7-CF14-A9EB-02B45C9AC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19444"/>
            <a:ext cx="14767381" cy="730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82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81400" y="723900"/>
            <a:ext cx="12115800" cy="738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Implementasi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Rancangan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5B6DBB-CCBD-4469-A3E9-8F96B63F5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16" y="2552700"/>
            <a:ext cx="15391257" cy="555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1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66830" y="0"/>
            <a:ext cx="5021170" cy="10287000"/>
            <a:chOff x="0" y="0"/>
            <a:chExt cx="132244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2448" cy="2709333"/>
            </a:xfrm>
            <a:custGeom>
              <a:avLst/>
              <a:gdLst/>
              <a:ahLst/>
              <a:cxnLst/>
              <a:rect l="l" t="t" r="r" b="b"/>
              <a:pathLst>
                <a:path w="1322448" h="2709333">
                  <a:moveTo>
                    <a:pt x="0" y="0"/>
                  </a:moveTo>
                  <a:lnTo>
                    <a:pt x="1322448" y="0"/>
                  </a:lnTo>
                  <a:lnTo>
                    <a:pt x="13224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2244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94175" y="1579960"/>
            <a:ext cx="8743734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051D40"/>
                </a:solidFill>
                <a:latin typeface="Open Sans Extra Bold"/>
              </a:rPr>
              <a:t>Analisis</a:t>
            </a:r>
            <a:r>
              <a:rPr lang="en-US" sz="4500" dirty="0">
                <a:solidFill>
                  <a:srgbClr val="051D40"/>
                </a:solidFill>
                <a:latin typeface="Open Sans Extra Bold"/>
              </a:rPr>
              <a:t> dan Desain Software</a:t>
            </a:r>
            <a:endParaRPr lang="en-US" sz="4500" u="none" strike="noStrike" dirty="0">
              <a:solidFill>
                <a:srgbClr val="051D40"/>
              </a:solidFill>
              <a:latin typeface="Open Sans Extra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1595820" y="-1782102"/>
            <a:ext cx="3564204" cy="35642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50324" y="3947368"/>
            <a:ext cx="900642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43"/>
              </a:lnSpc>
              <a:spcBef>
                <a:spcPct val="0"/>
              </a:spcBef>
            </a:pPr>
            <a:r>
              <a:rPr lang="en-US" sz="2030" spc="-40" dirty="0" err="1">
                <a:solidFill>
                  <a:srgbClr val="051D40"/>
                </a:solidFill>
                <a:latin typeface="Poppins"/>
              </a:rPr>
              <a:t>Analisis</a:t>
            </a:r>
            <a:r>
              <a:rPr lang="en-US" sz="2030" spc="-40" dirty="0">
                <a:solidFill>
                  <a:srgbClr val="051D40"/>
                </a:solidFill>
                <a:latin typeface="Poppins"/>
              </a:rPr>
              <a:t> dan </a:t>
            </a:r>
            <a:r>
              <a:rPr lang="en-US" sz="2030" spc="-40" dirty="0" err="1">
                <a:solidFill>
                  <a:srgbClr val="051D40"/>
                </a:solidFill>
                <a:latin typeface="Poppins"/>
              </a:rPr>
              <a:t>desain</a:t>
            </a:r>
            <a:r>
              <a:rPr lang="en-US" sz="2030" spc="-40" dirty="0">
                <a:solidFill>
                  <a:srgbClr val="051D40"/>
                </a:solidFill>
                <a:latin typeface="Poppins"/>
              </a:rPr>
              <a:t> </a:t>
            </a:r>
            <a:r>
              <a:rPr lang="en-US" sz="2030" spc="-40" dirty="0" err="1">
                <a:solidFill>
                  <a:srgbClr val="051D40"/>
                </a:solidFill>
                <a:latin typeface="Poppins"/>
              </a:rPr>
              <a:t>sistem</a:t>
            </a:r>
            <a:r>
              <a:rPr lang="en-US" sz="2030" spc="-40" dirty="0">
                <a:solidFill>
                  <a:srgbClr val="051D40"/>
                </a:solidFill>
                <a:latin typeface="Poppins"/>
              </a:rPr>
              <a:t> yang </a:t>
            </a:r>
            <a:r>
              <a:rPr lang="en-US" sz="2030" spc="-40" dirty="0" err="1">
                <a:solidFill>
                  <a:srgbClr val="051D40"/>
                </a:solidFill>
                <a:latin typeface="Poppins"/>
              </a:rPr>
              <a:t>digunakan</a:t>
            </a:r>
            <a:r>
              <a:rPr lang="en-US" sz="2030" spc="-40" dirty="0">
                <a:solidFill>
                  <a:srgbClr val="051D40"/>
                </a:solidFill>
                <a:latin typeface="Poppins"/>
              </a:rPr>
              <a:t> pada project </a:t>
            </a:r>
            <a:r>
              <a:rPr lang="en-US" sz="2030" spc="-40" dirty="0" err="1">
                <a:solidFill>
                  <a:srgbClr val="051D40"/>
                </a:solidFill>
                <a:latin typeface="Poppins"/>
              </a:rPr>
              <a:t>ini</a:t>
            </a:r>
            <a:r>
              <a:rPr lang="en-US" sz="2030" spc="-40" dirty="0">
                <a:solidFill>
                  <a:srgbClr val="051D40"/>
                </a:solidFill>
                <a:latin typeface="Poppins"/>
              </a:rPr>
              <a:t> </a:t>
            </a:r>
            <a:r>
              <a:rPr lang="en-US" sz="2030" spc="-40" dirty="0" err="1">
                <a:solidFill>
                  <a:srgbClr val="051D40"/>
                </a:solidFill>
                <a:latin typeface="Poppins"/>
              </a:rPr>
              <a:t>yaitu</a:t>
            </a:r>
            <a:r>
              <a:rPr lang="en-US" sz="2030" spc="-40" dirty="0">
                <a:solidFill>
                  <a:srgbClr val="051D40"/>
                </a:solidFill>
                <a:latin typeface="Poppins"/>
              </a:rPr>
              <a:t> </a:t>
            </a:r>
            <a:r>
              <a:rPr lang="en-US" sz="2030" spc="-40" dirty="0" err="1">
                <a:solidFill>
                  <a:srgbClr val="051D40"/>
                </a:solidFill>
                <a:latin typeface="Poppins"/>
              </a:rPr>
              <a:t>dengan</a:t>
            </a:r>
            <a:r>
              <a:rPr lang="en-US" sz="2030" spc="-40" dirty="0">
                <a:solidFill>
                  <a:srgbClr val="051D40"/>
                </a:solidFill>
                <a:latin typeface="Poppins"/>
              </a:rPr>
              <a:t> </a:t>
            </a:r>
            <a:r>
              <a:rPr lang="en-US" sz="2030" spc="-40" dirty="0" err="1">
                <a:solidFill>
                  <a:srgbClr val="051D40"/>
                </a:solidFill>
                <a:latin typeface="Poppins"/>
              </a:rPr>
              <a:t>menggunakan</a:t>
            </a:r>
            <a:r>
              <a:rPr lang="en-US" sz="2030" spc="-40" dirty="0">
                <a:solidFill>
                  <a:srgbClr val="051D40"/>
                </a:solidFill>
                <a:latin typeface="Poppins"/>
              </a:rPr>
              <a:t> Unified Modeling Language (UML) </a:t>
            </a:r>
            <a:r>
              <a:rPr lang="en-US" sz="2030" spc="-40" dirty="0" err="1">
                <a:solidFill>
                  <a:srgbClr val="051D40"/>
                </a:solidFill>
                <a:latin typeface="Poppins"/>
              </a:rPr>
              <a:t>yaitu</a:t>
            </a:r>
            <a:r>
              <a:rPr lang="en-US" sz="2030" spc="-40" dirty="0">
                <a:solidFill>
                  <a:srgbClr val="051D40"/>
                </a:solidFill>
                <a:latin typeface="Poppins"/>
              </a:rPr>
              <a:t> Use Case Diagram, Activity Diagram, Sequence Diagram dan Class Diagram. </a:t>
            </a:r>
            <a:endParaRPr lang="en-US" sz="2030" u="none" strike="noStrike" spc="-40" dirty="0">
              <a:solidFill>
                <a:srgbClr val="051D40"/>
              </a:solidFill>
              <a:latin typeface="Poppi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966307" y="300249"/>
            <a:ext cx="8027935" cy="9598729"/>
            <a:chOff x="0" y="0"/>
            <a:chExt cx="8603361" cy="10286746"/>
          </a:xfrm>
        </p:grpSpPr>
        <p:sp>
          <p:nvSpPr>
            <p:cNvPr id="11" name="Freeform 11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2"/>
              <a:stretch>
                <a:fillRect l="-28002" r="-5146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4700679" y="7074186"/>
            <a:ext cx="5946973" cy="594697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94175" y="8410948"/>
            <a:ext cx="11402164" cy="711357"/>
          </a:xfrm>
          <a:custGeom>
            <a:avLst/>
            <a:gdLst/>
            <a:ahLst/>
            <a:cxnLst/>
            <a:rect l="l" t="t" r="r" b="b"/>
            <a:pathLst>
              <a:path w="11402164" h="711357">
                <a:moveTo>
                  <a:pt x="0" y="0"/>
                </a:moveTo>
                <a:lnTo>
                  <a:pt x="11402164" y="0"/>
                </a:lnTo>
                <a:lnTo>
                  <a:pt x="11402164" y="711358"/>
                </a:lnTo>
                <a:lnTo>
                  <a:pt x="0" y="711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6567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5999225" y="5643420"/>
            <a:ext cx="2661498" cy="236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34"/>
              </a:lnSpc>
              <a:spcBef>
                <a:spcPct val="0"/>
              </a:spcBef>
            </a:pPr>
            <a:r>
              <a:rPr lang="en-US" sz="1667" u="none" strike="noStrike" spc="-33">
                <a:solidFill>
                  <a:srgbClr val="FDFDFD"/>
                </a:solidFill>
                <a:latin typeface="Poppins"/>
              </a:rPr>
              <a:t>Lorem ipsum dolor sit amet, consectetur adipiscing elit. Nullam laoreet risus fringilla, egestas elit a, consequat augue. Phasellus sollicitudin felis mi, quis egestas ex ornare sed.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81400" y="723900"/>
            <a:ext cx="12115800" cy="738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Implementasi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Rancangan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04B19-B5ED-0094-FBF3-E2CEC8137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159" y="1987005"/>
            <a:ext cx="14855262" cy="744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7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81400" y="723900"/>
            <a:ext cx="12115800" cy="738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Implementasi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Rancangan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F9462B-FAAE-F0F2-5D3D-25D5C8C37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308423"/>
            <a:ext cx="14324466" cy="601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29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81400" y="723900"/>
            <a:ext cx="12115800" cy="738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Implementasi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Rancangan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93AEF-1E6A-31A4-3F57-019888AFE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44650"/>
            <a:ext cx="13721279" cy="68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41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204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24860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13997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13997" y="3298645"/>
            <a:ext cx="5841799" cy="5146658"/>
            <a:chOff x="0" y="0"/>
            <a:chExt cx="1554321" cy="13693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24860" y="3298645"/>
            <a:ext cx="5841799" cy="5146658"/>
            <a:chOff x="0" y="0"/>
            <a:chExt cx="1554321" cy="13693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2204" y="3298645"/>
            <a:ext cx="5841799" cy="5146658"/>
            <a:chOff x="0" y="0"/>
            <a:chExt cx="1554321" cy="13693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84604" y="3447950"/>
            <a:ext cx="5570690" cy="2852729"/>
            <a:chOff x="0" y="0"/>
            <a:chExt cx="1128903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339" b="-9339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6358655" y="3447950"/>
            <a:ext cx="5570690" cy="2852729"/>
            <a:chOff x="0" y="0"/>
            <a:chExt cx="1128903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9061" b="-9061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2349552" y="3446286"/>
            <a:ext cx="5570690" cy="2817227"/>
            <a:chOff x="0" y="0"/>
            <a:chExt cx="1128903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12895" b="-12895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5417025" y="1886201"/>
            <a:ext cx="7453950" cy="87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51"/>
              </a:lnSpc>
              <a:spcBef>
                <a:spcPct val="0"/>
              </a:spcBef>
            </a:pPr>
            <a:r>
              <a:rPr lang="en-US" sz="5108" dirty="0">
                <a:solidFill>
                  <a:srgbClr val="FDFDFD"/>
                </a:solidFill>
                <a:latin typeface="Open Sans Extra Bold"/>
              </a:rPr>
              <a:t>Technical Detail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494746" y="6960590"/>
            <a:ext cx="5297877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u="none" strike="noStrike" spc="-30" dirty="0">
                <a:solidFill>
                  <a:srgbClr val="051D40"/>
                </a:solidFill>
                <a:latin typeface="Poppins"/>
              </a:rPr>
              <a:t>Centos 7 </a:t>
            </a:r>
          </a:p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spc="-30" dirty="0">
                <a:solidFill>
                  <a:srgbClr val="051D40"/>
                </a:solidFill>
                <a:latin typeface="Poppins"/>
              </a:rPr>
              <a:t>Apache </a:t>
            </a:r>
          </a:p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u="none" strike="noStrike" spc="-30" dirty="0">
                <a:solidFill>
                  <a:srgbClr val="051D40"/>
                </a:solidFill>
                <a:latin typeface="Poppins"/>
              </a:rPr>
              <a:t>Maria DB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494513" y="6813713"/>
            <a:ext cx="320268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u="none" strike="noStrike" spc="-30" dirty="0">
                <a:solidFill>
                  <a:srgbClr val="051D40"/>
                </a:solidFill>
                <a:latin typeface="Poppins"/>
              </a:rPr>
              <a:t>Visual Studio Code</a:t>
            </a:r>
          </a:p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spc="-30" dirty="0">
                <a:solidFill>
                  <a:srgbClr val="051D40"/>
                </a:solidFill>
                <a:latin typeface="Poppins"/>
              </a:rPr>
              <a:t>Postman</a:t>
            </a:r>
          </a:p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u="none" strike="noStrike" spc="-30" dirty="0">
                <a:solidFill>
                  <a:srgbClr val="051D40"/>
                </a:solidFill>
                <a:latin typeface="Poppins"/>
              </a:rPr>
              <a:t>Phyton</a:t>
            </a:r>
          </a:p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spc="-30" dirty="0" err="1">
                <a:solidFill>
                  <a:srgbClr val="051D40"/>
                </a:solidFill>
                <a:latin typeface="Poppins"/>
              </a:rPr>
              <a:t>Codeigniter</a:t>
            </a:r>
            <a:r>
              <a:rPr lang="en-US" sz="1532" spc="-30" dirty="0">
                <a:solidFill>
                  <a:srgbClr val="051D40"/>
                </a:solidFill>
                <a:latin typeface="Poppins"/>
              </a:rPr>
              <a:t> 3</a:t>
            </a:r>
          </a:p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u="none" strike="noStrike" spc="-30" dirty="0">
                <a:solidFill>
                  <a:srgbClr val="051D40"/>
                </a:solidFill>
                <a:latin typeface="Poppins"/>
              </a:rPr>
              <a:t>Bootstrap 5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14399" y="6407550"/>
            <a:ext cx="2877407" cy="38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  <a:spcBef>
                <a:spcPct val="0"/>
              </a:spcBef>
            </a:pPr>
            <a:r>
              <a:rPr lang="en-US" sz="2286" u="none" strike="noStrike" dirty="0" err="1">
                <a:solidFill>
                  <a:srgbClr val="051D40"/>
                </a:solidFill>
                <a:latin typeface="Open Sans Extra Bold"/>
              </a:rPr>
              <a:t>Perangkat</a:t>
            </a:r>
            <a:r>
              <a:rPr lang="en-US" sz="2286" u="none" strike="noStrike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2286" u="none" strike="noStrike" dirty="0" err="1">
                <a:solidFill>
                  <a:srgbClr val="051D40"/>
                </a:solidFill>
                <a:latin typeface="Open Sans Extra Bold"/>
              </a:rPr>
              <a:t>Keras</a:t>
            </a:r>
            <a:endParaRPr lang="en-US" sz="2286" u="none" strike="noStrike" dirty="0">
              <a:solidFill>
                <a:srgbClr val="051D40"/>
              </a:solidFill>
              <a:latin typeface="Open Sans Extra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704982" y="6424108"/>
            <a:ext cx="2877407" cy="38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  <a:spcBef>
                <a:spcPct val="0"/>
              </a:spcBef>
            </a:pPr>
            <a:r>
              <a:rPr lang="en-US" sz="2286" u="none" strike="noStrike" dirty="0" err="1">
                <a:solidFill>
                  <a:srgbClr val="051D40"/>
                </a:solidFill>
                <a:latin typeface="Open Sans Extra Bold"/>
              </a:rPr>
              <a:t>Perangkat</a:t>
            </a:r>
            <a:r>
              <a:rPr lang="en-US" sz="2286" u="none" strike="noStrike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2286" u="none" strike="noStrike" dirty="0" err="1">
                <a:solidFill>
                  <a:srgbClr val="051D40"/>
                </a:solidFill>
                <a:latin typeface="Open Sans Extra Bold"/>
              </a:rPr>
              <a:t>Lunak</a:t>
            </a:r>
            <a:endParaRPr lang="en-US" sz="2286" u="none" strike="noStrike" dirty="0">
              <a:solidFill>
                <a:srgbClr val="051D40"/>
              </a:solidFill>
              <a:latin typeface="Open Sans Extra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3683493" y="6351566"/>
            <a:ext cx="2877407" cy="38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  <a:spcBef>
                <a:spcPct val="0"/>
              </a:spcBef>
            </a:pPr>
            <a:r>
              <a:rPr lang="en-US" sz="2286" u="none" strike="noStrike" dirty="0">
                <a:solidFill>
                  <a:srgbClr val="051D40"/>
                </a:solidFill>
                <a:latin typeface="Open Sans Extra Bold"/>
              </a:rPr>
              <a:t>Tools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20696" y="6945495"/>
            <a:ext cx="5297877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u="none" strike="noStrike" spc="-30" dirty="0">
                <a:solidFill>
                  <a:srgbClr val="051D40"/>
                </a:solidFill>
                <a:latin typeface="Poppins"/>
              </a:rPr>
              <a:t>SERVER p20174-b21 </a:t>
            </a:r>
            <a:r>
              <a:rPr lang="en-US" sz="1532" u="none" strike="noStrike" spc="-30" dirty="0" err="1">
                <a:solidFill>
                  <a:srgbClr val="051D40"/>
                </a:solidFill>
                <a:latin typeface="Poppins"/>
              </a:rPr>
              <a:t>hpe</a:t>
            </a:r>
            <a:r>
              <a:rPr lang="en-US" sz="1532" u="none" strike="noStrike" spc="-30" dirty="0">
                <a:solidFill>
                  <a:srgbClr val="051D40"/>
                </a:solidFill>
                <a:latin typeface="Poppins"/>
              </a:rPr>
              <a:t> ProLiant DL380 Gen10-8SFF Intel Xeon Silver 4210</a:t>
            </a:r>
          </a:p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u="none" strike="noStrike" spc="-30" dirty="0">
                <a:solidFill>
                  <a:srgbClr val="051D40"/>
                </a:solidFill>
                <a:latin typeface="Poppins"/>
              </a:rPr>
              <a:t>Personal Comp</a:t>
            </a:r>
            <a:r>
              <a:rPr lang="en-US" sz="1532" spc="-30" dirty="0">
                <a:solidFill>
                  <a:srgbClr val="051D40"/>
                </a:solidFill>
                <a:latin typeface="Poppins"/>
              </a:rPr>
              <a:t>uter i5</a:t>
            </a:r>
            <a:endParaRPr lang="en-US" sz="1532" u="none" strike="noStrike" spc="-30" dirty="0">
              <a:solidFill>
                <a:srgbClr val="051D40"/>
              </a:solidFill>
              <a:latin typeface="Poppins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1914538D-B7AF-CAD0-C88F-B24D4ADED9BF}"/>
              </a:ext>
            </a:extLst>
          </p:cNvPr>
          <p:cNvSpPr txBox="1"/>
          <p:nvPr/>
        </p:nvSpPr>
        <p:spPr>
          <a:xfrm>
            <a:off x="14831500" y="6797155"/>
            <a:ext cx="320268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u="none" strike="noStrike" spc="-30" dirty="0">
                <a:solidFill>
                  <a:srgbClr val="051D40"/>
                </a:solidFill>
                <a:latin typeface="Poppins"/>
              </a:rPr>
              <a:t>Fortinet</a:t>
            </a:r>
          </a:p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spc="-30" dirty="0" err="1">
                <a:solidFill>
                  <a:srgbClr val="051D40"/>
                </a:solidFill>
                <a:latin typeface="Poppins"/>
              </a:rPr>
              <a:t>Proxmox</a:t>
            </a:r>
            <a:endParaRPr lang="en-US" sz="1532" spc="-30" dirty="0">
              <a:solidFill>
                <a:srgbClr val="051D40"/>
              </a:solidFill>
              <a:latin typeface="Poppins"/>
            </a:endParaRPr>
          </a:p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spc="-30" dirty="0">
                <a:solidFill>
                  <a:srgbClr val="051D40"/>
                </a:solidFill>
                <a:latin typeface="Poppins"/>
              </a:rPr>
              <a:t>SSL</a:t>
            </a:r>
            <a:endParaRPr lang="en-US" sz="1532" u="none" strike="noStrike" spc="-30" dirty="0">
              <a:solidFill>
                <a:srgbClr val="051D40"/>
              </a:solidFill>
              <a:latin typeface="Poppins"/>
            </a:endParaRPr>
          </a:p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spc="-30" dirty="0">
                <a:solidFill>
                  <a:srgbClr val="051D40"/>
                </a:solidFill>
                <a:latin typeface="Poppins"/>
              </a:rPr>
              <a:t>Putty</a:t>
            </a:r>
            <a:r>
              <a:rPr lang="en-US" sz="1532" u="none" strike="noStrike" spc="-30" dirty="0">
                <a:solidFill>
                  <a:srgbClr val="051D40"/>
                </a:solidFill>
                <a:latin typeface="Poppins"/>
              </a:rPr>
              <a:t> </a:t>
            </a:r>
          </a:p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spc="-30" dirty="0" err="1">
                <a:solidFill>
                  <a:srgbClr val="051D40"/>
                </a:solidFill>
                <a:latin typeface="Poppins"/>
              </a:rPr>
              <a:t>Cpanel</a:t>
            </a:r>
            <a:r>
              <a:rPr lang="en-US" sz="1532" spc="-30" dirty="0">
                <a:solidFill>
                  <a:srgbClr val="051D40"/>
                </a:solidFill>
                <a:latin typeface="Poppins"/>
              </a:rPr>
              <a:t> WHM</a:t>
            </a:r>
            <a:endParaRPr lang="en-US" sz="1532" u="none" strike="noStrike" spc="-30" dirty="0">
              <a:solidFill>
                <a:srgbClr val="051D40"/>
              </a:solidFill>
              <a:latin typeface="Poppins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03A73983-73DF-5E0F-DD8B-5AA76625250F}"/>
              </a:ext>
            </a:extLst>
          </p:cNvPr>
          <p:cNvSpPr txBox="1"/>
          <p:nvPr/>
        </p:nvSpPr>
        <p:spPr>
          <a:xfrm>
            <a:off x="16686656" y="6813713"/>
            <a:ext cx="3202687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0" indent="-285750">
              <a:lnSpc>
                <a:spcPts val="214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2" u="none" strike="noStrike" spc="-30" dirty="0" err="1">
                <a:solidFill>
                  <a:srgbClr val="051D40"/>
                </a:solidFill>
                <a:latin typeface="Poppins"/>
              </a:rPr>
              <a:t>Sparx</a:t>
            </a:r>
            <a:endParaRPr lang="en-US" sz="1532" u="none" strike="noStrike" spc="-30" dirty="0">
              <a:solidFill>
                <a:srgbClr val="051D40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94680" y="4324811"/>
            <a:ext cx="6033363" cy="79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r>
              <a:rPr lang="en-US" sz="4680" dirty="0">
                <a:solidFill>
                  <a:srgbClr val="FDFDFD"/>
                </a:solidFill>
                <a:latin typeface="Open Sans Extra Bold"/>
              </a:rPr>
              <a:t>Desain </a:t>
            </a:r>
            <a:r>
              <a:rPr lang="en-US" sz="4680" dirty="0" err="1">
                <a:solidFill>
                  <a:srgbClr val="FDFDFD"/>
                </a:solidFill>
                <a:latin typeface="Open Sans Extra Bold"/>
              </a:rPr>
              <a:t>Kontrol</a:t>
            </a:r>
            <a:endParaRPr lang="en-US" sz="4680" dirty="0">
              <a:solidFill>
                <a:srgbClr val="FDFDFD"/>
              </a:solidFill>
              <a:latin typeface="Open Sans Extra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10162447" y="1825672"/>
            <a:ext cx="5768345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Membuat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enkripsi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data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sebelum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di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inputkan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ke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dalam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basis data dan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menggunakan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fitur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enkripsi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di framework,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sehingga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data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hanya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dapat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dibaca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menggunakan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aplikasi</a:t>
            </a:r>
            <a:r>
              <a:rPr lang="en-US" sz="1782" spc="-35" dirty="0">
                <a:solidFill>
                  <a:srgbClr val="145DA0"/>
                </a:solidFill>
                <a:latin typeface="Poppins"/>
              </a:rPr>
              <a:t>.</a:t>
            </a:r>
            <a:endParaRPr lang="en-US" sz="1782" u="none" strike="noStrike" spc="-35" dirty="0">
              <a:solidFill>
                <a:srgbClr val="145DA0"/>
              </a:solidFill>
              <a:latin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</a:rPr>
              <a:t>01</a:t>
            </a:r>
          </a:p>
        </p:txBody>
      </p:sp>
      <p:sp>
        <p:nvSpPr>
          <p:cNvPr id="13" name="Freeform 13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10713314" y="3772618"/>
            <a:ext cx="576834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Membatasi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inputan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untuk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menghindari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SQL Injection dan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menggunakan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active record class yang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ada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disediakan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oleh framework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</a:rPr>
              <a:t>02</a:t>
            </a:r>
          </a:p>
        </p:txBody>
      </p:sp>
      <p:sp>
        <p:nvSpPr>
          <p:cNvPr id="16" name="Freeform 16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10713314" y="5492887"/>
            <a:ext cx="5768345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Membatasi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akses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ke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dalam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database,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memonitoring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aktivitas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(query profiler), </a:t>
            </a:r>
            <a:r>
              <a:rPr lang="en-US" sz="1782" spc="-35" dirty="0" err="1">
                <a:solidFill>
                  <a:srgbClr val="145DA0"/>
                </a:solidFill>
                <a:latin typeface="Poppins"/>
              </a:rPr>
              <a:t>s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erta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mengecek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akses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role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menggunakan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sso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dalam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setiap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proses di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dalam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controller dan model.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</a:rPr>
              <a:t>03</a:t>
            </a:r>
          </a:p>
        </p:txBody>
      </p:sp>
      <p:sp>
        <p:nvSpPr>
          <p:cNvPr id="19" name="Freeform 19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TextBox 20"/>
          <p:cNvSpPr txBox="1"/>
          <p:nvPr/>
        </p:nvSpPr>
        <p:spPr>
          <a:xfrm>
            <a:off x="10212815" y="7415974"/>
            <a:ext cx="576834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Menggunakan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SSL, firewall,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mengupdate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keamanan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dari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Sistem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Operasi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dan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mengikuti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perkembangan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terkait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</a:t>
            </a:r>
            <a:r>
              <a:rPr lang="en-US" sz="1782" u="none" strike="noStrike" spc="-35" dirty="0" err="1">
                <a:solidFill>
                  <a:srgbClr val="145DA0"/>
                </a:solidFill>
                <a:latin typeface="Poppins"/>
              </a:rPr>
              <a:t>keamanan</a:t>
            </a:r>
            <a:r>
              <a:rPr lang="en-US" sz="1782" u="none" strike="noStrike" spc="-35" dirty="0">
                <a:solidFill>
                  <a:srgbClr val="145DA0"/>
                </a:solidFill>
                <a:latin typeface="Poppins"/>
              </a:rPr>
              <a:t> cyber.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</a:rPr>
              <a:t>04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61529" y="2937389"/>
            <a:ext cx="12164941" cy="4412223"/>
            <a:chOff x="0" y="0"/>
            <a:chExt cx="3203935" cy="11620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3935" cy="1162067"/>
            </a:xfrm>
            <a:custGeom>
              <a:avLst/>
              <a:gdLst/>
              <a:ahLst/>
              <a:cxnLst/>
              <a:rect l="l" t="t" r="r" b="b"/>
              <a:pathLst>
                <a:path w="3203935" h="1162067">
                  <a:moveTo>
                    <a:pt x="0" y="0"/>
                  </a:moveTo>
                  <a:lnTo>
                    <a:pt x="3203935" y="0"/>
                  </a:lnTo>
                  <a:lnTo>
                    <a:pt x="3203935" y="1162067"/>
                  </a:lnTo>
                  <a:lnTo>
                    <a:pt x="0" y="1162067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03935" cy="1200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32774" y="3994625"/>
            <a:ext cx="11622449" cy="215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560"/>
              </a:lnSpc>
              <a:spcBef>
                <a:spcPct val="0"/>
              </a:spcBef>
            </a:pPr>
            <a:r>
              <a:rPr lang="en-US" sz="11000" dirty="0">
                <a:solidFill>
                  <a:srgbClr val="FFFFFF"/>
                </a:solidFill>
                <a:latin typeface="Open Sans Extra Bold"/>
              </a:rPr>
              <a:t>TERIMAKASIH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418878" y="2777295"/>
            <a:ext cx="6261345" cy="6261345"/>
          </a:xfrm>
          <a:custGeom>
            <a:avLst/>
            <a:gdLst/>
            <a:ahLst/>
            <a:cxnLst/>
            <a:rect l="l" t="t" r="r" b="b"/>
            <a:pathLst>
              <a:path w="8903970" h="8903970">
                <a:moveTo>
                  <a:pt x="4451350" y="8903970"/>
                </a:moveTo>
                <a:cubicBezTo>
                  <a:pt x="1997710" y="8903970"/>
                  <a:pt x="0" y="6906260"/>
                  <a:pt x="0" y="4451350"/>
                </a:cubicBezTo>
                <a:cubicBezTo>
                  <a:pt x="0" y="1996440"/>
                  <a:pt x="1997710" y="0"/>
                  <a:pt x="4451350" y="0"/>
                </a:cubicBezTo>
                <a:cubicBezTo>
                  <a:pt x="6904990" y="0"/>
                  <a:pt x="8903970" y="1997710"/>
                  <a:pt x="8903970" y="4451350"/>
                </a:cubicBezTo>
                <a:cubicBezTo>
                  <a:pt x="8903970" y="6904990"/>
                  <a:pt x="6906260" y="8903970"/>
                  <a:pt x="4451350" y="8903970"/>
                </a:cubicBezTo>
                <a:close/>
                <a:moveTo>
                  <a:pt x="4451350" y="19050"/>
                </a:moveTo>
                <a:cubicBezTo>
                  <a:pt x="2007870" y="19050"/>
                  <a:pt x="19050" y="2007870"/>
                  <a:pt x="19050" y="4451350"/>
                </a:cubicBezTo>
                <a:cubicBezTo>
                  <a:pt x="19050" y="6894830"/>
                  <a:pt x="2007870" y="8883650"/>
                  <a:pt x="4451350" y="8883650"/>
                </a:cubicBezTo>
                <a:cubicBezTo>
                  <a:pt x="6894830" y="8883650"/>
                  <a:pt x="8883650" y="6894830"/>
                  <a:pt x="8883650" y="4451350"/>
                </a:cubicBezTo>
                <a:cubicBezTo>
                  <a:pt x="8883650" y="2007870"/>
                  <a:pt x="6896100" y="19050"/>
                  <a:pt x="4451350" y="1905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/>
          <p:cNvSpPr txBox="1"/>
          <p:nvPr/>
        </p:nvSpPr>
        <p:spPr>
          <a:xfrm>
            <a:off x="3276600" y="918656"/>
            <a:ext cx="6254055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 dirty="0">
                <a:solidFill>
                  <a:srgbClr val="051D40"/>
                </a:solidFill>
                <a:latin typeface="Open Sans Extra Bold"/>
              </a:rPr>
              <a:t>Use Case Diagram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435C9-76EF-F02E-CA56-09D55D3F5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55" y="1931950"/>
            <a:ext cx="9372600" cy="7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35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418878" y="2777295"/>
            <a:ext cx="6261345" cy="6261345"/>
          </a:xfrm>
          <a:custGeom>
            <a:avLst/>
            <a:gdLst/>
            <a:ahLst/>
            <a:cxnLst/>
            <a:rect l="l" t="t" r="r" b="b"/>
            <a:pathLst>
              <a:path w="8903970" h="8903970">
                <a:moveTo>
                  <a:pt x="4451350" y="8903970"/>
                </a:moveTo>
                <a:cubicBezTo>
                  <a:pt x="1997710" y="8903970"/>
                  <a:pt x="0" y="6906260"/>
                  <a:pt x="0" y="4451350"/>
                </a:cubicBezTo>
                <a:cubicBezTo>
                  <a:pt x="0" y="1996440"/>
                  <a:pt x="1997710" y="0"/>
                  <a:pt x="4451350" y="0"/>
                </a:cubicBezTo>
                <a:cubicBezTo>
                  <a:pt x="6904990" y="0"/>
                  <a:pt x="8903970" y="1997710"/>
                  <a:pt x="8903970" y="4451350"/>
                </a:cubicBezTo>
                <a:cubicBezTo>
                  <a:pt x="8903970" y="6904990"/>
                  <a:pt x="6906260" y="8903970"/>
                  <a:pt x="4451350" y="8903970"/>
                </a:cubicBezTo>
                <a:close/>
                <a:moveTo>
                  <a:pt x="4451350" y="19050"/>
                </a:moveTo>
                <a:cubicBezTo>
                  <a:pt x="2007870" y="19050"/>
                  <a:pt x="19050" y="2007870"/>
                  <a:pt x="19050" y="4451350"/>
                </a:cubicBezTo>
                <a:cubicBezTo>
                  <a:pt x="19050" y="6894830"/>
                  <a:pt x="2007870" y="8883650"/>
                  <a:pt x="4451350" y="8883650"/>
                </a:cubicBezTo>
                <a:cubicBezTo>
                  <a:pt x="6894830" y="8883650"/>
                  <a:pt x="8883650" y="6894830"/>
                  <a:pt x="8883650" y="4451350"/>
                </a:cubicBezTo>
                <a:cubicBezTo>
                  <a:pt x="8883650" y="2007870"/>
                  <a:pt x="6896100" y="19050"/>
                  <a:pt x="4451350" y="1905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/>
          <p:cNvSpPr txBox="1"/>
          <p:nvPr/>
        </p:nvSpPr>
        <p:spPr>
          <a:xfrm>
            <a:off x="3276600" y="918656"/>
            <a:ext cx="84582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 dirty="0">
                <a:solidFill>
                  <a:srgbClr val="051D40"/>
                </a:solidFill>
                <a:latin typeface="Open Sans Extra Bold"/>
              </a:rPr>
              <a:t>Activity Diagram - </a:t>
            </a:r>
            <a:r>
              <a:rPr lang="en-US" sz="4500" dirty="0" err="1">
                <a:solidFill>
                  <a:srgbClr val="051D40"/>
                </a:solidFill>
                <a:latin typeface="Open Sans Extra Bold"/>
              </a:rPr>
              <a:t>Akses</a:t>
            </a:r>
            <a:endParaRPr lang="en-US" sz="45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DD49B-7419-D744-D834-1050B7620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906550"/>
            <a:ext cx="6243623" cy="803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6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418878" y="2777295"/>
            <a:ext cx="6261345" cy="6261345"/>
          </a:xfrm>
          <a:custGeom>
            <a:avLst/>
            <a:gdLst/>
            <a:ahLst/>
            <a:cxnLst/>
            <a:rect l="l" t="t" r="r" b="b"/>
            <a:pathLst>
              <a:path w="8903970" h="8903970">
                <a:moveTo>
                  <a:pt x="4451350" y="8903970"/>
                </a:moveTo>
                <a:cubicBezTo>
                  <a:pt x="1997710" y="8903970"/>
                  <a:pt x="0" y="6906260"/>
                  <a:pt x="0" y="4451350"/>
                </a:cubicBezTo>
                <a:cubicBezTo>
                  <a:pt x="0" y="1996440"/>
                  <a:pt x="1997710" y="0"/>
                  <a:pt x="4451350" y="0"/>
                </a:cubicBezTo>
                <a:cubicBezTo>
                  <a:pt x="6904990" y="0"/>
                  <a:pt x="8903970" y="1997710"/>
                  <a:pt x="8903970" y="4451350"/>
                </a:cubicBezTo>
                <a:cubicBezTo>
                  <a:pt x="8903970" y="6904990"/>
                  <a:pt x="6906260" y="8903970"/>
                  <a:pt x="4451350" y="8903970"/>
                </a:cubicBezTo>
                <a:close/>
                <a:moveTo>
                  <a:pt x="4451350" y="19050"/>
                </a:moveTo>
                <a:cubicBezTo>
                  <a:pt x="2007870" y="19050"/>
                  <a:pt x="19050" y="2007870"/>
                  <a:pt x="19050" y="4451350"/>
                </a:cubicBezTo>
                <a:cubicBezTo>
                  <a:pt x="19050" y="6894830"/>
                  <a:pt x="2007870" y="8883650"/>
                  <a:pt x="4451350" y="8883650"/>
                </a:cubicBezTo>
                <a:cubicBezTo>
                  <a:pt x="6894830" y="8883650"/>
                  <a:pt x="8883650" y="6894830"/>
                  <a:pt x="8883650" y="4451350"/>
                </a:cubicBezTo>
                <a:cubicBezTo>
                  <a:pt x="8883650" y="2007870"/>
                  <a:pt x="6896100" y="19050"/>
                  <a:pt x="4451350" y="1905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 dirty="0">
                <a:solidFill>
                  <a:srgbClr val="051D40"/>
                </a:solidFill>
                <a:latin typeface="Open Sans Extra Bold"/>
              </a:rPr>
              <a:t>Activity Diagram – </a:t>
            </a:r>
            <a:r>
              <a:rPr lang="en-US" sz="4500" dirty="0" err="1">
                <a:solidFill>
                  <a:srgbClr val="051D40"/>
                </a:solidFill>
                <a:latin typeface="Open Sans Extra Bold"/>
              </a:rPr>
              <a:t>Tahun</a:t>
            </a:r>
            <a:r>
              <a:rPr lang="en-US" sz="45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500" dirty="0" err="1">
                <a:solidFill>
                  <a:srgbClr val="051D40"/>
                </a:solidFill>
                <a:latin typeface="Open Sans Extra Bold"/>
              </a:rPr>
              <a:t>Akademik</a:t>
            </a:r>
            <a:endParaRPr lang="en-US" sz="45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C41911-2120-5251-8B09-D4F1BA071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50317"/>
            <a:ext cx="7667625" cy="81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52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418878" y="2777295"/>
            <a:ext cx="6261345" cy="6261345"/>
          </a:xfrm>
          <a:custGeom>
            <a:avLst/>
            <a:gdLst/>
            <a:ahLst/>
            <a:cxnLst/>
            <a:rect l="l" t="t" r="r" b="b"/>
            <a:pathLst>
              <a:path w="8903970" h="8903970">
                <a:moveTo>
                  <a:pt x="4451350" y="8903970"/>
                </a:moveTo>
                <a:cubicBezTo>
                  <a:pt x="1997710" y="8903970"/>
                  <a:pt x="0" y="6906260"/>
                  <a:pt x="0" y="4451350"/>
                </a:cubicBezTo>
                <a:cubicBezTo>
                  <a:pt x="0" y="1996440"/>
                  <a:pt x="1997710" y="0"/>
                  <a:pt x="4451350" y="0"/>
                </a:cubicBezTo>
                <a:cubicBezTo>
                  <a:pt x="6904990" y="0"/>
                  <a:pt x="8903970" y="1997710"/>
                  <a:pt x="8903970" y="4451350"/>
                </a:cubicBezTo>
                <a:cubicBezTo>
                  <a:pt x="8903970" y="6904990"/>
                  <a:pt x="6906260" y="8903970"/>
                  <a:pt x="4451350" y="8903970"/>
                </a:cubicBezTo>
                <a:close/>
                <a:moveTo>
                  <a:pt x="4451350" y="19050"/>
                </a:moveTo>
                <a:cubicBezTo>
                  <a:pt x="2007870" y="19050"/>
                  <a:pt x="19050" y="2007870"/>
                  <a:pt x="19050" y="4451350"/>
                </a:cubicBezTo>
                <a:cubicBezTo>
                  <a:pt x="19050" y="6894830"/>
                  <a:pt x="2007870" y="8883650"/>
                  <a:pt x="4451350" y="8883650"/>
                </a:cubicBezTo>
                <a:cubicBezTo>
                  <a:pt x="6894830" y="8883650"/>
                  <a:pt x="8883650" y="6894830"/>
                  <a:pt x="8883650" y="4451350"/>
                </a:cubicBezTo>
                <a:cubicBezTo>
                  <a:pt x="8883650" y="2007870"/>
                  <a:pt x="6896100" y="19050"/>
                  <a:pt x="4451350" y="1905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 dirty="0">
                <a:solidFill>
                  <a:srgbClr val="051D40"/>
                </a:solidFill>
                <a:latin typeface="Open Sans Extra Bold"/>
              </a:rPr>
              <a:t>Activity Diagram – Data </a:t>
            </a:r>
            <a:r>
              <a:rPr lang="en-US" sz="4500" dirty="0" err="1">
                <a:solidFill>
                  <a:srgbClr val="051D40"/>
                </a:solidFill>
                <a:latin typeface="Open Sans Extra Bold"/>
              </a:rPr>
              <a:t>Asisten</a:t>
            </a:r>
            <a:endParaRPr lang="en-US" sz="45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E86-5608-2690-59F2-24AFC3550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12" y="1906550"/>
            <a:ext cx="6677976" cy="813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19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418878" y="2777295"/>
            <a:ext cx="6261345" cy="6261345"/>
          </a:xfrm>
          <a:custGeom>
            <a:avLst/>
            <a:gdLst/>
            <a:ahLst/>
            <a:cxnLst/>
            <a:rect l="l" t="t" r="r" b="b"/>
            <a:pathLst>
              <a:path w="8903970" h="8903970">
                <a:moveTo>
                  <a:pt x="4451350" y="8903970"/>
                </a:moveTo>
                <a:cubicBezTo>
                  <a:pt x="1997710" y="8903970"/>
                  <a:pt x="0" y="6906260"/>
                  <a:pt x="0" y="4451350"/>
                </a:cubicBezTo>
                <a:cubicBezTo>
                  <a:pt x="0" y="1996440"/>
                  <a:pt x="1997710" y="0"/>
                  <a:pt x="4451350" y="0"/>
                </a:cubicBezTo>
                <a:cubicBezTo>
                  <a:pt x="6904990" y="0"/>
                  <a:pt x="8903970" y="1997710"/>
                  <a:pt x="8903970" y="4451350"/>
                </a:cubicBezTo>
                <a:cubicBezTo>
                  <a:pt x="8903970" y="6904990"/>
                  <a:pt x="6906260" y="8903970"/>
                  <a:pt x="4451350" y="8903970"/>
                </a:cubicBezTo>
                <a:close/>
                <a:moveTo>
                  <a:pt x="4451350" y="19050"/>
                </a:moveTo>
                <a:cubicBezTo>
                  <a:pt x="2007870" y="19050"/>
                  <a:pt x="19050" y="2007870"/>
                  <a:pt x="19050" y="4451350"/>
                </a:cubicBezTo>
                <a:cubicBezTo>
                  <a:pt x="19050" y="6894830"/>
                  <a:pt x="2007870" y="8883650"/>
                  <a:pt x="4451350" y="8883650"/>
                </a:cubicBezTo>
                <a:cubicBezTo>
                  <a:pt x="6894830" y="8883650"/>
                  <a:pt x="8883650" y="6894830"/>
                  <a:pt x="8883650" y="4451350"/>
                </a:cubicBezTo>
                <a:cubicBezTo>
                  <a:pt x="8883650" y="2007870"/>
                  <a:pt x="6896100" y="19050"/>
                  <a:pt x="4451350" y="1905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 dirty="0">
                <a:solidFill>
                  <a:srgbClr val="051D40"/>
                </a:solidFill>
                <a:latin typeface="Open Sans Extra Bold"/>
              </a:rPr>
              <a:t>Activity Diagram – </a:t>
            </a:r>
            <a:r>
              <a:rPr lang="en-US" sz="4500" dirty="0" err="1">
                <a:solidFill>
                  <a:srgbClr val="051D40"/>
                </a:solidFill>
                <a:latin typeface="Open Sans Extra Bold"/>
              </a:rPr>
              <a:t>Sertifikat</a:t>
            </a:r>
            <a:r>
              <a:rPr lang="en-US" sz="45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500" dirty="0" err="1">
                <a:solidFill>
                  <a:srgbClr val="051D40"/>
                </a:solidFill>
                <a:latin typeface="Open Sans Extra Bold"/>
              </a:rPr>
              <a:t>Asisten</a:t>
            </a:r>
            <a:endParaRPr lang="en-US" sz="45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3D518C-416E-A6C3-BB07-394A03CC1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937954"/>
            <a:ext cx="6705600" cy="794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44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418878" y="2777295"/>
            <a:ext cx="6261345" cy="6261345"/>
          </a:xfrm>
          <a:custGeom>
            <a:avLst/>
            <a:gdLst/>
            <a:ahLst/>
            <a:cxnLst/>
            <a:rect l="l" t="t" r="r" b="b"/>
            <a:pathLst>
              <a:path w="8903970" h="8903970">
                <a:moveTo>
                  <a:pt x="4451350" y="8903970"/>
                </a:moveTo>
                <a:cubicBezTo>
                  <a:pt x="1997710" y="8903970"/>
                  <a:pt x="0" y="6906260"/>
                  <a:pt x="0" y="4451350"/>
                </a:cubicBezTo>
                <a:cubicBezTo>
                  <a:pt x="0" y="1996440"/>
                  <a:pt x="1997710" y="0"/>
                  <a:pt x="4451350" y="0"/>
                </a:cubicBezTo>
                <a:cubicBezTo>
                  <a:pt x="6904990" y="0"/>
                  <a:pt x="8903970" y="1997710"/>
                  <a:pt x="8903970" y="4451350"/>
                </a:cubicBezTo>
                <a:cubicBezTo>
                  <a:pt x="8903970" y="6904990"/>
                  <a:pt x="6906260" y="8903970"/>
                  <a:pt x="4451350" y="8903970"/>
                </a:cubicBezTo>
                <a:close/>
                <a:moveTo>
                  <a:pt x="4451350" y="19050"/>
                </a:moveTo>
                <a:cubicBezTo>
                  <a:pt x="2007870" y="19050"/>
                  <a:pt x="19050" y="2007870"/>
                  <a:pt x="19050" y="4451350"/>
                </a:cubicBezTo>
                <a:cubicBezTo>
                  <a:pt x="19050" y="6894830"/>
                  <a:pt x="2007870" y="8883650"/>
                  <a:pt x="4451350" y="8883650"/>
                </a:cubicBezTo>
                <a:cubicBezTo>
                  <a:pt x="6894830" y="8883650"/>
                  <a:pt x="8883650" y="6894830"/>
                  <a:pt x="8883650" y="4451350"/>
                </a:cubicBezTo>
                <a:cubicBezTo>
                  <a:pt x="8883650" y="2007870"/>
                  <a:pt x="6896100" y="19050"/>
                  <a:pt x="4451350" y="1905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/>
          <p:cNvSpPr txBox="1"/>
          <p:nvPr/>
        </p:nvSpPr>
        <p:spPr>
          <a:xfrm>
            <a:off x="3276600" y="918656"/>
            <a:ext cx="12115800" cy="75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Activity Diagram –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Mengunduh</a:t>
            </a:r>
            <a:r>
              <a:rPr lang="en-US" sz="4000" dirty="0">
                <a:solidFill>
                  <a:srgbClr val="051D40"/>
                </a:solidFill>
                <a:latin typeface="Open Sans Extra Bold"/>
              </a:rPr>
              <a:t> </a:t>
            </a:r>
            <a:r>
              <a:rPr lang="en-US" sz="4000" dirty="0" err="1">
                <a:solidFill>
                  <a:srgbClr val="051D40"/>
                </a:solidFill>
                <a:latin typeface="Open Sans Extra Bold"/>
              </a:rPr>
              <a:t>Sertifikat</a:t>
            </a:r>
            <a:endParaRPr lang="en-US" sz="4000" dirty="0">
              <a:solidFill>
                <a:srgbClr val="051D40"/>
              </a:solidFill>
              <a:latin typeface="Open Sans Extra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E0828-CD37-BA26-83CE-9CAB4BAC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09" y="266700"/>
            <a:ext cx="2613564" cy="66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C2A396-313F-0022-1790-3510BE348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1906550"/>
            <a:ext cx="10296525" cy="81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86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367</Words>
  <Application>Microsoft Office PowerPoint</Application>
  <PresentationFormat>Custom</PresentationFormat>
  <Paragraphs>75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Open Sans Extra Bold</vt:lpstr>
      <vt:lpstr>Arial</vt:lpstr>
      <vt:lpstr>Calibri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Fiujitra</dc:creator>
  <cp:lastModifiedBy>Fitrah Ramadhan</cp:lastModifiedBy>
  <cp:revision>76</cp:revision>
  <dcterms:created xsi:type="dcterms:W3CDTF">2006-08-16T00:00:00Z</dcterms:created>
  <dcterms:modified xsi:type="dcterms:W3CDTF">2024-06-29T03:33:46Z</dcterms:modified>
  <dc:identifier>DAGIujafLS8</dc:identifier>
</cp:coreProperties>
</file>