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0455" autoAdjust="0"/>
  </p:normalViewPr>
  <p:slideViewPr>
    <p:cSldViewPr>
      <p:cViewPr varScale="1">
        <p:scale>
          <a:sx n="50" d="100"/>
          <a:sy n="50" d="100"/>
        </p:scale>
        <p:origin x="164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6F3D0A-3654-F069-C178-8FE897BD6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433DE6-2E28-7F35-3A50-C6C41BB534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5C005A-8B86-5AF6-A47A-522790D868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C1331-2540-6681-C40D-8D609D44304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7418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6796F-EA8E-35B9-A977-A9ABD850D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377D74-22B9-2A0B-36FA-2A054B15A8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81C8F2-8E3D-B622-3FA7-CF39A123DC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81F28A-6F74-6D48-ED7D-7C245AAE12B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1252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98E541-AE9A-883C-C385-6126F8B51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071776-3720-AF17-AE02-79A773986C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6601B3-D724-BE06-178A-1F7C399C05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/>
              <a:t>Pelayanan berbasis budaya lokal adalah kunci untuk menciptakan pengalaman pariwisata yang tidak hanya menyenangkan, tetapi juga bermakna dan berkelanjutan. </a:t>
            </a:r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F5B53-B757-3AFA-7AC5-5F9F284EE30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703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36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AB680-4DC1-BD76-BE67-B43005F0B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BB24D0-EC2D-329F-5E1C-66F73C5190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54518E-49F7-3831-EE52-8475B5E375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199DA-F8FA-36E3-DC88-BE1BBD57FED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228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3EAB0-DA85-27D7-4A2C-383557AF1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3E03AE-8E96-FB4F-F620-D156CEE190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B168C2-5E71-0C64-71C8-6B00532F05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EF23F-C217-565F-8815-E4C5B44DF72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790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7D9EE-EEBD-8E75-DC25-7A10ECD51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591263-7038-82D6-0AB2-96F74C1328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9C783B-28B6-66D8-613D-8DB3C58D0C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lphaLcPeriod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Contoh: Tari Kecak di Bali, Gamelan Jawa, pertunjukan wayang kulit.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lphaLcPeriod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Contoh: Rendang di Sumatera Barat, Gudeg di Yogyakarta, Papeda di Papua.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lphaLcPeriod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Contoh: Batik, Tenun Ikat, ukiran kayu Asmat.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lphaLcPeriod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Contoh: Rumah Gadang di Minangkabau, Uma di Mentawai, Honai di Papua.</a:t>
            </a:r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F1F0F-9F67-4BBB-2A77-A1D36860DF0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59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9ACC14-47FB-10B2-52CD-3A53AC724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B4BA9F-C0E9-BA98-D32A-34AAB83667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EE5977-731D-5758-A6B0-5EAAABF224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lphaLcPeriod"/>
            </a:pPr>
            <a:r>
              <a:rPr lang="id-ID" b="1" dirty="0"/>
              <a:t>Contoh:</a:t>
            </a:r>
            <a:r>
              <a:rPr lang="id-ID" dirty="0"/>
              <a:t> Kelas memasak masakan lokal, belajar membatik, mencoba alat musik tradisional, mengikuti upacara adat (dengan etika yang benar).</a:t>
            </a:r>
            <a:endParaRPr lang="en-US" dirty="0"/>
          </a:p>
          <a:p>
            <a:pPr marL="228600" indent="-228600">
              <a:buFont typeface="+mj-lt"/>
              <a:buAutoNum type="alphaLcPeriod"/>
            </a:pPr>
            <a:r>
              <a:rPr lang="id-ID" b="1" dirty="0"/>
              <a:t>Contoh:</a:t>
            </a:r>
            <a:r>
              <a:rPr lang="id-ID" dirty="0"/>
              <a:t> Berbincang dengan pengrajin di desa wisata, menginap di </a:t>
            </a:r>
            <a:r>
              <a:rPr lang="id-ID" i="1" dirty="0"/>
              <a:t>homestay</a:t>
            </a:r>
            <a:r>
              <a:rPr lang="id-ID" dirty="0"/>
              <a:t> bersama keluarga lokal, mengikuti kegiatan pertanian tradisional.</a:t>
            </a:r>
            <a:endParaRPr lang="en-US" dirty="0"/>
          </a:p>
          <a:p>
            <a:pPr marL="228600" indent="-228600">
              <a:buFont typeface="+mj-lt"/>
              <a:buAutoNum type="alphaLcPeriod"/>
            </a:pPr>
            <a:r>
              <a:rPr lang="id-ID" b="1" dirty="0"/>
              <a:t>Contoh:</a:t>
            </a:r>
            <a:r>
              <a:rPr lang="id-ID" dirty="0"/>
              <a:t> Staf hotel menyapa wisatawan dengan "Om Swastiastu" di Bali atau "Horas" di Batak.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1C426-F926-4D28-9090-26DFA181C71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2391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529E4-E501-5753-6B5A-6ABEF8868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7482EA-2A4E-FADD-99AF-9D5F3602AD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044C87-23BC-4DDB-DA05-0B6335FC22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lphaLcPeriod"/>
            </a:pPr>
            <a:r>
              <a:rPr lang="id-ID" b="1" dirty="0"/>
              <a:t>Contoh:</a:t>
            </a:r>
            <a:r>
              <a:rPr lang="id-ID" dirty="0"/>
              <a:t> Hotel yang mengusung desain rumah adat, restoran dengan ornamen batik, atau spa dengan sentuhan etnik.</a:t>
            </a:r>
            <a:endParaRPr lang="en-US" dirty="0"/>
          </a:p>
          <a:p>
            <a:pPr marL="228600" indent="-228600">
              <a:buFont typeface="+mj-lt"/>
              <a:buAutoNum type="alphaLcPeriod"/>
            </a:pPr>
            <a:r>
              <a:rPr lang="id-ID" b="1" dirty="0"/>
              <a:t>Contoh:</a:t>
            </a:r>
            <a:r>
              <a:rPr lang="id-ID" dirty="0"/>
              <a:t> Memutar musik Sasando di restoran Nusa Tenggara Timur, alunan kecapi suling di penginapan Sunda.</a:t>
            </a:r>
            <a:endParaRPr lang="en-US" dirty="0"/>
          </a:p>
          <a:p>
            <a:pPr marL="228600" indent="-228600">
              <a:buFont typeface="+mj-lt"/>
              <a:buAutoNum type="alphaLcPeriod"/>
            </a:pPr>
            <a:r>
              <a:rPr lang="id-ID" b="1" dirty="0"/>
              <a:t>Contoh:</a:t>
            </a:r>
            <a:r>
              <a:rPr lang="id-ID" dirty="0"/>
              <a:t> Penggunaan minyak esensial cengkeh di spa Maluku, aroma kopi khas di kafe Toraja.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32D58-3021-012B-54C4-FC58B4F9226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603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26CBD6-DD9F-3FFE-A292-3342F34AF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B1ACA1-1EE9-BD62-FAC9-B4C426EA64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01CD34-56F1-CCAE-3FD7-7EAE811D5E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lphaLcPeriod"/>
            </a:pPr>
            <a:r>
              <a:rPr lang="id-ID" b="1" dirty="0"/>
              <a:t>Contoh:</a:t>
            </a:r>
            <a:r>
              <a:rPr lang="id-ID" dirty="0"/>
              <a:t> Seorang pemandu lokal di Raja Ampat yang menceritakan asal-usul nama pulau dan tradisi suku setempat.</a:t>
            </a:r>
            <a:endParaRPr lang="en-US" dirty="0"/>
          </a:p>
          <a:p>
            <a:pPr marL="228600" indent="-228600">
              <a:buFont typeface="+mj-lt"/>
              <a:buAutoNum type="alphaLcPeriod"/>
            </a:pPr>
            <a:r>
              <a:rPr lang="id-ID" b="1" dirty="0"/>
              <a:t>Contoh:</a:t>
            </a:r>
            <a:r>
              <a:rPr lang="id-ID" dirty="0"/>
              <a:t> Museum yang menyediakan penjelasan mendalam tentang sejarah dan filosofi di balik ukiran Toraja.</a:t>
            </a:r>
            <a:endParaRPr lang="en-US" dirty="0"/>
          </a:p>
          <a:p>
            <a:pPr marL="228600" indent="-228600">
              <a:buFont typeface="+mj-lt"/>
              <a:buAutoNum type="alphaLcPeriod"/>
            </a:pPr>
            <a:r>
              <a:rPr lang="id-ID" b="1" dirty="0"/>
              <a:t>Contoh:</a:t>
            </a:r>
            <a:r>
              <a:rPr lang="id-ID" dirty="0"/>
              <a:t> Tur di Kota Lama Semarang yang menjelaskan akulturasi budaya Jawa, Tionghoa, dan Eropa.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F0288-056F-8AEC-5B36-6FE20ECAA33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8438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F0793D-8988-F225-89A2-3589F8EAC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711383-096D-2B75-FE93-A1CB59DB2B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C9E54E-F48C-3679-7F7C-65D8567C0F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lphaLcPeriod"/>
            </a:pPr>
            <a:r>
              <a:rPr lang="id-ID" b="1" dirty="0"/>
              <a:t>Contoh:</a:t>
            </a:r>
            <a:r>
              <a:rPr lang="id-ID" dirty="0"/>
              <a:t> Memberikan informasi mengenai tata cara berpakaian saat mengunjungi pura di Bali, atau cara bersikap di hadapan tetua adat.</a:t>
            </a:r>
            <a:endParaRPr lang="en-US" dirty="0"/>
          </a:p>
          <a:p>
            <a:pPr marL="228600" indent="-228600">
              <a:buFont typeface="+mj-lt"/>
              <a:buAutoNum type="alphaLcPeriod"/>
            </a:pPr>
            <a:r>
              <a:rPr lang="id-ID" b="1" dirty="0"/>
              <a:t>Contoh:</a:t>
            </a:r>
            <a:r>
              <a:rPr lang="id-ID" dirty="0"/>
              <a:t> Mengajak wisatawan untuk tidak membuang sampah sembarangan di area suci, atau menghargai ritual adat.</a:t>
            </a:r>
            <a:endParaRPr lang="en-US" dirty="0"/>
          </a:p>
          <a:p>
            <a:pPr marL="228600" indent="-228600">
              <a:buFont typeface="+mj-lt"/>
              <a:buAutoNum type="alphaLcPeriod"/>
            </a:pPr>
            <a:r>
              <a:rPr lang="id-ID" b="1" dirty="0"/>
              <a:t>Contoh:</a:t>
            </a:r>
            <a:r>
              <a:rPr lang="id-ID" dirty="0"/>
              <a:t> Memberikan bagian dari pendapatan kunjungan ke program pelestarian bahasa daerah atau revitalisasi seni tradisional.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05CBF-249D-1CB6-8854-78186164786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64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PAR23421 – Manajemen Pelayanan Destinasi 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PAR23421 – Manajemen Pelayanan Destinasi 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PAR23421 – Manajemen Pelayanan Destinasi 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PAR23421 – Manajemen Pelayanan Destinasi 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Manajemen Pelayanan Destinasi Wisata</a:t>
            </a:r>
            <a:endParaRPr lang="en-US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0DFF1-1037-06A6-11D0-0945DC66A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1F8D437-CAF6-4CE4-A003-B5B7E320D9BD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926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Strategi Mengimplementasikan Pelayanan Berbasis Budaya Lokal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7913EE3-8698-67FA-FE17-6C9CB2953CBB}"/>
              </a:ext>
            </a:extLst>
          </p:cNvPr>
          <p:cNvSpPr txBox="1">
            <a:spLocks/>
          </p:cNvSpPr>
          <p:nvPr/>
        </p:nvSpPr>
        <p:spPr>
          <a:xfrm>
            <a:off x="457200" y="1772816"/>
            <a:ext cx="8229600" cy="4353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AutoNum type="arabicPeriod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Identifikasi dan Pelestarian Budaya Lokal: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 riset mendalam tentang budaya unik destinasi.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 Produk Pariwisata Berbasis Budaya: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 paket tur, aktivitas, atau layanan yang berakar pada budaya lokal.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 Staf dengan Pengetahuan Budaya: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Memastikan staf memiliki pemahaman dan apresiasi terhadap budaya lokal.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31092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1BBAA1-4BCE-4CF7-CB85-B6D7DC62C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01EF4D9-8440-104D-361F-B282B74564FC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 startAt="4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Kemitraan dengan Komunitas Lokal: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 masyarakat setempat dalam perencanaan dan pelaksanaan pelayanan.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 startAt="4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Promosi dan Pemasaran yang Otentik: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Mengkomunikasikan nilai-nilai budaya secara jujur dan menarik.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 startAt="4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Standardisasi Pelayanan dengan Sentuhan Lokal: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Menggabungkan standar pelayanan internasional dengan keramahan dan kearifan lokal.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76098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48EA6-D379-5A67-8A49-0905C5CC44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A08AB85-6C77-2ABF-9CB3-1CD4E307CCF6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926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Refleksi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FCB3DBA-A171-DDFB-62FD-DAEFC025649A}"/>
              </a:ext>
            </a:extLst>
          </p:cNvPr>
          <p:cNvSpPr txBox="1">
            <a:spLocks/>
          </p:cNvSpPr>
          <p:nvPr/>
        </p:nvSpPr>
        <p:spPr>
          <a:xfrm>
            <a:off x="457200" y="1772816"/>
            <a:ext cx="8229600" cy="4353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 berbasis budaya lokal adalah kunci untuk menciptakan pengalaman pariwisata yang tidak hanya menyenangkan, tetapi juga bermakna dan berkelanjutan. 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53470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Pelayanan Berbasis Budaya Lokal: Peran Budaya dalam Pengalaman Wisatawan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28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 berbasis budaya lokal adalah pendekatan dalam industri pariwisata yang mengintegrasikan nilai-nilai, tradisi, adat istiadat, seni, bahasa, dan gaya hidup masyarakat setempat ke dalam setiap aspek pelayanan kepada wisatawan. Tujuannya adalah untuk memberikan pengalaman yang otentik, mendalam, dan bermakna yang melampaui transaksi biasa.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08AF35-53FD-A06D-CA80-D91B2DC87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058C5503-3902-F9F9-0A23-A120F3AE59D6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Mengapa Penting?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BE34839-6399-D86D-C54E-9C2703ED38A8}"/>
              </a:ext>
            </a:extLst>
          </p:cNvPr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Tx/>
              <a:buChar char="-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Diferensiasi Destinasi: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 lokal menjadi daya tarik unik yang membedakan satu destinasi dari yang lain.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Peningkatan Kualitas Pengalaman: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 kedalaman dan keaslian yang dicari wisatawan modern.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Pemberdayaan Komunitas Lokal: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 masyarakat dalam rantai nilai pariwisata, menciptakan lapangan kerja, dan melestarikan budaya.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 Berkelanjutan: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 penghormatan terhadap lingkungan dan tradisi lokal, serta mencegah komersialisasi berlebihan.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49076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16003-C57D-6C0C-3CA5-EE2B34122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7B99DC7-3D28-2C59-7031-05FC982FC730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926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Peran Budaya dalam Pengalaman Wisatawan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38587A6-CB44-DBA0-3B99-311B7E0922B3}"/>
              </a:ext>
            </a:extLst>
          </p:cNvPr>
          <p:cNvSpPr txBox="1">
            <a:spLocks/>
          </p:cNvSpPr>
          <p:nvPr/>
        </p:nvSpPr>
        <p:spPr>
          <a:xfrm>
            <a:off x="457200" y="1772816"/>
            <a:ext cx="8229600" cy="4353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 lokal berperan sebagai fondasi yang membentuk seluruh pengalaman wisatawan. Ini bukan hanya tentang objek wisata, tetapi juga interaksi, atmosfer, dan memori yang terbentuk.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08952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8EDFD-08A9-DE8B-7FED-F47C2CB9D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6210063-6B07-58CE-3645-DB27C0DEDBE6}"/>
              </a:ext>
            </a:extLst>
          </p:cNvPr>
          <p:cNvSpPr txBox="1">
            <a:spLocks/>
          </p:cNvSpPr>
          <p:nvPr/>
        </p:nvSpPr>
        <p:spPr>
          <a:xfrm>
            <a:off x="457200" y="692696"/>
            <a:ext cx="8229600" cy="543346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AutoNum type="arabicPeriod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Pembentukan Daya Tarik Unik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749300" indent="-514350" algn="just">
              <a:buAutoNum type="alphaLcPeriod"/>
            </a:pP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Seni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Pertinjukan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Tarian tradisional, musik daerah, drama rakyat yang menjadi daya tarik utama.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749300" indent="-514350" algn="just">
              <a:buAutoNum type="alphaLcPeriod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Kuliner Lokal: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Makanan dan minuman khas yang merepresentasikan identitas suatu daerah.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749300" indent="-514350" algn="just">
              <a:buAutoNum type="alphaLcPeriod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Kerajinan Tangan: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 lokal yang mencerminkan kreativitas dan kearifan lokal. 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749300" indent="-514350" algn="just">
              <a:buAutoNum type="alphaLcPeriod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Arsitektur Tradisional: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Bangunan dan struktur yang merefleksikan sejarah dan filosofi budaya.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60550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34B2E-8DB5-AA36-B62D-D1C03858D9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FB7B758-A416-CD3A-4357-97B68E103A13}"/>
              </a:ext>
            </a:extLst>
          </p:cNvPr>
          <p:cNvSpPr txBox="1">
            <a:spLocks/>
          </p:cNvSpPr>
          <p:nvPr/>
        </p:nvSpPr>
        <p:spPr>
          <a:xfrm>
            <a:off x="457200" y="692696"/>
            <a:ext cx="8229600" cy="5433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Peningkatan Interaksi dan Keterlibatan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lphaLcPeriod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Partisipasi Aktif: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 diajak berpartisipasi dalam kegiatan budaya.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lphaLcPeriod"/>
            </a:pPr>
            <a:r>
              <a:rPr lang="id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 dengan Komunitas: </a:t>
            </a: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Kesempatan untuk berkomunikasi dan belajar langsung dari penduduk lokal.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lphaLcPeriod"/>
            </a:pPr>
            <a:r>
              <a:rPr lang="id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Bahasa Lokal: </a:t>
            </a: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 sapaan atau frasa sederhana dalam bahasa lokal oleh penyedia layanan.</a:t>
            </a:r>
          </a:p>
        </p:txBody>
      </p:sp>
    </p:spTree>
    <p:extLst>
      <p:ext uri="{BB962C8B-B14F-4D97-AF65-F5344CB8AC3E}">
        <p14:creationId xmlns:p14="http://schemas.microsoft.com/office/powerpoint/2010/main" val="342690074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13796-139D-75C9-DD9B-B3E210558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C16DF32-6E46-F654-3F78-A691CE8C6765}"/>
              </a:ext>
            </a:extLst>
          </p:cNvPr>
          <p:cNvSpPr txBox="1">
            <a:spLocks/>
          </p:cNvSpPr>
          <p:nvPr/>
        </p:nvSpPr>
        <p:spPr>
          <a:xfrm>
            <a:off x="457200" y="692696"/>
            <a:ext cx="8229600" cy="5433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Penciptaan Atmosfer dan Suasana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lphaLcPeriod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Desain Interior dan Eksterior: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 elemen arsitektur, dekorasi, dan furnitur lokal di akomodasi atau restoran.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lphaLcPeriod"/>
            </a:pP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Musik Latar: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Pemutaran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tradisional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suasana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lokal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lphaLcPeriod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Wewangian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Khas: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aroma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rempah-rempah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identik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lphaLcPeriod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1150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8857AB-3868-4209-E5FD-9AECDFDB5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983CE04-B11B-9B94-842A-FEDFD1CE37F4}"/>
              </a:ext>
            </a:extLst>
          </p:cNvPr>
          <p:cNvSpPr txBox="1">
            <a:spLocks/>
          </p:cNvSpPr>
          <p:nvPr/>
        </p:nvSpPr>
        <p:spPr>
          <a:xfrm>
            <a:off x="457200" y="692696"/>
            <a:ext cx="8229600" cy="5433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Pengembangan Narasi dan Cerita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lphaLcPeriod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Pemandu Lokal: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Pemandu yang berasal dari daerah setempat dapat berbagi cerita, mitos, dan legenda yang tidak ditemukan di buku.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lphaLcPeriod"/>
            </a:pPr>
            <a:r>
              <a:rPr lang="sv-SE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 Budaya: 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Penjelasan tentang makna di balik suatu adat, ritual, atau objek budaya.</a:t>
            </a:r>
          </a:p>
          <a:p>
            <a:pPr marL="514350" indent="-514350" algn="just">
              <a:buAutoNum type="alphaLcPeriod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Dampak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Sejarah: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lphaLcPeriod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63672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E56CAE-431F-3630-51F9-7AF698D99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C965511-DFFD-10C4-0513-E55335BA3BDA}"/>
              </a:ext>
            </a:extLst>
          </p:cNvPr>
          <p:cNvSpPr txBox="1">
            <a:spLocks/>
          </p:cNvSpPr>
          <p:nvPr/>
        </p:nvSpPr>
        <p:spPr>
          <a:xfrm>
            <a:off x="457200" y="692696"/>
            <a:ext cx="8229600" cy="5433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5. Peningkatan Sensitivitas dan Penghormatan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lphaLcPeriod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Edukasi Wisatawan: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 panduan tentang etika dan norma budaya yang berlaku.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lphaL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Penghargaan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kelestarian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lphaL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Dukungan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Pelestarian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berkontribusi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pelestarian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lphaLcPeriod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52939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3880</TotalTime>
  <Words>862</Words>
  <Application>Microsoft Office PowerPoint</Application>
  <PresentationFormat>On-screen Show (4:3)</PresentationFormat>
  <Paragraphs>63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510</cp:revision>
  <cp:lastPrinted>2017-08-29T02:54:51Z</cp:lastPrinted>
  <dcterms:created xsi:type="dcterms:W3CDTF">2010-04-18T12:06:30Z</dcterms:created>
  <dcterms:modified xsi:type="dcterms:W3CDTF">2025-06-12T09:39:10Z</dcterms:modified>
</cp:coreProperties>
</file>