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4" r:id="rId7"/>
    <p:sldId id="265" r:id="rId8"/>
    <p:sldId id="266" r:id="rId9"/>
    <p:sldId id="271" r:id="rId10"/>
    <p:sldId id="268" r:id="rId11"/>
    <p:sldId id="262" r:id="rId12"/>
    <p:sldId id="263" r:id="rId13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Open Sans" panose="020B0604020202020204" charset="0"/>
      <p:regular r:id="rId18"/>
    </p:embeddedFont>
    <p:embeddedFont>
      <p:font typeface="Open Sans Bold Bold" panose="020B0604020202020204" charset="0"/>
      <p:regular r:id="rId19"/>
    </p:embeddedFont>
    <p:embeddedFont>
      <p:font typeface="Open Sauce" panose="020B0604020202020204" charset="0"/>
      <p:regular r:id="rId20"/>
    </p:embeddedFont>
    <p:embeddedFont>
      <p:font typeface="Tahoma" panose="020B0604030504040204" pitchFamily="34" charset="0"/>
      <p:regular r:id="rId21"/>
      <p:bold r:id="rId22"/>
    </p:embeddedFont>
    <p:embeddedFont>
      <p:font typeface="Tahoma Bold" panose="020B0804030504040204" pitchFamily="34" charset="0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7" d="100"/>
          <a:sy n="27" d="100"/>
        </p:scale>
        <p:origin x="114" y="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567" r="-1756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508869" y="3038493"/>
            <a:ext cx="8750431" cy="50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99"/>
              </a:lnSpc>
              <a:spcBef>
                <a:spcPct val="0"/>
              </a:spcBef>
            </a:pPr>
            <a:r>
              <a:rPr lang="en-US" sz="2999" spc="110" dirty="0">
                <a:solidFill>
                  <a:srgbClr val="FFFFFF"/>
                </a:solidFill>
                <a:latin typeface="Open Sans"/>
              </a:rPr>
              <a:t>PERTEMUAN KE: 14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276225" y="360178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698132" y="165752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51085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8168756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6290849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8508869" y="6117642"/>
            <a:ext cx="8750431" cy="1235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307"/>
              </a:lnSpc>
            </a:pPr>
            <a:r>
              <a:rPr lang="en-US" sz="8863" spc="124" dirty="0">
                <a:solidFill>
                  <a:srgbClr val="FFFFFF"/>
                </a:solidFill>
                <a:latin typeface="Open Sans Bold Bold"/>
              </a:rPr>
              <a:t>KULIAH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021064" y="3619500"/>
            <a:ext cx="10238235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307"/>
              </a:lnSpc>
            </a:pPr>
            <a:r>
              <a:rPr lang="en-US" sz="8863" spc="124" dirty="0">
                <a:solidFill>
                  <a:srgbClr val="FFDE59"/>
                </a:solidFill>
                <a:latin typeface="Open Sans Bold Bold"/>
              </a:rPr>
              <a:t>SISTEM PAKAR</a:t>
            </a:r>
          </a:p>
          <a:p>
            <a:pPr algn="r">
              <a:lnSpc>
                <a:spcPts val="9307"/>
              </a:lnSpc>
            </a:pPr>
            <a:r>
              <a:rPr lang="en-US" sz="8863" spc="124" dirty="0">
                <a:solidFill>
                  <a:srgbClr val="FFDE59"/>
                </a:solidFill>
                <a:latin typeface="Open Sans Bold Bold"/>
              </a:rPr>
              <a:t>(EXPERT SYSTEM)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08869" y="7406283"/>
            <a:ext cx="8750431" cy="50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99"/>
              </a:lnSpc>
              <a:spcBef>
                <a:spcPct val="0"/>
              </a:spcBef>
            </a:pPr>
            <a:r>
              <a:rPr lang="en-US" sz="2999" spc="110" dirty="0">
                <a:solidFill>
                  <a:srgbClr val="FFFFFF"/>
                </a:solidFill>
                <a:latin typeface="Open Sans"/>
              </a:rPr>
              <a:t>OLEH: NENI PURWATI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021065" y="603316"/>
            <a:ext cx="10238235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79"/>
              </a:lnSpc>
            </a:pPr>
            <a:r>
              <a:rPr lang="en-US" sz="2199" spc="204">
                <a:solidFill>
                  <a:srgbClr val="FFFFFF"/>
                </a:solidFill>
                <a:latin typeface="Open Sauce"/>
              </a:rPr>
              <a:t>DATA SCIENCE DARMAJAYA</a:t>
            </a:r>
          </a:p>
          <a:p>
            <a:pPr algn="r">
              <a:lnSpc>
                <a:spcPts val="3079"/>
              </a:lnSpc>
              <a:spcBef>
                <a:spcPct val="0"/>
              </a:spcBef>
            </a:pPr>
            <a:r>
              <a:rPr lang="en-US" sz="2199" spc="204">
                <a:solidFill>
                  <a:srgbClr val="FFFFFF"/>
                </a:solidFill>
                <a:latin typeface="Open Sauce"/>
              </a:rPr>
              <a:t> “YOUR BEST FUTURE IN DATA”</a:t>
            </a: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B98B7DCD-E896-4039-BF59-9217F00E1178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810282" y="1759208"/>
            <a:ext cx="4590518" cy="626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>
                <a:solidFill>
                  <a:srgbClr val="F6F3E4"/>
                </a:solidFill>
                <a:latin typeface="Tahoma Bold"/>
              </a:rPr>
              <a:t>CONCLUSION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23900" y="2635448"/>
            <a:ext cx="1684020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3200" dirty="0">
                <a:solidFill>
                  <a:schemeClr val="bg1"/>
                </a:solidFill>
              </a:rPr>
              <a:t>=====</a:t>
            </a:r>
            <a:endParaRPr lang="en-US" sz="3000" dirty="0">
              <a:solidFill>
                <a:schemeClr val="bg1"/>
              </a:solidFill>
              <a:latin typeface="Tahoma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91E924D1-8D04-4A2C-B242-8D01B1C27410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  <p:extLst>
      <p:ext uri="{BB962C8B-B14F-4D97-AF65-F5344CB8AC3E}">
        <p14:creationId xmlns:p14="http://schemas.microsoft.com/office/powerpoint/2010/main" val="2052243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3054182" y="973220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>
                <a:solidFill>
                  <a:srgbClr val="F6F3E4"/>
                </a:solidFill>
                <a:latin typeface="Tahoma Bold"/>
              </a:rPr>
              <a:t>REFERENCES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90091" y="2285056"/>
            <a:ext cx="1570781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3600" dirty="0">
                <a:solidFill>
                  <a:srgbClr val="F6F3E4"/>
                </a:solidFill>
                <a:latin typeface="Tahoma"/>
              </a:rPr>
              <a:t>B. 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Herawan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Hayadi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, S. 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Kom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., M. 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Kom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., dan Prof. Dr. 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Kasman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Rukun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, 2016, What is Expert System (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Apa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itu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Sistem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Pakar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), 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Deepublish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 (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Grup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"/>
              </a:rPr>
              <a:t>Penerbitan</a:t>
            </a:r>
            <a:r>
              <a:rPr lang="en-US" sz="3600" dirty="0">
                <a:solidFill>
                  <a:srgbClr val="F6F3E4"/>
                </a:solidFill>
                <a:latin typeface="Tahoma"/>
              </a:rPr>
              <a:t> CV Budi Utama)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28CCA68F-5A1B-4FB7-81DC-94EF219CF0F4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567" r="-1756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7007043"/>
            <a:ext cx="9918127" cy="1623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389"/>
              </a:lnSpc>
            </a:pPr>
            <a:r>
              <a:rPr lang="en-US" sz="9563" spc="889">
                <a:solidFill>
                  <a:srgbClr val="FFFFFF"/>
                </a:solidFill>
                <a:latin typeface="Open Sans Bold Bold"/>
              </a:rPr>
              <a:t>THANK YOU!!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8885555"/>
            <a:ext cx="1023823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 spc="204">
                <a:solidFill>
                  <a:srgbClr val="FFFFFF"/>
                </a:solidFill>
                <a:latin typeface="Open Sauce"/>
              </a:rPr>
              <a:t>DATA SCIENCE DARMAJAYA “YOUR BEST FUTURE IN DATA”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-276225" y="360178"/>
            <a:ext cx="7683351" cy="897122"/>
            <a:chOff x="0" y="0"/>
            <a:chExt cx="10244467" cy="1196163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698132" y="165752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451085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8168756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6290849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3072470" y="845900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>
                <a:solidFill>
                  <a:srgbClr val="F6F3E4"/>
                </a:solidFill>
                <a:latin typeface="Tahoma Bold"/>
              </a:rPr>
              <a:t>Learning Objectives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20776" y="2291501"/>
            <a:ext cx="7811343" cy="5703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64" lvl="1" indent="-367032">
              <a:lnSpc>
                <a:spcPct val="150000"/>
              </a:lnSpc>
              <a:buFont typeface="Arial"/>
              <a:buChar char="•"/>
            </a:pPr>
            <a:r>
              <a:rPr lang="en-US" sz="3600" dirty="0">
                <a:solidFill>
                  <a:schemeClr val="bg1"/>
                </a:solidFill>
                <a:latin typeface="Tahoma Bold"/>
              </a:rPr>
              <a:t>Introduction</a:t>
            </a:r>
          </a:p>
          <a:p>
            <a:pPr marL="734064" lvl="1" indent="-367032">
              <a:lnSpc>
                <a:spcPct val="150000"/>
              </a:lnSpc>
              <a:buFont typeface="Arial"/>
              <a:buChar char="•"/>
            </a:pP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Manfaat</a:t>
            </a:r>
            <a:r>
              <a:rPr lang="en-US" sz="3600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Sistem</a:t>
            </a:r>
            <a:r>
              <a:rPr lang="en-US" sz="3600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Pakar</a:t>
            </a:r>
            <a:endParaRPr lang="en-US" sz="3600" dirty="0">
              <a:solidFill>
                <a:srgbClr val="F6F3E4"/>
              </a:solidFill>
              <a:latin typeface="Tahoma Bold"/>
            </a:endParaRPr>
          </a:p>
          <a:p>
            <a:pPr marL="734064" lvl="1" indent="-367032">
              <a:lnSpc>
                <a:spcPct val="150000"/>
              </a:lnSpc>
              <a:buFont typeface="Arial"/>
              <a:buChar char="•"/>
            </a:pPr>
            <a:r>
              <a:rPr lang="en-US" sz="3600" dirty="0" err="1">
                <a:solidFill>
                  <a:schemeClr val="bg1"/>
                </a:solidFill>
                <a:latin typeface="Tahoma Bold"/>
              </a:rPr>
              <a:t>Kekurangan</a:t>
            </a:r>
            <a:r>
              <a:rPr lang="en-US" sz="3600" dirty="0">
                <a:solidFill>
                  <a:schemeClr val="bg1"/>
                </a:solidFill>
                <a:latin typeface="Tahoma Bold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ahoma Bold"/>
              </a:rPr>
              <a:t>Sistem</a:t>
            </a:r>
            <a:r>
              <a:rPr lang="en-US" sz="3600" dirty="0">
                <a:solidFill>
                  <a:schemeClr val="bg1"/>
                </a:solidFill>
                <a:latin typeface="Tahoma Bold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ahoma Bold"/>
              </a:rPr>
              <a:t>Pakar</a:t>
            </a:r>
            <a:endParaRPr lang="en-US" sz="3600" dirty="0">
              <a:solidFill>
                <a:schemeClr val="bg1"/>
              </a:solidFill>
              <a:latin typeface="Tahoma Bold"/>
            </a:endParaRPr>
          </a:p>
          <a:p>
            <a:pPr marL="734064" lvl="1" indent="-367032">
              <a:lnSpc>
                <a:spcPct val="150000"/>
              </a:lnSpc>
              <a:buFont typeface="Arial"/>
              <a:buChar char="•"/>
            </a:pP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Ciri-ciri</a:t>
            </a:r>
            <a:r>
              <a:rPr lang="en-US" sz="3600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Sistem</a:t>
            </a:r>
            <a:r>
              <a:rPr lang="en-US" sz="3600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Pakar</a:t>
            </a:r>
            <a:endParaRPr lang="en-US" sz="3600" dirty="0">
              <a:solidFill>
                <a:srgbClr val="F6F3E4"/>
              </a:solidFill>
              <a:latin typeface="Tahoma Bold"/>
            </a:endParaRPr>
          </a:p>
          <a:p>
            <a:pPr marL="734064" lvl="1" indent="-367032">
              <a:lnSpc>
                <a:spcPct val="150000"/>
              </a:lnSpc>
              <a:buFont typeface="Arial"/>
              <a:buChar char="•"/>
            </a:pP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Klasifikasi</a:t>
            </a:r>
            <a:r>
              <a:rPr lang="en-US" sz="3600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Sistem</a:t>
            </a:r>
            <a:r>
              <a:rPr lang="en-US" sz="3600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Pakar</a:t>
            </a:r>
            <a:endParaRPr lang="en-US" sz="3600" dirty="0">
              <a:solidFill>
                <a:srgbClr val="F6F3E4"/>
              </a:solidFill>
              <a:latin typeface="Tahoma Bold"/>
            </a:endParaRPr>
          </a:p>
          <a:p>
            <a:pPr marL="734064" lvl="1" indent="-367032">
              <a:lnSpc>
                <a:spcPct val="150000"/>
              </a:lnSpc>
              <a:buFont typeface="Arial"/>
              <a:buChar char="•"/>
            </a:pP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Konsep</a:t>
            </a:r>
            <a:r>
              <a:rPr lang="en-US" sz="3600" dirty="0">
                <a:solidFill>
                  <a:srgbClr val="F6F3E4"/>
                </a:solidFill>
                <a:latin typeface="Tahoma Bold"/>
              </a:rPr>
              <a:t> Dasar </a:t>
            </a: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Sistem</a:t>
            </a:r>
            <a:r>
              <a:rPr lang="en-US" sz="3600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Pakar</a:t>
            </a:r>
            <a:endParaRPr lang="en-US" sz="3600" dirty="0">
              <a:solidFill>
                <a:srgbClr val="F6F3E4"/>
              </a:solidFill>
              <a:latin typeface="Tahoma Bold"/>
            </a:endParaRPr>
          </a:p>
          <a:p>
            <a:pPr marL="734064" lvl="1" indent="-367032">
              <a:lnSpc>
                <a:spcPct val="150000"/>
              </a:lnSpc>
              <a:buFont typeface="Arial"/>
              <a:buChar char="•"/>
            </a:pP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Komponen</a:t>
            </a:r>
            <a:r>
              <a:rPr lang="en-US" sz="3600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Sistem</a:t>
            </a:r>
            <a:r>
              <a:rPr lang="en-US" sz="3600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3600" dirty="0" err="1">
                <a:solidFill>
                  <a:srgbClr val="F6F3E4"/>
                </a:solidFill>
                <a:latin typeface="Tahoma Bold"/>
              </a:rPr>
              <a:t>Pakar</a:t>
            </a:r>
            <a:endParaRPr lang="en-US" sz="3600" dirty="0">
              <a:solidFill>
                <a:srgbClr val="F6F3E4"/>
              </a:solidFill>
              <a:latin typeface="Tahoma Bold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6B72D264-1615-4D90-AF4E-BEABC1B91DE9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61259" cy="3015590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3053930" y="918018"/>
            <a:ext cx="4444479" cy="626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>
                <a:solidFill>
                  <a:srgbClr val="F6F3E4"/>
                </a:solidFill>
                <a:latin typeface="Tahoma Bold"/>
              </a:rPr>
              <a:t>Introduction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57300" y="2211267"/>
            <a:ext cx="15773399" cy="6104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3400"/>
              </a:lnSpc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chemeClr val="bg1"/>
                </a:solidFill>
              </a:rPr>
              <a:t>Pakar</a:t>
            </a:r>
            <a:r>
              <a:rPr lang="en-US" sz="3200" dirty="0">
                <a:solidFill>
                  <a:schemeClr val="bg1"/>
                </a:solidFill>
              </a:rPr>
              <a:t> : orang yang </a:t>
            </a:r>
            <a:r>
              <a:rPr lang="en-US" sz="3200" dirty="0" err="1">
                <a:solidFill>
                  <a:schemeClr val="bg1"/>
                </a:solidFill>
              </a:rPr>
              <a:t>memiliki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pengetahuan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penilaian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pengalaman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metode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khusus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serta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kemampuan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untuk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menerapkan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bakat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dalam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memberi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nasihat</a:t>
            </a:r>
            <a:r>
              <a:rPr lang="en-US" sz="3200" dirty="0">
                <a:solidFill>
                  <a:schemeClr val="bg1"/>
                </a:solidFill>
              </a:rPr>
              <a:t> dan </a:t>
            </a:r>
            <a:r>
              <a:rPr lang="en-US" sz="3200" dirty="0" err="1">
                <a:solidFill>
                  <a:schemeClr val="bg1"/>
                </a:solidFill>
              </a:rPr>
              <a:t>memecahkan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masalah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pPr marL="457200" indent="-457200" algn="just">
              <a:lnSpc>
                <a:spcPts val="3400"/>
              </a:lnSpc>
              <a:buFont typeface="Wingdings" panose="05000000000000000000" pitchFamily="2" charset="2"/>
              <a:buChar char="§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Keahlian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: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pengetahuan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ekstensif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spesifik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terhadap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tugas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dimiliki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pakar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. </a:t>
            </a:r>
          </a:p>
          <a:p>
            <a:pPr algn="just">
              <a:lnSpc>
                <a:spcPts val="3400"/>
              </a:lnSpc>
              <a:tabLst>
                <a:tab pos="438150" algn="l"/>
              </a:tabLst>
            </a:pPr>
            <a:r>
              <a:rPr lang="en-US" sz="3000" dirty="0">
                <a:solidFill>
                  <a:schemeClr val="bg1"/>
                </a:solidFill>
                <a:latin typeface="Tahoma"/>
              </a:rPr>
              <a:t>	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Keahlian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bisa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diperoleh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dari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pelatihan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,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membaca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dan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mempraktikkan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.</a:t>
            </a:r>
          </a:p>
          <a:p>
            <a:pPr marL="457200" indent="-457200" algn="just">
              <a:lnSpc>
                <a:spcPts val="3400"/>
              </a:lnSpc>
              <a:buFont typeface="Arial" panose="020B0604020202020204" pitchFamily="34" charset="0"/>
              <a:buChar char="•"/>
              <a:tabLst>
                <a:tab pos="438150" algn="l"/>
              </a:tabLst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Tujuan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utama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system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pakar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: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Pengalihan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keahlian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dari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para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ahli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ke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media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elektronik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(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komputer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)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untuk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kemudian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dialihkan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lagi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pada orang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bukan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ahli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.</a:t>
            </a:r>
          </a:p>
          <a:p>
            <a:pPr marL="457200" indent="-457200" algn="just">
              <a:lnSpc>
                <a:spcPts val="3400"/>
              </a:lnSpc>
              <a:buFont typeface="Arial" panose="020B0604020202020204" pitchFamily="34" charset="0"/>
              <a:buChar char="•"/>
              <a:tabLst>
                <a:tab pos="438150" algn="l"/>
              </a:tabLst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Prosesnya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: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tambahan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pengetahuan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(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dari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para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ahli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atau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sumber-sumber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lainnya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),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representasi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pengetahuan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(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ke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komputer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),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inferensi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pengetahuan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, dan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pengalihan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pengetahuan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ke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user.</a:t>
            </a:r>
          </a:p>
          <a:p>
            <a:pPr marL="457200" indent="-457200" algn="just">
              <a:lnSpc>
                <a:spcPts val="3400"/>
              </a:lnSpc>
              <a:buFont typeface="Arial" panose="020B0604020202020204" pitchFamily="34" charset="0"/>
              <a:buChar char="•"/>
              <a:tabLst>
                <a:tab pos="438150" algn="l"/>
              </a:tabLst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Pengetahuan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dalam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komputer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: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sebagai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basis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pengetahuan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(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fakta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dan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prosedur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/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aturan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).</a:t>
            </a:r>
          </a:p>
          <a:p>
            <a:pPr marL="457200" indent="-457200" algn="just">
              <a:lnSpc>
                <a:spcPts val="3400"/>
              </a:lnSpc>
              <a:buFont typeface="Arial" panose="020B0604020202020204" pitchFamily="34" charset="0"/>
              <a:buChar char="•"/>
              <a:tabLst>
                <a:tab pos="438150" algn="l"/>
              </a:tabLst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Fitur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harus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dimiliki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Sistem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Pakar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adalah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kemampuan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menalarkan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.</a:t>
            </a:r>
          </a:p>
          <a:p>
            <a:pPr algn="just">
              <a:lnSpc>
                <a:spcPts val="3400"/>
              </a:lnSpc>
            </a:pPr>
            <a:endParaRPr lang="en-US" sz="3000" dirty="0">
              <a:solidFill>
                <a:schemeClr val="bg1"/>
              </a:solidFill>
              <a:latin typeface="Tahoma"/>
            </a:endParaRPr>
          </a:p>
          <a:p>
            <a:pPr algn="just">
              <a:lnSpc>
                <a:spcPts val="3400"/>
              </a:lnSpc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Sistem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Pakar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(</a:t>
            </a:r>
            <a:r>
              <a:rPr lang="en-US" sz="3000" i="1" dirty="0">
                <a:solidFill>
                  <a:schemeClr val="bg1"/>
                </a:solidFill>
                <a:latin typeface="Tahoma"/>
              </a:rPr>
              <a:t>Knowledge Based System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) :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suatu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aplikasi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komputer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ditujukan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untuk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membantu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pengambilan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keputusan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atau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pemecahan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masalah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dalam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bidang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spesifik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.</a:t>
            </a: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C8B3B51E-8ECA-4D3F-872E-65B651C327D3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321344" y="1916620"/>
            <a:ext cx="1593795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Manfaat</a:t>
            </a:r>
            <a:r>
              <a:rPr lang="en-US" sz="4799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Sistem</a:t>
            </a:r>
            <a:r>
              <a:rPr lang="en-US" sz="4799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Pakar</a:t>
            </a:r>
            <a:endParaRPr lang="en-US" sz="4799" dirty="0">
              <a:solidFill>
                <a:srgbClr val="F6F3E4"/>
              </a:solidFill>
              <a:latin typeface="Tahoma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21771" y="2939080"/>
            <a:ext cx="15937529" cy="4796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bg1"/>
                </a:solidFill>
                <a:latin typeface="Tahoma"/>
              </a:rPr>
              <a:t>Meningkatkan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produktifitas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karena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SP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dapat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bekerja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lebih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cepat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daripada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manusia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bg1"/>
                </a:solidFill>
                <a:latin typeface="Tahoma"/>
              </a:rPr>
              <a:t>Membuat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seseorang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awam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bekerja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seperti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layaknya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seorang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pakar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Meningkatkan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kualitas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,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dengan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memberi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nasehat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konsisten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dan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mengurangi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kesalahan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Mampu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menangkap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pengetahuan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dan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kepakaran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seseorang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Memudahkan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akses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pengetahuan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seorang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pakar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Bisa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digunakan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sebagai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media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pelengkap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dalam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pelatihan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.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Pengguna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pemula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bekerja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dengan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system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pakar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menjadi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lebih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berpengalaman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karena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adanya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fasilitas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penjelas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berfungsi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sebagai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guru,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Meningkatkan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kemampuan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untuk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menyelesaikan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masalah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karena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system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pakar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mengambil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sumber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pengetahuan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dari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banyak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pakar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.</a:t>
            </a: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82FAFF1E-9635-4D82-A55E-B505A6F7A0F8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704221" y="1876468"/>
            <a:ext cx="823755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 err="1">
                <a:solidFill>
                  <a:schemeClr val="bg1"/>
                </a:solidFill>
                <a:latin typeface="Tahoma Bold"/>
              </a:rPr>
              <a:t>Kekurangan</a:t>
            </a:r>
            <a:r>
              <a:rPr lang="en-US" sz="4799" dirty="0">
                <a:solidFill>
                  <a:schemeClr val="bg1"/>
                </a:solidFill>
                <a:latin typeface="Tahoma Bold"/>
              </a:rPr>
              <a:t> </a:t>
            </a:r>
            <a:r>
              <a:rPr lang="en-US" sz="4799" dirty="0" err="1">
                <a:solidFill>
                  <a:schemeClr val="bg1"/>
                </a:solidFill>
                <a:latin typeface="Tahoma Bold"/>
              </a:rPr>
              <a:t>Sistem</a:t>
            </a:r>
            <a:r>
              <a:rPr lang="en-US" sz="4799" dirty="0">
                <a:solidFill>
                  <a:schemeClr val="bg1"/>
                </a:solidFill>
                <a:latin typeface="Tahoma Bold"/>
              </a:rPr>
              <a:t> </a:t>
            </a:r>
            <a:r>
              <a:rPr lang="en-US" sz="4799" dirty="0" err="1">
                <a:solidFill>
                  <a:schemeClr val="bg1"/>
                </a:solidFill>
                <a:latin typeface="Tahoma Bold"/>
              </a:rPr>
              <a:t>Pakar</a:t>
            </a:r>
            <a:endParaRPr lang="en-US" sz="4799" dirty="0">
              <a:solidFill>
                <a:schemeClr val="bg1"/>
              </a:solidFill>
              <a:latin typeface="Tahoma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925731" y="3235736"/>
            <a:ext cx="14436537" cy="1751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600" dirty="0" err="1">
                <a:solidFill>
                  <a:schemeClr val="bg1"/>
                </a:solidFill>
              </a:rPr>
              <a:t>Biaya</a:t>
            </a:r>
            <a:r>
              <a:rPr lang="en-US" sz="3600" dirty="0">
                <a:solidFill>
                  <a:schemeClr val="bg1"/>
                </a:solidFill>
              </a:rPr>
              <a:t> yang </a:t>
            </a:r>
            <a:r>
              <a:rPr lang="en-US" sz="3600" dirty="0" err="1">
                <a:solidFill>
                  <a:schemeClr val="bg1"/>
                </a:solidFill>
              </a:rPr>
              <a:t>sangat</a:t>
            </a:r>
            <a:r>
              <a:rPr lang="en-US" sz="3600" dirty="0">
                <a:solidFill>
                  <a:schemeClr val="bg1"/>
                </a:solidFill>
              </a:rPr>
              <a:t> mahal </a:t>
            </a:r>
            <a:r>
              <a:rPr lang="en-US" sz="3600" dirty="0" err="1">
                <a:solidFill>
                  <a:schemeClr val="bg1"/>
                </a:solidFill>
              </a:rPr>
              <a:t>untuk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membuat</a:t>
            </a:r>
            <a:r>
              <a:rPr lang="en-US" sz="3600" dirty="0">
                <a:solidFill>
                  <a:schemeClr val="bg1"/>
                </a:solidFill>
              </a:rPr>
              <a:t> dan </a:t>
            </a:r>
            <a:r>
              <a:rPr lang="en-US" sz="3600" dirty="0" err="1">
                <a:solidFill>
                  <a:schemeClr val="bg1"/>
                </a:solidFill>
              </a:rPr>
              <a:t>memeliharanya</a:t>
            </a:r>
            <a:r>
              <a:rPr lang="en-US" sz="3600" dirty="0">
                <a:solidFill>
                  <a:schemeClr val="bg1"/>
                </a:solidFill>
              </a:rPr>
              <a:t>,</a:t>
            </a:r>
            <a:endParaRPr lang="en-US" sz="3600" dirty="0">
              <a:solidFill>
                <a:schemeClr val="bg1"/>
              </a:solidFill>
              <a:latin typeface="Tahoma"/>
            </a:endParaRP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600" dirty="0" err="1">
                <a:solidFill>
                  <a:schemeClr val="bg1"/>
                </a:solidFill>
                <a:latin typeface="Tahoma"/>
              </a:rPr>
              <a:t>Sulit</a:t>
            </a:r>
            <a:r>
              <a:rPr lang="en-US" sz="36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ahoma"/>
              </a:rPr>
              <a:t>dikembangkan</a:t>
            </a:r>
            <a:r>
              <a:rPr lang="en-US" sz="36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ahoma"/>
              </a:rPr>
              <a:t>karena</a:t>
            </a:r>
            <a:r>
              <a:rPr lang="en-US" sz="36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ahoma"/>
              </a:rPr>
              <a:t>keterbatasan</a:t>
            </a:r>
            <a:r>
              <a:rPr lang="en-US" sz="36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ahoma"/>
              </a:rPr>
              <a:t>keahlian</a:t>
            </a:r>
            <a:r>
              <a:rPr lang="en-US" sz="3600" dirty="0">
                <a:solidFill>
                  <a:schemeClr val="bg1"/>
                </a:solidFill>
                <a:latin typeface="Tahoma"/>
              </a:rPr>
              <a:t> dan </a:t>
            </a:r>
            <a:r>
              <a:rPr lang="en-US" sz="3600" dirty="0" err="1">
                <a:solidFill>
                  <a:schemeClr val="bg1"/>
                </a:solidFill>
                <a:latin typeface="Tahoma"/>
              </a:rPr>
              <a:t>ketersediaan</a:t>
            </a:r>
            <a:r>
              <a:rPr lang="en-US" sz="36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ahoma"/>
              </a:rPr>
              <a:t>pakar</a:t>
            </a:r>
            <a:endParaRPr lang="en-US" sz="3600" dirty="0">
              <a:solidFill>
                <a:schemeClr val="bg1"/>
              </a:solidFill>
              <a:latin typeface="Tahoma"/>
            </a:endParaRP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600" dirty="0" err="1">
                <a:solidFill>
                  <a:schemeClr val="bg1"/>
                </a:solidFill>
                <a:latin typeface="Tahoma"/>
              </a:rPr>
              <a:t>Sistem</a:t>
            </a:r>
            <a:r>
              <a:rPr lang="en-US" sz="36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ahoma"/>
              </a:rPr>
              <a:t>pakar</a:t>
            </a:r>
            <a:r>
              <a:rPr lang="en-US" sz="36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ahoma"/>
              </a:rPr>
              <a:t>tidak</a:t>
            </a:r>
            <a:r>
              <a:rPr lang="en-US" sz="3600" dirty="0">
                <a:solidFill>
                  <a:schemeClr val="bg1"/>
                </a:solidFill>
                <a:latin typeface="Tahoma"/>
              </a:rPr>
              <a:t> 100% </a:t>
            </a:r>
            <a:r>
              <a:rPr lang="en-US" sz="3600" dirty="0" err="1">
                <a:solidFill>
                  <a:schemeClr val="bg1"/>
                </a:solidFill>
                <a:latin typeface="Tahoma"/>
              </a:rPr>
              <a:t>bernilai</a:t>
            </a:r>
            <a:r>
              <a:rPr lang="en-US" sz="36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ahoma"/>
              </a:rPr>
              <a:t>benar</a:t>
            </a:r>
            <a:r>
              <a:rPr lang="en-US" sz="3600" dirty="0">
                <a:solidFill>
                  <a:schemeClr val="bg1"/>
                </a:solidFill>
                <a:latin typeface="Tahoma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82FAFF1E-9635-4D82-A55E-B505A6F7A0F8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  <p:extLst>
      <p:ext uri="{BB962C8B-B14F-4D97-AF65-F5344CB8AC3E}">
        <p14:creationId xmlns:p14="http://schemas.microsoft.com/office/powerpoint/2010/main" val="31925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600200" y="1792109"/>
            <a:ext cx="144018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Ciri-ciri</a:t>
            </a:r>
            <a:r>
              <a:rPr lang="en-US" sz="4799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Sistem</a:t>
            </a:r>
            <a:r>
              <a:rPr lang="en-US" sz="4799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Pakar</a:t>
            </a:r>
            <a:endParaRPr lang="en-US" sz="4799" dirty="0">
              <a:solidFill>
                <a:srgbClr val="F6F3E4"/>
              </a:solidFill>
              <a:latin typeface="Tahoma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14400" y="2793366"/>
            <a:ext cx="16229064" cy="43601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bg1"/>
                </a:solidFill>
                <a:latin typeface="Tahoma"/>
              </a:rPr>
              <a:t>Terbatas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pada </a:t>
            </a:r>
            <a:r>
              <a:rPr lang="en-US" sz="3200" i="1" dirty="0">
                <a:solidFill>
                  <a:schemeClr val="bg1"/>
                </a:solidFill>
                <a:latin typeface="Tahoma"/>
              </a:rPr>
              <a:t>domain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keahlian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tertentu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bg1"/>
                </a:solidFill>
                <a:latin typeface="Tahoma"/>
              </a:rPr>
              <a:t>Dapat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memberikan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penalaran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untuk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data yang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tidak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/>
              </a:rPr>
              <a:t>pasti</a:t>
            </a:r>
            <a:r>
              <a:rPr lang="en-US" sz="32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Dapat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mengemukakan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rangkaian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alasan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diberikannya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dengan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cara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dapat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dipahami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Berdasarkan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pada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kaidah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atau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i="1" dirty="0">
                <a:solidFill>
                  <a:schemeClr val="bg1"/>
                </a:solidFill>
                <a:latin typeface="Tahoma"/>
              </a:rPr>
              <a:t>rule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tertentu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Dirancang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untuk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dapat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dikembangkan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secara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bertahap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Pengetahuan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dan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mekanisme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i="1" dirty="0" err="1">
                <a:solidFill>
                  <a:schemeClr val="bg1"/>
                </a:solidFill>
                <a:latin typeface="Tahoma"/>
              </a:rPr>
              <a:t>inferensi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jelas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terpisah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Keluarannya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bersifat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anjuran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,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  <a:latin typeface="Tahoma"/>
              </a:rPr>
              <a:t>Sistem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dapat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mengaktifkan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kaidah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secara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searah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yang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sesuai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dituntun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oleh dialog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dengan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Tahoma"/>
              </a:rPr>
              <a:t>pemakai</a:t>
            </a:r>
            <a:r>
              <a:rPr lang="en-US" sz="3000" dirty="0">
                <a:solidFill>
                  <a:schemeClr val="bg1"/>
                </a:solidFill>
                <a:latin typeface="Tahoma"/>
              </a:rPr>
              <a:t>.</a:t>
            </a: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B85F4B62-72B1-4A8E-AED3-E09D4BC86D18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  <p:extLst>
      <p:ext uri="{BB962C8B-B14F-4D97-AF65-F5344CB8AC3E}">
        <p14:creationId xmlns:p14="http://schemas.microsoft.com/office/powerpoint/2010/main" val="3374806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600200" y="1792109"/>
            <a:ext cx="144018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Klasifikasi</a:t>
            </a:r>
            <a:r>
              <a:rPr lang="en-US" sz="4799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Sistem</a:t>
            </a:r>
            <a:r>
              <a:rPr lang="en-US" sz="4799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Pakar</a:t>
            </a:r>
            <a:endParaRPr lang="en-US" sz="4799" dirty="0">
              <a:solidFill>
                <a:srgbClr val="F6F3E4"/>
              </a:solidFill>
              <a:latin typeface="Tahoma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600200" y="2793366"/>
            <a:ext cx="15137855" cy="348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200" dirty="0">
                <a:solidFill>
                  <a:schemeClr val="bg1"/>
                </a:solidFill>
              </a:rPr>
              <a:t>Diagnosis (</a:t>
            </a:r>
            <a:r>
              <a:rPr lang="en-US" sz="3200" dirty="0" err="1">
                <a:solidFill>
                  <a:schemeClr val="bg1"/>
                </a:solidFill>
              </a:rPr>
              <a:t>Obat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untuk</a:t>
            </a:r>
            <a:r>
              <a:rPr lang="en-US" sz="3200" dirty="0">
                <a:solidFill>
                  <a:schemeClr val="bg1"/>
                </a:solidFill>
              </a:rPr>
              <a:t> orang </a:t>
            </a:r>
            <a:r>
              <a:rPr lang="en-US" sz="3200" dirty="0" err="1">
                <a:solidFill>
                  <a:schemeClr val="bg1"/>
                </a:solidFill>
              </a:rPr>
              <a:t>sakit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kerusakan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mesin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dll</a:t>
            </a:r>
            <a:r>
              <a:rPr lang="en-US" sz="3200" dirty="0">
                <a:solidFill>
                  <a:schemeClr val="bg1"/>
                </a:solidFill>
              </a:rPr>
              <a:t>)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bg1"/>
                </a:solidFill>
              </a:rPr>
              <a:t>Pengajaran</a:t>
            </a:r>
            <a:r>
              <a:rPr lang="en-US" sz="3200" dirty="0">
                <a:solidFill>
                  <a:schemeClr val="bg1"/>
                </a:solidFill>
              </a:rPr>
              <a:t> (</a:t>
            </a:r>
            <a:r>
              <a:rPr lang="en-US" sz="3200" dirty="0" err="1">
                <a:solidFill>
                  <a:schemeClr val="bg1"/>
                </a:solidFill>
              </a:rPr>
              <a:t>untuk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pengajaran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mulai</a:t>
            </a:r>
            <a:r>
              <a:rPr lang="en-US" sz="3200" dirty="0">
                <a:solidFill>
                  <a:schemeClr val="bg1"/>
                </a:solidFill>
              </a:rPr>
              <a:t> SD – PT)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bg1"/>
                </a:solidFill>
              </a:rPr>
              <a:t>Interpretasi</a:t>
            </a:r>
            <a:r>
              <a:rPr lang="en-US" sz="3200" dirty="0">
                <a:solidFill>
                  <a:schemeClr val="bg1"/>
                </a:solidFill>
              </a:rPr>
              <a:t> (</a:t>
            </a:r>
            <a:r>
              <a:rPr lang="en-US" sz="3200" dirty="0" err="1">
                <a:solidFill>
                  <a:schemeClr val="bg1"/>
                </a:solidFill>
              </a:rPr>
              <a:t>untuk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menganalisa</a:t>
            </a:r>
            <a:r>
              <a:rPr lang="en-US" sz="3200" dirty="0">
                <a:solidFill>
                  <a:schemeClr val="bg1"/>
                </a:solidFill>
              </a:rPr>
              <a:t> data yang </a:t>
            </a:r>
            <a:r>
              <a:rPr lang="en-US" sz="3200" dirty="0" err="1">
                <a:solidFill>
                  <a:schemeClr val="bg1"/>
                </a:solidFill>
              </a:rPr>
              <a:t>tidak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lengkap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tidak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teratur</a:t>
            </a:r>
            <a:r>
              <a:rPr lang="en-US" sz="3200" dirty="0">
                <a:solidFill>
                  <a:schemeClr val="bg1"/>
                </a:solidFill>
              </a:rPr>
              <a:t>, dan data yang </a:t>
            </a:r>
            <a:r>
              <a:rPr lang="en-US" sz="3200" dirty="0" err="1">
                <a:solidFill>
                  <a:schemeClr val="bg1"/>
                </a:solidFill>
              </a:rPr>
              <a:t>kontradiktif</a:t>
            </a:r>
            <a:r>
              <a:rPr lang="en-US" sz="3200" dirty="0">
                <a:solidFill>
                  <a:schemeClr val="bg1"/>
                </a:solidFill>
              </a:rPr>
              <a:t>)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bg1"/>
                </a:solidFill>
              </a:rPr>
              <a:t>Prediksi</a:t>
            </a:r>
            <a:r>
              <a:rPr lang="en-US" sz="3200" dirty="0">
                <a:solidFill>
                  <a:schemeClr val="bg1"/>
                </a:solidFill>
              </a:rPr>
              <a:t> (</a:t>
            </a:r>
            <a:r>
              <a:rPr lang="en-US" sz="3200" dirty="0" err="1">
                <a:solidFill>
                  <a:schemeClr val="bg1"/>
                </a:solidFill>
              </a:rPr>
              <a:t>bagaimana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seorng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pakar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meteorologi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memprediksi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cuaca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besok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berdasarkan</a:t>
            </a:r>
            <a:r>
              <a:rPr lang="en-US" sz="3200" dirty="0">
                <a:solidFill>
                  <a:schemeClr val="bg1"/>
                </a:solidFill>
              </a:rPr>
              <a:t> data-data </a:t>
            </a:r>
            <a:r>
              <a:rPr lang="en-US" sz="3200" dirty="0" err="1">
                <a:solidFill>
                  <a:schemeClr val="bg1"/>
                </a:solidFill>
              </a:rPr>
              <a:t>sebelumnya</a:t>
            </a:r>
            <a:r>
              <a:rPr lang="en-US" sz="3200" dirty="0">
                <a:solidFill>
                  <a:schemeClr val="bg1"/>
                </a:solidFill>
              </a:rPr>
              <a:t>)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bg1"/>
                </a:solidFill>
              </a:rPr>
              <a:t>Perencanaan</a:t>
            </a:r>
            <a:r>
              <a:rPr lang="en-US" sz="3200" dirty="0">
                <a:solidFill>
                  <a:schemeClr val="bg1"/>
                </a:solidFill>
              </a:rPr>
              <a:t> (</a:t>
            </a:r>
            <a:r>
              <a:rPr lang="en-US" sz="3200" dirty="0" err="1">
                <a:solidFill>
                  <a:schemeClr val="bg1"/>
                </a:solidFill>
              </a:rPr>
              <a:t>perencanaan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mesin-mesin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sampai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dengan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manajemen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bisnis</a:t>
            </a:r>
            <a:r>
              <a:rPr lang="en-US" sz="3200" dirty="0">
                <a:solidFill>
                  <a:schemeClr val="bg1"/>
                </a:solidFill>
              </a:rPr>
              <a:t>)</a:t>
            </a:r>
          </a:p>
          <a:p>
            <a:pPr marL="514350" indent="-514350" algn="just">
              <a:lnSpc>
                <a:spcPts val="34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bg1"/>
                </a:solidFill>
              </a:rPr>
              <a:t>Kontrol</a:t>
            </a:r>
            <a:r>
              <a:rPr lang="en-US" sz="3200" dirty="0">
                <a:solidFill>
                  <a:schemeClr val="bg1"/>
                </a:solidFill>
              </a:rPr>
              <a:t> (</a:t>
            </a:r>
            <a:r>
              <a:rPr lang="en-US" sz="3200" dirty="0" err="1">
                <a:solidFill>
                  <a:schemeClr val="bg1"/>
                </a:solidFill>
              </a:rPr>
              <a:t>untuk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mengontrol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kegiatan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membutuhkan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presisi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waktu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tinggi</a:t>
            </a:r>
            <a:r>
              <a:rPr lang="en-US" sz="32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B85F4B62-72B1-4A8E-AED3-E09D4BC86D18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  <p:extLst>
      <p:ext uri="{BB962C8B-B14F-4D97-AF65-F5344CB8AC3E}">
        <p14:creationId xmlns:p14="http://schemas.microsoft.com/office/powerpoint/2010/main" val="2652365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504914" y="1407021"/>
            <a:ext cx="84582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Konsep</a:t>
            </a:r>
            <a:r>
              <a:rPr lang="en-US" sz="4799" dirty="0">
                <a:solidFill>
                  <a:srgbClr val="F6F3E4"/>
                </a:solidFill>
                <a:latin typeface="Tahoma Bold"/>
              </a:rPr>
              <a:t> Dasar </a:t>
            </a: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Sistem</a:t>
            </a:r>
            <a:r>
              <a:rPr lang="en-US" sz="4799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Pakar</a:t>
            </a:r>
            <a:endParaRPr lang="en-US" sz="4799" dirty="0">
              <a:solidFill>
                <a:srgbClr val="F6F3E4"/>
              </a:solidFill>
              <a:latin typeface="Tahoma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47700" y="2646670"/>
            <a:ext cx="166116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</a:rPr>
              <a:t>Keahlian</a:t>
            </a:r>
            <a:r>
              <a:rPr lang="en-US" sz="3000" dirty="0">
                <a:solidFill>
                  <a:schemeClr val="bg1"/>
                </a:solidFill>
              </a:rPr>
              <a:t> : </a:t>
            </a:r>
            <a:r>
              <a:rPr lang="en-US" sz="3000" dirty="0" err="1">
                <a:solidFill>
                  <a:schemeClr val="bg1"/>
                </a:solidFill>
              </a:rPr>
              <a:t>pengetahuan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khusus</a:t>
            </a:r>
            <a:r>
              <a:rPr lang="en-US" sz="3000" dirty="0">
                <a:solidFill>
                  <a:schemeClr val="bg1"/>
                </a:solidFill>
              </a:rPr>
              <a:t> yang </a:t>
            </a:r>
            <a:r>
              <a:rPr lang="en-US" sz="3000" dirty="0" err="1">
                <a:solidFill>
                  <a:schemeClr val="bg1"/>
                </a:solidFill>
              </a:rPr>
              <a:t>diperoleh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dari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latihan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belajar</a:t>
            </a:r>
            <a:r>
              <a:rPr lang="en-US" sz="3000" dirty="0">
                <a:solidFill>
                  <a:schemeClr val="bg1"/>
                </a:solidFill>
              </a:rPr>
              <a:t> dan </a:t>
            </a:r>
            <a:r>
              <a:rPr lang="en-US" sz="3000" dirty="0" err="1">
                <a:solidFill>
                  <a:schemeClr val="bg1"/>
                </a:solidFill>
              </a:rPr>
              <a:t>pengetahuan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dirty="0" err="1">
                <a:solidFill>
                  <a:schemeClr val="bg1"/>
                </a:solidFill>
              </a:rPr>
              <a:t>fakta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teori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aturan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strategi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i="1" dirty="0">
                <a:solidFill>
                  <a:schemeClr val="bg1"/>
                </a:solidFill>
              </a:rPr>
              <a:t>global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untuk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memecahkan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masalah</a:t>
            </a:r>
            <a:r>
              <a:rPr lang="en-US" sz="3000" dirty="0">
                <a:solidFill>
                  <a:schemeClr val="bg1"/>
                </a:solidFill>
              </a:rPr>
              <a:t>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000" dirty="0">
                <a:solidFill>
                  <a:schemeClr val="bg1"/>
                </a:solidFill>
              </a:rPr>
              <a:t>Ahli (</a:t>
            </a:r>
            <a:r>
              <a:rPr lang="en-US" sz="3000" i="1" dirty="0">
                <a:solidFill>
                  <a:schemeClr val="bg1"/>
                </a:solidFill>
              </a:rPr>
              <a:t>Expert</a:t>
            </a:r>
            <a:r>
              <a:rPr lang="en-US" sz="3000" dirty="0">
                <a:solidFill>
                  <a:schemeClr val="bg1"/>
                </a:solidFill>
              </a:rPr>
              <a:t>) : </a:t>
            </a:r>
            <a:r>
              <a:rPr lang="en-US" sz="3000" dirty="0" err="1">
                <a:solidFill>
                  <a:schemeClr val="bg1"/>
                </a:solidFill>
              </a:rPr>
              <a:t>melibatkan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kegiatan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mengenali</a:t>
            </a:r>
            <a:r>
              <a:rPr lang="en-US" sz="3000" dirty="0">
                <a:solidFill>
                  <a:schemeClr val="bg1"/>
                </a:solidFill>
              </a:rPr>
              <a:t> dan </a:t>
            </a:r>
            <a:r>
              <a:rPr lang="en-US" sz="3000" i="1" dirty="0" err="1">
                <a:solidFill>
                  <a:schemeClr val="bg1"/>
                </a:solidFill>
              </a:rPr>
              <a:t>memformulasikan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permasalahan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memecahkan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masalah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secara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cepat</a:t>
            </a:r>
            <a:r>
              <a:rPr lang="en-US" sz="3000" dirty="0">
                <a:solidFill>
                  <a:schemeClr val="bg1"/>
                </a:solidFill>
              </a:rPr>
              <a:t> dan </a:t>
            </a:r>
            <a:r>
              <a:rPr lang="en-US" sz="3000" dirty="0" err="1">
                <a:solidFill>
                  <a:schemeClr val="bg1"/>
                </a:solidFill>
              </a:rPr>
              <a:t>tepat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menerangkan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pemecahannya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belajar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dari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pengalaman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i="1" dirty="0" err="1">
                <a:solidFill>
                  <a:schemeClr val="bg1"/>
                </a:solidFill>
              </a:rPr>
              <a:t>merestrukturisas</a:t>
            </a:r>
            <a:r>
              <a:rPr lang="en-US" sz="3000" dirty="0" err="1">
                <a:solidFill>
                  <a:schemeClr val="bg1"/>
                </a:solidFill>
              </a:rPr>
              <a:t>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pengetahuan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memecahkan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aturan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serta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menentukan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relevansi</a:t>
            </a:r>
            <a:r>
              <a:rPr lang="en-US" sz="3000" dirty="0">
                <a:solidFill>
                  <a:schemeClr val="bg1"/>
                </a:solidFill>
              </a:rPr>
              <a:t>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</a:rPr>
              <a:t>Mentransfer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keahlian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i="1" dirty="0" err="1">
                <a:solidFill>
                  <a:schemeClr val="bg1"/>
                </a:solidFill>
              </a:rPr>
              <a:t>Transfering</a:t>
            </a:r>
            <a:r>
              <a:rPr lang="en-US" sz="3000" i="1" dirty="0">
                <a:solidFill>
                  <a:schemeClr val="bg1"/>
                </a:solidFill>
              </a:rPr>
              <a:t> Expertise</a:t>
            </a:r>
            <a:r>
              <a:rPr lang="en-US" sz="3000" dirty="0">
                <a:solidFill>
                  <a:schemeClr val="bg1"/>
                </a:solidFill>
              </a:rPr>
              <a:t>) : proses </a:t>
            </a:r>
            <a:r>
              <a:rPr lang="en-US" sz="3000" i="1" dirty="0" err="1">
                <a:solidFill>
                  <a:schemeClr val="bg1"/>
                </a:solidFill>
              </a:rPr>
              <a:t>pentransferan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keahlian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dari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seorang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pakar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dalam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komputer</a:t>
            </a:r>
            <a:r>
              <a:rPr lang="en-US" sz="3000" dirty="0">
                <a:solidFill>
                  <a:schemeClr val="bg1"/>
                </a:solidFill>
              </a:rPr>
              <a:t> agar </a:t>
            </a:r>
            <a:r>
              <a:rPr lang="en-US" sz="3000" dirty="0" err="1">
                <a:solidFill>
                  <a:schemeClr val="bg1"/>
                </a:solidFill>
              </a:rPr>
              <a:t>dapat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digunakan</a:t>
            </a:r>
            <a:r>
              <a:rPr lang="en-US" sz="3000" dirty="0">
                <a:solidFill>
                  <a:schemeClr val="bg1"/>
                </a:solidFill>
              </a:rPr>
              <a:t> oleh orang lain yang </a:t>
            </a:r>
            <a:r>
              <a:rPr lang="en-US" sz="3000" dirty="0" err="1">
                <a:solidFill>
                  <a:schemeClr val="bg1"/>
                </a:solidFill>
              </a:rPr>
              <a:t>bukan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pakar</a:t>
            </a:r>
            <a:r>
              <a:rPr lang="en-US" sz="3000" dirty="0">
                <a:solidFill>
                  <a:schemeClr val="bg1"/>
                </a:solidFill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</a:rPr>
              <a:t>Menyimpulkan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Aturan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i="1" dirty="0">
                <a:solidFill>
                  <a:schemeClr val="bg1"/>
                </a:solidFill>
              </a:rPr>
              <a:t>Inferencing Rule</a:t>
            </a:r>
            <a:r>
              <a:rPr lang="en-US" sz="3000" dirty="0">
                <a:solidFill>
                  <a:schemeClr val="bg1"/>
                </a:solidFill>
              </a:rPr>
              <a:t>) : </a:t>
            </a:r>
            <a:r>
              <a:rPr lang="en-US" sz="3000" dirty="0" err="1">
                <a:solidFill>
                  <a:schemeClr val="bg1"/>
                </a:solidFill>
              </a:rPr>
              <a:t>merupakan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kemampuan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komputer</a:t>
            </a:r>
            <a:r>
              <a:rPr lang="en-US" sz="3000" dirty="0">
                <a:solidFill>
                  <a:schemeClr val="bg1"/>
                </a:solidFill>
              </a:rPr>
              <a:t> yang </a:t>
            </a:r>
            <a:r>
              <a:rPr lang="en-US" sz="3000" dirty="0" err="1">
                <a:solidFill>
                  <a:schemeClr val="bg1"/>
                </a:solidFill>
              </a:rPr>
              <a:t>telah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diprogram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menggunakan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mesin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inferensi</a:t>
            </a:r>
            <a:r>
              <a:rPr lang="en-US" sz="3000" dirty="0">
                <a:solidFill>
                  <a:schemeClr val="bg1"/>
                </a:solidFill>
              </a:rPr>
              <a:t> yang </a:t>
            </a:r>
            <a:r>
              <a:rPr lang="en-US" sz="3000" dirty="0" err="1">
                <a:solidFill>
                  <a:schemeClr val="bg1"/>
                </a:solidFill>
              </a:rPr>
              <a:t>meliputi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prosedur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untuk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menyelesaikan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masalah</a:t>
            </a:r>
            <a:r>
              <a:rPr lang="en-US" sz="3000" dirty="0">
                <a:solidFill>
                  <a:schemeClr val="bg1"/>
                </a:solidFill>
              </a:rPr>
              <a:t>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</a:rPr>
              <a:t>Peraturan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i="1" dirty="0">
                <a:solidFill>
                  <a:schemeClr val="bg1"/>
                </a:solidFill>
              </a:rPr>
              <a:t>Rule</a:t>
            </a:r>
            <a:r>
              <a:rPr lang="en-US" sz="3000" dirty="0">
                <a:solidFill>
                  <a:schemeClr val="bg1"/>
                </a:solidFill>
              </a:rPr>
              <a:t>) : </a:t>
            </a:r>
            <a:r>
              <a:rPr lang="en-US" sz="3000" dirty="0" err="1">
                <a:solidFill>
                  <a:schemeClr val="bg1"/>
                </a:solidFill>
              </a:rPr>
              <a:t>mayoritas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dari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sistem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pakar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bersifat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i="1" dirty="0">
                <a:solidFill>
                  <a:schemeClr val="bg1"/>
                </a:solidFill>
              </a:rPr>
              <a:t>rule based systems </a:t>
            </a:r>
            <a:r>
              <a:rPr lang="en-US" sz="3000" dirty="0">
                <a:solidFill>
                  <a:schemeClr val="bg1"/>
                </a:solidFill>
              </a:rPr>
              <a:t>yang </a:t>
            </a:r>
            <a:r>
              <a:rPr lang="en-US" sz="3000" dirty="0" err="1">
                <a:solidFill>
                  <a:schemeClr val="bg1"/>
                </a:solidFill>
              </a:rPr>
              <a:t>berarti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pengetahuan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disimpan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dalam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bentuk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aturan</a:t>
            </a:r>
            <a:r>
              <a:rPr lang="en-US" sz="3000" dirty="0">
                <a:solidFill>
                  <a:schemeClr val="bg1"/>
                </a:solidFill>
              </a:rPr>
              <a:t>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000" dirty="0" err="1">
                <a:solidFill>
                  <a:schemeClr val="bg1"/>
                </a:solidFill>
              </a:rPr>
              <a:t>Kemampuan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menjelaskan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i="1" dirty="0">
                <a:solidFill>
                  <a:schemeClr val="bg1"/>
                </a:solidFill>
              </a:rPr>
              <a:t>Explanation Capability</a:t>
            </a:r>
            <a:r>
              <a:rPr lang="en-US" sz="3000" dirty="0">
                <a:solidFill>
                  <a:schemeClr val="bg1"/>
                </a:solidFill>
              </a:rPr>
              <a:t>) : </a:t>
            </a:r>
            <a:r>
              <a:rPr lang="en-US" sz="3000" dirty="0" err="1">
                <a:solidFill>
                  <a:schemeClr val="bg1"/>
                </a:solidFill>
              </a:rPr>
              <a:t>karakteristik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dari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sistem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pakar</a:t>
            </a:r>
            <a:r>
              <a:rPr lang="en-US" sz="3000" dirty="0">
                <a:solidFill>
                  <a:schemeClr val="bg1"/>
                </a:solidFill>
              </a:rPr>
              <a:t>  yang </a:t>
            </a:r>
            <a:r>
              <a:rPr lang="en-US" sz="3000" dirty="0" err="1">
                <a:solidFill>
                  <a:schemeClr val="bg1"/>
                </a:solidFill>
              </a:rPr>
              <a:t>memiliki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kemmpuan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menjelaskan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atau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memberi</a:t>
            </a:r>
            <a:r>
              <a:rPr lang="en-US" sz="3000" dirty="0">
                <a:solidFill>
                  <a:schemeClr val="bg1"/>
                </a:solidFill>
              </a:rPr>
              <a:t> saran </a:t>
            </a:r>
            <a:r>
              <a:rPr lang="en-US" sz="3000" dirty="0" err="1">
                <a:solidFill>
                  <a:schemeClr val="bg1"/>
                </a:solidFill>
              </a:rPr>
              <a:t>mengapa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tindakan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tertentu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dianjurkan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atau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tidak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dianjurkan</a:t>
            </a:r>
            <a:r>
              <a:rPr lang="en-US" sz="3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B85F4B62-72B1-4A8E-AED3-E09D4BC86D18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  <p:extLst>
      <p:ext uri="{BB962C8B-B14F-4D97-AF65-F5344CB8AC3E}">
        <p14:creationId xmlns:p14="http://schemas.microsoft.com/office/powerpoint/2010/main" val="2222196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805444" y="673118"/>
            <a:ext cx="802203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Komponen</a:t>
            </a:r>
            <a:r>
              <a:rPr lang="en-US" sz="4799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Sistem</a:t>
            </a:r>
            <a:r>
              <a:rPr lang="en-US" sz="4799" dirty="0">
                <a:solidFill>
                  <a:srgbClr val="F6F3E4"/>
                </a:solidFill>
                <a:latin typeface="Tahoma Bold"/>
              </a:rPr>
              <a:t> </a:t>
            </a:r>
            <a:r>
              <a:rPr lang="en-US" sz="4799" dirty="0" err="1">
                <a:solidFill>
                  <a:srgbClr val="F6F3E4"/>
                </a:solidFill>
                <a:latin typeface="Tahoma Bold"/>
              </a:rPr>
              <a:t>Pakar</a:t>
            </a:r>
            <a:endParaRPr lang="en-US" sz="4799" dirty="0">
              <a:solidFill>
                <a:srgbClr val="F6F3E4"/>
              </a:solidFill>
              <a:latin typeface="Tahoma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14400" y="2059305"/>
            <a:ext cx="16229064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bg1"/>
                </a:solidFill>
              </a:rPr>
              <a:t>Basis </a:t>
            </a:r>
            <a:r>
              <a:rPr lang="en-US" sz="3200" dirty="0" err="1">
                <a:solidFill>
                  <a:schemeClr val="bg1"/>
                </a:solidFill>
              </a:rPr>
              <a:t>Pengetahuan</a:t>
            </a:r>
            <a:r>
              <a:rPr lang="en-US" sz="3200" dirty="0">
                <a:solidFill>
                  <a:schemeClr val="bg1"/>
                </a:solidFill>
              </a:rPr>
              <a:t> (</a:t>
            </a:r>
            <a:r>
              <a:rPr lang="en-US" sz="3200" i="1" dirty="0">
                <a:solidFill>
                  <a:schemeClr val="bg1"/>
                </a:solidFill>
              </a:rPr>
              <a:t>Knowledge Base</a:t>
            </a:r>
            <a:r>
              <a:rPr lang="en-US" sz="3200" dirty="0">
                <a:solidFill>
                  <a:schemeClr val="bg1"/>
                </a:solidFill>
              </a:rPr>
              <a:t>)</a:t>
            </a:r>
          </a:p>
          <a:p>
            <a:pPr marL="549275" algn="just"/>
            <a:r>
              <a:rPr lang="en-US" sz="3200" dirty="0">
                <a:solidFill>
                  <a:schemeClr val="bg1"/>
                </a:solidFill>
              </a:rPr>
              <a:t>Inti program </a:t>
            </a:r>
            <a:r>
              <a:rPr lang="en-US" sz="3200" dirty="0" err="1">
                <a:solidFill>
                  <a:schemeClr val="bg1"/>
                </a:solidFill>
              </a:rPr>
              <a:t>sistem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pakar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karena</a:t>
            </a:r>
            <a:r>
              <a:rPr lang="en-US" sz="3200" dirty="0">
                <a:solidFill>
                  <a:schemeClr val="bg1"/>
                </a:solidFill>
              </a:rPr>
              <a:t> basis </a:t>
            </a:r>
            <a:r>
              <a:rPr lang="en-US" sz="3200" dirty="0" err="1">
                <a:solidFill>
                  <a:schemeClr val="bg1"/>
                </a:solidFill>
              </a:rPr>
              <a:t>pengetahuan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merupakan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representasi</a:t>
            </a:r>
            <a:r>
              <a:rPr lang="en-US" sz="3200" dirty="0">
                <a:solidFill>
                  <a:schemeClr val="bg1"/>
                </a:solidFill>
              </a:rPr>
              <a:t>  </a:t>
            </a:r>
            <a:r>
              <a:rPr lang="en-US" sz="3200" dirty="0" err="1">
                <a:solidFill>
                  <a:schemeClr val="bg1"/>
                </a:solidFill>
              </a:rPr>
              <a:t>pengetahuan</a:t>
            </a:r>
            <a:r>
              <a:rPr lang="en-US" sz="3200" dirty="0">
                <a:solidFill>
                  <a:schemeClr val="bg1"/>
                </a:solidFill>
              </a:rPr>
              <a:t> (</a:t>
            </a:r>
            <a:r>
              <a:rPr lang="en-US" sz="3200" i="1" dirty="0">
                <a:solidFill>
                  <a:schemeClr val="bg1"/>
                </a:solidFill>
              </a:rPr>
              <a:t>Knowledge Representation</a:t>
            </a:r>
            <a:r>
              <a:rPr lang="en-US" sz="3200" dirty="0">
                <a:solidFill>
                  <a:schemeClr val="bg1"/>
                </a:solidFill>
              </a:rPr>
              <a:t>) </a:t>
            </a:r>
            <a:r>
              <a:rPr lang="en-US" sz="3200" dirty="0" err="1">
                <a:solidFill>
                  <a:schemeClr val="bg1"/>
                </a:solidFill>
              </a:rPr>
              <a:t>dari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seorang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pakar</a:t>
            </a:r>
            <a:r>
              <a:rPr lang="en-US" sz="3200" dirty="0">
                <a:solidFill>
                  <a:schemeClr val="bg1"/>
                </a:solidFill>
              </a:rPr>
              <a:t>,</a:t>
            </a:r>
          </a:p>
          <a:p>
            <a:pPr marL="549275" indent="-549275" algn="just"/>
            <a:r>
              <a:rPr lang="en-US" sz="3200" dirty="0">
                <a:solidFill>
                  <a:schemeClr val="bg1"/>
                </a:solidFill>
              </a:rPr>
              <a:t>2.	Basis Data</a:t>
            </a:r>
          </a:p>
          <a:p>
            <a:pPr marL="549275" algn="just"/>
            <a:r>
              <a:rPr lang="en-US" sz="3200" dirty="0" err="1">
                <a:solidFill>
                  <a:schemeClr val="bg1"/>
                </a:solidFill>
              </a:rPr>
              <a:t>Bagian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mengandung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semua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fakta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baik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fakta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awal</a:t>
            </a:r>
            <a:r>
              <a:rPr lang="en-US" sz="3200" dirty="0">
                <a:solidFill>
                  <a:schemeClr val="bg1"/>
                </a:solidFill>
              </a:rPr>
              <a:t> pada </a:t>
            </a:r>
            <a:r>
              <a:rPr lang="en-US" sz="3200" dirty="0" err="1">
                <a:solidFill>
                  <a:schemeClr val="bg1"/>
                </a:solidFill>
              </a:rPr>
              <a:t>saat</a:t>
            </a:r>
            <a:r>
              <a:rPr lang="en-US" sz="3200" dirty="0">
                <a:solidFill>
                  <a:schemeClr val="bg1"/>
                </a:solidFill>
              </a:rPr>
              <a:t> system </a:t>
            </a:r>
            <a:r>
              <a:rPr lang="en-US" sz="3200" dirty="0" err="1">
                <a:solidFill>
                  <a:schemeClr val="bg1"/>
                </a:solidFill>
              </a:rPr>
              <a:t>mulai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beroperasi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maupun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fakta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didapatkan</a:t>
            </a:r>
            <a:r>
              <a:rPr lang="en-US" sz="3200" dirty="0">
                <a:solidFill>
                  <a:schemeClr val="bg1"/>
                </a:solidFill>
              </a:rPr>
              <a:t> pada </a:t>
            </a:r>
            <a:r>
              <a:rPr lang="en-US" sz="3200" dirty="0" err="1">
                <a:solidFill>
                  <a:schemeClr val="bg1"/>
                </a:solidFill>
              </a:rPr>
              <a:t>saat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pengambilan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kesimpulan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sedang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dilaksanakan</a:t>
            </a:r>
            <a:r>
              <a:rPr lang="en-US" sz="3200" dirty="0">
                <a:solidFill>
                  <a:schemeClr val="bg1"/>
                </a:solidFill>
              </a:rPr>
              <a:t>,</a:t>
            </a:r>
          </a:p>
          <a:p>
            <a:pPr marL="549275" indent="-549275" algn="just"/>
            <a:r>
              <a:rPr lang="en-US" sz="3200" dirty="0">
                <a:solidFill>
                  <a:schemeClr val="bg1"/>
                </a:solidFill>
              </a:rPr>
              <a:t>3.	</a:t>
            </a:r>
            <a:r>
              <a:rPr lang="en-US" sz="3200" dirty="0" err="1">
                <a:solidFill>
                  <a:schemeClr val="bg1"/>
                </a:solidFill>
              </a:rPr>
              <a:t>Mesin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Inferensi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</a:p>
          <a:p>
            <a:pPr marL="549275" algn="just"/>
            <a:r>
              <a:rPr lang="en-US" sz="3200" dirty="0" err="1">
                <a:solidFill>
                  <a:schemeClr val="bg1"/>
                </a:solidFill>
              </a:rPr>
              <a:t>Bagian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mengandung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mekanisme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fungsi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berfikir</a:t>
            </a:r>
            <a:r>
              <a:rPr lang="en-US" sz="3200" dirty="0">
                <a:solidFill>
                  <a:schemeClr val="bg1"/>
                </a:solidFill>
              </a:rPr>
              <a:t> dan </a:t>
            </a:r>
            <a:r>
              <a:rPr lang="en-US" sz="3200" dirty="0" err="1">
                <a:solidFill>
                  <a:schemeClr val="bg1"/>
                </a:solidFill>
              </a:rPr>
              <a:t>pola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penalaran</a:t>
            </a:r>
            <a:r>
              <a:rPr lang="en-US" sz="3200" dirty="0">
                <a:solidFill>
                  <a:schemeClr val="bg1"/>
                </a:solidFill>
              </a:rPr>
              <a:t> system yang </a:t>
            </a:r>
            <a:r>
              <a:rPr lang="en-US" sz="3200" dirty="0" err="1">
                <a:solidFill>
                  <a:schemeClr val="bg1"/>
                </a:solidFill>
              </a:rPr>
              <a:t>digunakan</a:t>
            </a:r>
            <a:r>
              <a:rPr lang="en-US" sz="3200" dirty="0">
                <a:solidFill>
                  <a:schemeClr val="bg1"/>
                </a:solidFill>
              </a:rPr>
              <a:t> oleh </a:t>
            </a:r>
            <a:r>
              <a:rPr lang="en-US" sz="3200" dirty="0" err="1">
                <a:solidFill>
                  <a:schemeClr val="bg1"/>
                </a:solidFill>
              </a:rPr>
              <a:t>sistem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pakar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</a:p>
          <a:p>
            <a:pPr marL="549275" algn="just"/>
            <a:r>
              <a:rPr lang="en-US" sz="3200" dirty="0">
                <a:solidFill>
                  <a:schemeClr val="bg1"/>
                </a:solidFill>
              </a:rPr>
              <a:t>Ada 2 Teknik </a:t>
            </a:r>
            <a:r>
              <a:rPr lang="en-US" sz="3200" i="1" dirty="0" err="1">
                <a:solidFill>
                  <a:schemeClr val="bg1"/>
                </a:solidFill>
              </a:rPr>
              <a:t>inferensi</a:t>
            </a:r>
            <a:r>
              <a:rPr lang="en-US" sz="3200" i="1" dirty="0">
                <a:solidFill>
                  <a:schemeClr val="bg1"/>
                </a:solidFill>
              </a:rPr>
              <a:t> : </a:t>
            </a:r>
            <a:r>
              <a:rPr lang="en-US" sz="3200" dirty="0" err="1">
                <a:solidFill>
                  <a:schemeClr val="bg1"/>
                </a:solidFill>
              </a:rPr>
              <a:t>Pelacakan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belakang</a:t>
            </a:r>
            <a:r>
              <a:rPr lang="en-US" sz="3200" dirty="0">
                <a:solidFill>
                  <a:schemeClr val="bg1"/>
                </a:solidFill>
              </a:rPr>
              <a:t> (</a:t>
            </a:r>
            <a:r>
              <a:rPr lang="en-US" sz="3200" i="1" dirty="0">
                <a:solidFill>
                  <a:schemeClr val="bg1"/>
                </a:solidFill>
              </a:rPr>
              <a:t>Backward Chaining</a:t>
            </a:r>
            <a:r>
              <a:rPr lang="en-US" sz="3200" dirty="0">
                <a:solidFill>
                  <a:schemeClr val="bg1"/>
                </a:solidFill>
              </a:rPr>
              <a:t>) – </a:t>
            </a:r>
            <a:r>
              <a:rPr lang="en-US" sz="3200" dirty="0" err="1">
                <a:solidFill>
                  <a:schemeClr val="bg1"/>
                </a:solidFill>
              </a:rPr>
              <a:t>penalaran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dimulai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kesimpulan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menuju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fakta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mengandung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hipotesa</a:t>
            </a:r>
            <a:r>
              <a:rPr lang="en-US" sz="3200" dirty="0">
                <a:solidFill>
                  <a:schemeClr val="bg1"/>
                </a:solidFill>
              </a:rPr>
              <a:t>, dan </a:t>
            </a:r>
            <a:r>
              <a:rPr lang="en-US" sz="3200" dirty="0" err="1">
                <a:solidFill>
                  <a:schemeClr val="bg1"/>
                </a:solidFill>
              </a:rPr>
              <a:t>Pelacakan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depan</a:t>
            </a:r>
            <a:r>
              <a:rPr lang="en-US" sz="3200" dirty="0">
                <a:solidFill>
                  <a:schemeClr val="bg1"/>
                </a:solidFill>
              </a:rPr>
              <a:t> (</a:t>
            </a:r>
            <a:r>
              <a:rPr lang="en-US" sz="3200" i="1" dirty="0">
                <a:solidFill>
                  <a:schemeClr val="bg1"/>
                </a:solidFill>
              </a:rPr>
              <a:t>Forward Chaining</a:t>
            </a:r>
            <a:r>
              <a:rPr lang="en-US" sz="3200" dirty="0">
                <a:solidFill>
                  <a:schemeClr val="bg1"/>
                </a:solidFill>
              </a:rPr>
              <a:t>) – </a:t>
            </a:r>
            <a:r>
              <a:rPr lang="en-US" sz="3200" dirty="0" err="1">
                <a:solidFill>
                  <a:schemeClr val="bg1"/>
                </a:solidFill>
              </a:rPr>
              <a:t>penalaran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dimulai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sekumpulan</a:t>
            </a:r>
            <a:r>
              <a:rPr lang="en-US" sz="3200" dirty="0">
                <a:solidFill>
                  <a:schemeClr val="bg1"/>
                </a:solidFill>
              </a:rPr>
              <a:t> data </a:t>
            </a:r>
            <a:r>
              <a:rPr lang="en-US" sz="3200" dirty="0" err="1">
                <a:solidFill>
                  <a:schemeClr val="bg1"/>
                </a:solidFill>
              </a:rPr>
              <a:t>menuju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kesimpulan</a:t>
            </a:r>
            <a:r>
              <a:rPr lang="en-US" sz="3200" dirty="0">
                <a:solidFill>
                  <a:schemeClr val="bg1"/>
                </a:solidFill>
              </a:rPr>
              <a:t>,</a:t>
            </a:r>
          </a:p>
          <a:p>
            <a:pPr marL="549275" indent="-549275" algn="just">
              <a:buAutoNum type="arabicPeriod" startAt="4"/>
            </a:pPr>
            <a:r>
              <a:rPr lang="en-US" sz="3200" dirty="0" err="1">
                <a:solidFill>
                  <a:schemeClr val="bg1"/>
                </a:solidFill>
              </a:rPr>
              <a:t>Antar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Muka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Pemakai</a:t>
            </a:r>
            <a:r>
              <a:rPr lang="en-US" sz="3200" dirty="0">
                <a:solidFill>
                  <a:schemeClr val="bg1"/>
                </a:solidFill>
              </a:rPr>
              <a:t> (</a:t>
            </a:r>
            <a:r>
              <a:rPr lang="en-US" sz="3200" i="1" dirty="0">
                <a:solidFill>
                  <a:schemeClr val="bg1"/>
                </a:solidFill>
              </a:rPr>
              <a:t>User Interface</a:t>
            </a:r>
            <a:r>
              <a:rPr lang="en-US" sz="3200" dirty="0">
                <a:solidFill>
                  <a:schemeClr val="bg1"/>
                </a:solidFill>
              </a:rPr>
              <a:t>)</a:t>
            </a:r>
          </a:p>
          <a:p>
            <a:pPr marL="549275" algn="just"/>
            <a:r>
              <a:rPr lang="en-US" sz="3200" dirty="0" err="1">
                <a:solidFill>
                  <a:schemeClr val="bg1"/>
                </a:solidFill>
              </a:rPr>
              <a:t>Bagian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penghubung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antara</a:t>
            </a:r>
            <a:r>
              <a:rPr lang="en-US" sz="3200" dirty="0">
                <a:solidFill>
                  <a:schemeClr val="bg1"/>
                </a:solidFill>
              </a:rPr>
              <a:t> program </a:t>
            </a:r>
            <a:r>
              <a:rPr lang="en-US" sz="3200" dirty="0" err="1">
                <a:solidFill>
                  <a:schemeClr val="bg1"/>
                </a:solidFill>
              </a:rPr>
              <a:t>sistem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pakar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dengan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pemakainya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B85F4B62-72B1-4A8E-AED3-E09D4BC86D18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  <p:extLst>
      <p:ext uri="{BB962C8B-B14F-4D97-AF65-F5344CB8AC3E}">
        <p14:creationId xmlns:p14="http://schemas.microsoft.com/office/powerpoint/2010/main" val="3982928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850</Words>
  <Application>Microsoft Office PowerPoint</Application>
  <PresentationFormat>Custom</PresentationFormat>
  <Paragraphs>87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Open Sans Bold Bold</vt:lpstr>
      <vt:lpstr>Tahoma</vt:lpstr>
      <vt:lpstr>Open Sauce</vt:lpstr>
      <vt:lpstr>Tahoma Bold</vt:lpstr>
      <vt:lpstr>Wingdings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the future technology is developing very fast</dc:title>
  <dc:creator>Hendra Kurniawan</dc:creator>
  <cp:lastModifiedBy>user</cp:lastModifiedBy>
  <cp:revision>80</cp:revision>
  <dcterms:created xsi:type="dcterms:W3CDTF">2006-08-16T00:00:00Z</dcterms:created>
  <dcterms:modified xsi:type="dcterms:W3CDTF">2023-12-26T05:39:32Z</dcterms:modified>
  <dc:identifier>DAFtcN56TXg</dc:identifier>
</cp:coreProperties>
</file>