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70" r:id="rId6"/>
    <p:sldId id="264" r:id="rId7"/>
    <p:sldId id="265" r:id="rId8"/>
    <p:sldId id="266" r:id="rId9"/>
    <p:sldId id="271" r:id="rId10"/>
    <p:sldId id="268" r:id="rId11"/>
    <p:sldId id="262" r:id="rId12"/>
    <p:sldId id="263" r:id="rId13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Open Sans" panose="020B0604020202020204" charset="0"/>
      <p:regular r:id="rId18"/>
    </p:embeddedFont>
    <p:embeddedFont>
      <p:font typeface="Open Sans Bold Bold" panose="020B0604020202020204" charset="0"/>
      <p:regular r:id="rId19"/>
    </p:embeddedFont>
    <p:embeddedFont>
      <p:font typeface="Open Sauce" panose="020B0604020202020204" charset="0"/>
      <p:regular r:id="rId20"/>
    </p:embeddedFont>
    <p:embeddedFont>
      <p:font typeface="Tahoma" panose="020B0604030504040204" pitchFamily="34" charset="0"/>
      <p:regular r:id="rId21"/>
      <p:bold r:id="rId22"/>
    </p:embeddedFont>
    <p:embeddedFont>
      <p:font typeface="Tahoma Bold" panose="020B0804030504040204" pitchFamily="34" charset="0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7" d="100"/>
          <a:sy n="27" d="100"/>
        </p:scale>
        <p:origin x="114" y="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svg"/><Relationship Id="rId7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508869" y="303849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PERTEMUAN KE: 14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8508869" y="6117642"/>
            <a:ext cx="8750431" cy="1235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8863" spc="124" dirty="0">
                <a:solidFill>
                  <a:srgbClr val="FFFFFF"/>
                </a:solidFill>
                <a:latin typeface="Open Sans Bold Bold"/>
              </a:rPr>
              <a:t>KULIAH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021064" y="3619500"/>
            <a:ext cx="10238235" cy="23852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9307"/>
              </a:lnSpc>
            </a:pPr>
            <a:r>
              <a:rPr lang="en-US" sz="8863" spc="124" dirty="0">
                <a:solidFill>
                  <a:srgbClr val="FFDE59"/>
                </a:solidFill>
                <a:latin typeface="Open Sans Bold Bold"/>
              </a:rPr>
              <a:t>SISTEM PAKAR</a:t>
            </a:r>
          </a:p>
          <a:p>
            <a:pPr algn="r">
              <a:lnSpc>
                <a:spcPts val="9307"/>
              </a:lnSpc>
            </a:pPr>
            <a:r>
              <a:rPr lang="en-US" sz="8863" spc="124" dirty="0">
                <a:solidFill>
                  <a:srgbClr val="FFDE59"/>
                </a:solidFill>
                <a:latin typeface="Open Sans Bold Bold"/>
              </a:rPr>
              <a:t>(EXPERT SYSTEM)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508869" y="7406283"/>
            <a:ext cx="8750431" cy="50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4199"/>
              </a:lnSpc>
              <a:spcBef>
                <a:spcPct val="0"/>
              </a:spcBef>
            </a:pPr>
            <a:r>
              <a:rPr lang="en-US" sz="2999" spc="110" dirty="0">
                <a:solidFill>
                  <a:srgbClr val="FFFFFF"/>
                </a:solidFill>
                <a:latin typeface="Open Sans"/>
              </a:rPr>
              <a:t>OLEH: NENI PURWATI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021065" y="603316"/>
            <a:ext cx="10238235" cy="7632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079"/>
              </a:lnSpc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</a:t>
            </a:r>
          </a:p>
          <a:p>
            <a:pPr algn="r"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 “YOUR BEST FUTURE IN DATA”</a:t>
            </a:r>
          </a:p>
        </p:txBody>
      </p:sp>
      <p:sp>
        <p:nvSpPr>
          <p:cNvPr id="18" name="TextBox 12">
            <a:extLst>
              <a:ext uri="{FF2B5EF4-FFF2-40B4-BE49-F238E27FC236}">
                <a16:creationId xmlns:a16="http://schemas.microsoft.com/office/drawing/2014/main" id="{B98B7DCD-E896-4039-BF59-9217F00E117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810282" y="1759208"/>
            <a:ext cx="4590518" cy="626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CONCLUSION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23900" y="2635448"/>
            <a:ext cx="16840200" cy="4360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200" dirty="0">
                <a:solidFill>
                  <a:schemeClr val="bg1"/>
                </a:solidFill>
              </a:rPr>
              <a:t>=====</a:t>
            </a:r>
            <a:endParaRPr lang="en-US" sz="3000" dirty="0">
              <a:solidFill>
                <a:schemeClr val="bg1"/>
              </a:solidFill>
              <a:latin typeface="Tahoma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91E924D1-8D04-4A2C-B242-8D01B1C27410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2052243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054182" y="97322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REFERENCES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90091" y="2285056"/>
            <a:ext cx="15707818" cy="13080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400"/>
              </a:lnSpc>
            </a:pPr>
            <a:r>
              <a:rPr lang="en-US" sz="3600" dirty="0">
                <a:solidFill>
                  <a:srgbClr val="F6F3E4"/>
                </a:solidFill>
                <a:latin typeface="Tahoma"/>
              </a:rPr>
              <a:t>B.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Herawan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Hayadi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, S.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Kom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., M.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Kom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., dan Prof. Dr.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Kasman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Rukun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, 2016, What is Expert System (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Apa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itu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Sistem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Pakar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),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Deepublish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(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Grup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"/>
              </a:rPr>
              <a:t>Penerbitan</a:t>
            </a:r>
            <a:r>
              <a:rPr lang="en-US" sz="3600" dirty="0">
                <a:solidFill>
                  <a:srgbClr val="F6F3E4"/>
                </a:solidFill>
                <a:latin typeface="Tahoma"/>
              </a:rPr>
              <a:t> CV Budi Utama)</a:t>
            </a: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28CCA68F-5A1B-4FB7-81DC-94EF219CF0F4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67" r="-1756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7007043"/>
            <a:ext cx="9918127" cy="162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389"/>
              </a:lnSpc>
            </a:pPr>
            <a:r>
              <a:rPr lang="en-US" sz="9563" spc="889">
                <a:solidFill>
                  <a:srgbClr val="FFFFFF"/>
                </a:solidFill>
                <a:latin typeface="Open Sans Bold Bold"/>
              </a:rPr>
              <a:t>THANK YOU!!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8885555"/>
            <a:ext cx="10238235" cy="37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  <a:spcBef>
                <a:spcPct val="0"/>
              </a:spcBef>
            </a:pPr>
            <a:r>
              <a:rPr lang="en-US" sz="2199" spc="204">
                <a:solidFill>
                  <a:srgbClr val="FFFFFF"/>
                </a:solidFill>
                <a:latin typeface="Open Sauce"/>
              </a:rPr>
              <a:t>DATA SCIENCE DARMAJAYA “YOUR BEST FUTURE IN DATA”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76225" y="360178"/>
            <a:ext cx="7683351" cy="897122"/>
            <a:chOff x="0" y="0"/>
            <a:chExt cx="10244467" cy="1196163"/>
          </a:xfrm>
        </p:grpSpPr>
        <p:grpSp>
          <p:nvGrpSpPr>
            <p:cNvPr id="6" name="Group 6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698132" y="165752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451085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8168756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6290849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072470" y="845900"/>
            <a:ext cx="7161912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Learning 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820776" y="2291501"/>
            <a:ext cx="7811343" cy="5703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>
                <a:solidFill>
                  <a:schemeClr val="bg1"/>
                </a:solidFill>
                <a:latin typeface="Tahoma Bold"/>
              </a:rPr>
              <a:t>Introduction</a:t>
            </a:r>
          </a:p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Manfaat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3600" dirty="0">
              <a:solidFill>
                <a:srgbClr val="F6F3E4"/>
              </a:solidFill>
              <a:latin typeface="Tahoma Bold"/>
            </a:endParaRPr>
          </a:p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chemeClr val="bg1"/>
                </a:solidFill>
                <a:latin typeface="Tahoma Bold"/>
              </a:rPr>
              <a:t>Kekurangan</a:t>
            </a:r>
            <a:r>
              <a:rPr lang="en-US" sz="3600" dirty="0">
                <a:solidFill>
                  <a:schemeClr val="bg1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 Bold"/>
              </a:rPr>
              <a:t>Sistem</a:t>
            </a:r>
            <a:r>
              <a:rPr lang="en-US" sz="3600" dirty="0">
                <a:solidFill>
                  <a:schemeClr val="bg1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 Bold"/>
              </a:rPr>
              <a:t>Pakar</a:t>
            </a:r>
            <a:endParaRPr lang="en-US" sz="3600" dirty="0">
              <a:solidFill>
                <a:schemeClr val="bg1"/>
              </a:solidFill>
              <a:latin typeface="Tahoma Bold"/>
            </a:endParaRPr>
          </a:p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Ciri-ciri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3600" dirty="0">
              <a:solidFill>
                <a:srgbClr val="F6F3E4"/>
              </a:solidFill>
              <a:latin typeface="Tahoma Bold"/>
            </a:endParaRPr>
          </a:p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Klasifikasi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3600" dirty="0">
              <a:solidFill>
                <a:srgbClr val="F6F3E4"/>
              </a:solidFill>
              <a:latin typeface="Tahoma Bold"/>
            </a:endParaRPr>
          </a:p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Konsep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Dasar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3600" dirty="0">
              <a:solidFill>
                <a:srgbClr val="F6F3E4"/>
              </a:solidFill>
              <a:latin typeface="Tahoma Bold"/>
            </a:endParaRPr>
          </a:p>
          <a:p>
            <a:pPr marL="734064" lvl="1" indent="-367032">
              <a:lnSpc>
                <a:spcPct val="150000"/>
              </a:lnSpc>
              <a:buFont typeface="Arial"/>
              <a:buChar char="•"/>
            </a:pP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Komponen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3600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3600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3600" dirty="0">
              <a:solidFill>
                <a:srgbClr val="F6F3E4"/>
              </a:solidFill>
              <a:latin typeface="Tahoma Bold"/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6B72D264-1615-4D90-AF4E-BEABC1B91DE9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61259" cy="3015590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3053930" y="918018"/>
            <a:ext cx="4444479" cy="6267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>
                <a:solidFill>
                  <a:srgbClr val="F6F3E4"/>
                </a:solidFill>
                <a:latin typeface="Tahoma Bold"/>
              </a:rPr>
              <a:t>Introduction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7300" y="2211267"/>
            <a:ext cx="15773399" cy="61042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 algn="just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3200" dirty="0" err="1">
                <a:solidFill>
                  <a:schemeClr val="bg1"/>
                </a:solidFill>
              </a:rPr>
              <a:t>Pakar</a:t>
            </a:r>
            <a:r>
              <a:rPr lang="en-US" sz="3200" dirty="0">
                <a:solidFill>
                  <a:schemeClr val="bg1"/>
                </a:solidFill>
              </a:rPr>
              <a:t> : orang yang </a:t>
            </a:r>
            <a:r>
              <a:rPr lang="en-US" sz="3200" dirty="0" err="1">
                <a:solidFill>
                  <a:schemeClr val="bg1"/>
                </a:solidFill>
              </a:rPr>
              <a:t>memiliki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pengetahuan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penilaian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pengalaman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metode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khusus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serta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kemampuan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menerapkan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bakat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dalam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memberi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nasihat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memecahkan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masalah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  <a:p>
            <a:pPr marL="457200" indent="-457200" algn="just">
              <a:lnSpc>
                <a:spcPts val="3400"/>
              </a:lnSpc>
              <a:buFont typeface="Wingdings" panose="05000000000000000000" pitchFamily="2" charset="2"/>
              <a:buChar char="§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Keahlian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: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ekstensif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spesifik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terhadap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tugas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dimiliki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 </a:t>
            </a:r>
          </a:p>
          <a:p>
            <a:pPr algn="just">
              <a:lnSpc>
                <a:spcPts val="3400"/>
              </a:lnSpc>
              <a:tabLst>
                <a:tab pos="438150" algn="l"/>
              </a:tabLst>
            </a:pPr>
            <a:r>
              <a:rPr lang="en-US" sz="3000" dirty="0">
                <a:solidFill>
                  <a:schemeClr val="bg1"/>
                </a:solidFill>
                <a:latin typeface="Tahoma"/>
              </a:rPr>
              <a:t>	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Keahlian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bisa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diperoleh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dari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pelatihan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membaca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dan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mempraktikkan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</a:t>
            </a:r>
          </a:p>
          <a:p>
            <a:pPr marL="457200" indent="-457200" algn="just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Tujuan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utama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system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: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Pengalihan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keahlian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dari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para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ahli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media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elektronik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komputer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)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kemudian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dialihkan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lagi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pada orang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bukan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ahli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</a:t>
            </a:r>
          </a:p>
          <a:p>
            <a:pPr marL="457200" indent="-457200" algn="just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Prosesnya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: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tambahan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dari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para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ahli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atau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sumber-sumber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lainnya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),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representasi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komputer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),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inferensi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 dan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pengalihan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user.</a:t>
            </a:r>
          </a:p>
          <a:p>
            <a:pPr marL="457200" indent="-457200" algn="just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komputer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: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sebagai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basis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(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fakta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dan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prosedur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/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aturan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).</a:t>
            </a:r>
          </a:p>
          <a:p>
            <a:pPr marL="457200" indent="-457200" algn="just">
              <a:lnSpc>
                <a:spcPts val="3400"/>
              </a:lnSpc>
              <a:buFont typeface="Arial" panose="020B0604020202020204" pitchFamily="34" charset="0"/>
              <a:buChar char="•"/>
              <a:tabLst>
                <a:tab pos="438150" algn="l"/>
              </a:tabLst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Fitur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harus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dimiliki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Sistem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adalah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kemampuan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menalarkan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</a:t>
            </a:r>
          </a:p>
          <a:p>
            <a:pPr algn="just">
              <a:lnSpc>
                <a:spcPts val="3400"/>
              </a:lnSpc>
            </a:pPr>
            <a:endParaRPr lang="en-US" sz="3000" dirty="0">
              <a:solidFill>
                <a:schemeClr val="bg1"/>
              </a:solidFill>
              <a:latin typeface="Tahoma"/>
            </a:endParaRPr>
          </a:p>
          <a:p>
            <a:pPr algn="just">
              <a:lnSpc>
                <a:spcPts val="3400"/>
              </a:lnSpc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Sistem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(</a:t>
            </a:r>
            <a:r>
              <a:rPr lang="en-US" sz="3000" i="1" dirty="0">
                <a:solidFill>
                  <a:schemeClr val="bg1"/>
                </a:solidFill>
                <a:latin typeface="Tahoma"/>
              </a:rPr>
              <a:t>Knowledge Based System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) :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suatu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aplikasi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komputer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ditujukan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membantu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pengambilan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keputusan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atau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pemecahan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masalah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bidang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spesifik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C8B3B51E-8ECA-4D3F-872E-65B651C327D3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321344" y="1916620"/>
            <a:ext cx="15937956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Manfaat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4799" dirty="0">
              <a:solidFill>
                <a:srgbClr val="F6F3E4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321771" y="2939080"/>
            <a:ext cx="15937529" cy="479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/>
              </a:rPr>
              <a:t>Meningkatkan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produktifitas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karena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SP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dapat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bekerja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lebih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cepat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daripada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manusia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/>
              </a:rPr>
              <a:t>Membuat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seseorang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awam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bekerja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seperti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layaknya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seorang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Meningkatkan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kualitas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memberi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nasehat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konsisten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dan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mengurangi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kesalahan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Mampu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menangkap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dan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kepakaran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seseorang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Memudahkan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akses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seorang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Bisa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digunakan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sebagai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media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pelengkap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dalam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pelatihan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Pengguna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pemula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bekerja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system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menjadi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lebih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berpengalaman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karena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adanya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fasilitas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penjelas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berfungsi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sebagai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guru,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Meningkatkan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kemampuan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menyelesaikan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masalah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karena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system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mengambil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sumber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dari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banyak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2FAFF1E-9635-4D82-A55E-B505A6F7A0F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704221" y="1876468"/>
            <a:ext cx="8237557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chemeClr val="bg1"/>
                </a:solidFill>
                <a:latin typeface="Tahoma Bold"/>
              </a:rPr>
              <a:t>Kekurangan</a:t>
            </a:r>
            <a:r>
              <a:rPr lang="en-US" sz="4799" dirty="0">
                <a:solidFill>
                  <a:schemeClr val="bg1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chemeClr val="bg1"/>
                </a:solidFill>
                <a:latin typeface="Tahoma Bold"/>
              </a:rPr>
              <a:t>Sistem</a:t>
            </a:r>
            <a:r>
              <a:rPr lang="en-US" sz="4799" dirty="0">
                <a:solidFill>
                  <a:schemeClr val="bg1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chemeClr val="bg1"/>
                </a:solidFill>
                <a:latin typeface="Tahoma Bold"/>
              </a:rPr>
              <a:t>Pakar</a:t>
            </a:r>
            <a:endParaRPr lang="en-US" sz="4799" dirty="0">
              <a:solidFill>
                <a:schemeClr val="bg1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925731" y="3235736"/>
            <a:ext cx="14436537" cy="17512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</a:rPr>
              <a:t>Biaya</a:t>
            </a:r>
            <a:r>
              <a:rPr lang="en-US" sz="3600" dirty="0">
                <a:solidFill>
                  <a:schemeClr val="bg1"/>
                </a:solidFill>
              </a:rPr>
              <a:t> yang </a:t>
            </a:r>
            <a:r>
              <a:rPr lang="en-US" sz="3600" dirty="0" err="1">
                <a:solidFill>
                  <a:schemeClr val="bg1"/>
                </a:solidFill>
              </a:rPr>
              <a:t>sangat</a:t>
            </a:r>
            <a:r>
              <a:rPr lang="en-US" sz="3600" dirty="0">
                <a:solidFill>
                  <a:schemeClr val="bg1"/>
                </a:solidFill>
              </a:rPr>
              <a:t> mahal </a:t>
            </a:r>
            <a:r>
              <a:rPr lang="en-US" sz="3600" dirty="0" err="1">
                <a:solidFill>
                  <a:schemeClr val="bg1"/>
                </a:solidFill>
              </a:rPr>
              <a:t>untuk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membuat</a:t>
            </a:r>
            <a:r>
              <a:rPr lang="en-US" sz="3600" dirty="0">
                <a:solidFill>
                  <a:schemeClr val="bg1"/>
                </a:solidFill>
              </a:rPr>
              <a:t> dan </a:t>
            </a:r>
            <a:r>
              <a:rPr lang="en-US" sz="3600" dirty="0" err="1">
                <a:solidFill>
                  <a:schemeClr val="bg1"/>
                </a:solidFill>
              </a:rPr>
              <a:t>memeliharanya</a:t>
            </a:r>
            <a:r>
              <a:rPr lang="en-US" sz="3600" dirty="0">
                <a:solidFill>
                  <a:schemeClr val="bg1"/>
                </a:solidFill>
              </a:rPr>
              <a:t>,</a:t>
            </a:r>
            <a:endParaRPr lang="en-US" sz="3600" dirty="0">
              <a:solidFill>
                <a:schemeClr val="bg1"/>
              </a:solidFill>
              <a:latin typeface="Tahoma"/>
            </a:endParaRP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Tahoma"/>
              </a:rPr>
              <a:t>Sulit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dikembangkan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karena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keterbatasan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keahlian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dan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ketersediaan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pakar</a:t>
            </a:r>
            <a:endParaRPr lang="en-US" sz="3600" dirty="0">
              <a:solidFill>
                <a:schemeClr val="bg1"/>
              </a:solidFill>
              <a:latin typeface="Tahoma"/>
            </a:endParaRP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600" dirty="0" err="1">
                <a:solidFill>
                  <a:schemeClr val="bg1"/>
                </a:solidFill>
                <a:latin typeface="Tahoma"/>
              </a:rPr>
              <a:t>Sistem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pakar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tidak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100%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bernilai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ahoma"/>
              </a:rPr>
              <a:t>benar</a:t>
            </a:r>
            <a:r>
              <a:rPr lang="en-US" sz="3600" dirty="0">
                <a:solidFill>
                  <a:schemeClr val="bg1"/>
                </a:solidFill>
                <a:latin typeface="Tahoma"/>
              </a:rPr>
              <a:t>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82FAFF1E-9635-4D82-A55E-B505A6F7A0F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31925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600200" y="1792109"/>
            <a:ext cx="14401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Ciri-ciri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4799" dirty="0">
              <a:solidFill>
                <a:srgbClr val="F6F3E4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" y="2793366"/>
            <a:ext cx="16229064" cy="43601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/>
              </a:rPr>
              <a:t>Terbatas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pada </a:t>
            </a:r>
            <a:r>
              <a:rPr lang="en-US" sz="3200" i="1" dirty="0">
                <a:solidFill>
                  <a:schemeClr val="bg1"/>
                </a:solidFill>
                <a:latin typeface="Tahoma"/>
              </a:rPr>
              <a:t>domain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keahlian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tertentu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ahoma"/>
              </a:rPr>
              <a:t>Dapat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memberikan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penalaran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untuk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data yang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tidak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ahoma"/>
              </a:rPr>
              <a:t>pasti</a:t>
            </a:r>
            <a:r>
              <a:rPr lang="en-US" sz="32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Dapat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mengemukakan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rangkaian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alasan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diberikannya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cara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dapat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dipahami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Berdasarkan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pada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kaidah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atau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i="1" dirty="0">
                <a:solidFill>
                  <a:schemeClr val="bg1"/>
                </a:solidFill>
                <a:latin typeface="Tahoma"/>
              </a:rPr>
              <a:t>rule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tertentu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Dirancang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untuk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dapat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dikembangkan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secara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bertahap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Pengetahuan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dan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mekanisme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i="1" dirty="0" err="1">
                <a:solidFill>
                  <a:schemeClr val="bg1"/>
                </a:solidFill>
                <a:latin typeface="Tahoma"/>
              </a:rPr>
              <a:t>inferensi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jelas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terpisah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Keluarannya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bersifat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anjuran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,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  <a:latin typeface="Tahoma"/>
              </a:rPr>
              <a:t>Sistem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dapat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mengaktifkan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kaidah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secara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searah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yang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sesuai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dituntun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oleh dialog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dengan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 </a:t>
            </a:r>
            <a:r>
              <a:rPr lang="en-US" sz="3000" dirty="0" err="1">
                <a:solidFill>
                  <a:schemeClr val="bg1"/>
                </a:solidFill>
                <a:latin typeface="Tahoma"/>
              </a:rPr>
              <a:t>pemakai</a:t>
            </a:r>
            <a:r>
              <a:rPr lang="en-US" sz="3000" dirty="0">
                <a:solidFill>
                  <a:schemeClr val="bg1"/>
                </a:solidFill>
                <a:latin typeface="Tahoma"/>
              </a:rPr>
              <a:t>.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85F4B62-72B1-4A8E-AED3-E09D4BC86D1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3374806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1600200" y="1792109"/>
            <a:ext cx="144018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Klasifikasi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4799" dirty="0">
              <a:solidFill>
                <a:srgbClr val="F6F3E4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1600200" y="2793366"/>
            <a:ext cx="15137855" cy="34881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Diagnosis (</a:t>
            </a:r>
            <a:r>
              <a:rPr lang="en-US" sz="3200" dirty="0" err="1">
                <a:solidFill>
                  <a:schemeClr val="bg1"/>
                </a:solidFill>
              </a:rPr>
              <a:t>Obat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orang </a:t>
            </a:r>
            <a:r>
              <a:rPr lang="en-US" sz="3200" dirty="0" err="1">
                <a:solidFill>
                  <a:schemeClr val="bg1"/>
                </a:solidFill>
              </a:rPr>
              <a:t>sakit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kerusakan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mesin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dll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Pengajaran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pengajaran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mulai</a:t>
            </a:r>
            <a:r>
              <a:rPr lang="en-US" sz="3200" dirty="0">
                <a:solidFill>
                  <a:schemeClr val="bg1"/>
                </a:solidFill>
              </a:rPr>
              <a:t> SD – PT)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Interpretasi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menganalisa</a:t>
            </a:r>
            <a:r>
              <a:rPr lang="en-US" sz="3200" dirty="0">
                <a:solidFill>
                  <a:schemeClr val="bg1"/>
                </a:solidFill>
              </a:rPr>
              <a:t> data yang </a:t>
            </a:r>
            <a:r>
              <a:rPr lang="en-US" sz="3200" dirty="0" err="1">
                <a:solidFill>
                  <a:schemeClr val="bg1"/>
                </a:solidFill>
              </a:rPr>
              <a:t>tidak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lengkap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tidak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teratur</a:t>
            </a:r>
            <a:r>
              <a:rPr lang="en-US" sz="3200" dirty="0">
                <a:solidFill>
                  <a:schemeClr val="bg1"/>
                </a:solidFill>
              </a:rPr>
              <a:t>, dan data yang </a:t>
            </a:r>
            <a:r>
              <a:rPr lang="en-US" sz="3200" dirty="0" err="1">
                <a:solidFill>
                  <a:schemeClr val="bg1"/>
                </a:solidFill>
              </a:rPr>
              <a:t>kontradiktif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Prediksi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bagaimana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seorng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pakar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meteorologi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memprediksi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cuaca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besok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berdasarkan</a:t>
            </a:r>
            <a:r>
              <a:rPr lang="en-US" sz="3200" dirty="0">
                <a:solidFill>
                  <a:schemeClr val="bg1"/>
                </a:solidFill>
              </a:rPr>
              <a:t> data-data </a:t>
            </a:r>
            <a:r>
              <a:rPr lang="en-US" sz="3200" dirty="0" err="1">
                <a:solidFill>
                  <a:schemeClr val="bg1"/>
                </a:solidFill>
              </a:rPr>
              <a:t>sebelumnya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perencanaan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mesin-mesin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sampai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manajemen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bisnis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14350" indent="-514350" algn="just">
              <a:lnSpc>
                <a:spcPts val="3400"/>
              </a:lnSpc>
              <a:buFont typeface="+mj-lt"/>
              <a:buAutoNum type="arabicPeriod"/>
            </a:pPr>
            <a:r>
              <a:rPr lang="en-US" sz="3200" dirty="0" err="1">
                <a:solidFill>
                  <a:schemeClr val="bg1"/>
                </a:solidFill>
              </a:rPr>
              <a:t>Kontrol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dirty="0" err="1">
                <a:solidFill>
                  <a:schemeClr val="bg1"/>
                </a:solidFill>
              </a:rPr>
              <a:t>untuk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mengontrol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kegiatan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membutuhkan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presisi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waktu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tinggi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85F4B62-72B1-4A8E-AED3-E09D4BC86D1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265236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504914" y="1407021"/>
            <a:ext cx="845820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Konsep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Dasar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4799" dirty="0">
              <a:solidFill>
                <a:srgbClr val="F6F3E4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647700" y="2646670"/>
            <a:ext cx="16611600" cy="64633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Keahlian</a:t>
            </a:r>
            <a:r>
              <a:rPr lang="en-US" sz="3000" dirty="0">
                <a:solidFill>
                  <a:schemeClr val="bg1"/>
                </a:solidFill>
              </a:rPr>
              <a:t> : </a:t>
            </a:r>
            <a:r>
              <a:rPr lang="en-US" sz="3000" dirty="0" err="1">
                <a:solidFill>
                  <a:schemeClr val="bg1"/>
                </a:solidFill>
              </a:rPr>
              <a:t>pengetahuan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khusus</a:t>
            </a:r>
            <a:r>
              <a:rPr lang="en-US" sz="3000" dirty="0">
                <a:solidFill>
                  <a:schemeClr val="bg1"/>
                </a:solidFill>
              </a:rPr>
              <a:t> yang </a:t>
            </a:r>
            <a:r>
              <a:rPr lang="en-US" sz="3000" dirty="0" err="1">
                <a:solidFill>
                  <a:schemeClr val="bg1"/>
                </a:solidFill>
              </a:rPr>
              <a:t>diperoleh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dari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latihan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belajar</a:t>
            </a:r>
            <a:r>
              <a:rPr lang="en-US" sz="3000" dirty="0">
                <a:solidFill>
                  <a:schemeClr val="bg1"/>
                </a:solidFill>
              </a:rPr>
              <a:t> dan </a:t>
            </a:r>
            <a:r>
              <a:rPr lang="en-US" sz="3000" dirty="0" err="1">
                <a:solidFill>
                  <a:schemeClr val="bg1"/>
                </a:solidFill>
              </a:rPr>
              <a:t>pengetahuan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dirty="0" err="1">
                <a:solidFill>
                  <a:schemeClr val="bg1"/>
                </a:solidFill>
              </a:rPr>
              <a:t>fakta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teori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aturan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strategi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i="1" dirty="0">
                <a:solidFill>
                  <a:schemeClr val="bg1"/>
                </a:solidFill>
              </a:rPr>
              <a:t>global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untuk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memecahkan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masalah</a:t>
            </a:r>
            <a:r>
              <a:rPr lang="en-US" sz="3000" dirty="0">
                <a:solidFill>
                  <a:schemeClr val="bg1"/>
                </a:solidFill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000" dirty="0">
                <a:solidFill>
                  <a:schemeClr val="bg1"/>
                </a:solidFill>
              </a:rPr>
              <a:t>Ahli (</a:t>
            </a:r>
            <a:r>
              <a:rPr lang="en-US" sz="3000" i="1" dirty="0">
                <a:solidFill>
                  <a:schemeClr val="bg1"/>
                </a:solidFill>
              </a:rPr>
              <a:t>Expert</a:t>
            </a:r>
            <a:r>
              <a:rPr lang="en-US" sz="3000" dirty="0">
                <a:solidFill>
                  <a:schemeClr val="bg1"/>
                </a:solidFill>
              </a:rPr>
              <a:t>) : </a:t>
            </a:r>
            <a:r>
              <a:rPr lang="en-US" sz="3000" dirty="0" err="1">
                <a:solidFill>
                  <a:schemeClr val="bg1"/>
                </a:solidFill>
              </a:rPr>
              <a:t>melibatkan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kegiatan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mengenali</a:t>
            </a:r>
            <a:r>
              <a:rPr lang="en-US" sz="3000" dirty="0">
                <a:solidFill>
                  <a:schemeClr val="bg1"/>
                </a:solidFill>
              </a:rPr>
              <a:t> dan </a:t>
            </a:r>
            <a:r>
              <a:rPr lang="en-US" sz="3000" i="1" dirty="0" err="1">
                <a:solidFill>
                  <a:schemeClr val="bg1"/>
                </a:solidFill>
              </a:rPr>
              <a:t>memformulasikan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permasalahan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memecahkan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masalah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secara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cepat</a:t>
            </a:r>
            <a:r>
              <a:rPr lang="en-US" sz="3000" dirty="0">
                <a:solidFill>
                  <a:schemeClr val="bg1"/>
                </a:solidFill>
              </a:rPr>
              <a:t> dan </a:t>
            </a:r>
            <a:r>
              <a:rPr lang="en-US" sz="3000" dirty="0" err="1">
                <a:solidFill>
                  <a:schemeClr val="bg1"/>
                </a:solidFill>
              </a:rPr>
              <a:t>tepat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menerangkan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pemecahannya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belajar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dari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pengalaman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i="1" dirty="0" err="1">
                <a:solidFill>
                  <a:schemeClr val="bg1"/>
                </a:solidFill>
              </a:rPr>
              <a:t>merestrukturisas</a:t>
            </a:r>
            <a:r>
              <a:rPr lang="en-US" sz="3000" dirty="0" err="1">
                <a:solidFill>
                  <a:schemeClr val="bg1"/>
                </a:solidFill>
              </a:rPr>
              <a:t>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pengetahuan</a:t>
            </a:r>
            <a:r>
              <a:rPr lang="en-US" sz="3000" dirty="0">
                <a:solidFill>
                  <a:schemeClr val="bg1"/>
                </a:solidFill>
              </a:rPr>
              <a:t>, </a:t>
            </a:r>
            <a:r>
              <a:rPr lang="en-US" sz="3000" dirty="0" err="1">
                <a:solidFill>
                  <a:schemeClr val="bg1"/>
                </a:solidFill>
              </a:rPr>
              <a:t>memecahkan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aturan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serta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menentukan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relevansi</a:t>
            </a:r>
            <a:r>
              <a:rPr lang="en-US" sz="3000" dirty="0">
                <a:solidFill>
                  <a:schemeClr val="bg1"/>
                </a:solidFill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Mentransfer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keahlian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i="1" dirty="0" err="1">
                <a:solidFill>
                  <a:schemeClr val="bg1"/>
                </a:solidFill>
              </a:rPr>
              <a:t>Transfering</a:t>
            </a:r>
            <a:r>
              <a:rPr lang="en-US" sz="3000" i="1" dirty="0">
                <a:solidFill>
                  <a:schemeClr val="bg1"/>
                </a:solidFill>
              </a:rPr>
              <a:t> Expertise</a:t>
            </a:r>
            <a:r>
              <a:rPr lang="en-US" sz="3000" dirty="0">
                <a:solidFill>
                  <a:schemeClr val="bg1"/>
                </a:solidFill>
              </a:rPr>
              <a:t>) : proses </a:t>
            </a:r>
            <a:r>
              <a:rPr lang="en-US" sz="3000" i="1" dirty="0" err="1">
                <a:solidFill>
                  <a:schemeClr val="bg1"/>
                </a:solidFill>
              </a:rPr>
              <a:t>pentransferan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keahlian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dari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seorang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pakar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komputer</a:t>
            </a:r>
            <a:r>
              <a:rPr lang="en-US" sz="3000" dirty="0">
                <a:solidFill>
                  <a:schemeClr val="bg1"/>
                </a:solidFill>
              </a:rPr>
              <a:t> agar </a:t>
            </a:r>
            <a:r>
              <a:rPr lang="en-US" sz="3000" dirty="0" err="1">
                <a:solidFill>
                  <a:schemeClr val="bg1"/>
                </a:solidFill>
              </a:rPr>
              <a:t>dapat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digunakan</a:t>
            </a:r>
            <a:r>
              <a:rPr lang="en-US" sz="3000" dirty="0">
                <a:solidFill>
                  <a:schemeClr val="bg1"/>
                </a:solidFill>
              </a:rPr>
              <a:t> oleh orang lain yang </a:t>
            </a:r>
            <a:r>
              <a:rPr lang="en-US" sz="3000" dirty="0" err="1">
                <a:solidFill>
                  <a:schemeClr val="bg1"/>
                </a:solidFill>
              </a:rPr>
              <a:t>bukan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pakar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Menyimpulkan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Aturan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i="1" dirty="0">
                <a:solidFill>
                  <a:schemeClr val="bg1"/>
                </a:solidFill>
              </a:rPr>
              <a:t>Inferencing Rule</a:t>
            </a:r>
            <a:r>
              <a:rPr lang="en-US" sz="3000" dirty="0">
                <a:solidFill>
                  <a:schemeClr val="bg1"/>
                </a:solidFill>
              </a:rPr>
              <a:t>) : </a:t>
            </a:r>
            <a:r>
              <a:rPr lang="en-US" sz="3000" dirty="0" err="1">
                <a:solidFill>
                  <a:schemeClr val="bg1"/>
                </a:solidFill>
              </a:rPr>
              <a:t>merupakan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kemampuan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komputer</a:t>
            </a:r>
            <a:r>
              <a:rPr lang="en-US" sz="3000" dirty="0">
                <a:solidFill>
                  <a:schemeClr val="bg1"/>
                </a:solidFill>
              </a:rPr>
              <a:t> yang </a:t>
            </a:r>
            <a:r>
              <a:rPr lang="en-US" sz="3000" dirty="0" err="1">
                <a:solidFill>
                  <a:schemeClr val="bg1"/>
                </a:solidFill>
              </a:rPr>
              <a:t>telah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diprogram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menggunakan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mesin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inferensi</a:t>
            </a:r>
            <a:r>
              <a:rPr lang="en-US" sz="3000" dirty="0">
                <a:solidFill>
                  <a:schemeClr val="bg1"/>
                </a:solidFill>
              </a:rPr>
              <a:t> yang </a:t>
            </a:r>
            <a:r>
              <a:rPr lang="en-US" sz="3000" dirty="0" err="1">
                <a:solidFill>
                  <a:schemeClr val="bg1"/>
                </a:solidFill>
              </a:rPr>
              <a:t>meliputi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prosedur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untuk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menyelesaikan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masalah</a:t>
            </a:r>
            <a:r>
              <a:rPr lang="en-US" sz="3000" dirty="0">
                <a:solidFill>
                  <a:schemeClr val="bg1"/>
                </a:solidFill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Peraturan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i="1" dirty="0">
                <a:solidFill>
                  <a:schemeClr val="bg1"/>
                </a:solidFill>
              </a:rPr>
              <a:t>Rule</a:t>
            </a:r>
            <a:r>
              <a:rPr lang="en-US" sz="3000" dirty="0">
                <a:solidFill>
                  <a:schemeClr val="bg1"/>
                </a:solidFill>
              </a:rPr>
              <a:t>) : </a:t>
            </a:r>
            <a:r>
              <a:rPr lang="en-US" sz="3000" dirty="0" err="1">
                <a:solidFill>
                  <a:schemeClr val="bg1"/>
                </a:solidFill>
              </a:rPr>
              <a:t>mayoritas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dari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sistem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pakar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bersifat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i="1" dirty="0">
                <a:solidFill>
                  <a:schemeClr val="bg1"/>
                </a:solidFill>
              </a:rPr>
              <a:t>rule based systems </a:t>
            </a:r>
            <a:r>
              <a:rPr lang="en-US" sz="3000" dirty="0">
                <a:solidFill>
                  <a:schemeClr val="bg1"/>
                </a:solidFill>
              </a:rPr>
              <a:t>yang </a:t>
            </a:r>
            <a:r>
              <a:rPr lang="en-US" sz="3000" dirty="0" err="1">
                <a:solidFill>
                  <a:schemeClr val="bg1"/>
                </a:solidFill>
              </a:rPr>
              <a:t>berarti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pengetahuan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disimpan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dalam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bentuk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aturan</a:t>
            </a:r>
            <a:r>
              <a:rPr lang="en-US" sz="3000" dirty="0">
                <a:solidFill>
                  <a:schemeClr val="bg1"/>
                </a:solidFill>
              </a:rPr>
              <a:t>,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000" dirty="0" err="1">
                <a:solidFill>
                  <a:schemeClr val="bg1"/>
                </a:solidFill>
              </a:rPr>
              <a:t>Kemampuan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menjelaskan</a:t>
            </a:r>
            <a:r>
              <a:rPr lang="en-US" sz="3000" dirty="0">
                <a:solidFill>
                  <a:schemeClr val="bg1"/>
                </a:solidFill>
              </a:rPr>
              <a:t> (</a:t>
            </a:r>
            <a:r>
              <a:rPr lang="en-US" sz="3000" i="1" dirty="0">
                <a:solidFill>
                  <a:schemeClr val="bg1"/>
                </a:solidFill>
              </a:rPr>
              <a:t>Explanation Capability</a:t>
            </a:r>
            <a:r>
              <a:rPr lang="en-US" sz="3000" dirty="0">
                <a:solidFill>
                  <a:schemeClr val="bg1"/>
                </a:solidFill>
              </a:rPr>
              <a:t>) : </a:t>
            </a:r>
            <a:r>
              <a:rPr lang="en-US" sz="3000" dirty="0" err="1">
                <a:solidFill>
                  <a:schemeClr val="bg1"/>
                </a:solidFill>
              </a:rPr>
              <a:t>karakteristik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dari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sistem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pakar</a:t>
            </a:r>
            <a:r>
              <a:rPr lang="en-US" sz="3000" dirty="0">
                <a:solidFill>
                  <a:schemeClr val="bg1"/>
                </a:solidFill>
              </a:rPr>
              <a:t>  yang </a:t>
            </a:r>
            <a:r>
              <a:rPr lang="en-US" sz="3000" dirty="0" err="1">
                <a:solidFill>
                  <a:schemeClr val="bg1"/>
                </a:solidFill>
              </a:rPr>
              <a:t>memiliki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kemmpuan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menjelaskan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atau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memberi</a:t>
            </a:r>
            <a:r>
              <a:rPr lang="en-US" sz="3000" dirty="0">
                <a:solidFill>
                  <a:schemeClr val="bg1"/>
                </a:solidFill>
              </a:rPr>
              <a:t> saran </a:t>
            </a:r>
            <a:r>
              <a:rPr lang="en-US" sz="3000" dirty="0" err="1">
                <a:solidFill>
                  <a:schemeClr val="bg1"/>
                </a:solidFill>
              </a:rPr>
              <a:t>mengapa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tindakan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tertentu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dianjurkan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atau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tidak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 err="1">
                <a:solidFill>
                  <a:schemeClr val="bg1"/>
                </a:solidFill>
              </a:rPr>
              <a:t>dianjurkan</a:t>
            </a:r>
            <a:r>
              <a:rPr lang="en-US" sz="3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85F4B62-72B1-4A8E-AED3-E09D4BC86D1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2222196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4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750568" y="-1456954"/>
            <a:ext cx="4193168" cy="2966667"/>
          </a:xfrm>
          <a:custGeom>
            <a:avLst/>
            <a:gdLst/>
            <a:ahLst/>
            <a:cxnLst/>
            <a:rect l="l" t="t" r="r" b="b"/>
            <a:pathLst>
              <a:path w="4193168" h="2966667">
                <a:moveTo>
                  <a:pt x="0" y="0"/>
                </a:moveTo>
                <a:lnTo>
                  <a:pt x="4193169" y="0"/>
                </a:lnTo>
                <a:lnTo>
                  <a:pt x="4193169" y="2966667"/>
                </a:lnTo>
                <a:lnTo>
                  <a:pt x="0" y="2966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7259300" y="8617846"/>
            <a:ext cx="1642777" cy="1907433"/>
          </a:xfrm>
          <a:custGeom>
            <a:avLst/>
            <a:gdLst/>
            <a:ahLst/>
            <a:cxnLst/>
            <a:rect l="l" t="t" r="r" b="b"/>
            <a:pathLst>
              <a:path w="1642777" h="1907433">
                <a:moveTo>
                  <a:pt x="0" y="0"/>
                </a:moveTo>
                <a:lnTo>
                  <a:pt x="1642777" y="0"/>
                </a:lnTo>
                <a:lnTo>
                  <a:pt x="1642777" y="1907433"/>
                </a:lnTo>
                <a:lnTo>
                  <a:pt x="0" y="19074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941778" y="389471"/>
            <a:ext cx="7683351" cy="897122"/>
            <a:chOff x="0" y="0"/>
            <a:chExt cx="10244467" cy="1196163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0244467" cy="1196163"/>
              <a:chOff x="0" y="0"/>
              <a:chExt cx="2449405" cy="285997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449405" cy="285997"/>
              </a:xfrm>
              <a:custGeom>
                <a:avLst/>
                <a:gdLst/>
                <a:ahLst/>
                <a:cxnLst/>
                <a:rect l="l" t="t" r="r" b="b"/>
                <a:pathLst>
                  <a:path w="2449405" h="285997">
                    <a:moveTo>
                      <a:pt x="42320" y="0"/>
                    </a:moveTo>
                    <a:lnTo>
                      <a:pt x="2407085" y="0"/>
                    </a:lnTo>
                    <a:cubicBezTo>
                      <a:pt x="2430458" y="0"/>
                      <a:pt x="2449405" y="18947"/>
                      <a:pt x="2449405" y="42320"/>
                    </a:cubicBezTo>
                    <a:lnTo>
                      <a:pt x="2449405" y="243677"/>
                    </a:lnTo>
                    <a:cubicBezTo>
                      <a:pt x="2449405" y="267050"/>
                      <a:pt x="2430458" y="285997"/>
                      <a:pt x="2407085" y="285997"/>
                    </a:cubicBezTo>
                    <a:lnTo>
                      <a:pt x="42320" y="285997"/>
                    </a:lnTo>
                    <a:cubicBezTo>
                      <a:pt x="18947" y="285997"/>
                      <a:pt x="0" y="267050"/>
                      <a:pt x="0" y="243677"/>
                    </a:cubicBezTo>
                    <a:lnTo>
                      <a:pt x="0" y="42320"/>
                    </a:lnTo>
                    <a:cubicBezTo>
                      <a:pt x="0" y="18947"/>
                      <a:pt x="18947" y="0"/>
                      <a:pt x="4232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1969" tIns="41969" rIns="41969" bIns="41969" rtlCol="0" anchor="ctr"/>
              <a:lstStyle/>
              <a:p>
                <a:pPr algn="ctr">
                  <a:lnSpc>
                    <a:spcPts val="3695"/>
                  </a:lnSpc>
                </a:pPr>
                <a:endParaRPr/>
              </a:p>
            </p:txBody>
          </p:sp>
        </p:grpSp>
        <p:sp>
          <p:nvSpPr>
            <p:cNvPr id="8" name="Freeform 8"/>
            <p:cNvSpPr/>
            <p:nvPr/>
          </p:nvSpPr>
          <p:spPr>
            <a:xfrm>
              <a:off x="329832" y="155260"/>
              <a:ext cx="3482526" cy="885642"/>
            </a:xfrm>
            <a:custGeom>
              <a:avLst/>
              <a:gdLst/>
              <a:ahLst/>
              <a:cxnLst/>
              <a:rect l="l" t="t" r="r" b="b"/>
              <a:pathLst>
                <a:path w="3482526" h="885642">
                  <a:moveTo>
                    <a:pt x="0" y="0"/>
                  </a:moveTo>
                  <a:lnTo>
                    <a:pt x="3482526" y="0"/>
                  </a:lnTo>
                  <a:lnTo>
                    <a:pt x="3482526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</p:sp>
        <p:sp>
          <p:nvSpPr>
            <p:cNvPr id="9" name="Freeform 9"/>
            <p:cNvSpPr/>
            <p:nvPr/>
          </p:nvSpPr>
          <p:spPr>
            <a:xfrm>
              <a:off x="4071928" y="165752"/>
              <a:ext cx="1400551" cy="885642"/>
            </a:xfrm>
            <a:custGeom>
              <a:avLst/>
              <a:gdLst/>
              <a:ahLst/>
              <a:cxnLst/>
              <a:rect l="l" t="t" r="r" b="b"/>
              <a:pathLst>
                <a:path w="1400551" h="885642">
                  <a:moveTo>
                    <a:pt x="0" y="0"/>
                  </a:moveTo>
                  <a:lnTo>
                    <a:pt x="1400551" y="0"/>
                  </a:lnTo>
                  <a:lnTo>
                    <a:pt x="1400551" y="885643"/>
                  </a:lnTo>
                  <a:lnTo>
                    <a:pt x="0" y="8856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7728368" y="0"/>
              <a:ext cx="1826203" cy="1196163"/>
            </a:xfrm>
            <a:custGeom>
              <a:avLst/>
              <a:gdLst/>
              <a:ahLst/>
              <a:cxnLst/>
              <a:rect l="l" t="t" r="r" b="b"/>
              <a:pathLst>
                <a:path w="1826203" h="1196163">
                  <a:moveTo>
                    <a:pt x="0" y="0"/>
                  </a:moveTo>
                  <a:lnTo>
                    <a:pt x="1826203" y="0"/>
                  </a:lnTo>
                  <a:lnTo>
                    <a:pt x="1826203" y="1196163"/>
                  </a:lnTo>
                  <a:lnTo>
                    <a:pt x="0" y="11961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/>
              </a:stretch>
            </a:blipFill>
          </p:spPr>
        </p:sp>
        <p:sp>
          <p:nvSpPr>
            <p:cNvPr id="11" name="Freeform 11"/>
            <p:cNvSpPr/>
            <p:nvPr/>
          </p:nvSpPr>
          <p:spPr>
            <a:xfrm>
              <a:off x="5912867" y="165793"/>
              <a:ext cx="1663102" cy="885602"/>
            </a:xfrm>
            <a:custGeom>
              <a:avLst/>
              <a:gdLst/>
              <a:ahLst/>
              <a:cxnLst/>
              <a:rect l="l" t="t" r="r" b="b"/>
              <a:pathLst>
                <a:path w="1663102" h="885602">
                  <a:moveTo>
                    <a:pt x="0" y="0"/>
                  </a:moveTo>
                  <a:lnTo>
                    <a:pt x="1663101" y="0"/>
                  </a:lnTo>
                  <a:lnTo>
                    <a:pt x="1663101" y="885602"/>
                  </a:lnTo>
                  <a:lnTo>
                    <a:pt x="0" y="88560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</p:sp>
      </p:grpSp>
      <p:sp>
        <p:nvSpPr>
          <p:cNvPr id="13" name="TextBox 13"/>
          <p:cNvSpPr txBox="1"/>
          <p:nvPr/>
        </p:nvSpPr>
        <p:spPr>
          <a:xfrm>
            <a:off x="2805444" y="673118"/>
            <a:ext cx="802203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799"/>
              </a:lnSpc>
              <a:spcBef>
                <a:spcPct val="0"/>
              </a:spcBef>
            </a:pP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Komponen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Sistem</a:t>
            </a:r>
            <a:r>
              <a:rPr lang="en-US" sz="4799" dirty="0">
                <a:solidFill>
                  <a:srgbClr val="F6F3E4"/>
                </a:solidFill>
                <a:latin typeface="Tahoma Bold"/>
              </a:rPr>
              <a:t> </a:t>
            </a:r>
            <a:r>
              <a:rPr lang="en-US" sz="4799" dirty="0" err="1">
                <a:solidFill>
                  <a:srgbClr val="F6F3E4"/>
                </a:solidFill>
                <a:latin typeface="Tahoma Bold"/>
              </a:rPr>
              <a:t>Pakar</a:t>
            </a:r>
            <a:endParaRPr lang="en-US" sz="4799" dirty="0">
              <a:solidFill>
                <a:srgbClr val="F6F3E4"/>
              </a:solidFill>
              <a:latin typeface="Tahoma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4400" y="2059305"/>
            <a:ext cx="16229064" cy="6894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solidFill>
                  <a:schemeClr val="bg1"/>
                </a:solidFill>
              </a:rPr>
              <a:t>Basis </a:t>
            </a:r>
            <a:r>
              <a:rPr lang="en-US" sz="3200" dirty="0" err="1">
                <a:solidFill>
                  <a:schemeClr val="bg1"/>
                </a:solidFill>
              </a:rPr>
              <a:t>Pengetahuan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Knowledge Base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49275" algn="just"/>
            <a:r>
              <a:rPr lang="en-US" sz="3200" dirty="0">
                <a:solidFill>
                  <a:schemeClr val="bg1"/>
                </a:solidFill>
              </a:rPr>
              <a:t>Inti program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pakar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karena</a:t>
            </a:r>
            <a:r>
              <a:rPr lang="en-US" sz="3200" dirty="0">
                <a:solidFill>
                  <a:schemeClr val="bg1"/>
                </a:solidFill>
              </a:rPr>
              <a:t> basis </a:t>
            </a:r>
            <a:r>
              <a:rPr lang="en-US" sz="3200" dirty="0" err="1">
                <a:solidFill>
                  <a:schemeClr val="bg1"/>
                </a:solidFill>
              </a:rPr>
              <a:t>pengetahuan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merupakan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representasi</a:t>
            </a:r>
            <a:r>
              <a:rPr lang="en-US" sz="3200" dirty="0">
                <a:solidFill>
                  <a:schemeClr val="bg1"/>
                </a:solidFill>
              </a:rPr>
              <a:t>  </a:t>
            </a:r>
            <a:r>
              <a:rPr lang="en-US" sz="3200" dirty="0" err="1">
                <a:solidFill>
                  <a:schemeClr val="bg1"/>
                </a:solidFill>
              </a:rPr>
              <a:t>pengetahuan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Knowledge Representation</a:t>
            </a:r>
            <a:r>
              <a:rPr lang="en-US" sz="3200" dirty="0">
                <a:solidFill>
                  <a:schemeClr val="bg1"/>
                </a:solidFill>
              </a:rPr>
              <a:t>)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seorang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pakar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</a:p>
          <a:p>
            <a:pPr marL="549275" indent="-549275" algn="just"/>
            <a:r>
              <a:rPr lang="en-US" sz="3200" dirty="0">
                <a:solidFill>
                  <a:schemeClr val="bg1"/>
                </a:solidFill>
              </a:rPr>
              <a:t>2.	Basis Data</a:t>
            </a:r>
          </a:p>
          <a:p>
            <a:pPr marL="549275" algn="just"/>
            <a:r>
              <a:rPr lang="en-US" sz="3200" dirty="0" err="1">
                <a:solidFill>
                  <a:schemeClr val="bg1"/>
                </a:solidFill>
              </a:rPr>
              <a:t>Bagian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mengandung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semua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fakta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baik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fakta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awal</a:t>
            </a:r>
            <a:r>
              <a:rPr lang="en-US" sz="3200" dirty="0">
                <a:solidFill>
                  <a:schemeClr val="bg1"/>
                </a:solidFill>
              </a:rPr>
              <a:t> pada </a:t>
            </a:r>
            <a:r>
              <a:rPr lang="en-US" sz="3200" dirty="0" err="1">
                <a:solidFill>
                  <a:schemeClr val="bg1"/>
                </a:solidFill>
              </a:rPr>
              <a:t>saat</a:t>
            </a:r>
            <a:r>
              <a:rPr lang="en-US" sz="3200" dirty="0">
                <a:solidFill>
                  <a:schemeClr val="bg1"/>
                </a:solidFill>
              </a:rPr>
              <a:t> system </a:t>
            </a:r>
            <a:r>
              <a:rPr lang="en-US" sz="3200" dirty="0" err="1">
                <a:solidFill>
                  <a:schemeClr val="bg1"/>
                </a:solidFill>
              </a:rPr>
              <a:t>mulai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beroperasi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maupun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fakta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didapatkan</a:t>
            </a:r>
            <a:r>
              <a:rPr lang="en-US" sz="3200" dirty="0">
                <a:solidFill>
                  <a:schemeClr val="bg1"/>
                </a:solidFill>
              </a:rPr>
              <a:t> pada </a:t>
            </a:r>
            <a:r>
              <a:rPr lang="en-US" sz="3200" dirty="0" err="1">
                <a:solidFill>
                  <a:schemeClr val="bg1"/>
                </a:solidFill>
              </a:rPr>
              <a:t>saat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pengambilan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kesimpulan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sedang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dilaksanakan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</a:p>
          <a:p>
            <a:pPr marL="549275" indent="-549275" algn="just"/>
            <a:r>
              <a:rPr lang="en-US" sz="3200" dirty="0">
                <a:solidFill>
                  <a:schemeClr val="bg1"/>
                </a:solidFill>
              </a:rPr>
              <a:t>3.	</a:t>
            </a:r>
            <a:r>
              <a:rPr lang="en-US" sz="3200" dirty="0" err="1">
                <a:solidFill>
                  <a:schemeClr val="bg1"/>
                </a:solidFill>
              </a:rPr>
              <a:t>Mesin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Inferensi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</a:p>
          <a:p>
            <a:pPr marL="549275" algn="just"/>
            <a:r>
              <a:rPr lang="en-US" sz="3200" dirty="0" err="1">
                <a:solidFill>
                  <a:schemeClr val="bg1"/>
                </a:solidFill>
              </a:rPr>
              <a:t>Bagian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mengandung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mekanisme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fungsi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berfikir</a:t>
            </a:r>
            <a:r>
              <a:rPr lang="en-US" sz="3200" dirty="0">
                <a:solidFill>
                  <a:schemeClr val="bg1"/>
                </a:solidFill>
              </a:rPr>
              <a:t> dan </a:t>
            </a:r>
            <a:r>
              <a:rPr lang="en-US" sz="3200" dirty="0" err="1">
                <a:solidFill>
                  <a:schemeClr val="bg1"/>
                </a:solidFill>
              </a:rPr>
              <a:t>pola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penalaran</a:t>
            </a:r>
            <a:r>
              <a:rPr lang="en-US" sz="3200" dirty="0">
                <a:solidFill>
                  <a:schemeClr val="bg1"/>
                </a:solidFill>
              </a:rPr>
              <a:t> system yang </a:t>
            </a:r>
            <a:r>
              <a:rPr lang="en-US" sz="3200" dirty="0" err="1">
                <a:solidFill>
                  <a:schemeClr val="bg1"/>
                </a:solidFill>
              </a:rPr>
              <a:t>digunakan</a:t>
            </a:r>
            <a:r>
              <a:rPr lang="en-US" sz="3200" dirty="0">
                <a:solidFill>
                  <a:schemeClr val="bg1"/>
                </a:solidFill>
              </a:rPr>
              <a:t> oleh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pakar</a:t>
            </a:r>
            <a:r>
              <a:rPr lang="en-US" sz="3200" dirty="0">
                <a:solidFill>
                  <a:schemeClr val="bg1"/>
                </a:solidFill>
              </a:rPr>
              <a:t>. </a:t>
            </a:r>
          </a:p>
          <a:p>
            <a:pPr marL="549275" algn="just"/>
            <a:r>
              <a:rPr lang="en-US" sz="3200" dirty="0">
                <a:solidFill>
                  <a:schemeClr val="bg1"/>
                </a:solidFill>
              </a:rPr>
              <a:t>Ada 2 Teknik </a:t>
            </a:r>
            <a:r>
              <a:rPr lang="en-US" sz="3200" i="1" dirty="0" err="1">
                <a:solidFill>
                  <a:schemeClr val="bg1"/>
                </a:solidFill>
              </a:rPr>
              <a:t>inferensi</a:t>
            </a:r>
            <a:r>
              <a:rPr lang="en-US" sz="3200" i="1" dirty="0">
                <a:solidFill>
                  <a:schemeClr val="bg1"/>
                </a:solidFill>
              </a:rPr>
              <a:t> : </a:t>
            </a:r>
            <a:r>
              <a:rPr lang="en-US" sz="3200" dirty="0" err="1">
                <a:solidFill>
                  <a:schemeClr val="bg1"/>
                </a:solidFill>
              </a:rPr>
              <a:t>Pelacakan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belakang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Backward Chaining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dirty="0" err="1">
                <a:solidFill>
                  <a:schemeClr val="bg1"/>
                </a:solidFill>
              </a:rPr>
              <a:t>penalaran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dimulai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kesimpulan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menuju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fakta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mengandung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hipotesa</a:t>
            </a:r>
            <a:r>
              <a:rPr lang="en-US" sz="3200" dirty="0">
                <a:solidFill>
                  <a:schemeClr val="bg1"/>
                </a:solidFill>
              </a:rPr>
              <a:t>, dan </a:t>
            </a:r>
            <a:r>
              <a:rPr lang="en-US" sz="3200" dirty="0" err="1">
                <a:solidFill>
                  <a:schemeClr val="bg1"/>
                </a:solidFill>
              </a:rPr>
              <a:t>Pelacakan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depan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Forward Chaining</a:t>
            </a:r>
            <a:r>
              <a:rPr lang="en-US" sz="3200" dirty="0">
                <a:solidFill>
                  <a:schemeClr val="bg1"/>
                </a:solidFill>
              </a:rPr>
              <a:t>) – </a:t>
            </a:r>
            <a:r>
              <a:rPr lang="en-US" sz="3200" dirty="0" err="1">
                <a:solidFill>
                  <a:schemeClr val="bg1"/>
                </a:solidFill>
              </a:rPr>
              <a:t>penalaran</a:t>
            </a:r>
            <a:r>
              <a:rPr lang="en-US" sz="3200" dirty="0">
                <a:solidFill>
                  <a:schemeClr val="bg1"/>
                </a:solidFill>
              </a:rPr>
              <a:t> yang </a:t>
            </a:r>
            <a:r>
              <a:rPr lang="en-US" sz="3200" dirty="0" err="1">
                <a:solidFill>
                  <a:schemeClr val="bg1"/>
                </a:solidFill>
              </a:rPr>
              <a:t>dimulai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dari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sekumpulan</a:t>
            </a:r>
            <a:r>
              <a:rPr lang="en-US" sz="3200" dirty="0">
                <a:solidFill>
                  <a:schemeClr val="bg1"/>
                </a:solidFill>
              </a:rPr>
              <a:t> data </a:t>
            </a:r>
            <a:r>
              <a:rPr lang="en-US" sz="3200" dirty="0" err="1">
                <a:solidFill>
                  <a:schemeClr val="bg1"/>
                </a:solidFill>
              </a:rPr>
              <a:t>menuju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kesimpulan</a:t>
            </a:r>
            <a:r>
              <a:rPr lang="en-US" sz="3200" dirty="0">
                <a:solidFill>
                  <a:schemeClr val="bg1"/>
                </a:solidFill>
              </a:rPr>
              <a:t>,</a:t>
            </a:r>
          </a:p>
          <a:p>
            <a:pPr marL="549275" indent="-549275" algn="just">
              <a:buAutoNum type="arabicPeriod" startAt="4"/>
            </a:pPr>
            <a:r>
              <a:rPr lang="en-US" sz="3200" dirty="0" err="1">
                <a:solidFill>
                  <a:schemeClr val="bg1"/>
                </a:solidFill>
              </a:rPr>
              <a:t>Antar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Muka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Pemakai</a:t>
            </a:r>
            <a:r>
              <a:rPr lang="en-US" sz="3200" dirty="0">
                <a:solidFill>
                  <a:schemeClr val="bg1"/>
                </a:solidFill>
              </a:rPr>
              <a:t> (</a:t>
            </a:r>
            <a:r>
              <a:rPr lang="en-US" sz="3200" i="1" dirty="0">
                <a:solidFill>
                  <a:schemeClr val="bg1"/>
                </a:solidFill>
              </a:rPr>
              <a:t>User Interface</a:t>
            </a:r>
            <a:r>
              <a:rPr lang="en-US" sz="3200" dirty="0">
                <a:solidFill>
                  <a:schemeClr val="bg1"/>
                </a:solidFill>
              </a:rPr>
              <a:t>)</a:t>
            </a:r>
          </a:p>
          <a:p>
            <a:pPr marL="549275" algn="just"/>
            <a:r>
              <a:rPr lang="en-US" sz="3200" dirty="0" err="1">
                <a:solidFill>
                  <a:schemeClr val="bg1"/>
                </a:solidFill>
              </a:rPr>
              <a:t>Bagian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penghubung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antara</a:t>
            </a:r>
            <a:r>
              <a:rPr lang="en-US" sz="3200" dirty="0">
                <a:solidFill>
                  <a:schemeClr val="bg1"/>
                </a:solidFill>
              </a:rPr>
              <a:t> program </a:t>
            </a:r>
            <a:r>
              <a:rPr lang="en-US" sz="3200" dirty="0" err="1">
                <a:solidFill>
                  <a:schemeClr val="bg1"/>
                </a:solidFill>
              </a:rPr>
              <a:t>sistem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pakar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dengan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pemakainya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  <a:endParaRPr lang="id-ID" sz="3200" dirty="0">
              <a:solidFill>
                <a:schemeClr val="bg1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B85F4B62-72B1-4A8E-AED3-E09D4BC86D18}"/>
              </a:ext>
            </a:extLst>
          </p:cNvPr>
          <p:cNvSpPr txBox="1"/>
          <p:nvPr/>
        </p:nvSpPr>
        <p:spPr>
          <a:xfrm>
            <a:off x="1030236" y="9715500"/>
            <a:ext cx="16229064" cy="34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3"/>
              </a:lnSpc>
              <a:spcBef>
                <a:spcPct val="0"/>
              </a:spcBef>
            </a:pP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[ 20-09-2023 ] | [KODE MK: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SSD23202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MATAKULIAH: </a:t>
            </a:r>
            <a:r>
              <a:rPr lang="en-ID" sz="1600" spc="78" dirty="0">
                <a:solidFill>
                  <a:srgbClr val="FFFFFF"/>
                </a:solidFill>
                <a:latin typeface="Open Sans"/>
              </a:rPr>
              <a:t>ELEMEN KECERDASAN BUATAN</a:t>
            </a:r>
            <a:r>
              <a:rPr lang="en-US" sz="1600" spc="78" dirty="0">
                <a:solidFill>
                  <a:srgbClr val="FFFFFF"/>
                </a:solidFill>
                <a:latin typeface="Open Sans"/>
              </a:rPr>
              <a:t> | SKS: 2 | VERSI: 01</a:t>
            </a:r>
          </a:p>
        </p:txBody>
      </p:sp>
    </p:spTree>
    <p:extLst>
      <p:ext uri="{BB962C8B-B14F-4D97-AF65-F5344CB8AC3E}">
        <p14:creationId xmlns:p14="http://schemas.microsoft.com/office/powerpoint/2010/main" val="3982928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</TotalTime>
  <Words>850</Words>
  <Application>Microsoft Office PowerPoint</Application>
  <PresentationFormat>Custom</PresentationFormat>
  <Paragraphs>87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Open Sans Bold Bold</vt:lpstr>
      <vt:lpstr>Tahoma</vt:lpstr>
      <vt:lpstr>Open Sauce</vt:lpstr>
      <vt:lpstr>Tahoma Bold</vt:lpstr>
      <vt:lpstr>Wingdings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 the future technology is developing very fast</dc:title>
  <dc:creator>Hendra Kurniawan</dc:creator>
  <cp:lastModifiedBy>user</cp:lastModifiedBy>
  <cp:revision>80</cp:revision>
  <dcterms:created xsi:type="dcterms:W3CDTF">2006-08-16T00:00:00Z</dcterms:created>
  <dcterms:modified xsi:type="dcterms:W3CDTF">2023-12-26T05:39:32Z</dcterms:modified>
  <dc:identifier>DAFtcN56TXg</dc:identifier>
</cp:coreProperties>
</file>