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di" initials="b" lastIdx="1" clrIdx="0">
    <p:extLst>
      <p:ext uri="{19B8F6BF-5375-455C-9EA6-DF929625EA0E}">
        <p15:presenceInfo xmlns="" xmlns:p15="http://schemas.microsoft.com/office/powerpoint/2012/main" userId="bud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132" autoAdjust="0"/>
    <p:restoredTop sz="94660"/>
  </p:normalViewPr>
  <p:slideViewPr>
    <p:cSldViewPr snapToGrid="0">
      <p:cViewPr>
        <p:scale>
          <a:sx n="66" d="100"/>
          <a:sy n="66" d="100"/>
        </p:scale>
        <p:origin x="-726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1422776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95346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76749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25752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id-ID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08712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3297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482212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93176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83672790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36633134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16475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46390FA-985C-498D-BCBB-C3363E68C5EE}" type="datetimeFigureOut">
              <a:rPr lang="id-ID" smtClean="0"/>
              <a:pPr/>
              <a:t>28/08/2018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A83AD60-5A13-458A-B782-D7DE366230E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6711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6A1AAF-2E2B-4529-BCF5-FEC3213845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/>
              <a:t>javascript </a:t>
            </a:r>
            <a:r>
              <a:rPr lang="id-ID" smtClean="0"/>
              <a:t>(ii</a:t>
            </a:r>
            <a:r>
              <a:rPr lang="id-ID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4D9603F-E604-4E10-B8AA-271722D280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PERTEMUAN 10</a:t>
            </a:r>
          </a:p>
        </p:txBody>
      </p:sp>
    </p:spTree>
    <p:extLst>
      <p:ext uri="{BB962C8B-B14F-4D97-AF65-F5344CB8AC3E}">
        <p14:creationId xmlns="" xmlns:p14="http://schemas.microsoft.com/office/powerpoint/2010/main" val="402953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3FBC5BC-129D-4798-AB1E-2C182ECB3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25714"/>
            <a:ext cx="10058400" cy="5446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3.3 </a:t>
            </a:r>
            <a:r>
              <a:rPr lang="id-ID" b="1" dirty="0"/>
              <a:t>Membuat Class dan Object</a:t>
            </a:r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r>
              <a:rPr lang="id-ID" dirty="0"/>
              <a:t>3.4</a:t>
            </a:r>
          </a:p>
          <a:p>
            <a:pPr marL="0" indent="0">
              <a:buNone/>
            </a:pPr>
            <a:r>
              <a:rPr lang="id-ID" dirty="0"/>
              <a:t>3.5 </a:t>
            </a:r>
            <a:r>
              <a:rPr lang="id-ID" b="1" dirty="0"/>
              <a:t>Class Property</a:t>
            </a:r>
          </a:p>
          <a:p>
            <a:r>
              <a:rPr lang="id-ID" dirty="0"/>
              <a:t>Untuk bisa menambahkan property ke dalam </a:t>
            </a:r>
            <a:r>
              <a:rPr lang="id-ID" b="1" dirty="0"/>
              <a:t>Class</a:t>
            </a:r>
            <a:r>
              <a:rPr lang="id-ID" dirty="0"/>
              <a:t>, kita harus menggunakan method khusus bernama </a:t>
            </a:r>
            <a:r>
              <a:rPr lang="id-ID" b="1" dirty="0"/>
              <a:t>constructor()</a:t>
            </a:r>
            <a:r>
              <a:rPr lang="id-ID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2D63017-AF5A-4DE0-8C7C-23DE6255F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141" y="1417739"/>
            <a:ext cx="3150290" cy="10035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06E9270-A945-416D-B7D6-4050A8B1F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9048" y="1313539"/>
            <a:ext cx="3607591" cy="14608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8778B78-7635-4E29-837A-01EC835E95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141" y="4698637"/>
            <a:ext cx="3455157" cy="14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019960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92BD24-4F54-4CDB-B8C9-42B4D8E6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 </a:t>
            </a:r>
            <a:r>
              <a:rPr lang="id-ID" b="1" dirty="0"/>
              <a:t>Number Object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7C34A4-FBCD-4F04-8746-A572758D7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4.1 </a:t>
            </a:r>
            <a:r>
              <a:rPr lang="id-ID" b="1" dirty="0"/>
              <a:t>Cara Mengakses Property dan Method Object</a:t>
            </a:r>
          </a:p>
          <a:p>
            <a:r>
              <a:rPr lang="id-ID" dirty="0"/>
              <a:t>JavaScript menyimpan property dan method Object bawaan di 4 “tempat”:</a:t>
            </a:r>
          </a:p>
          <a:p>
            <a:pPr marL="449263" indent="0">
              <a:buNone/>
            </a:pPr>
            <a:r>
              <a:rPr lang="id-ID" dirty="0"/>
              <a:t>• </a:t>
            </a:r>
            <a:r>
              <a:rPr lang="id-ID" b="1" dirty="0"/>
              <a:t>Object property</a:t>
            </a:r>
          </a:p>
          <a:p>
            <a:pPr marL="449263" indent="0">
              <a:buNone/>
            </a:pPr>
            <a:r>
              <a:rPr lang="id-ID" dirty="0"/>
              <a:t>• </a:t>
            </a:r>
            <a:r>
              <a:rPr lang="id-ID" b="1" dirty="0"/>
              <a:t>Object method</a:t>
            </a:r>
          </a:p>
          <a:p>
            <a:pPr marL="449263" indent="0">
              <a:buNone/>
            </a:pPr>
            <a:r>
              <a:rPr lang="id-ID" dirty="0"/>
              <a:t>• </a:t>
            </a:r>
            <a:r>
              <a:rPr lang="id-ID" b="1" dirty="0"/>
              <a:t>Object instance property</a:t>
            </a:r>
          </a:p>
          <a:p>
            <a:pPr marL="449263" indent="0">
              <a:buNone/>
            </a:pPr>
            <a:r>
              <a:rPr lang="id-ID" dirty="0"/>
              <a:t>• </a:t>
            </a:r>
            <a:r>
              <a:rPr lang="id-ID" b="1" dirty="0"/>
              <a:t>Object instance method</a:t>
            </a:r>
          </a:p>
          <a:p>
            <a:pPr marL="0" indent="0">
              <a:buNone/>
            </a:pPr>
            <a:r>
              <a:rPr lang="id-ID" b="1" dirty="0"/>
              <a:t>4.2 Number Object Property</a:t>
            </a:r>
          </a:p>
          <a:p>
            <a:r>
              <a:rPr lang="fr-FR" dirty="0"/>
              <a:t>Di </a:t>
            </a:r>
            <a:r>
              <a:rPr lang="fr-FR" dirty="0" err="1"/>
              <a:t>dalam</a:t>
            </a:r>
            <a:r>
              <a:rPr lang="fr-FR" dirty="0"/>
              <a:t> JavaScript </a:t>
            </a:r>
            <a:r>
              <a:rPr lang="fr-FR" dirty="0" err="1"/>
              <a:t>terdapat</a:t>
            </a:r>
            <a:r>
              <a:rPr lang="fr-FR" dirty="0"/>
              <a:t> 8 </a:t>
            </a:r>
            <a:r>
              <a:rPr lang="fr-FR" dirty="0" err="1"/>
              <a:t>object</a:t>
            </a:r>
            <a:r>
              <a:rPr lang="id-ID" dirty="0"/>
              <a:t>  property untuk </a:t>
            </a:r>
            <a:r>
              <a:rPr lang="id-ID" b="1" dirty="0"/>
              <a:t>Number</a:t>
            </a:r>
            <a:r>
              <a:rPr lang="id-ID" dirty="0"/>
              <a:t>:</a:t>
            </a:r>
            <a:endParaRPr lang="id-ID" b="1" dirty="0"/>
          </a:p>
        </p:txBody>
      </p:sp>
    </p:spTree>
    <p:extLst>
      <p:ext uri="{BB962C8B-B14F-4D97-AF65-F5344CB8AC3E}">
        <p14:creationId xmlns="" xmlns:p14="http://schemas.microsoft.com/office/powerpoint/2010/main" val="3776028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9A52686-E5ED-4985-AB6E-3C9E53DD5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95086"/>
            <a:ext cx="10058400" cy="5577114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Number.EPSILON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Number.MAX_SAFE_INTEGER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Number.MAX_VALUE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Number.MIN_SAFE_INTEGER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Number.MIN_VALUE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Number.NaN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Number.NEGATIVE_INFINITY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Number.POSITIVE_INFINITY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37490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F9735-0E54-4E04-9202-502685428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51543"/>
            <a:ext cx="10058400" cy="562065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4.3 Property Number.EPSILON</a:t>
            </a:r>
          </a:p>
          <a:p>
            <a:r>
              <a:rPr lang="id-ID" dirty="0"/>
              <a:t>Property Number.EPSILON berisi interval terkecil dari dua angka di dalam JavaScript. Berikut hasil pemanggilannya:</a:t>
            </a:r>
          </a:p>
          <a:p>
            <a:endParaRPr lang="id-ID" dirty="0"/>
          </a:p>
          <a:p>
            <a:pPr marL="0" indent="0">
              <a:buNone/>
            </a:pPr>
            <a:r>
              <a:rPr lang="id-ID" b="1" dirty="0"/>
              <a:t>4.4 </a:t>
            </a:r>
            <a:r>
              <a:rPr lang="en-US" b="1" dirty="0"/>
              <a:t>Property </a:t>
            </a:r>
            <a:r>
              <a:rPr lang="en-US" b="1" dirty="0" err="1"/>
              <a:t>Number.MAX_SAFE_INTEGER</a:t>
            </a:r>
            <a:endParaRPr lang="id-ID" b="1" dirty="0"/>
          </a:p>
          <a:p>
            <a:r>
              <a:rPr lang="id-ID" dirty="0"/>
              <a:t>Property Number.MAX_SAFE_INTEGER berisi nilai maksimum dari angka bulat (integer) di dalam JavaScript,</a:t>
            </a:r>
          </a:p>
          <a:p>
            <a:endParaRPr lang="id-ID" dirty="0"/>
          </a:p>
          <a:p>
            <a:pPr marL="0" indent="0">
              <a:buNone/>
            </a:pPr>
            <a:r>
              <a:rPr lang="id-ID" dirty="0"/>
              <a:t>4.5 </a:t>
            </a:r>
            <a:r>
              <a:rPr lang="id-ID" b="1" dirty="0"/>
              <a:t>Property Number.MAX_VALUE</a:t>
            </a:r>
          </a:p>
          <a:p>
            <a:r>
              <a:rPr lang="id-ID" dirty="0"/>
              <a:t>Property Number.MAX_VALUE berisi angka tertinggi yang bisa ditampung di dalam JavaScript.</a:t>
            </a:r>
          </a:p>
          <a:p>
            <a:endParaRPr lang="id-ID" dirty="0"/>
          </a:p>
          <a:p>
            <a:endParaRPr lang="id-ID" b="1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A9D382F-50AA-4E2C-A914-E72D9383C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226" y="1658206"/>
            <a:ext cx="7062748" cy="406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37511CF-8EE3-4413-9B55-CC48EB71C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226" y="3171369"/>
            <a:ext cx="7824915" cy="4573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F1D4A4C-8376-4BAC-9115-ADD79C794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0226" y="4954761"/>
            <a:ext cx="7672481" cy="4319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7770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C776AA-9ADC-4400-A686-4F1351E2D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3EA5FC-5485-4A37-AF6F-08F9CEEB6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4.6 </a:t>
            </a:r>
            <a:r>
              <a:rPr lang="id-ID" b="1" dirty="0"/>
              <a:t>Property Number.MIN_SAFE_INTEGER</a:t>
            </a:r>
          </a:p>
          <a:p>
            <a:r>
              <a:rPr lang="id-ID" dirty="0"/>
              <a:t>Property Number.MIN_SAFE_INTEGER berisi nilai minimum dari sebuah angka bulat (integer) di dalam JavaScript. </a:t>
            </a:r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4. 7 </a:t>
            </a:r>
            <a:r>
              <a:rPr lang="id-ID" b="1" dirty="0"/>
              <a:t>Property Number.MIN_VALUE</a:t>
            </a:r>
          </a:p>
          <a:p>
            <a:r>
              <a:rPr lang="id-ID" dirty="0"/>
              <a:t>Property Number.MIN_VALUE berisi angka positif terkecil yang bisa ditampung JavaScript,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59A0C70-5D2A-4D17-805A-B1B73C40F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834" y="3254779"/>
            <a:ext cx="7774104" cy="406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5D6334CF-017E-412F-8D70-B0AE00264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834" y="5488167"/>
            <a:ext cx="5436791" cy="3810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634307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10D4A-4055-41C6-B2E0-D2682C22E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696686"/>
            <a:ext cx="10058400" cy="5475514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4.8 Property Number.NaN</a:t>
            </a:r>
          </a:p>
          <a:p>
            <a:r>
              <a:rPr lang="id-ID" dirty="0"/>
              <a:t>Property Number.NaN berisi nilai khusus yang menyatakan </a:t>
            </a:r>
            <a:r>
              <a:rPr lang="id-ID" i="1" dirty="0"/>
              <a:t>not a number</a:t>
            </a:r>
            <a:r>
              <a:rPr lang="id-ID" dirty="0"/>
              <a:t>.</a:t>
            </a:r>
          </a:p>
          <a:p>
            <a:endParaRPr lang="id-ID" dirty="0"/>
          </a:p>
          <a:p>
            <a:endParaRPr lang="id-ID" dirty="0"/>
          </a:p>
          <a:p>
            <a:r>
              <a:rPr lang="id-ID" dirty="0"/>
              <a:t>4.9 </a:t>
            </a:r>
            <a:r>
              <a:rPr lang="id-ID" b="1" dirty="0"/>
              <a:t>Property Number.NEGATIVE_INFINITY</a:t>
            </a:r>
          </a:p>
          <a:p>
            <a:r>
              <a:rPr lang="id-ID" dirty="0"/>
              <a:t>Property Number.NEGATIVE_INFINITY berisi nilai khusus yang menyatakan </a:t>
            </a:r>
            <a:r>
              <a:rPr lang="id-ID" i="1" dirty="0"/>
              <a:t>-infinity</a:t>
            </a:r>
            <a:r>
              <a:rPr lang="id-ID" dirty="0"/>
              <a:t>.</a:t>
            </a:r>
          </a:p>
          <a:p>
            <a:endParaRPr lang="id-ID" dirty="0"/>
          </a:p>
          <a:p>
            <a:endParaRPr lang="id-ID" dirty="0"/>
          </a:p>
          <a:p>
            <a:pPr marL="0" indent="0">
              <a:buNone/>
            </a:pPr>
            <a:r>
              <a:rPr lang="id-ID" dirty="0"/>
              <a:t>4.10 </a:t>
            </a:r>
            <a:r>
              <a:rPr lang="id-ID" b="1" dirty="0"/>
              <a:t>Property Number.POSITIVE_INFINITY</a:t>
            </a:r>
          </a:p>
          <a:p>
            <a:r>
              <a:rPr lang="id-ID" dirty="0"/>
              <a:t>Property Number.POSITIVE_INFINITY berisi nilai khusus yang menyatakan </a:t>
            </a:r>
            <a:r>
              <a:rPr lang="id-ID" i="1" dirty="0"/>
              <a:t>infinity</a:t>
            </a:r>
            <a:r>
              <a:rPr lang="id-ID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1AC0698-BB44-42D1-8049-03DCA8AF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0102" y="1779780"/>
            <a:ext cx="4318946" cy="279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ADD1E9E-FD80-4856-AFAA-A0C9EB352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0102" y="3678349"/>
            <a:ext cx="6808692" cy="355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DF3201F-1EB4-4F6E-9A52-9F9E5434DD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0102" y="5443535"/>
            <a:ext cx="6656259" cy="4192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766878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75030D-8F1A-4AAD-8B8C-8B389DF1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A961919-EE57-4CCA-942F-3A7865735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4.11 </a:t>
            </a:r>
            <a:r>
              <a:rPr lang="id-ID" b="1" dirty="0"/>
              <a:t>Number Object Method</a:t>
            </a:r>
          </a:p>
          <a:p>
            <a:r>
              <a:rPr lang="en-US" dirty="0"/>
              <a:t>Object </a:t>
            </a:r>
            <a:r>
              <a:rPr lang="en-US" b="1" dirty="0"/>
              <a:t>Number </a:t>
            </a:r>
            <a:r>
              <a:rPr lang="en-US" dirty="0" err="1"/>
              <a:t>memiliki</a:t>
            </a:r>
            <a:r>
              <a:rPr lang="en-US" dirty="0"/>
              <a:t> 6 method: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Number.isNaN()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Number.isFinite()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Number.isInteger()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Number.isSafeInteger()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Number.parseFloat()</a:t>
            </a:r>
          </a:p>
          <a:p>
            <a:pPr marL="0" indent="0">
              <a:buNone/>
            </a:pPr>
            <a:r>
              <a:rPr lang="id-ID" dirty="0"/>
              <a:t>• </a:t>
            </a:r>
            <a:r>
              <a:rPr lang="id-ID" b="1" dirty="0"/>
              <a:t>Number.parseInt()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898061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98B5B6-9BF0-433E-98AF-732BF8585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88571"/>
            <a:ext cx="10058400" cy="5083629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4.12 </a:t>
            </a:r>
            <a:r>
              <a:rPr lang="id-ID" b="1" dirty="0"/>
              <a:t>Method Number.isNaN()</a:t>
            </a:r>
          </a:p>
          <a:p>
            <a:r>
              <a:rPr lang="id-ID" dirty="0"/>
              <a:t>Method Number.isNaN() digunakan untuk mengecek apakah hasil operasi / suatu variabel berisi </a:t>
            </a:r>
            <a:r>
              <a:rPr lang="id-ID" b="1" dirty="0"/>
              <a:t>NaN </a:t>
            </a:r>
            <a:r>
              <a:rPr lang="id-ID" dirty="0"/>
              <a:t>atau bukan. Hasilnya </a:t>
            </a:r>
            <a:r>
              <a:rPr lang="id-ID" b="1" dirty="0"/>
              <a:t>true </a:t>
            </a:r>
            <a:r>
              <a:rPr lang="id-ID" dirty="0"/>
              <a:t>jika itu NaN, dan </a:t>
            </a:r>
            <a:r>
              <a:rPr lang="id-ID" b="1" dirty="0"/>
              <a:t>false </a:t>
            </a:r>
            <a:r>
              <a:rPr lang="id-ID" dirty="0"/>
              <a:t>jika bukan NaN: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F46F0C5-F2C1-4D17-99FF-B82718DC8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318" y="2380867"/>
            <a:ext cx="5690847" cy="31122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4016987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AB13AD-BFFE-4FC0-A4B2-A17B251DF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99886"/>
            <a:ext cx="10058400" cy="5272314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4.13 </a:t>
            </a:r>
            <a:r>
              <a:rPr lang="id-ID" b="1" dirty="0"/>
              <a:t>Method Number.isFinite()</a:t>
            </a:r>
          </a:p>
          <a:p>
            <a:pPr algn="just"/>
            <a:r>
              <a:rPr lang="nl-NL" dirty="0"/>
              <a:t>Method Number.isFinite() digunakan untuk mengecek apakah sebuah nilai/variabel berisi</a:t>
            </a:r>
            <a:r>
              <a:rPr lang="id-ID" dirty="0"/>
              <a:t> angka yang bisa dihitung.</a:t>
            </a:r>
          </a:p>
          <a:p>
            <a:pPr algn="just"/>
            <a:r>
              <a:rPr lang="id-ID" dirty="0"/>
              <a:t>Fungsi ini mengembalikan boolean </a:t>
            </a:r>
            <a:r>
              <a:rPr lang="id-ID" b="1" dirty="0"/>
              <a:t>true </a:t>
            </a:r>
            <a:r>
              <a:rPr lang="id-ID" dirty="0"/>
              <a:t>jika nilai tersebut bisa dihitung (berupa angka biasa), dan mengembalikan nilai </a:t>
            </a:r>
            <a:r>
              <a:rPr lang="id-ID" b="1" dirty="0"/>
              <a:t>false </a:t>
            </a:r>
            <a:r>
              <a:rPr lang="id-ID" dirty="0"/>
              <a:t>jika berupa infinity, NaN, atau bukan tipe data </a:t>
            </a:r>
            <a:r>
              <a:rPr lang="id-ID" b="1" dirty="0"/>
              <a:t>Number</a:t>
            </a:r>
            <a:r>
              <a:rPr lang="id-ID" dirty="0"/>
              <a:t>.</a:t>
            </a:r>
          </a:p>
          <a:p>
            <a:r>
              <a:rPr lang="id-ID" dirty="0"/>
              <a:t>4.14 </a:t>
            </a:r>
            <a:r>
              <a:rPr lang="id-ID" b="1" dirty="0"/>
              <a:t>Method Number.isInteger() dan Number.isSafeInteger()</a:t>
            </a:r>
          </a:p>
          <a:p>
            <a:r>
              <a:rPr lang="id-ID" dirty="0"/>
              <a:t>Kedua method ini digunakan untuk memeriksa apakah suatu nilai/variabel berisi angka integer. Jika berupa integer, hasilnya adalah </a:t>
            </a:r>
            <a:r>
              <a:rPr lang="id-ID" b="1" dirty="0"/>
              <a:t>true</a:t>
            </a:r>
            <a:r>
              <a:rPr lang="id-ID" dirty="0"/>
              <a:t>, jika tidak integer hasilnya </a:t>
            </a:r>
            <a:r>
              <a:rPr lang="id-ID" b="1" dirty="0"/>
              <a:t>false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dirty="0"/>
              <a:t>4.15 </a:t>
            </a:r>
            <a:r>
              <a:rPr lang="id-ID" b="1" dirty="0"/>
              <a:t>Method Number.parseFloat()</a:t>
            </a:r>
          </a:p>
          <a:p>
            <a:r>
              <a:rPr lang="nl-NL" dirty="0"/>
              <a:t>Method Number.parseFloat() digunakan untuk mengkonversi nilai atau variabel ke bentuk</a:t>
            </a:r>
            <a:r>
              <a:rPr lang="id-ID" dirty="0"/>
              <a:t> angka </a:t>
            </a:r>
            <a:r>
              <a:rPr lang="id-ID" i="1" dirty="0"/>
              <a:t>float</a:t>
            </a:r>
            <a:r>
              <a:rPr lang="id-ID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262268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F41D8FF-8DB4-4F61-8FF5-C53743329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41829"/>
            <a:ext cx="10058400" cy="5330371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4.16 </a:t>
            </a:r>
            <a:r>
              <a:rPr lang="id-ID" b="1" dirty="0"/>
              <a:t>Method Number.parseInt()</a:t>
            </a:r>
          </a:p>
          <a:p>
            <a:pPr algn="just"/>
            <a:r>
              <a:rPr lang="id-ID" dirty="0"/>
              <a:t>Method Number.parseInt() sangat mirip seperti Number.parseFloat(), bedanya method ini akan mengkonversi nilai atau variabel menjadi angka integer (angka bulat).</a:t>
            </a:r>
          </a:p>
          <a:p>
            <a:pPr marL="0" indent="0" algn="just">
              <a:buNone/>
            </a:pPr>
            <a:r>
              <a:rPr lang="id-ID" dirty="0"/>
              <a:t>4.17 </a:t>
            </a:r>
            <a:r>
              <a:rPr lang="id-ID" b="1" dirty="0"/>
              <a:t>Number Instance Method</a:t>
            </a:r>
          </a:p>
          <a:p>
            <a:r>
              <a:rPr lang="id-ID" dirty="0"/>
              <a:t>Terdapat 6 Number Instance Method di dalam JavaScript: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Number.prototype.toExponential()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Number.prototype.toFixed()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Number.prototype.toPrecision()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Number.prototype.toString()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Number.prototype.toLocaleString()</a:t>
            </a:r>
          </a:p>
          <a:p>
            <a:pPr marL="363538" indent="0">
              <a:buNone/>
            </a:pPr>
            <a:r>
              <a:rPr lang="id-ID" dirty="0"/>
              <a:t>• </a:t>
            </a:r>
            <a:r>
              <a:rPr lang="id-ID" b="1" dirty="0"/>
              <a:t>Number.prototype.valueOf()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8288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6CC1A9-C2E8-4D58-A2FB-179C98814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264172-9031-4F6A-8AB7-541246963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AutoNum type="arabicPeriod"/>
            </a:pPr>
            <a:r>
              <a:rPr lang="id-ID" b="1" dirty="0"/>
              <a:t>Pengertian Function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JavaScript Object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Object Oriented Programming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Number Object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Math Object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String Object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Regulat Expression Object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  <a:p>
            <a:pPr marL="514350" indent="-514350">
              <a:buFont typeface="Wingdings" pitchFamily="2" charset="2"/>
              <a:buAutoNum type="arabicPeriod"/>
            </a:pPr>
            <a:endParaRPr lang="id-ID" dirty="0"/>
          </a:p>
          <a:p>
            <a:pPr marL="514350" indent="-514350">
              <a:buFont typeface="Wingdings" pitchFamily="2" charset="2"/>
              <a:buAutoNum type="arabicPeriod"/>
            </a:pPr>
            <a:endParaRPr lang="id-ID" dirty="0"/>
          </a:p>
          <a:p>
            <a:pPr marL="514350" indent="-514350">
              <a:buFont typeface="Wingdings" pitchFamily="2" charset="2"/>
              <a:buAutoNum type="arabicPeriod"/>
            </a:pPr>
            <a:endParaRPr lang="id-ID" dirty="0"/>
          </a:p>
          <a:p>
            <a:pPr marL="514350" indent="-514350">
              <a:buFont typeface="Wingdings" pitchFamily="2" charset="2"/>
              <a:buAutoNum type="arabicPeriod"/>
            </a:pPr>
            <a:endParaRPr lang="id-ID" dirty="0"/>
          </a:p>
          <a:p>
            <a:pPr marL="0" indent="0">
              <a:buNone/>
            </a:pPr>
            <a:endParaRPr lang="id-ID" sz="2800" dirty="0"/>
          </a:p>
          <a:p>
            <a:pPr marL="514350" indent="-514350">
              <a:buAutoNum type="arabicPeriod"/>
            </a:pP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779519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DDBEFF-131C-4E4F-BD90-6D1C85DF4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27314"/>
            <a:ext cx="10058400" cy="5344886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4.18 Method Number.prototype.toExponential()</a:t>
            </a:r>
          </a:p>
          <a:p>
            <a:pPr marL="0" indent="0">
              <a:buNone/>
            </a:pPr>
            <a:r>
              <a:rPr lang="id-ID" dirty="0"/>
              <a:t>Method toExponential digunakan untuk mefformat tampilan angka menjadi </a:t>
            </a:r>
            <a:r>
              <a:rPr lang="id-ID" i="1" dirty="0"/>
              <a:t>scientific notation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b="1" dirty="0"/>
              <a:t>4.19 Method Number.prototype.toFixed()</a:t>
            </a:r>
          </a:p>
          <a:p>
            <a:pPr algn="just"/>
            <a:r>
              <a:rPr lang="id-ID" dirty="0"/>
              <a:t>Method toFixed digunakan untuk membuat tampilan angka dengan jumlah digit desimal yang tetap.</a:t>
            </a:r>
          </a:p>
          <a:p>
            <a:pPr marL="0" indent="0" algn="just">
              <a:buNone/>
            </a:pPr>
            <a:r>
              <a:rPr lang="id-ID" b="1" dirty="0"/>
              <a:t>4.20 Method Number.prototype.toPrecision()</a:t>
            </a:r>
          </a:p>
          <a:p>
            <a:pPr algn="just"/>
            <a:r>
              <a:rPr lang="id-ID" dirty="0"/>
              <a:t>Method toPrecision() mirip seperti toFixed(), bedanya angka yang ditulis di dalam argumen merupakan total dari seluruh digit.</a:t>
            </a:r>
          </a:p>
          <a:p>
            <a:pPr marL="0" indent="0" algn="just">
              <a:buNone/>
            </a:pPr>
            <a:r>
              <a:rPr lang="id-ID" b="1" dirty="0"/>
              <a:t>4.21 Method Number.prototype.toString()</a:t>
            </a:r>
          </a:p>
          <a:p>
            <a:pPr algn="just"/>
            <a:r>
              <a:rPr lang="id-ID" dirty="0"/>
              <a:t>Method toString() digunakan untuk mengkonversi tipe data number menjadi tipe data string.</a:t>
            </a:r>
            <a:endParaRPr lang="id-ID" b="1" dirty="0"/>
          </a:p>
        </p:txBody>
      </p:sp>
    </p:spTree>
    <p:extLst>
      <p:ext uri="{BB962C8B-B14F-4D97-AF65-F5344CB8AC3E}">
        <p14:creationId xmlns="" xmlns:p14="http://schemas.microsoft.com/office/powerpoint/2010/main" val="4010597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69C948-B4FE-4A84-969D-A691EDFED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6558D9-9ABD-4A24-B765-02432F6E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4.22 </a:t>
            </a:r>
            <a:r>
              <a:rPr lang="id-ID" b="1" dirty="0"/>
              <a:t>Method Number.prototype.toLocaleString()</a:t>
            </a:r>
          </a:p>
          <a:p>
            <a:r>
              <a:rPr lang="id-ID" dirty="0"/>
              <a:t>Method toLocaleString() juga digunakan untuk mengkonversi tipe data number menjadi tipe data string, namun menggunakan format angka lokal yang ada di sistem (</a:t>
            </a:r>
            <a:r>
              <a:rPr lang="id-ID" i="1" dirty="0"/>
              <a:t>locale</a:t>
            </a:r>
            <a:r>
              <a:rPr lang="id-ID" dirty="0"/>
              <a:t>).</a:t>
            </a:r>
          </a:p>
          <a:p>
            <a:pPr marL="0" indent="0">
              <a:buNone/>
            </a:pPr>
            <a:r>
              <a:rPr lang="id-ID" dirty="0"/>
              <a:t>4.23 </a:t>
            </a:r>
            <a:r>
              <a:rPr lang="id-ID" b="1" dirty="0"/>
              <a:t>Method Number.prototype.valueOf()</a:t>
            </a:r>
          </a:p>
          <a:p>
            <a:r>
              <a:rPr lang="id-ID" dirty="0"/>
              <a:t>Method ini digunakan untuk mengkonversi Object Number menjadi tipe data primitif number.</a:t>
            </a:r>
          </a:p>
        </p:txBody>
      </p:sp>
    </p:spTree>
    <p:extLst>
      <p:ext uri="{BB962C8B-B14F-4D97-AF65-F5344CB8AC3E}">
        <p14:creationId xmlns="" xmlns:p14="http://schemas.microsoft.com/office/powerpoint/2010/main" val="223469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E239BB-70E8-48EF-9B41-2D22ED097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5. </a:t>
            </a:r>
            <a:r>
              <a:rPr lang="id-ID" b="1" dirty="0"/>
              <a:t>Math Object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42EC88A-EB6A-4D58-BEE1-678E4F090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b="1" dirty="0"/>
              <a:t>Math </a:t>
            </a:r>
            <a:r>
              <a:rPr lang="id-ID" dirty="0"/>
              <a:t>merupakan object JavaScript yang berisi berbagai property dan method untuk pemrosesan angka.</a:t>
            </a:r>
          </a:p>
          <a:p>
            <a:pPr marL="0" indent="0" algn="just">
              <a:buNone/>
            </a:pPr>
            <a:r>
              <a:rPr lang="id-ID" dirty="0"/>
              <a:t>5.1 </a:t>
            </a:r>
            <a:r>
              <a:rPr lang="id-ID" b="1" dirty="0"/>
              <a:t>Math Object Property</a:t>
            </a:r>
          </a:p>
          <a:p>
            <a:r>
              <a:rPr lang="id-ID" dirty="0"/>
              <a:t>Terdapat 8 property dari Math object, yang semuanya merupakan konstanta matematis: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/>
              <a:t>Math.E</a:t>
            </a:r>
            <a:r>
              <a:rPr lang="it-IT" dirty="0"/>
              <a:t>: Berisi angka logaritma natural e, dengan nilai 2.718281828459045.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Math.LN10</a:t>
            </a:r>
            <a:r>
              <a:rPr lang="id-ID" dirty="0"/>
              <a:t>: Berisi angka logaritma natural 10, dengan nilai 2.302585092994046.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Math.LN2</a:t>
            </a:r>
            <a:r>
              <a:rPr lang="id-ID" dirty="0"/>
              <a:t>: Berisi angka logaritma natural 2, dengan nilai 0.6931471805599453.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Math.LOG10E</a:t>
            </a:r>
            <a:r>
              <a:rPr lang="id-ID" dirty="0"/>
              <a:t>: Berisi angka logaritma natural e basis 10, dengan nilai 0.4342944819032518.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Math.LOG2E</a:t>
            </a:r>
            <a:r>
              <a:rPr lang="id-ID" dirty="0"/>
              <a:t>: Berisi angka logaritma natural e basis 2, dengan nilai 1.4426950408889634.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/>
              <a:t>Math.PI</a:t>
            </a:r>
            <a:r>
              <a:rPr lang="it-IT" dirty="0"/>
              <a:t>: Berisi angka pi (π) dengan nilai 3.141592653589793.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Math.SQRT1_2</a:t>
            </a:r>
            <a:r>
              <a:rPr lang="id-ID" dirty="0"/>
              <a:t>: Berisi angka 1 dibagi dengan akar kuadrat 2, dengan nilai 0.707106781186.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/>
              <a:t>Math.SQRT2</a:t>
            </a:r>
            <a:r>
              <a:rPr lang="id-ID" dirty="0"/>
              <a:t>: Berisi angka akar kuadrat dari 2, dengan nilai 1.4142135623730951.</a:t>
            </a:r>
          </a:p>
        </p:txBody>
      </p:sp>
    </p:spTree>
    <p:extLst>
      <p:ext uri="{BB962C8B-B14F-4D97-AF65-F5344CB8AC3E}">
        <p14:creationId xmlns="" xmlns:p14="http://schemas.microsoft.com/office/powerpoint/2010/main" val="4286241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6E3633-41C2-4DB8-925F-42E71A8BB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41829"/>
            <a:ext cx="10058400" cy="533037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5.2 Math Object Method</a:t>
            </a:r>
          </a:p>
          <a:p>
            <a:r>
              <a:rPr lang="en-US" b="1" dirty="0"/>
              <a:t>Math </a:t>
            </a:r>
            <a:r>
              <a:rPr lang="en-US" dirty="0"/>
              <a:t>object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method, total </a:t>
            </a:r>
            <a:r>
              <a:rPr lang="en-US" dirty="0" err="1"/>
              <a:t>terdapat</a:t>
            </a:r>
            <a:r>
              <a:rPr lang="en-US" dirty="0"/>
              <a:t> 35 method:</a:t>
            </a:r>
          </a:p>
          <a:p>
            <a:pPr marL="0" indent="0">
              <a:buNone/>
            </a:pPr>
            <a:endParaRPr lang="id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40027F7E-DA8C-421E-8758-27259CE32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76153745"/>
              </p:ext>
            </p:extLst>
          </p:nvPr>
        </p:nvGraphicFramePr>
        <p:xfrm>
          <a:off x="1393372" y="2041434"/>
          <a:ext cx="81280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="" xmlns:a16="http://schemas.microsoft.com/office/drawing/2014/main" val="4028534508"/>
                    </a:ext>
                  </a:extLst>
                </a:gridCol>
                <a:gridCol w="4064000">
                  <a:extLst>
                    <a:ext uri="{9D8B030D-6E8A-4147-A177-3AD203B41FA5}">
                      <a16:colId xmlns="" xmlns:a16="http://schemas.microsoft.com/office/drawing/2014/main" val="1446551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994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b="1" dirty="0"/>
                        <a:t>Math.abs(x)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Math.acos(x)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Math.acosh(x)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Math.asin(x)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Math.asinh(x)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Math.atan(x)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Math.atanh(x)</a:t>
                      </a:r>
                    </a:p>
                    <a:p>
                      <a:pPr marL="0" indent="0">
                        <a:buNone/>
                      </a:pPr>
                      <a:r>
                        <a:rPr lang="id-ID" dirty="0"/>
                        <a:t>• </a:t>
                      </a:r>
                      <a:r>
                        <a:rPr lang="id-ID" b="1" dirty="0"/>
                        <a:t>Math.atan2(y, x)</a:t>
                      </a:r>
                      <a:endParaRPr lang="id-ID" dirty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8606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1007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38B0E1-F067-4111-B9A4-517D2ECD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1.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012F02-F398-4E11-B82A-447A16A4A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1.1 Pengertian Function</a:t>
            </a:r>
          </a:p>
          <a:p>
            <a:r>
              <a:rPr lang="id-ID" b="1" dirty="0"/>
              <a:t>Function </a:t>
            </a:r>
            <a:r>
              <a:rPr lang="id-ID" dirty="0"/>
              <a:t>atau dalam bahasa indonesia disebut sebagai </a:t>
            </a:r>
            <a:r>
              <a:rPr lang="id-ID" b="1" dirty="0"/>
              <a:t>fungsi</a:t>
            </a:r>
            <a:r>
              <a:rPr lang="id-ID" dirty="0"/>
              <a:t>, adalah kumpulan kode program </a:t>
            </a:r>
            <a:r>
              <a:rPr lang="sv-SE" dirty="0"/>
              <a:t>yang dirancang untuk menyelesaikan sebuah tugas tertentu, dan merupakan bagian dari program</a:t>
            </a:r>
            <a:r>
              <a:rPr lang="id-ID" dirty="0"/>
              <a:t> utama.</a:t>
            </a:r>
          </a:p>
          <a:p>
            <a:pPr marL="0" indent="0">
              <a:buNone/>
            </a:pPr>
            <a:r>
              <a:rPr lang="id-ID" b="1" dirty="0"/>
              <a:t>1.2 Membuat dan Memanggil Function</a:t>
            </a:r>
          </a:p>
        </p:txBody>
      </p:sp>
    </p:spTree>
    <p:extLst>
      <p:ext uri="{BB962C8B-B14F-4D97-AF65-F5344CB8AC3E}">
        <p14:creationId xmlns="" xmlns:p14="http://schemas.microsoft.com/office/powerpoint/2010/main" val="280884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5A441F-24C6-424A-B6DD-DC4991AF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76257"/>
            <a:ext cx="10058400" cy="1609344"/>
          </a:xfrm>
        </p:spPr>
        <p:txBody>
          <a:bodyPr/>
          <a:lstStyle/>
          <a:p>
            <a:r>
              <a:rPr lang="id-ID" dirty="0"/>
              <a:t>2. </a:t>
            </a:r>
            <a:r>
              <a:rPr lang="id-ID" b="1" dirty="0"/>
              <a:t>JavaScript Object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EAEAA4-D01F-4A6D-BC19-CC952F23E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56229"/>
            <a:ext cx="10058400" cy="4415971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2.1 </a:t>
            </a:r>
            <a:r>
              <a:rPr lang="id-ID" b="1" dirty="0"/>
              <a:t>Apa itu Object?</a:t>
            </a:r>
          </a:p>
          <a:p>
            <a:r>
              <a:rPr lang="id-ID" b="1" dirty="0"/>
              <a:t>Object </a:t>
            </a:r>
            <a:r>
              <a:rPr lang="id-ID" dirty="0"/>
              <a:t>juga bisa disebut sebagai </a:t>
            </a:r>
            <a:r>
              <a:rPr lang="id-ID" b="1" dirty="0"/>
              <a:t>container</a:t>
            </a:r>
            <a:r>
              <a:rPr lang="id-ID" dirty="0"/>
              <a:t>, yakni wadah yang digunakan untuk menampung berbagai data.</a:t>
            </a:r>
          </a:p>
          <a:p>
            <a:pPr marL="0" indent="0">
              <a:buNone/>
            </a:pPr>
            <a:r>
              <a:rPr lang="id-ID" dirty="0"/>
              <a:t>2.2 </a:t>
            </a:r>
            <a:r>
              <a:rPr lang="id-ID" b="1" dirty="0"/>
              <a:t>Format Dasar Object</a:t>
            </a:r>
          </a:p>
          <a:p>
            <a:r>
              <a:rPr lang="id-ID" dirty="0"/>
              <a:t>Berikut format dasar pembuatan object di JavaScript:</a:t>
            </a:r>
            <a:endParaRPr lang="id-ID" b="1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0A44D8A-876F-49C7-81E9-207302EA6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4720" y="2917371"/>
            <a:ext cx="3363528" cy="35295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23053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9473377-4C5B-4F48-B455-F3604C0DA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66057"/>
            <a:ext cx="10058400" cy="56061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2.3 Object Property</a:t>
            </a:r>
          </a:p>
          <a:p>
            <a:pPr algn="just"/>
            <a:r>
              <a:rPr lang="id-ID" b="1" dirty="0"/>
              <a:t>Property </a:t>
            </a:r>
            <a:r>
              <a:rPr lang="id-ID" dirty="0"/>
              <a:t>adalah sebutan untuk variabel yang diletakkan ke dalam object. Berikut contoh pembuatannya:</a:t>
            </a:r>
          </a:p>
          <a:p>
            <a:pPr marL="0" indent="0" algn="just">
              <a:buNone/>
            </a:pPr>
            <a:r>
              <a:rPr lang="id-ID" b="1" dirty="0"/>
              <a:t>2.4 Menambah Object Property</a:t>
            </a:r>
          </a:p>
          <a:p>
            <a:pPr marL="0" indent="0" algn="just">
              <a:buNone/>
            </a:pPr>
            <a:endParaRPr lang="id-ID" b="1" dirty="0"/>
          </a:p>
          <a:p>
            <a:pPr marL="0" indent="0" algn="just">
              <a:buNone/>
            </a:pPr>
            <a:endParaRPr lang="id-ID" b="1" dirty="0"/>
          </a:p>
          <a:p>
            <a:pPr marL="0" indent="0" algn="just">
              <a:buNone/>
            </a:pPr>
            <a:endParaRPr lang="id-ID" b="1" dirty="0"/>
          </a:p>
          <a:p>
            <a:pPr marL="0" indent="0" algn="just">
              <a:buNone/>
            </a:pPr>
            <a:endParaRPr lang="id-ID" b="1" dirty="0"/>
          </a:p>
          <a:p>
            <a:pPr algn="just"/>
            <a:r>
              <a:rPr lang="id-ID" dirty="0"/>
              <a:t>Dengan menggunakan </a:t>
            </a:r>
            <a:r>
              <a:rPr lang="id-ID" i="1" dirty="0"/>
              <a:t>bracket notation</a:t>
            </a:r>
            <a:r>
              <a:rPr lang="id-ID" dirty="0"/>
              <a:t>, kita juga bisa menambahkan property mahasiswa: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6345BF18-AEDC-4846-8F7A-4C3912D4B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076" y="2012729"/>
            <a:ext cx="5081113" cy="18165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B776041-B07A-4010-8EED-748924A62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785" y="4424838"/>
            <a:ext cx="6046525" cy="17022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087257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CC2874-CB78-4AAA-A496-38DCC1E47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11200"/>
            <a:ext cx="10058400" cy="5461000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2.5 </a:t>
            </a:r>
            <a:r>
              <a:rPr lang="id-ID" b="1" dirty="0"/>
              <a:t>Mengubah Nilai Object Property</a:t>
            </a:r>
          </a:p>
          <a:p>
            <a:pPr algn="just"/>
            <a:r>
              <a:rPr lang="id-ID" dirty="0"/>
              <a:t>Untuk mengubah nilai property dari sebuah object, bisa dengan cara menimpa property tersebut, contohnya sebagai berikut: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A78EC50-2B79-4909-A623-F369832F1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656" y="2025229"/>
            <a:ext cx="5741658" cy="34171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9396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220FA47-93E1-4018-917E-843E74D68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69257"/>
            <a:ext cx="10058400" cy="540294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2.6 </a:t>
            </a:r>
            <a:r>
              <a:rPr lang="id-ID" b="1" dirty="0"/>
              <a:t>Object Method</a:t>
            </a:r>
          </a:p>
          <a:p>
            <a:pPr algn="just"/>
            <a:r>
              <a:rPr lang="id-ID" dirty="0"/>
              <a:t>Selain </a:t>
            </a:r>
            <a:r>
              <a:rPr lang="id-ID" i="1" dirty="0"/>
              <a:t>property</a:t>
            </a:r>
            <a:r>
              <a:rPr lang="id-ID" dirty="0"/>
              <a:t>, di dalam object bisa terdapat </a:t>
            </a:r>
            <a:r>
              <a:rPr lang="id-ID" b="1" dirty="0"/>
              <a:t>method</a:t>
            </a:r>
            <a:r>
              <a:rPr lang="id-ID" dirty="0"/>
              <a:t>, yakni sebutan untuk function. Penulisannya sangat mirip seperti function biasa yang kita bahas pada bab sebelumnya, yakni menggunakan </a:t>
            </a:r>
            <a:r>
              <a:rPr lang="id-ID" i="1" dirty="0"/>
              <a:t>function expressions</a:t>
            </a:r>
            <a:r>
              <a:rPr lang="id-ID" dirty="0"/>
              <a:t>.</a:t>
            </a:r>
          </a:p>
          <a:p>
            <a:pPr algn="just"/>
            <a:r>
              <a:rPr lang="id-ID" dirty="0"/>
              <a:t>Sebagai contoh object, kali saya membuat object </a:t>
            </a:r>
            <a:r>
              <a:rPr lang="id-ID" b="1" dirty="0"/>
              <a:t>mobil</a:t>
            </a:r>
            <a:r>
              <a:rPr lang="id-ID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48D7799-E0DB-4813-9EBE-7A77705B7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085" y="2844456"/>
            <a:ext cx="5741658" cy="27946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24617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776444-ED2C-41CD-AEA8-08672B473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3.</a:t>
            </a:r>
            <a:r>
              <a:rPr lang="id-ID" sz="3600" b="1" dirty="0"/>
              <a:t> Object Oriented Programming JavaScript</a:t>
            </a:r>
            <a:r>
              <a:rPr lang="id-ID" sz="36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F67A0C-43AE-4869-8957-7021B65C4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3.1 </a:t>
            </a:r>
            <a:r>
              <a:rPr lang="id-ID" b="1" dirty="0"/>
              <a:t>Pengertian OOP</a:t>
            </a:r>
          </a:p>
          <a:p>
            <a:pPr algn="just"/>
            <a:r>
              <a:rPr lang="id-ID" dirty="0"/>
              <a:t>Konsep </a:t>
            </a:r>
            <a:r>
              <a:rPr lang="id-ID" i="1" dirty="0"/>
              <a:t>Pemrograman Berbasis Object </a:t>
            </a:r>
            <a:r>
              <a:rPr lang="id-ID" dirty="0"/>
              <a:t>(</a:t>
            </a:r>
            <a:r>
              <a:rPr lang="id-ID" b="1" dirty="0"/>
              <a:t>PBO</a:t>
            </a:r>
            <a:r>
              <a:rPr lang="id-ID" dirty="0"/>
              <a:t>), atau dalam bahasa inggris dikenal sebagai </a:t>
            </a:r>
            <a:r>
              <a:rPr lang="id-ID" i="1" dirty="0"/>
              <a:t>Object Oriented Programming </a:t>
            </a:r>
            <a:r>
              <a:rPr lang="id-ID" dirty="0"/>
              <a:t>(</a:t>
            </a:r>
            <a:r>
              <a:rPr lang="id-ID" b="1" dirty="0"/>
              <a:t>OOP</a:t>
            </a:r>
            <a:r>
              <a:rPr lang="id-ID" dirty="0"/>
              <a:t>) di dasarkan pada object dalam kehidupan kita sehari-hari.</a:t>
            </a:r>
          </a:p>
          <a:p>
            <a:pPr algn="just"/>
            <a:r>
              <a:rPr lang="id-ID" dirty="0"/>
              <a:t>Misalkan object </a:t>
            </a:r>
            <a:r>
              <a:rPr lang="id-ID" b="1" dirty="0"/>
              <a:t>gelasKaca </a:t>
            </a:r>
            <a:r>
              <a:rPr lang="id-ID" dirty="0"/>
              <a:t>bisa memiliki property: tinggiGelas, volumeGelas, dan bentukGelas. Object </a:t>
            </a:r>
            <a:r>
              <a:rPr lang="id-ID" b="1" dirty="0"/>
              <a:t>gelasKaca </a:t>
            </a:r>
            <a:r>
              <a:rPr lang="id-ID" dirty="0"/>
              <a:t>juga bisa memiliki method: diisi(), dibersihkan() dan dilemparkan().</a:t>
            </a:r>
          </a:p>
          <a:p>
            <a:pPr algn="just"/>
            <a:r>
              <a:rPr lang="id-ID" dirty="0"/>
              <a:t>Contoh lain seperti object </a:t>
            </a:r>
            <a:r>
              <a:rPr lang="id-ID" b="1" dirty="0"/>
              <a:t>mobil </a:t>
            </a:r>
            <a:r>
              <a:rPr lang="id-ID" dirty="0"/>
              <a:t>yang bisa memiliki property: merk, warna, dan jenisMobil. Dimana methodnya adalah: dihidupkan(), dimatikan(), dan jalanKeJakarta().</a:t>
            </a:r>
          </a:p>
        </p:txBody>
      </p:sp>
    </p:spTree>
    <p:extLst>
      <p:ext uri="{BB962C8B-B14F-4D97-AF65-F5344CB8AC3E}">
        <p14:creationId xmlns="" xmlns:p14="http://schemas.microsoft.com/office/powerpoint/2010/main" val="157107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24A96-BFA6-4C76-A453-CE8258F7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FA3BD5-5027-4356-A548-1C8F3E937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3.2 </a:t>
            </a:r>
            <a:r>
              <a:rPr lang="id-ID" b="1" dirty="0"/>
              <a:t>Pengertian Class dan Object</a:t>
            </a:r>
          </a:p>
          <a:p>
            <a:pPr algn="just"/>
            <a:r>
              <a:rPr lang="id-ID" dirty="0"/>
              <a:t>Dalam teori OOP, </a:t>
            </a:r>
            <a:r>
              <a:rPr lang="id-ID" b="1" dirty="0"/>
              <a:t>Class adalah cetak biru dari sebuah object</a:t>
            </a:r>
            <a:r>
              <a:rPr lang="id-ID" dirty="0"/>
              <a:t>, atau dalam bahasa sederhananya, </a:t>
            </a:r>
            <a:r>
              <a:rPr lang="id-ID" b="1" dirty="0"/>
              <a:t>class </a:t>
            </a:r>
            <a:r>
              <a:rPr lang="id-ID" dirty="0"/>
              <a:t>merupakan kelompok umum dari sesuatu. </a:t>
            </a:r>
            <a:r>
              <a:rPr lang="id-ID" b="1" dirty="0"/>
              <a:t>Object </a:t>
            </a:r>
            <a:r>
              <a:rPr lang="id-ID" dirty="0"/>
              <a:t>adalah “sesuatu” tersebut. </a:t>
            </a:r>
            <a:r>
              <a:rPr lang="id-ID" i="1" dirty="0"/>
              <a:t>Class </a:t>
            </a:r>
            <a:r>
              <a:rPr lang="nl-NL" dirty="0"/>
              <a:t>dan </a:t>
            </a:r>
            <a:r>
              <a:rPr lang="nl-NL" i="1" dirty="0"/>
              <a:t>object </a:t>
            </a:r>
            <a:r>
              <a:rPr lang="nl-NL" dirty="0"/>
              <a:t>merupakan materi paling dasar dari pemrograman berbasis object.</a:t>
            </a:r>
            <a:endParaRPr lang="id-ID" dirty="0"/>
          </a:p>
          <a:p>
            <a:pPr algn="just"/>
            <a:r>
              <a:rPr lang="id-ID" dirty="0"/>
              <a:t>Jika </a:t>
            </a:r>
            <a:r>
              <a:rPr lang="id-ID" b="1" dirty="0"/>
              <a:t>mobil </a:t>
            </a:r>
            <a:r>
              <a:rPr lang="id-ID" dirty="0"/>
              <a:t>adalah </a:t>
            </a:r>
            <a:r>
              <a:rPr lang="id-ID" i="1" dirty="0"/>
              <a:t>class</a:t>
            </a:r>
            <a:r>
              <a:rPr lang="id-ID" dirty="0"/>
              <a:t>, maka mobilAndi merupakan object dari class mobil. Jika </a:t>
            </a:r>
            <a:r>
              <a:rPr lang="id-ID" b="1" dirty="0"/>
              <a:t>binatang </a:t>
            </a:r>
            <a:r>
              <a:rPr lang="id-ID" dirty="0"/>
              <a:t>adalah </a:t>
            </a:r>
            <a:r>
              <a:rPr lang="id-ID" i="1" dirty="0"/>
              <a:t>class</a:t>
            </a:r>
            <a:r>
              <a:rPr lang="id-ID" dirty="0"/>
              <a:t>, maka sapi merupakan </a:t>
            </a:r>
            <a:r>
              <a:rPr lang="id-ID" i="1" dirty="0"/>
              <a:t>object </a:t>
            </a:r>
            <a:r>
              <a:rPr lang="id-ID" dirty="0"/>
              <a:t>dari class binatang. Jika </a:t>
            </a:r>
            <a:r>
              <a:rPr lang="id-ID" b="1" dirty="0"/>
              <a:t>Gelas </a:t>
            </a:r>
            <a:r>
              <a:rPr lang="id-ID" dirty="0"/>
              <a:t>adalah </a:t>
            </a:r>
            <a:r>
              <a:rPr lang="id-ID" i="1" dirty="0"/>
              <a:t>class</a:t>
            </a:r>
            <a:r>
              <a:rPr lang="id-ID" dirty="0"/>
              <a:t>, maka </a:t>
            </a:r>
            <a:r>
              <a:rPr lang="pt-BR" dirty="0"/>
              <a:t>gelasKaca adalah </a:t>
            </a:r>
            <a:r>
              <a:rPr lang="pt-BR" i="1" dirty="0"/>
              <a:t>object </a:t>
            </a:r>
            <a:r>
              <a:rPr lang="pt-BR" dirty="0"/>
              <a:t>dari class gelas.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353209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2789</TotalTime>
  <Words>1123</Words>
  <Application>Microsoft Office PowerPoint</Application>
  <PresentationFormat>Custom</PresentationFormat>
  <Paragraphs>155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Wood Type</vt:lpstr>
      <vt:lpstr>javascript (ii)</vt:lpstr>
      <vt:lpstr>Slide 2</vt:lpstr>
      <vt:lpstr>1. function</vt:lpstr>
      <vt:lpstr>2. JavaScript Object</vt:lpstr>
      <vt:lpstr>Slide 5</vt:lpstr>
      <vt:lpstr>Slide 6</vt:lpstr>
      <vt:lpstr>Slide 7</vt:lpstr>
      <vt:lpstr>3. Object Oriented Programming JavaScript </vt:lpstr>
      <vt:lpstr>Slide 9</vt:lpstr>
      <vt:lpstr>Slide 10</vt:lpstr>
      <vt:lpstr>4. Number Object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5. Math Object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budi</dc:creator>
  <cp:lastModifiedBy>budi</cp:lastModifiedBy>
  <cp:revision>509</cp:revision>
  <dcterms:created xsi:type="dcterms:W3CDTF">2017-09-19T08:46:26Z</dcterms:created>
  <dcterms:modified xsi:type="dcterms:W3CDTF">2018-08-28T01:35:58Z</dcterms:modified>
</cp:coreProperties>
</file>