
<file path=[Content_Types].xml><?xml version="1.0" encoding="utf-8"?>
<Types xmlns="http://schemas.openxmlformats.org/package/2006/content-types">
  <Default ContentType="application/x-fontdata" Extension="fntdata"/>
  <Default ContentType="image/gif" Extension="gif"/>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7"/>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Shrikhand" charset="1" panose="02000000000000000000"/>
      <p:regular r:id="rId20"/>
    </p:embeddedFont>
    <p:embeddedFont>
      <p:font typeface="Poppins Bold" charset="1" panose="00000800000000000000"/>
      <p:regular r:id="rId21"/>
    </p:embeddedFont>
    <p:embeddedFont>
      <p:font typeface="League Spartan" charset="1" panose="0000080000000000000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notesMasters/notesMaster1.xml" Type="http://schemas.openxmlformats.org/officeDocument/2006/relationships/notesMaster"/><Relationship Id="rId18" Target="theme/theme2.xml" Type="http://schemas.openxmlformats.org/officeDocument/2006/relationships/theme"/><Relationship Id="rId19" Target="notesSlides/notesSlide1.xml" Type="http://schemas.openxmlformats.org/officeDocument/2006/relationships/note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9.svg" Type="http://schemas.openxmlformats.org/officeDocument/2006/relationships/image"/><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png" Type="http://schemas.openxmlformats.org/officeDocument/2006/relationships/image"/><Relationship Id="rId11" Target="../media/image24.svg" Type="http://schemas.openxmlformats.org/officeDocument/2006/relationships/image"/><Relationship Id="rId12" Target="../media/image33.png" Type="http://schemas.openxmlformats.org/officeDocument/2006/relationships/image"/><Relationship Id="rId13" Target="../media/image34.svg" Type="http://schemas.openxmlformats.org/officeDocument/2006/relationships/image"/><Relationship Id="rId14" Target="../media/image38.png" Type="http://schemas.openxmlformats.org/officeDocument/2006/relationships/image"/><Relationship Id="rId15" Target="../media/image39.png" Type="http://schemas.openxmlformats.org/officeDocument/2006/relationships/image"/><Relationship Id="rId2" Target="../media/image10.jpe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 Id="rId9" Target="../media/image1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6.png" Type="http://schemas.openxmlformats.org/officeDocument/2006/relationships/image"/><Relationship Id="rId2" Target="../media/image42.jpe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43.png" Type="http://schemas.openxmlformats.org/officeDocument/2006/relationships/image"/><Relationship Id="rId8" Target="../media/image44.png" Type="http://schemas.openxmlformats.org/officeDocument/2006/relationships/image"/><Relationship Id="rId9" Target="../media/image45.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png" Type="http://schemas.openxmlformats.org/officeDocument/2006/relationships/image"/><Relationship Id="rId12" Target="../media/image17.png" Type="http://schemas.openxmlformats.org/officeDocument/2006/relationships/image"/><Relationship Id="rId2" Target="../media/image10.jpe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 Id="rId9" Target="../media/image1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19.svg" Type="http://schemas.openxmlformats.org/officeDocument/2006/relationships/image"/><Relationship Id="rId12" Target="../media/image20.png" Type="http://schemas.openxmlformats.org/officeDocument/2006/relationships/image"/><Relationship Id="rId13" Target="../media/image21.png" Type="http://schemas.openxmlformats.org/officeDocument/2006/relationships/image"/><Relationship Id="rId14" Target="../media/image22.png" Type="http://schemas.openxmlformats.org/officeDocument/2006/relationships/image"/><Relationship Id="rId2" Target="../media/image10.jpe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 Id="rId9" Target="../media/image1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png" Type="http://schemas.openxmlformats.org/officeDocument/2006/relationships/image"/><Relationship Id="rId11" Target="../media/image24.svg" Type="http://schemas.openxmlformats.org/officeDocument/2006/relationships/image"/><Relationship Id="rId12" Target="../media/image25.png" Type="http://schemas.openxmlformats.org/officeDocument/2006/relationships/image"/><Relationship Id="rId13" Target="../media/image26.svg" Type="http://schemas.openxmlformats.org/officeDocument/2006/relationships/image"/><Relationship Id="rId14" Target="../media/image27.gif" Type="http://schemas.openxmlformats.org/officeDocument/2006/relationships/image"/><Relationship Id="rId15" Target="../media/image28.png" Type="http://schemas.openxmlformats.org/officeDocument/2006/relationships/image"/><Relationship Id="rId2" Target="../media/image10.jpe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 Id="rId9" Target="../media/image1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png" Type="http://schemas.openxmlformats.org/officeDocument/2006/relationships/image"/><Relationship Id="rId11" Target="../media/image30.png" Type="http://schemas.openxmlformats.org/officeDocument/2006/relationships/image"/><Relationship Id="rId12" Target="../media/image31.svg" Type="http://schemas.openxmlformats.org/officeDocument/2006/relationships/image"/><Relationship Id="rId13" Target="../media/image32.png" Type="http://schemas.openxmlformats.org/officeDocument/2006/relationships/image"/><Relationship Id="rId2" Target="../media/image10.jpe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 Id="rId9" Target="../media/image1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png" Type="http://schemas.openxmlformats.org/officeDocument/2006/relationships/image"/><Relationship Id="rId11" Target="../media/image24.svg" Type="http://schemas.openxmlformats.org/officeDocument/2006/relationships/image"/><Relationship Id="rId12" Target="../media/image33.png" Type="http://schemas.openxmlformats.org/officeDocument/2006/relationships/image"/><Relationship Id="rId13" Target="../media/image34.svg" Type="http://schemas.openxmlformats.org/officeDocument/2006/relationships/image"/><Relationship Id="rId14" Target="../media/image35.png" Type="http://schemas.openxmlformats.org/officeDocument/2006/relationships/image"/><Relationship Id="rId15" Target="../media/image36.png" Type="http://schemas.openxmlformats.org/officeDocument/2006/relationships/image"/><Relationship Id="rId16" Target="../media/image37.svg" Type="http://schemas.openxmlformats.org/officeDocument/2006/relationships/image"/><Relationship Id="rId2" Target="../media/image10.jpe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 Id="rId9" Target="../media/image1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png" Type="http://schemas.openxmlformats.org/officeDocument/2006/relationships/image"/><Relationship Id="rId11" Target="../media/image24.svg" Type="http://schemas.openxmlformats.org/officeDocument/2006/relationships/image"/><Relationship Id="rId12" Target="../media/image33.png" Type="http://schemas.openxmlformats.org/officeDocument/2006/relationships/image"/><Relationship Id="rId13" Target="../media/image34.svg" Type="http://schemas.openxmlformats.org/officeDocument/2006/relationships/image"/><Relationship Id="rId14" Target="../media/image38.png" Type="http://schemas.openxmlformats.org/officeDocument/2006/relationships/image"/><Relationship Id="rId15" Target="../media/image39.png" Type="http://schemas.openxmlformats.org/officeDocument/2006/relationships/image"/><Relationship Id="rId2" Target="../media/image10.jpe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 Id="rId9" Target="../media/image1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png" Type="http://schemas.openxmlformats.org/officeDocument/2006/relationships/image"/><Relationship Id="rId11" Target="../media/image24.svg" Type="http://schemas.openxmlformats.org/officeDocument/2006/relationships/image"/><Relationship Id="rId12" Target="../media/image33.png" Type="http://schemas.openxmlformats.org/officeDocument/2006/relationships/image"/><Relationship Id="rId13" Target="../media/image34.svg" Type="http://schemas.openxmlformats.org/officeDocument/2006/relationships/image"/><Relationship Id="rId14" Target="../media/image40.png" Type="http://schemas.openxmlformats.org/officeDocument/2006/relationships/image"/><Relationship Id="rId15" Target="../media/image41.svg" Type="http://schemas.openxmlformats.org/officeDocument/2006/relationships/image"/><Relationship Id="rId2" Target="../media/image10.jpe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 Id="rId9" Target="../media/image1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png" Type="http://schemas.openxmlformats.org/officeDocument/2006/relationships/image"/><Relationship Id="rId11" Target="../media/image24.svg" Type="http://schemas.openxmlformats.org/officeDocument/2006/relationships/image"/><Relationship Id="rId12" Target="../media/image33.png" Type="http://schemas.openxmlformats.org/officeDocument/2006/relationships/image"/><Relationship Id="rId13" Target="../media/image34.svg" Type="http://schemas.openxmlformats.org/officeDocument/2006/relationships/image"/><Relationship Id="rId14" Target="../media/image38.png" Type="http://schemas.openxmlformats.org/officeDocument/2006/relationships/image"/><Relationship Id="rId15" Target="../media/image39.png" Type="http://schemas.openxmlformats.org/officeDocument/2006/relationships/image"/><Relationship Id="rId2" Target="../media/image10.jpe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 Id="rId9" Target="../media/image1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0800000">
            <a:off x="10321088" y="7600905"/>
            <a:ext cx="13110711" cy="536386"/>
          </a:xfrm>
          <a:custGeom>
            <a:avLst/>
            <a:gdLst/>
            <a:ahLst/>
            <a:cxnLst/>
            <a:rect r="r" b="b" t="t" l="l"/>
            <a:pathLst>
              <a:path h="536386" w="13110711">
                <a:moveTo>
                  <a:pt x="0" y="0"/>
                </a:moveTo>
                <a:lnTo>
                  <a:pt x="13110711" y="0"/>
                </a:lnTo>
                <a:lnTo>
                  <a:pt x="13110711" y="536386"/>
                </a:lnTo>
                <a:lnTo>
                  <a:pt x="0" y="536386"/>
                </a:lnTo>
                <a:lnTo>
                  <a:pt x="0" y="0"/>
                </a:lnTo>
                <a:close/>
              </a:path>
            </a:pathLst>
          </a:custGeom>
          <a:blipFill>
            <a:blip r:embed="rId3"/>
            <a:stretch>
              <a:fillRect l="0" t="-1434267" r="-6687" b="0"/>
            </a:stretch>
          </a:blipFill>
        </p:spPr>
      </p:sp>
      <p:sp>
        <p:nvSpPr>
          <p:cNvPr name="Freeform 3" id="3"/>
          <p:cNvSpPr/>
          <p:nvPr/>
        </p:nvSpPr>
        <p:spPr>
          <a:xfrm flipH="true" flipV="false" rot="-10800000">
            <a:off x="-2789623" y="7600905"/>
            <a:ext cx="13110711" cy="536386"/>
          </a:xfrm>
          <a:custGeom>
            <a:avLst/>
            <a:gdLst/>
            <a:ahLst/>
            <a:cxnLst/>
            <a:rect r="r" b="b" t="t" l="l"/>
            <a:pathLst>
              <a:path h="536386" w="13110711">
                <a:moveTo>
                  <a:pt x="13110711" y="0"/>
                </a:moveTo>
                <a:lnTo>
                  <a:pt x="0" y="0"/>
                </a:lnTo>
                <a:lnTo>
                  <a:pt x="0" y="536386"/>
                </a:lnTo>
                <a:lnTo>
                  <a:pt x="13110711" y="536386"/>
                </a:lnTo>
                <a:lnTo>
                  <a:pt x="13110711" y="0"/>
                </a:lnTo>
                <a:close/>
              </a:path>
            </a:pathLst>
          </a:custGeom>
          <a:blipFill>
            <a:blip r:embed="rId3"/>
            <a:stretch>
              <a:fillRect l="0" t="-1434267" r="-6687" b="0"/>
            </a:stretch>
          </a:blipFill>
        </p:spPr>
      </p:sp>
      <p:sp>
        <p:nvSpPr>
          <p:cNvPr name="Freeform 4" id="4"/>
          <p:cNvSpPr/>
          <p:nvPr/>
        </p:nvSpPr>
        <p:spPr>
          <a:xfrm flipH="false" flipV="false" rot="0">
            <a:off x="-2789623" y="2341232"/>
            <a:ext cx="13110711" cy="536386"/>
          </a:xfrm>
          <a:custGeom>
            <a:avLst/>
            <a:gdLst/>
            <a:ahLst/>
            <a:cxnLst/>
            <a:rect r="r" b="b" t="t" l="l"/>
            <a:pathLst>
              <a:path h="536386" w="13110711">
                <a:moveTo>
                  <a:pt x="0" y="0"/>
                </a:moveTo>
                <a:lnTo>
                  <a:pt x="13110711" y="0"/>
                </a:lnTo>
                <a:lnTo>
                  <a:pt x="13110711" y="536386"/>
                </a:lnTo>
                <a:lnTo>
                  <a:pt x="0" y="536386"/>
                </a:lnTo>
                <a:lnTo>
                  <a:pt x="0" y="0"/>
                </a:lnTo>
                <a:close/>
              </a:path>
            </a:pathLst>
          </a:custGeom>
          <a:blipFill>
            <a:blip r:embed="rId4"/>
            <a:stretch>
              <a:fillRect l="0" t="-1434267" r="-6687" b="0"/>
            </a:stretch>
          </a:blipFill>
        </p:spPr>
      </p:sp>
      <p:sp>
        <p:nvSpPr>
          <p:cNvPr name="Freeform 5" id="5"/>
          <p:cNvSpPr/>
          <p:nvPr/>
        </p:nvSpPr>
        <p:spPr>
          <a:xfrm flipH="true" flipV="false" rot="0">
            <a:off x="10321088" y="2341232"/>
            <a:ext cx="13110711" cy="536386"/>
          </a:xfrm>
          <a:custGeom>
            <a:avLst/>
            <a:gdLst/>
            <a:ahLst/>
            <a:cxnLst/>
            <a:rect r="r" b="b" t="t" l="l"/>
            <a:pathLst>
              <a:path h="536386" w="13110711">
                <a:moveTo>
                  <a:pt x="13110711" y="0"/>
                </a:moveTo>
                <a:lnTo>
                  <a:pt x="0" y="0"/>
                </a:lnTo>
                <a:lnTo>
                  <a:pt x="0" y="536386"/>
                </a:lnTo>
                <a:lnTo>
                  <a:pt x="13110711" y="536386"/>
                </a:lnTo>
                <a:lnTo>
                  <a:pt x="13110711" y="0"/>
                </a:lnTo>
                <a:close/>
              </a:path>
            </a:pathLst>
          </a:custGeom>
          <a:blipFill>
            <a:blip r:embed="rId4"/>
            <a:stretch>
              <a:fillRect l="0" t="-1434267" r="-6687" b="0"/>
            </a:stretch>
          </a:blipFill>
        </p:spPr>
      </p:sp>
      <p:grpSp>
        <p:nvGrpSpPr>
          <p:cNvPr name="Group 6" id="6"/>
          <p:cNvGrpSpPr/>
          <p:nvPr/>
        </p:nvGrpSpPr>
        <p:grpSpPr>
          <a:xfrm rot="-10800000">
            <a:off x="-222646" y="8051566"/>
            <a:ext cx="18510646" cy="3424056"/>
            <a:chOff x="0" y="0"/>
            <a:chExt cx="4419725" cy="817550"/>
          </a:xfrm>
        </p:grpSpPr>
        <p:sp>
          <p:nvSpPr>
            <p:cNvPr name="Freeform 7" id="7"/>
            <p:cNvSpPr/>
            <p:nvPr/>
          </p:nvSpPr>
          <p:spPr>
            <a:xfrm flipH="false" flipV="false" rot="0">
              <a:off x="0" y="0"/>
              <a:ext cx="4419725" cy="817550"/>
            </a:xfrm>
            <a:custGeom>
              <a:avLst/>
              <a:gdLst/>
              <a:ahLst/>
              <a:cxnLst/>
              <a:rect r="r" b="b" t="t" l="l"/>
              <a:pathLst>
                <a:path h="817550" w="4419725">
                  <a:moveTo>
                    <a:pt x="0" y="0"/>
                  </a:moveTo>
                  <a:lnTo>
                    <a:pt x="4419725" y="0"/>
                  </a:lnTo>
                  <a:lnTo>
                    <a:pt x="4419725" y="817550"/>
                  </a:lnTo>
                  <a:lnTo>
                    <a:pt x="0" y="817550"/>
                  </a:lnTo>
                  <a:close/>
                </a:path>
              </a:pathLst>
            </a:custGeom>
            <a:solidFill>
              <a:srgbClr val="621111"/>
            </a:solidFill>
          </p:spPr>
        </p:sp>
        <p:sp>
          <p:nvSpPr>
            <p:cNvPr name="TextBox 8" id="8"/>
            <p:cNvSpPr txBox="true"/>
            <p:nvPr/>
          </p:nvSpPr>
          <p:spPr>
            <a:xfrm>
              <a:off x="0" y="-47625"/>
              <a:ext cx="4419725" cy="865175"/>
            </a:xfrm>
            <a:prstGeom prst="rect">
              <a:avLst/>
            </a:prstGeom>
          </p:spPr>
          <p:txBody>
            <a:bodyPr anchor="ctr" rtlCol="false" tIns="56036" lIns="56036" bIns="56036" rIns="56036"/>
            <a:lstStyle/>
            <a:p>
              <a:pPr algn="ctr">
                <a:lnSpc>
                  <a:spcPts val="2659"/>
                </a:lnSpc>
              </a:pPr>
            </a:p>
          </p:txBody>
        </p:sp>
      </p:grpSp>
      <p:sp>
        <p:nvSpPr>
          <p:cNvPr name="Freeform 9" id="9"/>
          <p:cNvSpPr/>
          <p:nvPr/>
        </p:nvSpPr>
        <p:spPr>
          <a:xfrm flipH="false" flipV="true" rot="0">
            <a:off x="12052434" y="8032516"/>
            <a:ext cx="6218061" cy="971572"/>
          </a:xfrm>
          <a:custGeom>
            <a:avLst/>
            <a:gdLst/>
            <a:ahLst/>
            <a:cxnLst/>
            <a:rect r="r" b="b" t="t" l="l"/>
            <a:pathLst>
              <a:path h="971572" w="6218061">
                <a:moveTo>
                  <a:pt x="0" y="971572"/>
                </a:moveTo>
                <a:lnTo>
                  <a:pt x="6218061" y="971572"/>
                </a:lnTo>
                <a:lnTo>
                  <a:pt x="6218061" y="0"/>
                </a:lnTo>
                <a:lnTo>
                  <a:pt x="0" y="0"/>
                </a:lnTo>
                <a:lnTo>
                  <a:pt x="0" y="971572"/>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true" rot="0">
            <a:off x="5868041" y="8032516"/>
            <a:ext cx="6218061" cy="971572"/>
          </a:xfrm>
          <a:custGeom>
            <a:avLst/>
            <a:gdLst/>
            <a:ahLst/>
            <a:cxnLst/>
            <a:rect r="r" b="b" t="t" l="l"/>
            <a:pathLst>
              <a:path h="971572" w="6218061">
                <a:moveTo>
                  <a:pt x="0" y="971572"/>
                </a:moveTo>
                <a:lnTo>
                  <a:pt x="6218061" y="971572"/>
                </a:lnTo>
                <a:lnTo>
                  <a:pt x="6218061" y="0"/>
                </a:lnTo>
                <a:lnTo>
                  <a:pt x="0" y="0"/>
                </a:lnTo>
                <a:lnTo>
                  <a:pt x="0" y="971572"/>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true" rot="0">
            <a:off x="-325876" y="8032516"/>
            <a:ext cx="6218061" cy="971572"/>
          </a:xfrm>
          <a:custGeom>
            <a:avLst/>
            <a:gdLst/>
            <a:ahLst/>
            <a:cxnLst/>
            <a:rect r="r" b="b" t="t" l="l"/>
            <a:pathLst>
              <a:path h="971572" w="6218061">
                <a:moveTo>
                  <a:pt x="0" y="971572"/>
                </a:moveTo>
                <a:lnTo>
                  <a:pt x="6218061" y="971572"/>
                </a:lnTo>
                <a:lnTo>
                  <a:pt x="6218061" y="0"/>
                </a:lnTo>
                <a:lnTo>
                  <a:pt x="0" y="0"/>
                </a:lnTo>
                <a:lnTo>
                  <a:pt x="0" y="971572"/>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8436967" y="-15716"/>
            <a:ext cx="1414067" cy="1866768"/>
          </a:xfrm>
          <a:custGeom>
            <a:avLst/>
            <a:gdLst/>
            <a:ahLst/>
            <a:cxnLst/>
            <a:rect r="r" b="b" t="t" l="l"/>
            <a:pathLst>
              <a:path h="1866768" w="1414067">
                <a:moveTo>
                  <a:pt x="0" y="0"/>
                </a:moveTo>
                <a:lnTo>
                  <a:pt x="1414066" y="0"/>
                </a:lnTo>
                <a:lnTo>
                  <a:pt x="1414066" y="1866768"/>
                </a:lnTo>
                <a:lnTo>
                  <a:pt x="0" y="1866768"/>
                </a:lnTo>
                <a:lnTo>
                  <a:pt x="0" y="0"/>
                </a:lnTo>
                <a:close/>
              </a:path>
            </a:pathLst>
          </a:custGeom>
          <a:blipFill>
            <a:blip r:embed="rId7"/>
            <a:stretch>
              <a:fillRect l="-17867" t="-3725" r="-318342" b="-3725"/>
            </a:stretch>
          </a:blipFill>
          <a:ln cap="sq">
            <a:noFill/>
            <a:prstDash val="solid"/>
            <a:miter/>
          </a:ln>
        </p:spPr>
      </p:sp>
      <p:sp>
        <p:nvSpPr>
          <p:cNvPr name="Freeform 13" id="13"/>
          <p:cNvSpPr/>
          <p:nvPr/>
        </p:nvSpPr>
        <p:spPr>
          <a:xfrm flipH="false" flipV="false" rot="0">
            <a:off x="7945399" y="1294198"/>
            <a:ext cx="2723078" cy="1113709"/>
          </a:xfrm>
          <a:custGeom>
            <a:avLst/>
            <a:gdLst/>
            <a:ahLst/>
            <a:cxnLst/>
            <a:rect r="r" b="b" t="t" l="l"/>
            <a:pathLst>
              <a:path h="1113709" w="2723078">
                <a:moveTo>
                  <a:pt x="0" y="0"/>
                </a:moveTo>
                <a:lnTo>
                  <a:pt x="2723078" y="0"/>
                </a:lnTo>
                <a:lnTo>
                  <a:pt x="2723078" y="1113709"/>
                </a:lnTo>
                <a:lnTo>
                  <a:pt x="0" y="1113709"/>
                </a:lnTo>
                <a:lnTo>
                  <a:pt x="0" y="0"/>
                </a:lnTo>
                <a:close/>
              </a:path>
            </a:pathLst>
          </a:custGeom>
          <a:blipFill>
            <a:blip r:embed="rId8"/>
            <a:stretch>
              <a:fillRect l="-35141" t="-3725" r="0" b="-3725"/>
            </a:stretch>
          </a:blipFill>
          <a:ln cap="sq">
            <a:noFill/>
            <a:prstDash val="solid"/>
            <a:miter/>
          </a:ln>
        </p:spPr>
      </p:sp>
      <p:grpSp>
        <p:nvGrpSpPr>
          <p:cNvPr name="Group 14" id="14"/>
          <p:cNvGrpSpPr/>
          <p:nvPr/>
        </p:nvGrpSpPr>
        <p:grpSpPr>
          <a:xfrm rot="0">
            <a:off x="-162938" y="-1035199"/>
            <a:ext cx="18510646" cy="3424056"/>
            <a:chOff x="0" y="0"/>
            <a:chExt cx="4419725" cy="817550"/>
          </a:xfrm>
        </p:grpSpPr>
        <p:sp>
          <p:nvSpPr>
            <p:cNvPr name="Freeform 15" id="15"/>
            <p:cNvSpPr/>
            <p:nvPr/>
          </p:nvSpPr>
          <p:spPr>
            <a:xfrm flipH="false" flipV="false" rot="0">
              <a:off x="0" y="0"/>
              <a:ext cx="4419725" cy="817550"/>
            </a:xfrm>
            <a:custGeom>
              <a:avLst/>
              <a:gdLst/>
              <a:ahLst/>
              <a:cxnLst/>
              <a:rect r="r" b="b" t="t" l="l"/>
              <a:pathLst>
                <a:path h="817550" w="4419725">
                  <a:moveTo>
                    <a:pt x="0" y="0"/>
                  </a:moveTo>
                  <a:lnTo>
                    <a:pt x="4419725" y="0"/>
                  </a:lnTo>
                  <a:lnTo>
                    <a:pt x="4419725" y="817550"/>
                  </a:lnTo>
                  <a:lnTo>
                    <a:pt x="0" y="817550"/>
                  </a:lnTo>
                  <a:close/>
                </a:path>
              </a:pathLst>
            </a:custGeom>
            <a:solidFill>
              <a:srgbClr val="621111"/>
            </a:solidFill>
          </p:spPr>
        </p:sp>
        <p:sp>
          <p:nvSpPr>
            <p:cNvPr name="TextBox 16" id="16"/>
            <p:cNvSpPr txBox="true"/>
            <p:nvPr/>
          </p:nvSpPr>
          <p:spPr>
            <a:xfrm>
              <a:off x="0" y="-47625"/>
              <a:ext cx="4419725" cy="865175"/>
            </a:xfrm>
            <a:prstGeom prst="rect">
              <a:avLst/>
            </a:prstGeom>
          </p:spPr>
          <p:txBody>
            <a:bodyPr anchor="ctr" rtlCol="false" tIns="56036" lIns="56036" bIns="56036" rIns="56036"/>
            <a:lstStyle/>
            <a:p>
              <a:pPr algn="ctr">
                <a:lnSpc>
                  <a:spcPts val="2659"/>
                </a:lnSpc>
              </a:pPr>
            </a:p>
          </p:txBody>
        </p:sp>
      </p:grpSp>
      <p:sp>
        <p:nvSpPr>
          <p:cNvPr name="Freeform 17" id="17"/>
          <p:cNvSpPr/>
          <p:nvPr/>
        </p:nvSpPr>
        <p:spPr>
          <a:xfrm flipH="false" flipV="true" rot="-10800000">
            <a:off x="-145433" y="1436335"/>
            <a:ext cx="6218061" cy="971572"/>
          </a:xfrm>
          <a:custGeom>
            <a:avLst/>
            <a:gdLst/>
            <a:ahLst/>
            <a:cxnLst/>
            <a:rect r="r" b="b" t="t" l="l"/>
            <a:pathLst>
              <a:path h="971572" w="6218061">
                <a:moveTo>
                  <a:pt x="0" y="971572"/>
                </a:moveTo>
                <a:lnTo>
                  <a:pt x="6218061" y="971572"/>
                </a:lnTo>
                <a:lnTo>
                  <a:pt x="6218061" y="0"/>
                </a:lnTo>
                <a:lnTo>
                  <a:pt x="0" y="0"/>
                </a:lnTo>
                <a:lnTo>
                  <a:pt x="0" y="971572"/>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true" rot="-10800000">
            <a:off x="6038960" y="1436335"/>
            <a:ext cx="6218061" cy="971572"/>
          </a:xfrm>
          <a:custGeom>
            <a:avLst/>
            <a:gdLst/>
            <a:ahLst/>
            <a:cxnLst/>
            <a:rect r="r" b="b" t="t" l="l"/>
            <a:pathLst>
              <a:path h="971572" w="6218061">
                <a:moveTo>
                  <a:pt x="0" y="971572"/>
                </a:moveTo>
                <a:lnTo>
                  <a:pt x="6218061" y="971572"/>
                </a:lnTo>
                <a:lnTo>
                  <a:pt x="6218061" y="0"/>
                </a:lnTo>
                <a:lnTo>
                  <a:pt x="0" y="0"/>
                </a:lnTo>
                <a:lnTo>
                  <a:pt x="0" y="971572"/>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19" id="19"/>
          <p:cNvSpPr/>
          <p:nvPr/>
        </p:nvSpPr>
        <p:spPr>
          <a:xfrm flipH="false" flipV="true" rot="-10800000">
            <a:off x="12232877" y="1436335"/>
            <a:ext cx="6218061" cy="971572"/>
          </a:xfrm>
          <a:custGeom>
            <a:avLst/>
            <a:gdLst/>
            <a:ahLst/>
            <a:cxnLst/>
            <a:rect r="r" b="b" t="t" l="l"/>
            <a:pathLst>
              <a:path h="971572" w="6218061">
                <a:moveTo>
                  <a:pt x="0" y="971572"/>
                </a:moveTo>
                <a:lnTo>
                  <a:pt x="6218061" y="971572"/>
                </a:lnTo>
                <a:lnTo>
                  <a:pt x="6218061" y="0"/>
                </a:lnTo>
                <a:lnTo>
                  <a:pt x="0" y="0"/>
                </a:lnTo>
                <a:lnTo>
                  <a:pt x="0" y="971572"/>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TextBox 20" id="20"/>
          <p:cNvSpPr txBox="true"/>
          <p:nvPr/>
        </p:nvSpPr>
        <p:spPr>
          <a:xfrm rot="0">
            <a:off x="181630" y="3058161"/>
            <a:ext cx="17924739" cy="3942077"/>
          </a:xfrm>
          <a:prstGeom prst="rect">
            <a:avLst/>
          </a:prstGeom>
        </p:spPr>
        <p:txBody>
          <a:bodyPr anchor="t" rtlCol="false" tIns="0" lIns="0" bIns="0" rIns="0">
            <a:spAutoFit/>
          </a:bodyPr>
          <a:lstStyle/>
          <a:p>
            <a:pPr algn="ctr">
              <a:lnSpc>
                <a:spcPts val="15820"/>
              </a:lnSpc>
              <a:spcBef>
                <a:spcPct val="0"/>
              </a:spcBef>
            </a:pPr>
            <a:r>
              <a:rPr lang="en-US" sz="11300">
                <a:solidFill>
                  <a:srgbClr val="7A2F1A"/>
                </a:solidFill>
                <a:latin typeface="Shrikhand"/>
                <a:ea typeface="Shrikhand"/>
                <a:cs typeface="Shrikhand"/>
                <a:sym typeface="Shrikhand"/>
              </a:rPr>
              <a:t>KESEIMBANGAN MENTAL</a:t>
            </a:r>
          </a:p>
        </p:txBody>
      </p:sp>
      <p:sp>
        <p:nvSpPr>
          <p:cNvPr name="Freeform 21" id="21"/>
          <p:cNvSpPr/>
          <p:nvPr/>
        </p:nvSpPr>
        <p:spPr>
          <a:xfrm flipH="false" flipV="false" rot="0">
            <a:off x="0" y="4711072"/>
            <a:ext cx="3674461" cy="3375911"/>
          </a:xfrm>
          <a:custGeom>
            <a:avLst/>
            <a:gdLst/>
            <a:ahLst/>
            <a:cxnLst/>
            <a:rect r="r" b="b" t="t" l="l"/>
            <a:pathLst>
              <a:path h="3375911" w="3674461">
                <a:moveTo>
                  <a:pt x="0" y="0"/>
                </a:moveTo>
                <a:lnTo>
                  <a:pt x="3674461" y="0"/>
                </a:lnTo>
                <a:lnTo>
                  <a:pt x="3674461" y="3375911"/>
                </a:lnTo>
                <a:lnTo>
                  <a:pt x="0" y="3375911"/>
                </a:lnTo>
                <a:lnTo>
                  <a:pt x="0" y="0"/>
                </a:lnTo>
                <a:close/>
              </a:path>
            </a:pathLst>
          </a:custGeom>
          <a:blipFill>
            <a:blip r:embed="rId9">
              <a:alphaModFix amt="61000"/>
            </a:blip>
            <a:stretch>
              <a:fillRect l="0" t="0" r="0" b="0"/>
            </a:stretch>
          </a:blipFill>
        </p:spPr>
      </p:sp>
      <p:sp>
        <p:nvSpPr>
          <p:cNvPr name="Freeform 22" id="22"/>
          <p:cNvSpPr/>
          <p:nvPr/>
        </p:nvSpPr>
        <p:spPr>
          <a:xfrm flipH="false" flipV="false" rot="0">
            <a:off x="13601474" y="2702647"/>
            <a:ext cx="4686526" cy="5384335"/>
          </a:xfrm>
          <a:custGeom>
            <a:avLst/>
            <a:gdLst/>
            <a:ahLst/>
            <a:cxnLst/>
            <a:rect r="r" b="b" t="t" l="l"/>
            <a:pathLst>
              <a:path h="5384335" w="4686526">
                <a:moveTo>
                  <a:pt x="0" y="0"/>
                </a:moveTo>
                <a:lnTo>
                  <a:pt x="4686526" y="0"/>
                </a:lnTo>
                <a:lnTo>
                  <a:pt x="4686526" y="5384336"/>
                </a:lnTo>
                <a:lnTo>
                  <a:pt x="0" y="5384336"/>
                </a:lnTo>
                <a:lnTo>
                  <a:pt x="0" y="0"/>
                </a:lnTo>
                <a:close/>
              </a:path>
            </a:pathLst>
          </a:custGeom>
          <a:blipFill>
            <a:blip r:embed="rId10">
              <a:alphaModFix amt="2900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sp>
        <p:nvSpPr>
          <p:cNvPr name="Freeform 3" id="3"/>
          <p:cNvSpPr/>
          <p:nvPr/>
        </p:nvSpPr>
        <p:spPr>
          <a:xfrm flipH="false" flipV="false" rot="-5400000">
            <a:off x="1675651" y="10527109"/>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sp>
        <p:nvSpPr>
          <p:cNvPr name="Freeform 4" id="4"/>
          <p:cNvSpPr/>
          <p:nvPr/>
        </p:nvSpPr>
        <p:spPr>
          <a:xfrm flipH="false" flipV="false" rot="-5400000">
            <a:off x="1675651" y="3259013"/>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grpSp>
        <p:nvGrpSpPr>
          <p:cNvPr name="Group 5" id="5"/>
          <p:cNvGrpSpPr/>
          <p:nvPr/>
        </p:nvGrpSpPr>
        <p:grpSpPr>
          <a:xfrm rot="0">
            <a:off x="0" y="0"/>
            <a:ext cx="4919039" cy="10287000"/>
            <a:chOff x="0" y="0"/>
            <a:chExt cx="1295549" cy="2709333"/>
          </a:xfrm>
        </p:grpSpPr>
        <p:sp>
          <p:nvSpPr>
            <p:cNvPr name="Freeform 6" id="6"/>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solidFill>
              <a:srgbClr val="6D1212"/>
            </a:solidFill>
          </p:spPr>
        </p:sp>
        <p:sp>
          <p:nvSpPr>
            <p:cNvPr name="TextBox 7" id="7"/>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sp>
        <p:nvSpPr>
          <p:cNvPr name="AutoShape 8" id="8"/>
          <p:cNvSpPr/>
          <p:nvPr/>
        </p:nvSpPr>
        <p:spPr>
          <a:xfrm>
            <a:off x="5700359" y="1935479"/>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9" id="9"/>
          <p:cNvSpPr/>
          <p:nvPr/>
        </p:nvSpPr>
        <p:spPr>
          <a:xfrm flipH="false" flipV="false" rot="0">
            <a:off x="16115194" y="15625"/>
            <a:ext cx="2288212" cy="2263250"/>
          </a:xfrm>
          <a:custGeom>
            <a:avLst/>
            <a:gdLst/>
            <a:ahLst/>
            <a:cxnLst/>
            <a:rect r="r" b="b" t="t" l="l"/>
            <a:pathLst>
              <a:path h="2263250" w="2288212">
                <a:moveTo>
                  <a:pt x="0" y="0"/>
                </a:moveTo>
                <a:lnTo>
                  <a:pt x="2288212" y="0"/>
                </a:lnTo>
                <a:lnTo>
                  <a:pt x="2288212" y="2263250"/>
                </a:lnTo>
                <a:lnTo>
                  <a:pt x="0" y="2263250"/>
                </a:lnTo>
                <a:lnTo>
                  <a:pt x="0" y="0"/>
                </a:lnTo>
                <a:close/>
              </a:path>
            </a:pathLst>
          </a:custGeom>
          <a:blipFill>
            <a:blip r:embed="rId4">
              <a:alphaModFix amt="37000"/>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true" rot="-10800000">
            <a:off x="-1293827" y="9255714"/>
            <a:ext cx="6212866" cy="970760"/>
          </a:xfrm>
          <a:custGeom>
            <a:avLst/>
            <a:gdLst/>
            <a:ahLst/>
            <a:cxnLst/>
            <a:rect r="r" b="b" t="t" l="l"/>
            <a:pathLst>
              <a:path h="970760" w="6212866">
                <a:moveTo>
                  <a:pt x="0" y="970760"/>
                </a:moveTo>
                <a:lnTo>
                  <a:pt x="6212866" y="970760"/>
                </a:lnTo>
                <a:lnTo>
                  <a:pt x="6212866" y="0"/>
                </a:lnTo>
                <a:lnTo>
                  <a:pt x="0" y="0"/>
                </a:lnTo>
                <a:lnTo>
                  <a:pt x="0" y="970760"/>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81854" y="549185"/>
            <a:ext cx="1254750" cy="1405343"/>
          </a:xfrm>
          <a:custGeom>
            <a:avLst/>
            <a:gdLst/>
            <a:ahLst/>
            <a:cxnLst/>
            <a:rect r="r" b="b" t="t" l="l"/>
            <a:pathLst>
              <a:path h="1405343" w="1254750">
                <a:moveTo>
                  <a:pt x="0" y="0"/>
                </a:moveTo>
                <a:lnTo>
                  <a:pt x="1254750" y="0"/>
                </a:lnTo>
                <a:lnTo>
                  <a:pt x="1254750" y="1405344"/>
                </a:lnTo>
                <a:lnTo>
                  <a:pt x="0" y="1405344"/>
                </a:lnTo>
                <a:lnTo>
                  <a:pt x="0" y="0"/>
                </a:lnTo>
                <a:close/>
              </a:path>
            </a:pathLst>
          </a:custGeom>
          <a:blipFill>
            <a:blip r:embed="rId8"/>
            <a:stretch>
              <a:fillRect l="0" t="-3725" r="-270084" b="-3725"/>
            </a:stretch>
          </a:blipFill>
          <a:ln cap="sq">
            <a:noFill/>
            <a:prstDash val="solid"/>
            <a:miter/>
          </a:ln>
        </p:spPr>
      </p:sp>
      <p:sp>
        <p:nvSpPr>
          <p:cNvPr name="Freeform 12" id="12"/>
          <p:cNvSpPr/>
          <p:nvPr/>
        </p:nvSpPr>
        <p:spPr>
          <a:xfrm flipH="false" flipV="false" rot="0">
            <a:off x="1431122" y="549185"/>
            <a:ext cx="3436141" cy="1405343"/>
          </a:xfrm>
          <a:custGeom>
            <a:avLst/>
            <a:gdLst/>
            <a:ahLst/>
            <a:cxnLst/>
            <a:rect r="r" b="b" t="t" l="l"/>
            <a:pathLst>
              <a:path h="1405343" w="3436141">
                <a:moveTo>
                  <a:pt x="0" y="0"/>
                </a:moveTo>
                <a:lnTo>
                  <a:pt x="3436140" y="0"/>
                </a:lnTo>
                <a:lnTo>
                  <a:pt x="3436140" y="1405344"/>
                </a:lnTo>
                <a:lnTo>
                  <a:pt x="0" y="1405344"/>
                </a:lnTo>
                <a:lnTo>
                  <a:pt x="0" y="0"/>
                </a:lnTo>
                <a:close/>
              </a:path>
            </a:pathLst>
          </a:custGeom>
          <a:blipFill>
            <a:blip r:embed="rId9"/>
            <a:stretch>
              <a:fillRect l="-35141" t="-3725" r="0" b="-3725"/>
            </a:stretch>
          </a:blipFill>
          <a:ln cap="sq">
            <a:noFill/>
            <a:prstDash val="solid"/>
            <a:miter/>
          </a:ln>
        </p:spPr>
      </p:sp>
      <p:sp>
        <p:nvSpPr>
          <p:cNvPr name="AutoShape 13" id="13"/>
          <p:cNvSpPr/>
          <p:nvPr/>
        </p:nvSpPr>
        <p:spPr>
          <a:xfrm>
            <a:off x="5767074" y="8609323"/>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14" id="14"/>
          <p:cNvSpPr/>
          <p:nvPr/>
        </p:nvSpPr>
        <p:spPr>
          <a:xfrm flipH="false" flipV="false" rot="0">
            <a:off x="15967535" y="8784775"/>
            <a:ext cx="1737859" cy="1441699"/>
          </a:xfrm>
          <a:custGeom>
            <a:avLst/>
            <a:gdLst/>
            <a:ahLst/>
            <a:cxnLst/>
            <a:rect r="r" b="b" t="t" l="l"/>
            <a:pathLst>
              <a:path h="1441699" w="1737859">
                <a:moveTo>
                  <a:pt x="0" y="0"/>
                </a:moveTo>
                <a:lnTo>
                  <a:pt x="1737859" y="0"/>
                </a:lnTo>
                <a:lnTo>
                  <a:pt x="1737859" y="1441699"/>
                </a:lnTo>
                <a:lnTo>
                  <a:pt x="0" y="144169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0">
            <a:off x="5309699" y="8831468"/>
            <a:ext cx="1508291" cy="1415052"/>
          </a:xfrm>
          <a:custGeom>
            <a:avLst/>
            <a:gdLst/>
            <a:ahLst/>
            <a:cxnLst/>
            <a:rect r="r" b="b" t="t" l="l"/>
            <a:pathLst>
              <a:path h="1415052" w="1508291">
                <a:moveTo>
                  <a:pt x="0" y="0"/>
                </a:moveTo>
                <a:lnTo>
                  <a:pt x="1508291" y="0"/>
                </a:lnTo>
                <a:lnTo>
                  <a:pt x="1508291" y="1415052"/>
                </a:lnTo>
                <a:lnTo>
                  <a:pt x="0" y="141505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6" id="16"/>
          <p:cNvSpPr/>
          <p:nvPr/>
        </p:nvSpPr>
        <p:spPr>
          <a:xfrm flipH="false" flipV="false" rot="0">
            <a:off x="251695" y="2490281"/>
            <a:ext cx="2369817" cy="2894432"/>
          </a:xfrm>
          <a:custGeom>
            <a:avLst/>
            <a:gdLst/>
            <a:ahLst/>
            <a:cxnLst/>
            <a:rect r="r" b="b" t="t" l="l"/>
            <a:pathLst>
              <a:path h="2894432" w="2369817">
                <a:moveTo>
                  <a:pt x="0" y="0"/>
                </a:moveTo>
                <a:lnTo>
                  <a:pt x="2369817" y="0"/>
                </a:lnTo>
                <a:lnTo>
                  <a:pt x="2369817" y="2894433"/>
                </a:lnTo>
                <a:lnTo>
                  <a:pt x="0" y="2894433"/>
                </a:lnTo>
                <a:lnTo>
                  <a:pt x="0" y="0"/>
                </a:lnTo>
                <a:close/>
              </a:path>
            </a:pathLst>
          </a:custGeom>
          <a:blipFill>
            <a:blip r:embed="rId14"/>
            <a:stretch>
              <a:fillRect l="0" t="0" r="0" b="0"/>
            </a:stretch>
          </a:blipFill>
        </p:spPr>
      </p:sp>
      <p:sp>
        <p:nvSpPr>
          <p:cNvPr name="Freeform 17" id="17"/>
          <p:cNvSpPr/>
          <p:nvPr/>
        </p:nvSpPr>
        <p:spPr>
          <a:xfrm flipH="false" flipV="false" rot="0">
            <a:off x="1278299" y="5465965"/>
            <a:ext cx="3574065" cy="3708498"/>
          </a:xfrm>
          <a:custGeom>
            <a:avLst/>
            <a:gdLst/>
            <a:ahLst/>
            <a:cxnLst/>
            <a:rect r="r" b="b" t="t" l="l"/>
            <a:pathLst>
              <a:path h="3708498" w="3574065">
                <a:moveTo>
                  <a:pt x="0" y="0"/>
                </a:moveTo>
                <a:lnTo>
                  <a:pt x="3574065" y="0"/>
                </a:lnTo>
                <a:lnTo>
                  <a:pt x="3574065" y="3708498"/>
                </a:lnTo>
                <a:lnTo>
                  <a:pt x="0" y="3708498"/>
                </a:lnTo>
                <a:lnTo>
                  <a:pt x="0" y="0"/>
                </a:lnTo>
                <a:close/>
              </a:path>
            </a:pathLst>
          </a:custGeom>
          <a:blipFill>
            <a:blip r:embed="rId15"/>
            <a:stretch>
              <a:fillRect l="0" t="0" r="0" b="0"/>
            </a:stretch>
          </a:blipFill>
        </p:spPr>
      </p:sp>
      <p:sp>
        <p:nvSpPr>
          <p:cNvPr name="TextBox 18" id="18"/>
          <p:cNvSpPr txBox="true"/>
          <p:nvPr/>
        </p:nvSpPr>
        <p:spPr>
          <a:xfrm rot="0">
            <a:off x="5700359" y="2647327"/>
            <a:ext cx="11442463" cy="6575599"/>
          </a:xfrm>
          <a:prstGeom prst="rect">
            <a:avLst/>
          </a:prstGeom>
        </p:spPr>
        <p:txBody>
          <a:bodyPr anchor="t" rtlCol="false" tIns="0" lIns="0" bIns="0" rIns="0">
            <a:spAutoFit/>
          </a:bodyPr>
          <a:lstStyle/>
          <a:p>
            <a:pPr algn="just" marL="538274" indent="-269137" lvl="1">
              <a:lnSpc>
                <a:spcPts val="3490"/>
              </a:lnSpc>
              <a:buFont typeface="Arial"/>
              <a:buChar char="•"/>
            </a:pPr>
            <a:r>
              <a:rPr lang="en-US" b="true" sz="2493">
                <a:solidFill>
                  <a:srgbClr val="000000"/>
                </a:solidFill>
                <a:latin typeface="Poppins Bold"/>
                <a:ea typeface="Poppins Bold"/>
                <a:cs typeface="Poppins Bold"/>
                <a:sym typeface="Poppins Bold"/>
              </a:rPr>
              <a:t>Mengembangkan keterampilan manajerial</a:t>
            </a:r>
          </a:p>
          <a:p>
            <a:pPr algn="just">
              <a:lnSpc>
                <a:spcPts val="3490"/>
              </a:lnSpc>
            </a:pPr>
            <a:r>
              <a:rPr lang="en-US" sz="2493" b="true">
                <a:solidFill>
                  <a:srgbClr val="000000"/>
                </a:solidFill>
                <a:latin typeface="Poppins Bold"/>
                <a:ea typeface="Poppins Bold"/>
                <a:cs typeface="Poppins Bold"/>
                <a:sym typeface="Poppins Bold"/>
              </a:rPr>
              <a:t>Mahasiswa dapat belajar berpikir strategis, mengorganisir sumber daya, dan mengelola waktu dengan efektif. </a:t>
            </a:r>
          </a:p>
          <a:p>
            <a:pPr algn="just">
              <a:lnSpc>
                <a:spcPts val="3490"/>
              </a:lnSpc>
            </a:pPr>
          </a:p>
          <a:p>
            <a:pPr algn="just" marL="538274" indent="-269137" lvl="1">
              <a:lnSpc>
                <a:spcPts val="3490"/>
              </a:lnSpc>
              <a:buFont typeface="Arial"/>
              <a:buChar char="•"/>
            </a:pPr>
            <a:r>
              <a:rPr lang="en-US" b="true" sz="2493">
                <a:solidFill>
                  <a:srgbClr val="000000"/>
                </a:solidFill>
                <a:latin typeface="Poppins Bold"/>
                <a:ea typeface="Poppins Bold"/>
                <a:cs typeface="Poppins Bold"/>
                <a:sym typeface="Poppins Bold"/>
              </a:rPr>
              <a:t>Mengembangkan keterampilan interpersonal</a:t>
            </a:r>
          </a:p>
          <a:p>
            <a:pPr algn="just">
              <a:lnSpc>
                <a:spcPts val="3490"/>
              </a:lnSpc>
            </a:pPr>
            <a:r>
              <a:rPr lang="en-US" sz="2493" b="true">
                <a:solidFill>
                  <a:srgbClr val="000000"/>
                </a:solidFill>
                <a:latin typeface="Poppins Bold"/>
                <a:ea typeface="Poppins Bold"/>
                <a:cs typeface="Poppins Bold"/>
                <a:sym typeface="Poppins Bold"/>
              </a:rPr>
              <a:t>Mahasiswa dapat meningkatkan keterampilan interpersonal mereka dengan bekerja sama dan berinteraksi dengan anggota organisasi. </a:t>
            </a:r>
          </a:p>
          <a:p>
            <a:pPr algn="just">
              <a:lnSpc>
                <a:spcPts val="3490"/>
              </a:lnSpc>
            </a:pPr>
          </a:p>
          <a:p>
            <a:pPr algn="just" marL="538274" indent="-269137" lvl="1">
              <a:lnSpc>
                <a:spcPts val="3490"/>
              </a:lnSpc>
              <a:buFont typeface="Arial"/>
              <a:buChar char="•"/>
            </a:pPr>
            <a:r>
              <a:rPr lang="en-US" b="true" sz="2493">
                <a:solidFill>
                  <a:srgbClr val="000000"/>
                </a:solidFill>
                <a:latin typeface="Poppins Bold"/>
                <a:ea typeface="Poppins Bold"/>
                <a:cs typeface="Poppins Bold"/>
                <a:sym typeface="Poppins Bold"/>
              </a:rPr>
              <a:t>Mengembangkan keahlian spesifik</a:t>
            </a:r>
          </a:p>
          <a:p>
            <a:pPr algn="just" marL="538274" indent="-269137" lvl="1">
              <a:lnSpc>
                <a:spcPts val="3490"/>
              </a:lnSpc>
              <a:buFont typeface="Arial"/>
              <a:buChar char="•"/>
            </a:pPr>
            <a:r>
              <a:rPr lang="en-US" b="true" sz="2493">
                <a:solidFill>
                  <a:srgbClr val="000000"/>
                </a:solidFill>
                <a:latin typeface="Poppins Bold"/>
                <a:ea typeface="Poppins Bold"/>
                <a:cs typeface="Poppins Bold"/>
                <a:sym typeface="Poppins Bold"/>
              </a:rPr>
              <a:t>Menerapkan teori ke dalam praktik</a:t>
            </a:r>
          </a:p>
          <a:p>
            <a:pPr algn="just" marL="538274" indent="-269137" lvl="1">
              <a:lnSpc>
                <a:spcPts val="3490"/>
              </a:lnSpc>
              <a:buFont typeface="Arial"/>
              <a:buChar char="•"/>
            </a:pPr>
            <a:r>
              <a:rPr lang="en-US" b="true" sz="2493">
                <a:solidFill>
                  <a:srgbClr val="000000"/>
                </a:solidFill>
                <a:latin typeface="Poppins Bold"/>
                <a:ea typeface="Poppins Bold"/>
                <a:cs typeface="Poppins Bold"/>
                <a:sym typeface="Poppins Bold"/>
              </a:rPr>
              <a:t>Mengembangkan karakter dan etika</a:t>
            </a:r>
          </a:p>
          <a:p>
            <a:pPr algn="just" marL="538274" indent="-269137" lvl="1">
              <a:lnSpc>
                <a:spcPts val="3490"/>
              </a:lnSpc>
              <a:buFont typeface="Arial"/>
              <a:buChar char="•"/>
            </a:pPr>
            <a:r>
              <a:rPr lang="en-US" b="true" sz="2493">
                <a:solidFill>
                  <a:srgbClr val="000000"/>
                </a:solidFill>
                <a:latin typeface="Poppins Bold"/>
                <a:ea typeface="Poppins Bold"/>
                <a:cs typeface="Poppins Bold"/>
                <a:sym typeface="Poppins Bold"/>
              </a:rPr>
              <a:t>Meningkatkan rasa tanggung jawab sosial</a:t>
            </a:r>
          </a:p>
          <a:p>
            <a:pPr algn="just">
              <a:lnSpc>
                <a:spcPts val="3490"/>
              </a:lnSpc>
            </a:pPr>
          </a:p>
          <a:p>
            <a:pPr algn="just">
              <a:lnSpc>
                <a:spcPts val="3490"/>
              </a:lnSpc>
            </a:pPr>
          </a:p>
          <a:p>
            <a:pPr algn="just">
              <a:lnSpc>
                <a:spcPts val="3490"/>
              </a:lnSpc>
            </a:pPr>
          </a:p>
        </p:txBody>
      </p:sp>
      <p:sp>
        <p:nvSpPr>
          <p:cNvPr name="TextBox 19" id="19"/>
          <p:cNvSpPr txBox="true"/>
          <p:nvPr/>
        </p:nvSpPr>
        <p:spPr>
          <a:xfrm rot="0">
            <a:off x="5700359" y="942975"/>
            <a:ext cx="11375748" cy="738505"/>
          </a:xfrm>
          <a:prstGeom prst="rect">
            <a:avLst/>
          </a:prstGeom>
        </p:spPr>
        <p:txBody>
          <a:bodyPr anchor="t" rtlCol="false" tIns="0" lIns="0" bIns="0" rIns="0">
            <a:spAutoFit/>
          </a:bodyPr>
          <a:lstStyle/>
          <a:p>
            <a:pPr algn="ctr">
              <a:lnSpc>
                <a:spcPts val="6020"/>
              </a:lnSpc>
              <a:spcBef>
                <a:spcPct val="0"/>
              </a:spcBef>
            </a:pPr>
            <a:r>
              <a:rPr lang="en-US" sz="4300">
                <a:solidFill>
                  <a:srgbClr val="621111"/>
                </a:solidFill>
                <a:latin typeface="League Spartan"/>
                <a:ea typeface="League Spartan"/>
                <a:cs typeface="League Spartan"/>
                <a:sym typeface="League Spartan"/>
              </a:rPr>
              <a:t>PERAN ORGANISASI KEMAHASISWAAN</a:t>
            </a:r>
          </a:p>
        </p:txBody>
      </p:sp>
    </p:spTree>
  </p:cSld>
  <p:clrMapOvr>
    <a:masterClrMapping/>
  </p:clrMapOvr>
  <p:transition spd="fast">
    <p:push dir="l"/>
  </p:transition>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grpSp>
        <p:nvGrpSpPr>
          <p:cNvPr name="Group 3" id="3"/>
          <p:cNvGrpSpPr/>
          <p:nvPr/>
        </p:nvGrpSpPr>
        <p:grpSpPr>
          <a:xfrm rot="-10800000">
            <a:off x="-2789623" y="7600905"/>
            <a:ext cx="26221422" cy="536386"/>
            <a:chOff x="0" y="0"/>
            <a:chExt cx="34961896" cy="715182"/>
          </a:xfrm>
        </p:grpSpPr>
        <p:sp>
          <p:nvSpPr>
            <p:cNvPr name="Freeform 4" id="4"/>
            <p:cNvSpPr/>
            <p:nvPr/>
          </p:nvSpPr>
          <p:spPr>
            <a:xfrm flipH="false" flipV="false" rot="0">
              <a:off x="0" y="0"/>
              <a:ext cx="17480948" cy="715182"/>
            </a:xfrm>
            <a:custGeom>
              <a:avLst/>
              <a:gdLst/>
              <a:ahLst/>
              <a:cxnLst/>
              <a:rect r="r" b="b" t="t" l="l"/>
              <a:pathLst>
                <a:path h="715182" w="17480948">
                  <a:moveTo>
                    <a:pt x="0" y="0"/>
                  </a:moveTo>
                  <a:lnTo>
                    <a:pt x="17480948" y="0"/>
                  </a:lnTo>
                  <a:lnTo>
                    <a:pt x="17480948" y="715182"/>
                  </a:lnTo>
                  <a:lnTo>
                    <a:pt x="0" y="715182"/>
                  </a:lnTo>
                  <a:lnTo>
                    <a:pt x="0" y="0"/>
                  </a:lnTo>
                  <a:close/>
                </a:path>
              </a:pathLst>
            </a:custGeom>
            <a:blipFill>
              <a:blip r:embed="rId3"/>
              <a:stretch>
                <a:fillRect l="0" t="-1434267" r="-6687" b="0"/>
              </a:stretch>
            </a:blipFill>
          </p:spPr>
        </p:sp>
        <p:sp>
          <p:nvSpPr>
            <p:cNvPr name="Freeform 5" id="5"/>
            <p:cNvSpPr/>
            <p:nvPr/>
          </p:nvSpPr>
          <p:spPr>
            <a:xfrm flipH="true" flipV="false" rot="0">
              <a:off x="17480948" y="0"/>
              <a:ext cx="17480948" cy="715182"/>
            </a:xfrm>
            <a:custGeom>
              <a:avLst/>
              <a:gdLst/>
              <a:ahLst/>
              <a:cxnLst/>
              <a:rect r="r" b="b" t="t" l="l"/>
              <a:pathLst>
                <a:path h="715182" w="17480948">
                  <a:moveTo>
                    <a:pt x="17480948" y="0"/>
                  </a:moveTo>
                  <a:lnTo>
                    <a:pt x="0" y="0"/>
                  </a:lnTo>
                  <a:lnTo>
                    <a:pt x="0" y="715182"/>
                  </a:lnTo>
                  <a:lnTo>
                    <a:pt x="17480948" y="715182"/>
                  </a:lnTo>
                  <a:lnTo>
                    <a:pt x="17480948" y="0"/>
                  </a:lnTo>
                  <a:close/>
                </a:path>
              </a:pathLst>
            </a:custGeom>
            <a:blipFill>
              <a:blip r:embed="rId3"/>
              <a:stretch>
                <a:fillRect l="0" t="-1434267" r="-6687" b="0"/>
              </a:stretch>
            </a:blipFill>
          </p:spPr>
        </p:sp>
      </p:grpSp>
      <p:grpSp>
        <p:nvGrpSpPr>
          <p:cNvPr name="Group 6" id="6"/>
          <p:cNvGrpSpPr/>
          <p:nvPr/>
        </p:nvGrpSpPr>
        <p:grpSpPr>
          <a:xfrm rot="0">
            <a:off x="-2789623" y="2341232"/>
            <a:ext cx="26221422" cy="536386"/>
            <a:chOff x="0" y="0"/>
            <a:chExt cx="34961896" cy="715182"/>
          </a:xfrm>
        </p:grpSpPr>
        <p:sp>
          <p:nvSpPr>
            <p:cNvPr name="Freeform 7" id="7"/>
            <p:cNvSpPr/>
            <p:nvPr/>
          </p:nvSpPr>
          <p:spPr>
            <a:xfrm flipH="false" flipV="false" rot="0">
              <a:off x="0" y="0"/>
              <a:ext cx="17480948" cy="715182"/>
            </a:xfrm>
            <a:custGeom>
              <a:avLst/>
              <a:gdLst/>
              <a:ahLst/>
              <a:cxnLst/>
              <a:rect r="r" b="b" t="t" l="l"/>
              <a:pathLst>
                <a:path h="715182" w="17480948">
                  <a:moveTo>
                    <a:pt x="0" y="0"/>
                  </a:moveTo>
                  <a:lnTo>
                    <a:pt x="17480948" y="0"/>
                  </a:lnTo>
                  <a:lnTo>
                    <a:pt x="17480948" y="715182"/>
                  </a:lnTo>
                  <a:lnTo>
                    <a:pt x="0" y="715182"/>
                  </a:lnTo>
                  <a:lnTo>
                    <a:pt x="0" y="0"/>
                  </a:lnTo>
                  <a:close/>
                </a:path>
              </a:pathLst>
            </a:custGeom>
            <a:blipFill>
              <a:blip r:embed="rId4"/>
              <a:stretch>
                <a:fillRect l="0" t="-1434267" r="-6687" b="0"/>
              </a:stretch>
            </a:blipFill>
          </p:spPr>
        </p:sp>
        <p:sp>
          <p:nvSpPr>
            <p:cNvPr name="Freeform 8" id="8"/>
            <p:cNvSpPr/>
            <p:nvPr/>
          </p:nvSpPr>
          <p:spPr>
            <a:xfrm flipH="true" flipV="false" rot="0">
              <a:off x="17480948" y="0"/>
              <a:ext cx="17480948" cy="715182"/>
            </a:xfrm>
            <a:custGeom>
              <a:avLst/>
              <a:gdLst/>
              <a:ahLst/>
              <a:cxnLst/>
              <a:rect r="r" b="b" t="t" l="l"/>
              <a:pathLst>
                <a:path h="715182" w="17480948">
                  <a:moveTo>
                    <a:pt x="17480948" y="0"/>
                  </a:moveTo>
                  <a:lnTo>
                    <a:pt x="0" y="0"/>
                  </a:lnTo>
                  <a:lnTo>
                    <a:pt x="0" y="715182"/>
                  </a:lnTo>
                  <a:lnTo>
                    <a:pt x="17480948" y="715182"/>
                  </a:lnTo>
                  <a:lnTo>
                    <a:pt x="17480948" y="0"/>
                  </a:lnTo>
                  <a:close/>
                </a:path>
              </a:pathLst>
            </a:custGeom>
            <a:blipFill>
              <a:blip r:embed="rId4"/>
              <a:stretch>
                <a:fillRect l="0" t="-1434267" r="-6687" b="0"/>
              </a:stretch>
            </a:blipFill>
          </p:spPr>
        </p:sp>
      </p:grpSp>
      <p:grpSp>
        <p:nvGrpSpPr>
          <p:cNvPr name="Group 9" id="9"/>
          <p:cNvGrpSpPr/>
          <p:nvPr/>
        </p:nvGrpSpPr>
        <p:grpSpPr>
          <a:xfrm rot="-10800000">
            <a:off x="-162938" y="8051378"/>
            <a:ext cx="18613876" cy="3443106"/>
            <a:chOff x="0" y="0"/>
            <a:chExt cx="24818502" cy="4590807"/>
          </a:xfrm>
        </p:grpSpPr>
        <p:grpSp>
          <p:nvGrpSpPr>
            <p:cNvPr name="Group 10" id="10"/>
            <p:cNvGrpSpPr/>
            <p:nvPr/>
          </p:nvGrpSpPr>
          <p:grpSpPr>
            <a:xfrm rot="0">
              <a:off x="0" y="0"/>
              <a:ext cx="24680862" cy="4565407"/>
              <a:chOff x="0" y="0"/>
              <a:chExt cx="4419725" cy="817550"/>
            </a:xfrm>
          </p:grpSpPr>
          <p:sp>
            <p:nvSpPr>
              <p:cNvPr name="Freeform 11" id="11"/>
              <p:cNvSpPr/>
              <p:nvPr/>
            </p:nvSpPr>
            <p:spPr>
              <a:xfrm flipH="false" flipV="false" rot="0">
                <a:off x="0" y="0"/>
                <a:ext cx="4419725" cy="817550"/>
              </a:xfrm>
              <a:custGeom>
                <a:avLst/>
                <a:gdLst/>
                <a:ahLst/>
                <a:cxnLst/>
                <a:rect r="r" b="b" t="t" l="l"/>
                <a:pathLst>
                  <a:path h="817550" w="4419725">
                    <a:moveTo>
                      <a:pt x="0" y="0"/>
                    </a:moveTo>
                    <a:lnTo>
                      <a:pt x="4419725" y="0"/>
                    </a:lnTo>
                    <a:lnTo>
                      <a:pt x="4419725" y="817550"/>
                    </a:lnTo>
                    <a:lnTo>
                      <a:pt x="0" y="817550"/>
                    </a:lnTo>
                    <a:close/>
                  </a:path>
                </a:pathLst>
              </a:custGeom>
              <a:solidFill>
                <a:srgbClr val="621111"/>
              </a:solidFill>
            </p:spPr>
          </p:sp>
          <p:sp>
            <p:nvSpPr>
              <p:cNvPr name="TextBox 12" id="12"/>
              <p:cNvSpPr txBox="true"/>
              <p:nvPr/>
            </p:nvSpPr>
            <p:spPr>
              <a:xfrm>
                <a:off x="0" y="-47625"/>
                <a:ext cx="4419725" cy="865175"/>
              </a:xfrm>
              <a:prstGeom prst="rect">
                <a:avLst/>
              </a:prstGeom>
            </p:spPr>
            <p:txBody>
              <a:bodyPr anchor="ctr" rtlCol="false" tIns="56036" lIns="56036" bIns="56036" rIns="56036"/>
              <a:lstStyle/>
              <a:p>
                <a:pPr algn="ctr">
                  <a:lnSpc>
                    <a:spcPts val="2659"/>
                  </a:lnSpc>
                </a:pPr>
              </a:p>
            </p:txBody>
          </p:sp>
        </p:grpSp>
        <p:sp>
          <p:nvSpPr>
            <p:cNvPr name="Freeform 13" id="13"/>
            <p:cNvSpPr/>
            <p:nvPr/>
          </p:nvSpPr>
          <p:spPr>
            <a:xfrm flipH="false" flipV="true" rot="-10800000">
              <a:off x="23340"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true" rot="-10800000">
              <a:off x="8269197"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true" rot="-10800000">
              <a:off x="16527754"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grpSp>
      <p:grpSp>
        <p:nvGrpSpPr>
          <p:cNvPr name="Group 16" id="16"/>
          <p:cNvGrpSpPr/>
          <p:nvPr/>
        </p:nvGrpSpPr>
        <p:grpSpPr>
          <a:xfrm rot="0">
            <a:off x="-162938" y="-833681"/>
            <a:ext cx="18613876" cy="3443106"/>
            <a:chOff x="0" y="0"/>
            <a:chExt cx="24818502" cy="4590807"/>
          </a:xfrm>
        </p:grpSpPr>
        <p:grpSp>
          <p:nvGrpSpPr>
            <p:cNvPr name="Group 17" id="17"/>
            <p:cNvGrpSpPr/>
            <p:nvPr/>
          </p:nvGrpSpPr>
          <p:grpSpPr>
            <a:xfrm rot="0">
              <a:off x="0" y="0"/>
              <a:ext cx="24680862" cy="4565407"/>
              <a:chOff x="0" y="0"/>
              <a:chExt cx="4419725" cy="817550"/>
            </a:xfrm>
          </p:grpSpPr>
          <p:sp>
            <p:nvSpPr>
              <p:cNvPr name="Freeform 18" id="18"/>
              <p:cNvSpPr/>
              <p:nvPr/>
            </p:nvSpPr>
            <p:spPr>
              <a:xfrm flipH="false" flipV="false" rot="0">
                <a:off x="0" y="0"/>
                <a:ext cx="4419725" cy="817550"/>
              </a:xfrm>
              <a:custGeom>
                <a:avLst/>
                <a:gdLst/>
                <a:ahLst/>
                <a:cxnLst/>
                <a:rect r="r" b="b" t="t" l="l"/>
                <a:pathLst>
                  <a:path h="817550" w="4419725">
                    <a:moveTo>
                      <a:pt x="0" y="0"/>
                    </a:moveTo>
                    <a:lnTo>
                      <a:pt x="4419725" y="0"/>
                    </a:lnTo>
                    <a:lnTo>
                      <a:pt x="4419725" y="817550"/>
                    </a:lnTo>
                    <a:lnTo>
                      <a:pt x="0" y="817550"/>
                    </a:lnTo>
                    <a:close/>
                  </a:path>
                </a:pathLst>
              </a:custGeom>
              <a:solidFill>
                <a:srgbClr val="621111"/>
              </a:solidFill>
            </p:spPr>
          </p:sp>
          <p:sp>
            <p:nvSpPr>
              <p:cNvPr name="TextBox 19" id="19"/>
              <p:cNvSpPr txBox="true"/>
              <p:nvPr/>
            </p:nvSpPr>
            <p:spPr>
              <a:xfrm>
                <a:off x="0" y="-47625"/>
                <a:ext cx="4419725" cy="865175"/>
              </a:xfrm>
              <a:prstGeom prst="rect">
                <a:avLst/>
              </a:prstGeom>
            </p:spPr>
            <p:txBody>
              <a:bodyPr anchor="ctr" rtlCol="false" tIns="56036" lIns="56036" bIns="56036" rIns="56036"/>
              <a:lstStyle/>
              <a:p>
                <a:pPr algn="ctr">
                  <a:lnSpc>
                    <a:spcPts val="2659"/>
                  </a:lnSpc>
                </a:pPr>
              </a:p>
            </p:txBody>
          </p:sp>
        </p:grpSp>
        <p:sp>
          <p:nvSpPr>
            <p:cNvPr name="Freeform 20" id="20"/>
            <p:cNvSpPr/>
            <p:nvPr/>
          </p:nvSpPr>
          <p:spPr>
            <a:xfrm flipH="false" flipV="true" rot="-10800000">
              <a:off x="23340"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21" id="21"/>
            <p:cNvSpPr/>
            <p:nvPr/>
          </p:nvSpPr>
          <p:spPr>
            <a:xfrm flipH="false" flipV="true" rot="-10800000">
              <a:off x="8269197"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22" id="22"/>
            <p:cNvSpPr/>
            <p:nvPr/>
          </p:nvSpPr>
          <p:spPr>
            <a:xfrm flipH="false" flipV="true" rot="-10800000">
              <a:off x="16527754"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grpSp>
      <p:sp>
        <p:nvSpPr>
          <p:cNvPr name="Freeform 23" id="23"/>
          <p:cNvSpPr/>
          <p:nvPr/>
        </p:nvSpPr>
        <p:spPr>
          <a:xfrm flipH="false" flipV="false" rot="0">
            <a:off x="4896261" y="102870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7">
              <a:alphaModFix amt="54000"/>
            </a:blip>
            <a:stretch>
              <a:fillRect l="0" t="0" r="0" b="0"/>
            </a:stretch>
          </a:blipFill>
        </p:spPr>
      </p:sp>
      <p:sp>
        <p:nvSpPr>
          <p:cNvPr name="Freeform 24" id="24"/>
          <p:cNvSpPr/>
          <p:nvPr/>
        </p:nvSpPr>
        <p:spPr>
          <a:xfrm flipH="false" flipV="false" rot="0">
            <a:off x="0" y="-58585"/>
            <a:ext cx="2441502" cy="2174570"/>
          </a:xfrm>
          <a:custGeom>
            <a:avLst/>
            <a:gdLst/>
            <a:ahLst/>
            <a:cxnLst/>
            <a:rect r="r" b="b" t="t" l="l"/>
            <a:pathLst>
              <a:path h="2174570" w="2441502">
                <a:moveTo>
                  <a:pt x="0" y="0"/>
                </a:moveTo>
                <a:lnTo>
                  <a:pt x="2441502" y="0"/>
                </a:lnTo>
                <a:lnTo>
                  <a:pt x="2441502" y="2174570"/>
                </a:lnTo>
                <a:lnTo>
                  <a:pt x="0" y="217457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5" id="25"/>
          <p:cNvSpPr/>
          <p:nvPr/>
        </p:nvSpPr>
        <p:spPr>
          <a:xfrm flipH="false" flipV="false" rot="0">
            <a:off x="14989637" y="6109578"/>
            <a:ext cx="3092262" cy="4055426"/>
          </a:xfrm>
          <a:custGeom>
            <a:avLst/>
            <a:gdLst/>
            <a:ahLst/>
            <a:cxnLst/>
            <a:rect r="r" b="b" t="t" l="l"/>
            <a:pathLst>
              <a:path h="4055426" w="3092262">
                <a:moveTo>
                  <a:pt x="0" y="0"/>
                </a:moveTo>
                <a:lnTo>
                  <a:pt x="3092262" y="0"/>
                </a:lnTo>
                <a:lnTo>
                  <a:pt x="3092262" y="4055426"/>
                </a:lnTo>
                <a:lnTo>
                  <a:pt x="0" y="4055426"/>
                </a:lnTo>
                <a:lnTo>
                  <a:pt x="0" y="0"/>
                </a:lnTo>
                <a:close/>
              </a:path>
            </a:pathLst>
          </a:custGeom>
          <a:blipFill>
            <a:blip r:embed="rId10"/>
            <a:stretch>
              <a:fillRect l="0" t="0" r="0" b="0"/>
            </a:stretch>
          </a:blipFill>
        </p:spPr>
      </p:sp>
      <p:sp>
        <p:nvSpPr>
          <p:cNvPr name="TextBox 26" id="26"/>
          <p:cNvSpPr txBox="true"/>
          <p:nvPr/>
        </p:nvSpPr>
        <p:spPr>
          <a:xfrm rot="0">
            <a:off x="1752232" y="3979226"/>
            <a:ext cx="14783536" cy="2090423"/>
          </a:xfrm>
          <a:prstGeom prst="rect">
            <a:avLst/>
          </a:prstGeom>
        </p:spPr>
        <p:txBody>
          <a:bodyPr anchor="t" rtlCol="false" tIns="0" lIns="0" bIns="0" rIns="0">
            <a:spAutoFit/>
          </a:bodyPr>
          <a:lstStyle/>
          <a:p>
            <a:pPr algn="ctr">
              <a:lnSpc>
                <a:spcPts val="17079"/>
              </a:lnSpc>
              <a:spcBef>
                <a:spcPct val="0"/>
              </a:spcBef>
            </a:pPr>
            <a:r>
              <a:rPr lang="en-US" sz="12199">
                <a:solidFill>
                  <a:srgbClr val="6D1212"/>
                </a:solidFill>
                <a:latin typeface="League Spartan"/>
                <a:ea typeface="League Spartan"/>
                <a:cs typeface="League Spartan"/>
                <a:sym typeface="League Spartan"/>
              </a:rPr>
              <a:t>ARIGATOU:)</a:t>
            </a:r>
          </a:p>
        </p:txBody>
      </p:sp>
    </p:spTree>
  </p:cSld>
  <p:clrMapOvr>
    <a:masterClrMapping/>
  </p:clrMapOvr>
  <p:transition spd="fast">
    <p:push dir="l"/>
  </p:transition>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sp>
        <p:nvSpPr>
          <p:cNvPr name="Freeform 3" id="3"/>
          <p:cNvSpPr/>
          <p:nvPr/>
        </p:nvSpPr>
        <p:spPr>
          <a:xfrm flipH="false" flipV="false" rot="-5400000">
            <a:off x="1675651" y="10527109"/>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sp>
        <p:nvSpPr>
          <p:cNvPr name="Freeform 4" id="4"/>
          <p:cNvSpPr/>
          <p:nvPr/>
        </p:nvSpPr>
        <p:spPr>
          <a:xfrm flipH="false" flipV="false" rot="-5400000">
            <a:off x="1675651" y="3259013"/>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grpSp>
        <p:nvGrpSpPr>
          <p:cNvPr name="Group 5" id="5"/>
          <p:cNvGrpSpPr/>
          <p:nvPr/>
        </p:nvGrpSpPr>
        <p:grpSpPr>
          <a:xfrm rot="0">
            <a:off x="0" y="0"/>
            <a:ext cx="4919039" cy="10287000"/>
            <a:chOff x="0" y="0"/>
            <a:chExt cx="1295549" cy="2709333"/>
          </a:xfrm>
        </p:grpSpPr>
        <p:sp>
          <p:nvSpPr>
            <p:cNvPr name="Freeform 6" id="6"/>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solidFill>
              <a:srgbClr val="6D1212"/>
            </a:solidFill>
          </p:spPr>
        </p:sp>
        <p:sp>
          <p:nvSpPr>
            <p:cNvPr name="TextBox 7" id="7"/>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sp>
        <p:nvSpPr>
          <p:cNvPr name="AutoShape 8" id="8"/>
          <p:cNvSpPr/>
          <p:nvPr/>
        </p:nvSpPr>
        <p:spPr>
          <a:xfrm>
            <a:off x="5767074" y="3325823"/>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9" id="9"/>
          <p:cNvSpPr/>
          <p:nvPr/>
        </p:nvSpPr>
        <p:spPr>
          <a:xfrm flipH="false" flipV="false" rot="0">
            <a:off x="15789704" y="120232"/>
            <a:ext cx="2288212" cy="2263250"/>
          </a:xfrm>
          <a:custGeom>
            <a:avLst/>
            <a:gdLst/>
            <a:ahLst/>
            <a:cxnLst/>
            <a:rect r="r" b="b" t="t" l="l"/>
            <a:pathLst>
              <a:path h="2263250" w="2288212">
                <a:moveTo>
                  <a:pt x="0" y="0"/>
                </a:moveTo>
                <a:lnTo>
                  <a:pt x="2288212" y="0"/>
                </a:lnTo>
                <a:lnTo>
                  <a:pt x="2288212" y="2263250"/>
                </a:lnTo>
                <a:lnTo>
                  <a:pt x="0" y="2263250"/>
                </a:lnTo>
                <a:lnTo>
                  <a:pt x="0" y="0"/>
                </a:lnTo>
                <a:close/>
              </a:path>
            </a:pathLst>
          </a:custGeom>
          <a:blipFill>
            <a:blip r:embed="rId4">
              <a:alphaModFix amt="37000"/>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true" rot="-10800000">
            <a:off x="-1293827" y="9316240"/>
            <a:ext cx="6212866" cy="970760"/>
          </a:xfrm>
          <a:custGeom>
            <a:avLst/>
            <a:gdLst/>
            <a:ahLst/>
            <a:cxnLst/>
            <a:rect r="r" b="b" t="t" l="l"/>
            <a:pathLst>
              <a:path h="970760" w="6212866">
                <a:moveTo>
                  <a:pt x="0" y="970760"/>
                </a:moveTo>
                <a:lnTo>
                  <a:pt x="6212866" y="970760"/>
                </a:lnTo>
                <a:lnTo>
                  <a:pt x="6212866" y="0"/>
                </a:lnTo>
                <a:lnTo>
                  <a:pt x="0" y="0"/>
                </a:lnTo>
                <a:lnTo>
                  <a:pt x="0" y="970760"/>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81854" y="549185"/>
            <a:ext cx="1254750" cy="1405343"/>
          </a:xfrm>
          <a:custGeom>
            <a:avLst/>
            <a:gdLst/>
            <a:ahLst/>
            <a:cxnLst/>
            <a:rect r="r" b="b" t="t" l="l"/>
            <a:pathLst>
              <a:path h="1405343" w="1254750">
                <a:moveTo>
                  <a:pt x="0" y="0"/>
                </a:moveTo>
                <a:lnTo>
                  <a:pt x="1254750" y="0"/>
                </a:lnTo>
                <a:lnTo>
                  <a:pt x="1254750" y="1405344"/>
                </a:lnTo>
                <a:lnTo>
                  <a:pt x="0" y="1405344"/>
                </a:lnTo>
                <a:lnTo>
                  <a:pt x="0" y="0"/>
                </a:lnTo>
                <a:close/>
              </a:path>
            </a:pathLst>
          </a:custGeom>
          <a:blipFill>
            <a:blip r:embed="rId8"/>
            <a:stretch>
              <a:fillRect l="0" t="-3725" r="-270084" b="-3725"/>
            </a:stretch>
          </a:blipFill>
          <a:ln cap="sq">
            <a:noFill/>
            <a:prstDash val="solid"/>
            <a:miter/>
          </a:ln>
        </p:spPr>
      </p:sp>
      <p:sp>
        <p:nvSpPr>
          <p:cNvPr name="Freeform 12" id="12"/>
          <p:cNvSpPr/>
          <p:nvPr/>
        </p:nvSpPr>
        <p:spPr>
          <a:xfrm flipH="false" flipV="false" rot="0">
            <a:off x="1431122" y="549185"/>
            <a:ext cx="3436141" cy="1405343"/>
          </a:xfrm>
          <a:custGeom>
            <a:avLst/>
            <a:gdLst/>
            <a:ahLst/>
            <a:cxnLst/>
            <a:rect r="r" b="b" t="t" l="l"/>
            <a:pathLst>
              <a:path h="1405343" w="3436141">
                <a:moveTo>
                  <a:pt x="0" y="0"/>
                </a:moveTo>
                <a:lnTo>
                  <a:pt x="3436140" y="0"/>
                </a:lnTo>
                <a:lnTo>
                  <a:pt x="3436140" y="1405344"/>
                </a:lnTo>
                <a:lnTo>
                  <a:pt x="0" y="1405344"/>
                </a:lnTo>
                <a:lnTo>
                  <a:pt x="0" y="0"/>
                </a:lnTo>
                <a:close/>
              </a:path>
            </a:pathLst>
          </a:custGeom>
          <a:blipFill>
            <a:blip r:embed="rId9"/>
            <a:stretch>
              <a:fillRect l="-35141" t="-3725" r="0" b="-3725"/>
            </a:stretch>
          </a:blipFill>
          <a:ln cap="sq">
            <a:noFill/>
            <a:prstDash val="solid"/>
            <a:miter/>
          </a:ln>
        </p:spPr>
      </p:sp>
      <p:sp>
        <p:nvSpPr>
          <p:cNvPr name="AutoShape 13" id="13"/>
          <p:cNvSpPr/>
          <p:nvPr/>
        </p:nvSpPr>
        <p:spPr>
          <a:xfrm>
            <a:off x="5767074" y="8609323"/>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14" id="14"/>
          <p:cNvSpPr/>
          <p:nvPr/>
        </p:nvSpPr>
        <p:spPr>
          <a:xfrm flipH="false" flipV="false" rot="0">
            <a:off x="15672040" y="8714098"/>
            <a:ext cx="2615960" cy="1772313"/>
          </a:xfrm>
          <a:custGeom>
            <a:avLst/>
            <a:gdLst/>
            <a:ahLst/>
            <a:cxnLst/>
            <a:rect r="r" b="b" t="t" l="l"/>
            <a:pathLst>
              <a:path h="1772313" w="2615960">
                <a:moveTo>
                  <a:pt x="0" y="0"/>
                </a:moveTo>
                <a:lnTo>
                  <a:pt x="2615960" y="0"/>
                </a:lnTo>
                <a:lnTo>
                  <a:pt x="2615960" y="1772312"/>
                </a:lnTo>
                <a:lnTo>
                  <a:pt x="0" y="1772312"/>
                </a:lnTo>
                <a:lnTo>
                  <a:pt x="0" y="0"/>
                </a:lnTo>
                <a:close/>
              </a:path>
            </a:pathLst>
          </a:custGeom>
          <a:blipFill>
            <a:blip r:embed="rId10"/>
            <a:stretch>
              <a:fillRect l="0" t="0" r="0" b="0"/>
            </a:stretch>
          </a:blipFill>
        </p:spPr>
      </p:sp>
      <p:sp>
        <p:nvSpPr>
          <p:cNvPr name="Freeform 15" id="15"/>
          <p:cNvSpPr/>
          <p:nvPr/>
        </p:nvSpPr>
        <p:spPr>
          <a:xfrm flipH="false" flipV="false" rot="0">
            <a:off x="5065167" y="8714098"/>
            <a:ext cx="1403815" cy="1572902"/>
          </a:xfrm>
          <a:custGeom>
            <a:avLst/>
            <a:gdLst/>
            <a:ahLst/>
            <a:cxnLst/>
            <a:rect r="r" b="b" t="t" l="l"/>
            <a:pathLst>
              <a:path h="1572902" w="1403815">
                <a:moveTo>
                  <a:pt x="0" y="0"/>
                </a:moveTo>
                <a:lnTo>
                  <a:pt x="1403815" y="0"/>
                </a:lnTo>
                <a:lnTo>
                  <a:pt x="1403815" y="1572902"/>
                </a:lnTo>
                <a:lnTo>
                  <a:pt x="0" y="1572902"/>
                </a:lnTo>
                <a:lnTo>
                  <a:pt x="0" y="0"/>
                </a:lnTo>
                <a:close/>
              </a:path>
            </a:pathLst>
          </a:custGeom>
          <a:blipFill>
            <a:blip r:embed="rId11"/>
            <a:stretch>
              <a:fillRect l="0" t="0" r="0" b="0"/>
            </a:stretch>
          </a:blipFill>
        </p:spPr>
      </p:sp>
      <p:sp>
        <p:nvSpPr>
          <p:cNvPr name="Freeform 16" id="16"/>
          <p:cNvSpPr/>
          <p:nvPr/>
        </p:nvSpPr>
        <p:spPr>
          <a:xfrm flipH="false" flipV="false" rot="0">
            <a:off x="492723" y="3001973"/>
            <a:ext cx="3933592" cy="4493394"/>
          </a:xfrm>
          <a:custGeom>
            <a:avLst/>
            <a:gdLst/>
            <a:ahLst/>
            <a:cxnLst/>
            <a:rect r="r" b="b" t="t" l="l"/>
            <a:pathLst>
              <a:path h="4493394" w="3933592">
                <a:moveTo>
                  <a:pt x="0" y="0"/>
                </a:moveTo>
                <a:lnTo>
                  <a:pt x="3933592" y="0"/>
                </a:lnTo>
                <a:lnTo>
                  <a:pt x="3933592" y="4493394"/>
                </a:lnTo>
                <a:lnTo>
                  <a:pt x="0" y="4493394"/>
                </a:lnTo>
                <a:lnTo>
                  <a:pt x="0" y="0"/>
                </a:lnTo>
                <a:close/>
              </a:path>
            </a:pathLst>
          </a:custGeom>
          <a:blipFill>
            <a:blip r:embed="rId12"/>
            <a:stretch>
              <a:fillRect l="0" t="0" r="0" b="0"/>
            </a:stretch>
          </a:blipFill>
        </p:spPr>
      </p:sp>
      <p:sp>
        <p:nvSpPr>
          <p:cNvPr name="TextBox 17" id="17"/>
          <p:cNvSpPr txBox="true"/>
          <p:nvPr/>
        </p:nvSpPr>
        <p:spPr>
          <a:xfrm rot="0">
            <a:off x="5700359" y="3786324"/>
            <a:ext cx="11442463" cy="5699299"/>
          </a:xfrm>
          <a:prstGeom prst="rect">
            <a:avLst/>
          </a:prstGeom>
        </p:spPr>
        <p:txBody>
          <a:bodyPr anchor="t" rtlCol="false" tIns="0" lIns="0" bIns="0" rIns="0">
            <a:spAutoFit/>
          </a:bodyPr>
          <a:lstStyle/>
          <a:p>
            <a:pPr algn="just">
              <a:lnSpc>
                <a:spcPts val="3490"/>
              </a:lnSpc>
            </a:pPr>
            <a:r>
              <a:rPr lang="en-US" sz="2493" b="true">
                <a:solidFill>
                  <a:srgbClr val="000000"/>
                </a:solidFill>
                <a:latin typeface="Poppins Bold"/>
                <a:ea typeface="Poppins Bold"/>
                <a:cs typeface="Poppins Bold"/>
                <a:sym typeface="Poppins Bold"/>
              </a:rPr>
              <a:t>Keseimbangan mental dalam berorganisasi merujuk pada kemampuan individu untuk menjaga kesehatan mental yang baik sambil aktif berpartisipasi dalam kegiatan organisasi. Ini melibatkan pengelolaan stres, pemeliharaan keseimbangan antara tanggung jawab akademik dan organisasi, serta menjaga waktu untuk istirahat dan aktivitas pribadi. </a:t>
            </a:r>
          </a:p>
          <a:p>
            <a:pPr algn="just">
              <a:lnSpc>
                <a:spcPts val="3490"/>
              </a:lnSpc>
            </a:pPr>
          </a:p>
          <a:p>
            <a:pPr algn="just">
              <a:lnSpc>
                <a:spcPts val="3490"/>
              </a:lnSpc>
            </a:pPr>
            <a:r>
              <a:rPr lang="en-US" sz="2493" b="true">
                <a:solidFill>
                  <a:srgbClr val="000000"/>
                </a:solidFill>
                <a:latin typeface="Poppins Bold"/>
                <a:ea typeface="Poppins Bold"/>
                <a:cs typeface="Poppins Bold"/>
                <a:sym typeface="Poppins Bold"/>
              </a:rPr>
              <a:t>Keseimbangan ini penting untuk memastikan bahwa keterlibatan dalam organisasi tidak mengorbankan kesejahteraan mental atau menyebabkan burnout.</a:t>
            </a:r>
          </a:p>
          <a:p>
            <a:pPr algn="just">
              <a:lnSpc>
                <a:spcPts val="3490"/>
              </a:lnSpc>
            </a:pPr>
          </a:p>
          <a:p>
            <a:pPr algn="just">
              <a:lnSpc>
                <a:spcPts val="3490"/>
              </a:lnSpc>
            </a:pPr>
          </a:p>
          <a:p>
            <a:pPr algn="just">
              <a:lnSpc>
                <a:spcPts val="3490"/>
              </a:lnSpc>
            </a:pPr>
          </a:p>
        </p:txBody>
      </p:sp>
      <p:sp>
        <p:nvSpPr>
          <p:cNvPr name="TextBox 18" id="18"/>
          <p:cNvSpPr txBox="true"/>
          <p:nvPr/>
        </p:nvSpPr>
        <p:spPr>
          <a:xfrm rot="0">
            <a:off x="5883552" y="1430348"/>
            <a:ext cx="11375748" cy="1571625"/>
          </a:xfrm>
          <a:prstGeom prst="rect">
            <a:avLst/>
          </a:prstGeom>
        </p:spPr>
        <p:txBody>
          <a:bodyPr anchor="t" rtlCol="false" tIns="0" lIns="0" bIns="0" rIns="0">
            <a:spAutoFit/>
          </a:bodyPr>
          <a:lstStyle/>
          <a:p>
            <a:pPr algn="l">
              <a:lnSpc>
                <a:spcPts val="6299"/>
              </a:lnSpc>
              <a:spcBef>
                <a:spcPct val="0"/>
              </a:spcBef>
            </a:pPr>
            <a:r>
              <a:rPr lang="en-US" sz="4500">
                <a:solidFill>
                  <a:srgbClr val="621111"/>
                </a:solidFill>
                <a:latin typeface="League Spartan"/>
                <a:ea typeface="League Spartan"/>
                <a:cs typeface="League Spartan"/>
                <a:sym typeface="League Spartan"/>
              </a:rPr>
              <a:t>PENGERTIAN KESEIMBANGAN MENTAL DALAM BERORGANISASI</a:t>
            </a:r>
          </a:p>
        </p:txBody>
      </p:sp>
    </p:spTree>
  </p:cSld>
  <p:clrMapOvr>
    <a:masterClrMapping/>
  </p:clrMapOvr>
  <p:transition spd="fast">
    <p:push dir="l"/>
  </p:transition>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sp>
        <p:nvSpPr>
          <p:cNvPr name="Freeform 3" id="3"/>
          <p:cNvSpPr/>
          <p:nvPr/>
        </p:nvSpPr>
        <p:spPr>
          <a:xfrm flipH="false" flipV="false" rot="-5400000">
            <a:off x="1675651" y="10527109"/>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sp>
        <p:nvSpPr>
          <p:cNvPr name="Freeform 4" id="4"/>
          <p:cNvSpPr/>
          <p:nvPr/>
        </p:nvSpPr>
        <p:spPr>
          <a:xfrm flipH="false" flipV="false" rot="-5400000">
            <a:off x="1675651" y="3259013"/>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grpSp>
        <p:nvGrpSpPr>
          <p:cNvPr name="Group 5" id="5"/>
          <p:cNvGrpSpPr/>
          <p:nvPr/>
        </p:nvGrpSpPr>
        <p:grpSpPr>
          <a:xfrm rot="0">
            <a:off x="0" y="0"/>
            <a:ext cx="4919039" cy="10287000"/>
            <a:chOff x="0" y="0"/>
            <a:chExt cx="1295549" cy="2709333"/>
          </a:xfrm>
        </p:grpSpPr>
        <p:sp>
          <p:nvSpPr>
            <p:cNvPr name="Freeform 6" id="6"/>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solidFill>
              <a:srgbClr val="6D1212"/>
            </a:solidFill>
          </p:spPr>
        </p:sp>
        <p:sp>
          <p:nvSpPr>
            <p:cNvPr name="TextBox 7" id="7"/>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sp>
        <p:nvSpPr>
          <p:cNvPr name="AutoShape 8" id="8"/>
          <p:cNvSpPr/>
          <p:nvPr/>
        </p:nvSpPr>
        <p:spPr>
          <a:xfrm>
            <a:off x="5767074" y="2490281"/>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9" id="9"/>
          <p:cNvSpPr/>
          <p:nvPr/>
        </p:nvSpPr>
        <p:spPr>
          <a:xfrm flipH="false" flipV="false" rot="0">
            <a:off x="15789704" y="120232"/>
            <a:ext cx="2288212" cy="2263250"/>
          </a:xfrm>
          <a:custGeom>
            <a:avLst/>
            <a:gdLst/>
            <a:ahLst/>
            <a:cxnLst/>
            <a:rect r="r" b="b" t="t" l="l"/>
            <a:pathLst>
              <a:path h="2263250" w="2288212">
                <a:moveTo>
                  <a:pt x="0" y="0"/>
                </a:moveTo>
                <a:lnTo>
                  <a:pt x="2288212" y="0"/>
                </a:lnTo>
                <a:lnTo>
                  <a:pt x="2288212" y="2263250"/>
                </a:lnTo>
                <a:lnTo>
                  <a:pt x="0" y="2263250"/>
                </a:lnTo>
                <a:lnTo>
                  <a:pt x="0" y="0"/>
                </a:lnTo>
                <a:close/>
              </a:path>
            </a:pathLst>
          </a:custGeom>
          <a:blipFill>
            <a:blip r:embed="rId4">
              <a:alphaModFix amt="37000"/>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true" rot="-10800000">
            <a:off x="-1224296" y="9023339"/>
            <a:ext cx="6212866" cy="970760"/>
          </a:xfrm>
          <a:custGeom>
            <a:avLst/>
            <a:gdLst/>
            <a:ahLst/>
            <a:cxnLst/>
            <a:rect r="r" b="b" t="t" l="l"/>
            <a:pathLst>
              <a:path h="970760" w="6212866">
                <a:moveTo>
                  <a:pt x="0" y="970760"/>
                </a:moveTo>
                <a:lnTo>
                  <a:pt x="6212865" y="970760"/>
                </a:lnTo>
                <a:lnTo>
                  <a:pt x="6212865" y="0"/>
                </a:lnTo>
                <a:lnTo>
                  <a:pt x="0" y="0"/>
                </a:lnTo>
                <a:lnTo>
                  <a:pt x="0" y="970760"/>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81854" y="549185"/>
            <a:ext cx="1254750" cy="1405343"/>
          </a:xfrm>
          <a:custGeom>
            <a:avLst/>
            <a:gdLst/>
            <a:ahLst/>
            <a:cxnLst/>
            <a:rect r="r" b="b" t="t" l="l"/>
            <a:pathLst>
              <a:path h="1405343" w="1254750">
                <a:moveTo>
                  <a:pt x="0" y="0"/>
                </a:moveTo>
                <a:lnTo>
                  <a:pt x="1254750" y="0"/>
                </a:lnTo>
                <a:lnTo>
                  <a:pt x="1254750" y="1405344"/>
                </a:lnTo>
                <a:lnTo>
                  <a:pt x="0" y="1405344"/>
                </a:lnTo>
                <a:lnTo>
                  <a:pt x="0" y="0"/>
                </a:lnTo>
                <a:close/>
              </a:path>
            </a:pathLst>
          </a:custGeom>
          <a:blipFill>
            <a:blip r:embed="rId8"/>
            <a:stretch>
              <a:fillRect l="0" t="-3725" r="-270084" b="-3725"/>
            </a:stretch>
          </a:blipFill>
          <a:ln cap="sq">
            <a:noFill/>
            <a:prstDash val="solid"/>
            <a:miter/>
          </a:ln>
        </p:spPr>
      </p:sp>
      <p:sp>
        <p:nvSpPr>
          <p:cNvPr name="Freeform 12" id="12"/>
          <p:cNvSpPr/>
          <p:nvPr/>
        </p:nvSpPr>
        <p:spPr>
          <a:xfrm flipH="false" flipV="false" rot="0">
            <a:off x="1431122" y="549185"/>
            <a:ext cx="3436141" cy="1405343"/>
          </a:xfrm>
          <a:custGeom>
            <a:avLst/>
            <a:gdLst/>
            <a:ahLst/>
            <a:cxnLst/>
            <a:rect r="r" b="b" t="t" l="l"/>
            <a:pathLst>
              <a:path h="1405343" w="3436141">
                <a:moveTo>
                  <a:pt x="0" y="0"/>
                </a:moveTo>
                <a:lnTo>
                  <a:pt x="3436140" y="0"/>
                </a:lnTo>
                <a:lnTo>
                  <a:pt x="3436140" y="1405344"/>
                </a:lnTo>
                <a:lnTo>
                  <a:pt x="0" y="1405344"/>
                </a:lnTo>
                <a:lnTo>
                  <a:pt x="0" y="0"/>
                </a:lnTo>
                <a:close/>
              </a:path>
            </a:pathLst>
          </a:custGeom>
          <a:blipFill>
            <a:blip r:embed="rId9"/>
            <a:stretch>
              <a:fillRect l="-35141" t="-3725" r="0" b="-3725"/>
            </a:stretch>
          </a:blipFill>
          <a:ln cap="sq">
            <a:noFill/>
            <a:prstDash val="solid"/>
            <a:miter/>
          </a:ln>
        </p:spPr>
      </p:sp>
      <p:sp>
        <p:nvSpPr>
          <p:cNvPr name="AutoShape 13" id="13"/>
          <p:cNvSpPr/>
          <p:nvPr/>
        </p:nvSpPr>
        <p:spPr>
          <a:xfrm>
            <a:off x="5700359" y="7908960"/>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TextBox 14" id="14"/>
          <p:cNvSpPr txBox="true"/>
          <p:nvPr/>
        </p:nvSpPr>
        <p:spPr>
          <a:xfrm rot="0">
            <a:off x="5700359" y="3524111"/>
            <a:ext cx="11442463" cy="4384849"/>
          </a:xfrm>
          <a:prstGeom prst="rect">
            <a:avLst/>
          </a:prstGeom>
        </p:spPr>
        <p:txBody>
          <a:bodyPr anchor="t" rtlCol="false" tIns="0" lIns="0" bIns="0" rIns="0">
            <a:spAutoFit/>
          </a:bodyPr>
          <a:lstStyle/>
          <a:p>
            <a:pPr algn="just">
              <a:lnSpc>
                <a:spcPts val="3490"/>
              </a:lnSpc>
            </a:pPr>
            <a:r>
              <a:rPr lang="en-US" sz="2493" b="true">
                <a:solidFill>
                  <a:srgbClr val="000000"/>
                </a:solidFill>
                <a:latin typeface="Poppins Bold"/>
                <a:ea typeface="Poppins Bold"/>
                <a:cs typeface="Poppins Bold"/>
                <a:sym typeface="Poppins Bold"/>
              </a:rPr>
              <a:t>Mahasiswa yang terlibat dalam organisasi sering menghadapi tekanan akademik yang signifikan, terutama ketika harus mengatur waktu antara tugas-tugas akademik dan komitmen organisasi. Tuntutan seperti tenggat waktu tugas, persiapan ujian, dan keterlibatan dalam kegiatan organisasi dapat menjadi sumber stres. </a:t>
            </a:r>
          </a:p>
          <a:p>
            <a:pPr algn="just">
              <a:lnSpc>
                <a:spcPts val="3490"/>
              </a:lnSpc>
            </a:pPr>
          </a:p>
          <a:p>
            <a:pPr algn="just">
              <a:lnSpc>
                <a:spcPts val="3490"/>
              </a:lnSpc>
            </a:pPr>
            <a:r>
              <a:rPr lang="en-US" sz="2493" b="true">
                <a:solidFill>
                  <a:srgbClr val="000000"/>
                </a:solidFill>
                <a:latin typeface="Poppins Bold"/>
                <a:ea typeface="Poppins Bold"/>
                <a:cs typeface="Poppins Bold"/>
                <a:sym typeface="Poppins Bold"/>
              </a:rPr>
              <a:t>Jika tidak dikelola dengan baik, tekanan ini dapat menyebabkan penurunan kinerja baik dalam studi maupun dalam peran organisasi, serta mempengaruhi kesehatan mental.</a:t>
            </a:r>
          </a:p>
          <a:p>
            <a:pPr algn="just">
              <a:lnSpc>
                <a:spcPts val="3490"/>
              </a:lnSpc>
            </a:pPr>
          </a:p>
        </p:txBody>
      </p:sp>
      <p:sp>
        <p:nvSpPr>
          <p:cNvPr name="Freeform 15" id="15"/>
          <p:cNvSpPr/>
          <p:nvPr/>
        </p:nvSpPr>
        <p:spPr>
          <a:xfrm flipH="false" flipV="false" rot="0">
            <a:off x="15877270" y="8147039"/>
            <a:ext cx="2764060" cy="2748983"/>
          </a:xfrm>
          <a:custGeom>
            <a:avLst/>
            <a:gdLst/>
            <a:ahLst/>
            <a:cxnLst/>
            <a:rect r="r" b="b" t="t" l="l"/>
            <a:pathLst>
              <a:path h="2748983" w="2764060">
                <a:moveTo>
                  <a:pt x="0" y="0"/>
                </a:moveTo>
                <a:lnTo>
                  <a:pt x="2764060" y="0"/>
                </a:lnTo>
                <a:lnTo>
                  <a:pt x="2764060" y="2748983"/>
                </a:lnTo>
                <a:lnTo>
                  <a:pt x="0" y="274898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p:cNvSpPr/>
          <p:nvPr/>
        </p:nvSpPr>
        <p:spPr>
          <a:xfrm flipH="false" flipV="false" rot="0">
            <a:off x="5493204" y="120232"/>
            <a:ext cx="2008217" cy="2206831"/>
          </a:xfrm>
          <a:custGeom>
            <a:avLst/>
            <a:gdLst/>
            <a:ahLst/>
            <a:cxnLst/>
            <a:rect r="r" b="b" t="t" l="l"/>
            <a:pathLst>
              <a:path h="2206831" w="2008217">
                <a:moveTo>
                  <a:pt x="0" y="0"/>
                </a:moveTo>
                <a:lnTo>
                  <a:pt x="2008217" y="0"/>
                </a:lnTo>
                <a:lnTo>
                  <a:pt x="2008217" y="2206832"/>
                </a:lnTo>
                <a:lnTo>
                  <a:pt x="0" y="2206832"/>
                </a:lnTo>
                <a:lnTo>
                  <a:pt x="0" y="0"/>
                </a:lnTo>
                <a:close/>
              </a:path>
            </a:pathLst>
          </a:custGeom>
          <a:blipFill>
            <a:blip r:embed="rId12"/>
            <a:stretch>
              <a:fillRect l="0" t="0" r="0" b="0"/>
            </a:stretch>
          </a:blipFill>
        </p:spPr>
      </p:sp>
      <p:sp>
        <p:nvSpPr>
          <p:cNvPr name="Freeform 17" id="17"/>
          <p:cNvSpPr/>
          <p:nvPr/>
        </p:nvSpPr>
        <p:spPr>
          <a:xfrm flipH="false" flipV="false" rot="0">
            <a:off x="4993365" y="8463358"/>
            <a:ext cx="1780375" cy="2116344"/>
          </a:xfrm>
          <a:custGeom>
            <a:avLst/>
            <a:gdLst/>
            <a:ahLst/>
            <a:cxnLst/>
            <a:rect r="r" b="b" t="t" l="l"/>
            <a:pathLst>
              <a:path h="2116344" w="1780375">
                <a:moveTo>
                  <a:pt x="0" y="0"/>
                </a:moveTo>
                <a:lnTo>
                  <a:pt x="1780374" y="0"/>
                </a:lnTo>
                <a:lnTo>
                  <a:pt x="1780374" y="2116345"/>
                </a:lnTo>
                <a:lnTo>
                  <a:pt x="0" y="2116345"/>
                </a:lnTo>
                <a:lnTo>
                  <a:pt x="0" y="0"/>
                </a:lnTo>
                <a:close/>
              </a:path>
            </a:pathLst>
          </a:custGeom>
          <a:blipFill>
            <a:blip r:embed="rId13"/>
            <a:stretch>
              <a:fillRect l="0" t="0" r="0" b="0"/>
            </a:stretch>
          </a:blipFill>
        </p:spPr>
      </p:sp>
      <p:sp>
        <p:nvSpPr>
          <p:cNvPr name="Freeform 18" id="18"/>
          <p:cNvSpPr/>
          <p:nvPr/>
        </p:nvSpPr>
        <p:spPr>
          <a:xfrm flipH="false" flipV="false" rot="0">
            <a:off x="809229" y="3649673"/>
            <a:ext cx="3256677" cy="4371379"/>
          </a:xfrm>
          <a:custGeom>
            <a:avLst/>
            <a:gdLst/>
            <a:ahLst/>
            <a:cxnLst/>
            <a:rect r="r" b="b" t="t" l="l"/>
            <a:pathLst>
              <a:path h="4371379" w="3256677">
                <a:moveTo>
                  <a:pt x="0" y="0"/>
                </a:moveTo>
                <a:lnTo>
                  <a:pt x="3256677" y="0"/>
                </a:lnTo>
                <a:lnTo>
                  <a:pt x="3256677" y="4371379"/>
                </a:lnTo>
                <a:lnTo>
                  <a:pt x="0" y="4371379"/>
                </a:lnTo>
                <a:lnTo>
                  <a:pt x="0" y="0"/>
                </a:lnTo>
                <a:close/>
              </a:path>
            </a:pathLst>
          </a:custGeom>
          <a:blipFill>
            <a:blip r:embed="rId14"/>
            <a:stretch>
              <a:fillRect l="0" t="0" r="0" b="0"/>
            </a:stretch>
          </a:blipFill>
        </p:spPr>
      </p:sp>
      <p:sp>
        <p:nvSpPr>
          <p:cNvPr name="TextBox 19" id="19"/>
          <p:cNvSpPr txBox="true"/>
          <p:nvPr/>
        </p:nvSpPr>
        <p:spPr>
          <a:xfrm rot="0">
            <a:off x="5883552" y="942975"/>
            <a:ext cx="11375748" cy="2371725"/>
          </a:xfrm>
          <a:prstGeom prst="rect">
            <a:avLst/>
          </a:prstGeom>
        </p:spPr>
        <p:txBody>
          <a:bodyPr anchor="t" rtlCol="false" tIns="0" lIns="0" bIns="0" rIns="0">
            <a:spAutoFit/>
          </a:bodyPr>
          <a:lstStyle/>
          <a:p>
            <a:pPr algn="ctr">
              <a:lnSpc>
                <a:spcPts val="6299"/>
              </a:lnSpc>
            </a:pPr>
            <a:r>
              <a:rPr lang="en-US" sz="4500">
                <a:solidFill>
                  <a:srgbClr val="621111"/>
                </a:solidFill>
                <a:latin typeface="League Spartan"/>
                <a:ea typeface="League Spartan"/>
                <a:cs typeface="League Spartan"/>
                <a:sym typeface="League Spartan"/>
              </a:rPr>
              <a:t>TEKANAN AKADEMIK DAN ORGANISASI</a:t>
            </a:r>
          </a:p>
          <a:p>
            <a:pPr algn="ctr">
              <a:lnSpc>
                <a:spcPts val="6299"/>
              </a:lnSpc>
              <a:spcBef>
                <a:spcPct val="0"/>
              </a:spcBef>
            </a:pPr>
          </a:p>
        </p:txBody>
      </p:sp>
    </p:spTree>
  </p:cSld>
  <p:clrMapOvr>
    <a:masterClrMapping/>
  </p:clrMapOvr>
  <p:transition spd="fast">
    <p:push dir="l"/>
  </p:transition>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sp>
        <p:nvSpPr>
          <p:cNvPr name="Freeform 3" id="3"/>
          <p:cNvSpPr/>
          <p:nvPr/>
        </p:nvSpPr>
        <p:spPr>
          <a:xfrm flipH="false" flipV="false" rot="-5400000">
            <a:off x="1675651" y="10527109"/>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sp>
        <p:nvSpPr>
          <p:cNvPr name="Freeform 4" id="4"/>
          <p:cNvSpPr/>
          <p:nvPr/>
        </p:nvSpPr>
        <p:spPr>
          <a:xfrm flipH="false" flipV="false" rot="-5400000">
            <a:off x="1675651" y="3259013"/>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grpSp>
        <p:nvGrpSpPr>
          <p:cNvPr name="Group 5" id="5"/>
          <p:cNvGrpSpPr/>
          <p:nvPr/>
        </p:nvGrpSpPr>
        <p:grpSpPr>
          <a:xfrm rot="0">
            <a:off x="0" y="0"/>
            <a:ext cx="4919039" cy="10287000"/>
            <a:chOff x="0" y="0"/>
            <a:chExt cx="1295549" cy="2709333"/>
          </a:xfrm>
        </p:grpSpPr>
        <p:sp>
          <p:nvSpPr>
            <p:cNvPr name="Freeform 6" id="6"/>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solidFill>
              <a:srgbClr val="6D1212"/>
            </a:solidFill>
          </p:spPr>
        </p:sp>
        <p:sp>
          <p:nvSpPr>
            <p:cNvPr name="TextBox 7" id="7"/>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sp>
        <p:nvSpPr>
          <p:cNvPr name="AutoShape 8" id="8"/>
          <p:cNvSpPr/>
          <p:nvPr/>
        </p:nvSpPr>
        <p:spPr>
          <a:xfrm>
            <a:off x="5767074" y="2490281"/>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9" id="9"/>
          <p:cNvSpPr/>
          <p:nvPr/>
        </p:nvSpPr>
        <p:spPr>
          <a:xfrm flipH="false" flipV="false" rot="0">
            <a:off x="15789704" y="120232"/>
            <a:ext cx="2288212" cy="2263250"/>
          </a:xfrm>
          <a:custGeom>
            <a:avLst/>
            <a:gdLst/>
            <a:ahLst/>
            <a:cxnLst/>
            <a:rect r="r" b="b" t="t" l="l"/>
            <a:pathLst>
              <a:path h="2263250" w="2288212">
                <a:moveTo>
                  <a:pt x="0" y="0"/>
                </a:moveTo>
                <a:lnTo>
                  <a:pt x="2288212" y="0"/>
                </a:lnTo>
                <a:lnTo>
                  <a:pt x="2288212" y="2263250"/>
                </a:lnTo>
                <a:lnTo>
                  <a:pt x="0" y="2263250"/>
                </a:lnTo>
                <a:lnTo>
                  <a:pt x="0" y="0"/>
                </a:lnTo>
                <a:close/>
              </a:path>
            </a:pathLst>
          </a:custGeom>
          <a:blipFill>
            <a:blip r:embed="rId4">
              <a:alphaModFix amt="37000"/>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true" rot="-10800000">
            <a:off x="-1293827" y="9316240"/>
            <a:ext cx="6212866" cy="970760"/>
          </a:xfrm>
          <a:custGeom>
            <a:avLst/>
            <a:gdLst/>
            <a:ahLst/>
            <a:cxnLst/>
            <a:rect r="r" b="b" t="t" l="l"/>
            <a:pathLst>
              <a:path h="970760" w="6212866">
                <a:moveTo>
                  <a:pt x="0" y="970760"/>
                </a:moveTo>
                <a:lnTo>
                  <a:pt x="6212866" y="970760"/>
                </a:lnTo>
                <a:lnTo>
                  <a:pt x="6212866" y="0"/>
                </a:lnTo>
                <a:lnTo>
                  <a:pt x="0" y="0"/>
                </a:lnTo>
                <a:lnTo>
                  <a:pt x="0" y="970760"/>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81854" y="549185"/>
            <a:ext cx="1254750" cy="1405343"/>
          </a:xfrm>
          <a:custGeom>
            <a:avLst/>
            <a:gdLst/>
            <a:ahLst/>
            <a:cxnLst/>
            <a:rect r="r" b="b" t="t" l="l"/>
            <a:pathLst>
              <a:path h="1405343" w="1254750">
                <a:moveTo>
                  <a:pt x="0" y="0"/>
                </a:moveTo>
                <a:lnTo>
                  <a:pt x="1254750" y="0"/>
                </a:lnTo>
                <a:lnTo>
                  <a:pt x="1254750" y="1405344"/>
                </a:lnTo>
                <a:lnTo>
                  <a:pt x="0" y="1405344"/>
                </a:lnTo>
                <a:lnTo>
                  <a:pt x="0" y="0"/>
                </a:lnTo>
                <a:close/>
              </a:path>
            </a:pathLst>
          </a:custGeom>
          <a:blipFill>
            <a:blip r:embed="rId8"/>
            <a:stretch>
              <a:fillRect l="0" t="-3725" r="-270084" b="-3725"/>
            </a:stretch>
          </a:blipFill>
          <a:ln cap="sq">
            <a:noFill/>
            <a:prstDash val="solid"/>
            <a:miter/>
          </a:ln>
        </p:spPr>
      </p:sp>
      <p:sp>
        <p:nvSpPr>
          <p:cNvPr name="Freeform 12" id="12"/>
          <p:cNvSpPr/>
          <p:nvPr/>
        </p:nvSpPr>
        <p:spPr>
          <a:xfrm flipH="false" flipV="false" rot="0">
            <a:off x="1431122" y="549185"/>
            <a:ext cx="3436141" cy="1405343"/>
          </a:xfrm>
          <a:custGeom>
            <a:avLst/>
            <a:gdLst/>
            <a:ahLst/>
            <a:cxnLst/>
            <a:rect r="r" b="b" t="t" l="l"/>
            <a:pathLst>
              <a:path h="1405343" w="3436141">
                <a:moveTo>
                  <a:pt x="0" y="0"/>
                </a:moveTo>
                <a:lnTo>
                  <a:pt x="3436140" y="0"/>
                </a:lnTo>
                <a:lnTo>
                  <a:pt x="3436140" y="1405344"/>
                </a:lnTo>
                <a:lnTo>
                  <a:pt x="0" y="1405344"/>
                </a:lnTo>
                <a:lnTo>
                  <a:pt x="0" y="0"/>
                </a:lnTo>
                <a:close/>
              </a:path>
            </a:pathLst>
          </a:custGeom>
          <a:blipFill>
            <a:blip r:embed="rId9"/>
            <a:stretch>
              <a:fillRect l="-35141" t="-3725" r="0" b="-3725"/>
            </a:stretch>
          </a:blipFill>
          <a:ln cap="sq">
            <a:noFill/>
            <a:prstDash val="solid"/>
            <a:miter/>
          </a:ln>
        </p:spPr>
      </p:sp>
      <p:sp>
        <p:nvSpPr>
          <p:cNvPr name="AutoShape 13" id="13"/>
          <p:cNvSpPr/>
          <p:nvPr/>
        </p:nvSpPr>
        <p:spPr>
          <a:xfrm>
            <a:off x="5733717" y="7537439"/>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14" id="14"/>
          <p:cNvSpPr/>
          <p:nvPr/>
        </p:nvSpPr>
        <p:spPr>
          <a:xfrm flipH="false" flipV="false" rot="0">
            <a:off x="15967535" y="8784775"/>
            <a:ext cx="1737859" cy="1441699"/>
          </a:xfrm>
          <a:custGeom>
            <a:avLst/>
            <a:gdLst/>
            <a:ahLst/>
            <a:cxnLst/>
            <a:rect r="r" b="b" t="t" l="l"/>
            <a:pathLst>
              <a:path h="1441699" w="1737859">
                <a:moveTo>
                  <a:pt x="0" y="0"/>
                </a:moveTo>
                <a:lnTo>
                  <a:pt x="1737859" y="0"/>
                </a:lnTo>
                <a:lnTo>
                  <a:pt x="1737859" y="1441699"/>
                </a:lnTo>
                <a:lnTo>
                  <a:pt x="0" y="144169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0">
            <a:off x="5883552" y="713603"/>
            <a:ext cx="1076509" cy="1076509"/>
          </a:xfrm>
          <a:custGeom>
            <a:avLst/>
            <a:gdLst/>
            <a:ahLst/>
            <a:cxnLst/>
            <a:rect r="r" b="b" t="t" l="l"/>
            <a:pathLst>
              <a:path h="1076509" w="1076509">
                <a:moveTo>
                  <a:pt x="0" y="0"/>
                </a:moveTo>
                <a:lnTo>
                  <a:pt x="1076509" y="0"/>
                </a:lnTo>
                <a:lnTo>
                  <a:pt x="1076509" y="1076509"/>
                </a:lnTo>
                <a:lnTo>
                  <a:pt x="0" y="107650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pic>
        <p:nvPicPr>
          <p:cNvPr name="Picture 16" id="16"/>
          <p:cNvPicPr>
            <a:picLocks noChangeAspect="true"/>
          </p:cNvPicPr>
          <p:nvPr/>
        </p:nvPicPr>
        <p:blipFill>
          <a:blip r:embed="rId14"/>
          <a:srcRect l="0" t="0" r="0" b="0"/>
          <a:stretch>
            <a:fillRect/>
          </a:stretch>
        </p:blipFill>
        <p:spPr>
          <a:xfrm flipH="false" flipV="false" rot="0">
            <a:off x="473683" y="3168507"/>
            <a:ext cx="3971672" cy="4933754"/>
          </a:xfrm>
          <a:prstGeom prst="rect">
            <a:avLst/>
          </a:prstGeom>
        </p:spPr>
      </p:pic>
      <p:sp>
        <p:nvSpPr>
          <p:cNvPr name="Freeform 17" id="17"/>
          <p:cNvSpPr/>
          <p:nvPr/>
        </p:nvSpPr>
        <p:spPr>
          <a:xfrm flipH="false" flipV="false" rot="0">
            <a:off x="5532339" y="7708889"/>
            <a:ext cx="3312613" cy="2517586"/>
          </a:xfrm>
          <a:custGeom>
            <a:avLst/>
            <a:gdLst/>
            <a:ahLst/>
            <a:cxnLst/>
            <a:rect r="r" b="b" t="t" l="l"/>
            <a:pathLst>
              <a:path h="2517586" w="3312613">
                <a:moveTo>
                  <a:pt x="0" y="0"/>
                </a:moveTo>
                <a:lnTo>
                  <a:pt x="3312613" y="0"/>
                </a:lnTo>
                <a:lnTo>
                  <a:pt x="3312613" y="2517585"/>
                </a:lnTo>
                <a:lnTo>
                  <a:pt x="0" y="2517585"/>
                </a:lnTo>
                <a:lnTo>
                  <a:pt x="0" y="0"/>
                </a:lnTo>
                <a:close/>
              </a:path>
            </a:pathLst>
          </a:custGeom>
          <a:blipFill>
            <a:blip r:embed="rId15">
              <a:alphaModFix amt="74000"/>
            </a:blip>
            <a:stretch>
              <a:fillRect l="0" t="0" r="0" b="0"/>
            </a:stretch>
          </a:blipFill>
        </p:spPr>
      </p:sp>
      <p:sp>
        <p:nvSpPr>
          <p:cNvPr name="TextBox 18" id="18"/>
          <p:cNvSpPr txBox="true"/>
          <p:nvPr/>
        </p:nvSpPr>
        <p:spPr>
          <a:xfrm rot="0">
            <a:off x="5700359" y="3128456"/>
            <a:ext cx="11442463" cy="4384849"/>
          </a:xfrm>
          <a:prstGeom prst="rect">
            <a:avLst/>
          </a:prstGeom>
        </p:spPr>
        <p:txBody>
          <a:bodyPr anchor="t" rtlCol="false" tIns="0" lIns="0" bIns="0" rIns="0">
            <a:spAutoFit/>
          </a:bodyPr>
          <a:lstStyle/>
          <a:p>
            <a:pPr algn="just">
              <a:lnSpc>
                <a:spcPts val="3490"/>
              </a:lnSpc>
            </a:pPr>
            <a:r>
              <a:rPr lang="en-US" sz="2493" b="true">
                <a:solidFill>
                  <a:srgbClr val="000000"/>
                </a:solidFill>
                <a:latin typeface="Poppins Bold"/>
                <a:ea typeface="Poppins Bold"/>
                <a:cs typeface="Poppins Bold"/>
                <a:sym typeface="Poppins Bold"/>
              </a:rPr>
              <a:t>Setiap organisasi memiliki tuntutan dan ekspektasi tertentu dari anggotanya, seperti kehadiran dalam rapat, keterlibatan dalam proyek, dan pencapaian target. Ekspektasi ini bisa menjadi beban tambahan bagi anggota organisasi, terutama jika mereka juga harus memenuhi tuntutan akademik. </a:t>
            </a:r>
          </a:p>
          <a:p>
            <a:pPr algn="just">
              <a:lnSpc>
                <a:spcPts val="3490"/>
              </a:lnSpc>
            </a:pPr>
          </a:p>
          <a:p>
            <a:pPr algn="just">
              <a:lnSpc>
                <a:spcPts val="3490"/>
              </a:lnSpc>
            </a:pPr>
            <a:r>
              <a:rPr lang="en-US" sz="2493" b="true">
                <a:solidFill>
                  <a:srgbClr val="000000"/>
                </a:solidFill>
                <a:latin typeface="Poppins Bold"/>
                <a:ea typeface="Poppins Bold"/>
                <a:cs typeface="Poppins Bold"/>
                <a:sym typeface="Poppins Bold"/>
              </a:rPr>
              <a:t>Tuntutan yang tinggi dapat meningkatkan tekanan psikologis dan mempengaruhi keseimbangan hidup seseorang, yang pada akhirnya dapat menurunkan produktivitas dan kinerja.</a:t>
            </a:r>
          </a:p>
          <a:p>
            <a:pPr algn="just">
              <a:lnSpc>
                <a:spcPts val="3490"/>
              </a:lnSpc>
            </a:pPr>
          </a:p>
        </p:txBody>
      </p:sp>
      <p:sp>
        <p:nvSpPr>
          <p:cNvPr name="TextBox 19" id="19"/>
          <p:cNvSpPr txBox="true"/>
          <p:nvPr/>
        </p:nvSpPr>
        <p:spPr>
          <a:xfrm rot="0">
            <a:off x="5883552" y="1547306"/>
            <a:ext cx="11375748" cy="771525"/>
          </a:xfrm>
          <a:prstGeom prst="rect">
            <a:avLst/>
          </a:prstGeom>
        </p:spPr>
        <p:txBody>
          <a:bodyPr anchor="t" rtlCol="false" tIns="0" lIns="0" bIns="0" rIns="0">
            <a:spAutoFit/>
          </a:bodyPr>
          <a:lstStyle/>
          <a:p>
            <a:pPr algn="ctr">
              <a:lnSpc>
                <a:spcPts val="6299"/>
              </a:lnSpc>
              <a:spcBef>
                <a:spcPct val="0"/>
              </a:spcBef>
            </a:pPr>
            <a:r>
              <a:rPr lang="en-US" sz="4500">
                <a:solidFill>
                  <a:srgbClr val="621111"/>
                </a:solidFill>
                <a:latin typeface="League Spartan"/>
                <a:ea typeface="League Spartan"/>
                <a:cs typeface="League Spartan"/>
                <a:sym typeface="League Spartan"/>
              </a:rPr>
              <a:t>TUNTUTAN DAN EKSPETASI</a:t>
            </a:r>
          </a:p>
        </p:txBody>
      </p:sp>
    </p:spTree>
  </p:cSld>
  <p:clrMapOvr>
    <a:masterClrMapping/>
  </p:clrMapOvr>
  <p:transition spd="fast">
    <p:push dir="l"/>
  </p:transition>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sp>
        <p:nvSpPr>
          <p:cNvPr name="Freeform 3" id="3"/>
          <p:cNvSpPr/>
          <p:nvPr/>
        </p:nvSpPr>
        <p:spPr>
          <a:xfrm flipH="false" flipV="false" rot="-5400000">
            <a:off x="1675651" y="10527109"/>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sp>
        <p:nvSpPr>
          <p:cNvPr name="Freeform 4" id="4"/>
          <p:cNvSpPr/>
          <p:nvPr/>
        </p:nvSpPr>
        <p:spPr>
          <a:xfrm flipH="false" flipV="false" rot="-5400000">
            <a:off x="1675651" y="3259013"/>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grpSp>
        <p:nvGrpSpPr>
          <p:cNvPr name="Group 5" id="5"/>
          <p:cNvGrpSpPr/>
          <p:nvPr/>
        </p:nvGrpSpPr>
        <p:grpSpPr>
          <a:xfrm rot="0">
            <a:off x="0" y="0"/>
            <a:ext cx="4919039" cy="10287000"/>
            <a:chOff x="0" y="0"/>
            <a:chExt cx="1295549" cy="2709333"/>
          </a:xfrm>
        </p:grpSpPr>
        <p:sp>
          <p:nvSpPr>
            <p:cNvPr name="Freeform 6" id="6"/>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solidFill>
              <a:srgbClr val="6D1212"/>
            </a:solidFill>
          </p:spPr>
        </p:sp>
        <p:sp>
          <p:nvSpPr>
            <p:cNvPr name="TextBox 7" id="7"/>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sp>
        <p:nvSpPr>
          <p:cNvPr name="AutoShape 8" id="8"/>
          <p:cNvSpPr/>
          <p:nvPr/>
        </p:nvSpPr>
        <p:spPr>
          <a:xfrm>
            <a:off x="5767074" y="2831820"/>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9" id="9"/>
          <p:cNvSpPr/>
          <p:nvPr/>
        </p:nvSpPr>
        <p:spPr>
          <a:xfrm flipH="false" flipV="false" rot="0">
            <a:off x="16115194" y="-102925"/>
            <a:ext cx="2288212" cy="2263250"/>
          </a:xfrm>
          <a:custGeom>
            <a:avLst/>
            <a:gdLst/>
            <a:ahLst/>
            <a:cxnLst/>
            <a:rect r="r" b="b" t="t" l="l"/>
            <a:pathLst>
              <a:path h="2263250" w="2288212">
                <a:moveTo>
                  <a:pt x="0" y="0"/>
                </a:moveTo>
                <a:lnTo>
                  <a:pt x="2288212" y="0"/>
                </a:lnTo>
                <a:lnTo>
                  <a:pt x="2288212" y="2263250"/>
                </a:lnTo>
                <a:lnTo>
                  <a:pt x="0" y="2263250"/>
                </a:lnTo>
                <a:lnTo>
                  <a:pt x="0" y="0"/>
                </a:lnTo>
                <a:close/>
              </a:path>
            </a:pathLst>
          </a:custGeom>
          <a:blipFill>
            <a:blip r:embed="rId4">
              <a:alphaModFix amt="37000"/>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true" rot="-10800000">
            <a:off x="-1224296" y="9538994"/>
            <a:ext cx="6212866" cy="970760"/>
          </a:xfrm>
          <a:custGeom>
            <a:avLst/>
            <a:gdLst/>
            <a:ahLst/>
            <a:cxnLst/>
            <a:rect r="r" b="b" t="t" l="l"/>
            <a:pathLst>
              <a:path h="970760" w="6212866">
                <a:moveTo>
                  <a:pt x="0" y="970760"/>
                </a:moveTo>
                <a:lnTo>
                  <a:pt x="6212865" y="970760"/>
                </a:lnTo>
                <a:lnTo>
                  <a:pt x="6212865" y="0"/>
                </a:lnTo>
                <a:lnTo>
                  <a:pt x="0" y="0"/>
                </a:lnTo>
                <a:lnTo>
                  <a:pt x="0" y="970760"/>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81854" y="549185"/>
            <a:ext cx="1254750" cy="1405343"/>
          </a:xfrm>
          <a:custGeom>
            <a:avLst/>
            <a:gdLst/>
            <a:ahLst/>
            <a:cxnLst/>
            <a:rect r="r" b="b" t="t" l="l"/>
            <a:pathLst>
              <a:path h="1405343" w="1254750">
                <a:moveTo>
                  <a:pt x="0" y="0"/>
                </a:moveTo>
                <a:lnTo>
                  <a:pt x="1254750" y="0"/>
                </a:lnTo>
                <a:lnTo>
                  <a:pt x="1254750" y="1405344"/>
                </a:lnTo>
                <a:lnTo>
                  <a:pt x="0" y="1405344"/>
                </a:lnTo>
                <a:lnTo>
                  <a:pt x="0" y="0"/>
                </a:lnTo>
                <a:close/>
              </a:path>
            </a:pathLst>
          </a:custGeom>
          <a:blipFill>
            <a:blip r:embed="rId8"/>
            <a:stretch>
              <a:fillRect l="0" t="-3725" r="-270084" b="-3725"/>
            </a:stretch>
          </a:blipFill>
          <a:ln cap="sq">
            <a:noFill/>
            <a:prstDash val="solid"/>
            <a:miter/>
          </a:ln>
        </p:spPr>
      </p:sp>
      <p:sp>
        <p:nvSpPr>
          <p:cNvPr name="Freeform 12" id="12"/>
          <p:cNvSpPr/>
          <p:nvPr/>
        </p:nvSpPr>
        <p:spPr>
          <a:xfrm flipH="false" flipV="false" rot="0">
            <a:off x="1431122" y="549185"/>
            <a:ext cx="3436141" cy="1405343"/>
          </a:xfrm>
          <a:custGeom>
            <a:avLst/>
            <a:gdLst/>
            <a:ahLst/>
            <a:cxnLst/>
            <a:rect r="r" b="b" t="t" l="l"/>
            <a:pathLst>
              <a:path h="1405343" w="3436141">
                <a:moveTo>
                  <a:pt x="0" y="0"/>
                </a:moveTo>
                <a:lnTo>
                  <a:pt x="3436140" y="0"/>
                </a:lnTo>
                <a:lnTo>
                  <a:pt x="3436140" y="1405344"/>
                </a:lnTo>
                <a:lnTo>
                  <a:pt x="0" y="1405344"/>
                </a:lnTo>
                <a:lnTo>
                  <a:pt x="0" y="0"/>
                </a:lnTo>
                <a:close/>
              </a:path>
            </a:pathLst>
          </a:custGeom>
          <a:blipFill>
            <a:blip r:embed="rId9"/>
            <a:stretch>
              <a:fillRect l="-35141" t="-3725" r="0" b="-3725"/>
            </a:stretch>
          </a:blipFill>
          <a:ln cap="sq">
            <a:noFill/>
            <a:prstDash val="solid"/>
            <a:miter/>
          </a:ln>
        </p:spPr>
      </p:sp>
      <p:sp>
        <p:nvSpPr>
          <p:cNvPr name="AutoShape 13" id="13"/>
          <p:cNvSpPr/>
          <p:nvPr/>
        </p:nvSpPr>
        <p:spPr>
          <a:xfrm>
            <a:off x="5883552" y="7844959"/>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14" id="14"/>
          <p:cNvSpPr/>
          <p:nvPr/>
        </p:nvSpPr>
        <p:spPr>
          <a:xfrm flipH="false" flipV="false" rot="0">
            <a:off x="415272" y="4607616"/>
            <a:ext cx="4322791" cy="4400310"/>
          </a:xfrm>
          <a:custGeom>
            <a:avLst/>
            <a:gdLst/>
            <a:ahLst/>
            <a:cxnLst/>
            <a:rect r="r" b="b" t="t" l="l"/>
            <a:pathLst>
              <a:path h="4400310" w="4322791">
                <a:moveTo>
                  <a:pt x="0" y="0"/>
                </a:moveTo>
                <a:lnTo>
                  <a:pt x="4322792" y="0"/>
                </a:lnTo>
                <a:lnTo>
                  <a:pt x="4322792" y="4400310"/>
                </a:lnTo>
                <a:lnTo>
                  <a:pt x="0" y="4400310"/>
                </a:lnTo>
                <a:lnTo>
                  <a:pt x="0" y="0"/>
                </a:lnTo>
                <a:close/>
              </a:path>
            </a:pathLst>
          </a:custGeom>
          <a:blipFill>
            <a:blip r:embed="rId10"/>
            <a:stretch>
              <a:fillRect l="0" t="0" r="-2176" b="0"/>
            </a:stretch>
          </a:blipFill>
        </p:spPr>
      </p:sp>
      <p:sp>
        <p:nvSpPr>
          <p:cNvPr name="Freeform 15" id="15"/>
          <p:cNvSpPr/>
          <p:nvPr/>
        </p:nvSpPr>
        <p:spPr>
          <a:xfrm flipH="false" flipV="false" rot="0">
            <a:off x="16309549" y="8406441"/>
            <a:ext cx="1666547" cy="1703719"/>
          </a:xfrm>
          <a:custGeom>
            <a:avLst/>
            <a:gdLst/>
            <a:ahLst/>
            <a:cxnLst/>
            <a:rect r="r" b="b" t="t" l="l"/>
            <a:pathLst>
              <a:path h="1703719" w="1666547">
                <a:moveTo>
                  <a:pt x="0" y="0"/>
                </a:moveTo>
                <a:lnTo>
                  <a:pt x="1666547" y="0"/>
                </a:lnTo>
                <a:lnTo>
                  <a:pt x="1666547" y="1703718"/>
                </a:lnTo>
                <a:lnTo>
                  <a:pt x="0" y="170371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6" id="16"/>
          <p:cNvSpPr/>
          <p:nvPr/>
        </p:nvSpPr>
        <p:spPr>
          <a:xfrm flipH="false" flipV="false" rot="0">
            <a:off x="4988569" y="972546"/>
            <a:ext cx="2270869" cy="1859274"/>
          </a:xfrm>
          <a:custGeom>
            <a:avLst/>
            <a:gdLst/>
            <a:ahLst/>
            <a:cxnLst/>
            <a:rect r="r" b="b" t="t" l="l"/>
            <a:pathLst>
              <a:path h="1859274" w="2270869">
                <a:moveTo>
                  <a:pt x="0" y="0"/>
                </a:moveTo>
                <a:lnTo>
                  <a:pt x="2270869" y="0"/>
                </a:lnTo>
                <a:lnTo>
                  <a:pt x="2270869" y="1859274"/>
                </a:lnTo>
                <a:lnTo>
                  <a:pt x="0" y="1859274"/>
                </a:lnTo>
                <a:lnTo>
                  <a:pt x="0" y="0"/>
                </a:lnTo>
                <a:close/>
              </a:path>
            </a:pathLst>
          </a:custGeom>
          <a:blipFill>
            <a:blip r:embed="rId13"/>
            <a:stretch>
              <a:fillRect l="0" t="0" r="0" b="0"/>
            </a:stretch>
          </a:blipFill>
        </p:spPr>
      </p:sp>
      <p:sp>
        <p:nvSpPr>
          <p:cNvPr name="TextBox 17" id="17"/>
          <p:cNvSpPr txBox="true"/>
          <p:nvPr/>
        </p:nvSpPr>
        <p:spPr>
          <a:xfrm rot="0">
            <a:off x="5700359" y="3527145"/>
            <a:ext cx="11442463" cy="4384849"/>
          </a:xfrm>
          <a:prstGeom prst="rect">
            <a:avLst/>
          </a:prstGeom>
        </p:spPr>
        <p:txBody>
          <a:bodyPr anchor="t" rtlCol="false" tIns="0" lIns="0" bIns="0" rIns="0">
            <a:spAutoFit/>
          </a:bodyPr>
          <a:lstStyle/>
          <a:p>
            <a:pPr algn="just">
              <a:lnSpc>
                <a:spcPts val="3490"/>
              </a:lnSpc>
            </a:pPr>
            <a:r>
              <a:rPr lang="en-US" sz="2493" b="true">
                <a:solidFill>
                  <a:srgbClr val="000000"/>
                </a:solidFill>
                <a:latin typeface="Poppins Bold"/>
                <a:ea typeface="Poppins Bold"/>
                <a:cs typeface="Poppins Bold"/>
                <a:sym typeface="Poppins Bold"/>
              </a:rPr>
              <a:t>Manajemen waktu yang efektif sangat penting bagi mahasiswa yang harus menyeimbangkan antara kewajiban akademik dan organisasi. Ini mencakup kemampuan untuk menetapkan prioritas, membuat jadwal yang realistis, dan memanfaatkan waktu dengan efisien. </a:t>
            </a:r>
          </a:p>
          <a:p>
            <a:pPr algn="just">
              <a:lnSpc>
                <a:spcPts val="3490"/>
              </a:lnSpc>
            </a:pPr>
          </a:p>
          <a:p>
            <a:pPr algn="just">
              <a:lnSpc>
                <a:spcPts val="3490"/>
              </a:lnSpc>
            </a:pPr>
            <a:r>
              <a:rPr lang="en-US" sz="2493" b="true">
                <a:solidFill>
                  <a:srgbClr val="000000"/>
                </a:solidFill>
                <a:latin typeface="Poppins Bold"/>
                <a:ea typeface="Poppins Bold"/>
                <a:cs typeface="Poppins Bold"/>
                <a:sym typeface="Poppins Bold"/>
              </a:rPr>
              <a:t>Produktivitas yang baik bergantung pada kemampuan untuk menghindari penundaan dan menyelesaikan tugas-tugas dengan efisien, sehingga mahasiswa dapat memenuhi semua tanggung jawab mereka tanpa merasa kewalahan.</a:t>
            </a:r>
          </a:p>
          <a:p>
            <a:pPr algn="just">
              <a:lnSpc>
                <a:spcPts val="3490"/>
              </a:lnSpc>
            </a:pPr>
          </a:p>
        </p:txBody>
      </p:sp>
      <p:sp>
        <p:nvSpPr>
          <p:cNvPr name="TextBox 18" id="18"/>
          <p:cNvSpPr txBox="true"/>
          <p:nvPr/>
        </p:nvSpPr>
        <p:spPr>
          <a:xfrm rot="0">
            <a:off x="5883552" y="1260195"/>
            <a:ext cx="11375748" cy="1571625"/>
          </a:xfrm>
          <a:prstGeom prst="rect">
            <a:avLst/>
          </a:prstGeom>
        </p:spPr>
        <p:txBody>
          <a:bodyPr anchor="t" rtlCol="false" tIns="0" lIns="0" bIns="0" rIns="0">
            <a:spAutoFit/>
          </a:bodyPr>
          <a:lstStyle/>
          <a:p>
            <a:pPr algn="ctr">
              <a:lnSpc>
                <a:spcPts val="6299"/>
              </a:lnSpc>
              <a:spcBef>
                <a:spcPct val="0"/>
              </a:spcBef>
            </a:pPr>
            <a:r>
              <a:rPr lang="en-US" sz="4500">
                <a:solidFill>
                  <a:srgbClr val="621111"/>
                </a:solidFill>
                <a:latin typeface="League Spartan"/>
                <a:ea typeface="League Spartan"/>
                <a:cs typeface="League Spartan"/>
                <a:sym typeface="League Spartan"/>
              </a:rPr>
              <a:t>MANAJEMEN WAKTU DAN PRODUKTIVITAS</a:t>
            </a:r>
          </a:p>
        </p:txBody>
      </p:sp>
    </p:spTree>
  </p:cSld>
  <p:clrMapOvr>
    <a:masterClrMapping/>
  </p:clrMapOvr>
  <p:transition spd="fast">
    <p:push dir="l"/>
  </p:transition>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sp>
        <p:nvSpPr>
          <p:cNvPr name="Freeform 3" id="3"/>
          <p:cNvSpPr/>
          <p:nvPr/>
        </p:nvSpPr>
        <p:spPr>
          <a:xfrm flipH="false" flipV="false" rot="-5400000">
            <a:off x="1675651" y="10527109"/>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sp>
        <p:nvSpPr>
          <p:cNvPr name="Freeform 4" id="4"/>
          <p:cNvSpPr/>
          <p:nvPr/>
        </p:nvSpPr>
        <p:spPr>
          <a:xfrm flipH="false" flipV="false" rot="-5400000">
            <a:off x="1675651" y="3259013"/>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grpSp>
        <p:nvGrpSpPr>
          <p:cNvPr name="Group 5" id="5"/>
          <p:cNvGrpSpPr/>
          <p:nvPr/>
        </p:nvGrpSpPr>
        <p:grpSpPr>
          <a:xfrm rot="0">
            <a:off x="0" y="0"/>
            <a:ext cx="4919039" cy="10287000"/>
            <a:chOff x="0" y="0"/>
            <a:chExt cx="1295549" cy="2709333"/>
          </a:xfrm>
        </p:grpSpPr>
        <p:sp>
          <p:nvSpPr>
            <p:cNvPr name="Freeform 6" id="6"/>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solidFill>
              <a:srgbClr val="6D1212"/>
            </a:solidFill>
          </p:spPr>
        </p:sp>
        <p:sp>
          <p:nvSpPr>
            <p:cNvPr name="TextBox 7" id="7"/>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sp>
        <p:nvSpPr>
          <p:cNvPr name="AutoShape 8" id="8"/>
          <p:cNvSpPr/>
          <p:nvPr/>
        </p:nvSpPr>
        <p:spPr>
          <a:xfrm>
            <a:off x="5767074" y="2490281"/>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9" id="9"/>
          <p:cNvSpPr/>
          <p:nvPr/>
        </p:nvSpPr>
        <p:spPr>
          <a:xfrm flipH="false" flipV="false" rot="0">
            <a:off x="16115194" y="15625"/>
            <a:ext cx="2288212" cy="2263250"/>
          </a:xfrm>
          <a:custGeom>
            <a:avLst/>
            <a:gdLst/>
            <a:ahLst/>
            <a:cxnLst/>
            <a:rect r="r" b="b" t="t" l="l"/>
            <a:pathLst>
              <a:path h="2263250" w="2288212">
                <a:moveTo>
                  <a:pt x="0" y="0"/>
                </a:moveTo>
                <a:lnTo>
                  <a:pt x="2288212" y="0"/>
                </a:lnTo>
                <a:lnTo>
                  <a:pt x="2288212" y="2263250"/>
                </a:lnTo>
                <a:lnTo>
                  <a:pt x="0" y="2263250"/>
                </a:lnTo>
                <a:lnTo>
                  <a:pt x="0" y="0"/>
                </a:lnTo>
                <a:close/>
              </a:path>
            </a:pathLst>
          </a:custGeom>
          <a:blipFill>
            <a:blip r:embed="rId4">
              <a:alphaModFix amt="37000"/>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true" rot="-10800000">
            <a:off x="-1293827" y="9255714"/>
            <a:ext cx="6212866" cy="970760"/>
          </a:xfrm>
          <a:custGeom>
            <a:avLst/>
            <a:gdLst/>
            <a:ahLst/>
            <a:cxnLst/>
            <a:rect r="r" b="b" t="t" l="l"/>
            <a:pathLst>
              <a:path h="970760" w="6212866">
                <a:moveTo>
                  <a:pt x="0" y="970760"/>
                </a:moveTo>
                <a:lnTo>
                  <a:pt x="6212866" y="970760"/>
                </a:lnTo>
                <a:lnTo>
                  <a:pt x="6212866" y="0"/>
                </a:lnTo>
                <a:lnTo>
                  <a:pt x="0" y="0"/>
                </a:lnTo>
                <a:lnTo>
                  <a:pt x="0" y="970760"/>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81854" y="549185"/>
            <a:ext cx="1254750" cy="1405343"/>
          </a:xfrm>
          <a:custGeom>
            <a:avLst/>
            <a:gdLst/>
            <a:ahLst/>
            <a:cxnLst/>
            <a:rect r="r" b="b" t="t" l="l"/>
            <a:pathLst>
              <a:path h="1405343" w="1254750">
                <a:moveTo>
                  <a:pt x="0" y="0"/>
                </a:moveTo>
                <a:lnTo>
                  <a:pt x="1254750" y="0"/>
                </a:lnTo>
                <a:lnTo>
                  <a:pt x="1254750" y="1405344"/>
                </a:lnTo>
                <a:lnTo>
                  <a:pt x="0" y="1405344"/>
                </a:lnTo>
                <a:lnTo>
                  <a:pt x="0" y="0"/>
                </a:lnTo>
                <a:close/>
              </a:path>
            </a:pathLst>
          </a:custGeom>
          <a:blipFill>
            <a:blip r:embed="rId8"/>
            <a:stretch>
              <a:fillRect l="0" t="-3725" r="-270084" b="-3725"/>
            </a:stretch>
          </a:blipFill>
          <a:ln cap="sq">
            <a:noFill/>
            <a:prstDash val="solid"/>
            <a:miter/>
          </a:ln>
        </p:spPr>
      </p:sp>
      <p:sp>
        <p:nvSpPr>
          <p:cNvPr name="Freeform 12" id="12"/>
          <p:cNvSpPr/>
          <p:nvPr/>
        </p:nvSpPr>
        <p:spPr>
          <a:xfrm flipH="false" flipV="false" rot="0">
            <a:off x="1431122" y="549185"/>
            <a:ext cx="3436141" cy="1405343"/>
          </a:xfrm>
          <a:custGeom>
            <a:avLst/>
            <a:gdLst/>
            <a:ahLst/>
            <a:cxnLst/>
            <a:rect r="r" b="b" t="t" l="l"/>
            <a:pathLst>
              <a:path h="1405343" w="3436141">
                <a:moveTo>
                  <a:pt x="0" y="0"/>
                </a:moveTo>
                <a:lnTo>
                  <a:pt x="3436140" y="0"/>
                </a:lnTo>
                <a:lnTo>
                  <a:pt x="3436140" y="1405344"/>
                </a:lnTo>
                <a:lnTo>
                  <a:pt x="0" y="1405344"/>
                </a:lnTo>
                <a:lnTo>
                  <a:pt x="0" y="0"/>
                </a:lnTo>
                <a:close/>
              </a:path>
            </a:pathLst>
          </a:custGeom>
          <a:blipFill>
            <a:blip r:embed="rId9"/>
            <a:stretch>
              <a:fillRect l="-35141" t="-3725" r="0" b="-3725"/>
            </a:stretch>
          </a:blipFill>
          <a:ln cap="sq">
            <a:noFill/>
            <a:prstDash val="solid"/>
            <a:miter/>
          </a:ln>
        </p:spPr>
      </p:sp>
      <p:sp>
        <p:nvSpPr>
          <p:cNvPr name="AutoShape 13" id="13"/>
          <p:cNvSpPr/>
          <p:nvPr/>
        </p:nvSpPr>
        <p:spPr>
          <a:xfrm>
            <a:off x="5767074" y="8609323"/>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14" id="14"/>
          <p:cNvSpPr/>
          <p:nvPr/>
        </p:nvSpPr>
        <p:spPr>
          <a:xfrm flipH="false" flipV="false" rot="0">
            <a:off x="15967535" y="8784775"/>
            <a:ext cx="1737859" cy="1441699"/>
          </a:xfrm>
          <a:custGeom>
            <a:avLst/>
            <a:gdLst/>
            <a:ahLst/>
            <a:cxnLst/>
            <a:rect r="r" b="b" t="t" l="l"/>
            <a:pathLst>
              <a:path h="1441699" w="1737859">
                <a:moveTo>
                  <a:pt x="0" y="0"/>
                </a:moveTo>
                <a:lnTo>
                  <a:pt x="1737859" y="0"/>
                </a:lnTo>
                <a:lnTo>
                  <a:pt x="1737859" y="1441699"/>
                </a:lnTo>
                <a:lnTo>
                  <a:pt x="0" y="144169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0">
            <a:off x="5309699" y="8831468"/>
            <a:ext cx="1508291" cy="1415052"/>
          </a:xfrm>
          <a:custGeom>
            <a:avLst/>
            <a:gdLst/>
            <a:ahLst/>
            <a:cxnLst/>
            <a:rect r="r" b="b" t="t" l="l"/>
            <a:pathLst>
              <a:path h="1415052" w="1508291">
                <a:moveTo>
                  <a:pt x="0" y="0"/>
                </a:moveTo>
                <a:lnTo>
                  <a:pt x="1508291" y="0"/>
                </a:lnTo>
                <a:lnTo>
                  <a:pt x="1508291" y="1415052"/>
                </a:lnTo>
                <a:lnTo>
                  <a:pt x="0" y="141505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6" id="16"/>
          <p:cNvSpPr/>
          <p:nvPr/>
        </p:nvSpPr>
        <p:spPr>
          <a:xfrm flipH="false" flipV="false" rot="0">
            <a:off x="374938" y="5032528"/>
            <a:ext cx="4169164" cy="3752247"/>
          </a:xfrm>
          <a:custGeom>
            <a:avLst/>
            <a:gdLst/>
            <a:ahLst/>
            <a:cxnLst/>
            <a:rect r="r" b="b" t="t" l="l"/>
            <a:pathLst>
              <a:path h="3752247" w="4169164">
                <a:moveTo>
                  <a:pt x="0" y="0"/>
                </a:moveTo>
                <a:lnTo>
                  <a:pt x="4169163" y="0"/>
                </a:lnTo>
                <a:lnTo>
                  <a:pt x="4169163" y="3752247"/>
                </a:lnTo>
                <a:lnTo>
                  <a:pt x="0" y="3752247"/>
                </a:lnTo>
                <a:lnTo>
                  <a:pt x="0" y="0"/>
                </a:lnTo>
                <a:close/>
              </a:path>
            </a:pathLst>
          </a:custGeom>
          <a:blipFill>
            <a:blip r:embed="rId14"/>
            <a:stretch>
              <a:fillRect l="0" t="0" r="0" b="0"/>
            </a:stretch>
          </a:blipFill>
        </p:spPr>
      </p:sp>
      <p:sp>
        <p:nvSpPr>
          <p:cNvPr name="TextBox 17" id="17"/>
          <p:cNvSpPr txBox="true"/>
          <p:nvPr/>
        </p:nvSpPr>
        <p:spPr>
          <a:xfrm rot="0">
            <a:off x="5700359" y="2885890"/>
            <a:ext cx="11442463" cy="4822999"/>
          </a:xfrm>
          <a:prstGeom prst="rect">
            <a:avLst/>
          </a:prstGeom>
        </p:spPr>
        <p:txBody>
          <a:bodyPr anchor="t" rtlCol="false" tIns="0" lIns="0" bIns="0" rIns="0">
            <a:spAutoFit/>
          </a:bodyPr>
          <a:lstStyle/>
          <a:p>
            <a:pPr algn="just">
              <a:lnSpc>
                <a:spcPts val="3490"/>
              </a:lnSpc>
            </a:pPr>
            <a:r>
              <a:rPr lang="en-US" sz="2493" b="true">
                <a:solidFill>
                  <a:srgbClr val="000000"/>
                </a:solidFill>
                <a:latin typeface="Poppins Bold"/>
                <a:ea typeface="Poppins Bold"/>
                <a:cs typeface="Poppins Bold"/>
                <a:sym typeface="Poppins Bold"/>
              </a:rPr>
              <a:t>Hubungan interpersonal yang baik dalam organisasi adalah kunci untuk menciptakan lingkungan kerja yang produktif dan harmonis. Komunikasi yang efektif, saling menghormati, dan kerjasama antar anggota organisasi dapat membantu mengurangi konflik dan meningkatkan rasa solidaritas. </a:t>
            </a:r>
          </a:p>
          <a:p>
            <a:pPr algn="just">
              <a:lnSpc>
                <a:spcPts val="3490"/>
              </a:lnSpc>
            </a:pPr>
          </a:p>
          <a:p>
            <a:pPr algn="just">
              <a:lnSpc>
                <a:spcPts val="3490"/>
              </a:lnSpc>
            </a:pPr>
            <a:r>
              <a:rPr lang="en-US" sz="2493" b="true">
                <a:solidFill>
                  <a:srgbClr val="000000"/>
                </a:solidFill>
                <a:latin typeface="Poppins Bold"/>
                <a:ea typeface="Poppins Bold"/>
                <a:cs typeface="Poppins Bold"/>
                <a:sym typeface="Poppins Bold"/>
              </a:rPr>
              <a:t>Sebaliknya, hubungan yang buruk atau konflik interpersonal dapat menimbulkan stres dan menghambat kinerja organisasi. Oleh karena itu, penting untuk mengembangkan keterampilan interpersonal, seperti kemampuan mendengarkan, empati, dan resolusi konflik.</a:t>
            </a:r>
          </a:p>
          <a:p>
            <a:pPr algn="just">
              <a:lnSpc>
                <a:spcPts val="3490"/>
              </a:lnSpc>
            </a:pPr>
          </a:p>
        </p:txBody>
      </p:sp>
      <p:sp>
        <p:nvSpPr>
          <p:cNvPr name="Freeform 18" id="18"/>
          <p:cNvSpPr/>
          <p:nvPr/>
        </p:nvSpPr>
        <p:spPr>
          <a:xfrm flipH="false" flipV="false" rot="0">
            <a:off x="1028700" y="2278875"/>
            <a:ext cx="2508627" cy="2440210"/>
          </a:xfrm>
          <a:custGeom>
            <a:avLst/>
            <a:gdLst/>
            <a:ahLst/>
            <a:cxnLst/>
            <a:rect r="r" b="b" t="t" l="l"/>
            <a:pathLst>
              <a:path h="2440210" w="2508627">
                <a:moveTo>
                  <a:pt x="0" y="0"/>
                </a:moveTo>
                <a:lnTo>
                  <a:pt x="2508627" y="0"/>
                </a:lnTo>
                <a:lnTo>
                  <a:pt x="2508627" y="2440210"/>
                </a:lnTo>
                <a:lnTo>
                  <a:pt x="0" y="244021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9" id="19"/>
          <p:cNvSpPr txBox="true"/>
          <p:nvPr/>
        </p:nvSpPr>
        <p:spPr>
          <a:xfrm rot="0">
            <a:off x="5700359" y="942975"/>
            <a:ext cx="11375748" cy="2371725"/>
          </a:xfrm>
          <a:prstGeom prst="rect">
            <a:avLst/>
          </a:prstGeom>
        </p:spPr>
        <p:txBody>
          <a:bodyPr anchor="t" rtlCol="false" tIns="0" lIns="0" bIns="0" rIns="0">
            <a:spAutoFit/>
          </a:bodyPr>
          <a:lstStyle/>
          <a:p>
            <a:pPr algn="ctr">
              <a:lnSpc>
                <a:spcPts val="6299"/>
              </a:lnSpc>
            </a:pPr>
            <a:r>
              <a:rPr lang="en-US" sz="4500">
                <a:solidFill>
                  <a:srgbClr val="621111"/>
                </a:solidFill>
                <a:latin typeface="League Spartan"/>
                <a:ea typeface="League Spartan"/>
                <a:cs typeface="League Spartan"/>
                <a:sym typeface="League Spartan"/>
              </a:rPr>
              <a:t>HUBUNGAN INTERPERSONAL DALAM ORGANISASI</a:t>
            </a:r>
          </a:p>
          <a:p>
            <a:pPr algn="ctr">
              <a:lnSpc>
                <a:spcPts val="6299"/>
              </a:lnSpc>
              <a:spcBef>
                <a:spcPct val="0"/>
              </a:spcBef>
            </a:pPr>
          </a:p>
        </p:txBody>
      </p:sp>
    </p:spTree>
  </p:cSld>
  <p:clrMapOvr>
    <a:masterClrMapping/>
  </p:clrMapOvr>
  <p:transition spd="fast">
    <p:push dir="l"/>
  </p:transition>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sp>
        <p:nvSpPr>
          <p:cNvPr name="Freeform 3" id="3"/>
          <p:cNvSpPr/>
          <p:nvPr/>
        </p:nvSpPr>
        <p:spPr>
          <a:xfrm flipH="false" flipV="false" rot="-5400000">
            <a:off x="1675651" y="10527109"/>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sp>
        <p:nvSpPr>
          <p:cNvPr name="Freeform 4" id="4"/>
          <p:cNvSpPr/>
          <p:nvPr/>
        </p:nvSpPr>
        <p:spPr>
          <a:xfrm flipH="false" flipV="false" rot="-5400000">
            <a:off x="1675651" y="3259013"/>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grpSp>
        <p:nvGrpSpPr>
          <p:cNvPr name="Group 5" id="5"/>
          <p:cNvGrpSpPr/>
          <p:nvPr/>
        </p:nvGrpSpPr>
        <p:grpSpPr>
          <a:xfrm rot="0">
            <a:off x="0" y="0"/>
            <a:ext cx="4919039" cy="10287000"/>
            <a:chOff x="0" y="0"/>
            <a:chExt cx="1295549" cy="2709333"/>
          </a:xfrm>
        </p:grpSpPr>
        <p:sp>
          <p:nvSpPr>
            <p:cNvPr name="Freeform 6" id="6"/>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solidFill>
              <a:srgbClr val="6D1212"/>
            </a:solidFill>
          </p:spPr>
        </p:sp>
        <p:sp>
          <p:nvSpPr>
            <p:cNvPr name="TextBox 7" id="7"/>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sp>
        <p:nvSpPr>
          <p:cNvPr name="AutoShape 8" id="8"/>
          <p:cNvSpPr/>
          <p:nvPr/>
        </p:nvSpPr>
        <p:spPr>
          <a:xfrm>
            <a:off x="5767074" y="2490281"/>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9" id="9"/>
          <p:cNvSpPr/>
          <p:nvPr/>
        </p:nvSpPr>
        <p:spPr>
          <a:xfrm flipH="false" flipV="false" rot="0">
            <a:off x="16115194" y="15625"/>
            <a:ext cx="2288212" cy="2263250"/>
          </a:xfrm>
          <a:custGeom>
            <a:avLst/>
            <a:gdLst/>
            <a:ahLst/>
            <a:cxnLst/>
            <a:rect r="r" b="b" t="t" l="l"/>
            <a:pathLst>
              <a:path h="2263250" w="2288212">
                <a:moveTo>
                  <a:pt x="0" y="0"/>
                </a:moveTo>
                <a:lnTo>
                  <a:pt x="2288212" y="0"/>
                </a:lnTo>
                <a:lnTo>
                  <a:pt x="2288212" y="2263250"/>
                </a:lnTo>
                <a:lnTo>
                  <a:pt x="0" y="2263250"/>
                </a:lnTo>
                <a:lnTo>
                  <a:pt x="0" y="0"/>
                </a:lnTo>
                <a:close/>
              </a:path>
            </a:pathLst>
          </a:custGeom>
          <a:blipFill>
            <a:blip r:embed="rId4">
              <a:alphaModFix amt="37000"/>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true" rot="-10800000">
            <a:off x="-1293827" y="9255714"/>
            <a:ext cx="6212866" cy="970760"/>
          </a:xfrm>
          <a:custGeom>
            <a:avLst/>
            <a:gdLst/>
            <a:ahLst/>
            <a:cxnLst/>
            <a:rect r="r" b="b" t="t" l="l"/>
            <a:pathLst>
              <a:path h="970760" w="6212866">
                <a:moveTo>
                  <a:pt x="0" y="970760"/>
                </a:moveTo>
                <a:lnTo>
                  <a:pt x="6212866" y="970760"/>
                </a:lnTo>
                <a:lnTo>
                  <a:pt x="6212866" y="0"/>
                </a:lnTo>
                <a:lnTo>
                  <a:pt x="0" y="0"/>
                </a:lnTo>
                <a:lnTo>
                  <a:pt x="0" y="970760"/>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81854" y="549185"/>
            <a:ext cx="1254750" cy="1405343"/>
          </a:xfrm>
          <a:custGeom>
            <a:avLst/>
            <a:gdLst/>
            <a:ahLst/>
            <a:cxnLst/>
            <a:rect r="r" b="b" t="t" l="l"/>
            <a:pathLst>
              <a:path h="1405343" w="1254750">
                <a:moveTo>
                  <a:pt x="0" y="0"/>
                </a:moveTo>
                <a:lnTo>
                  <a:pt x="1254750" y="0"/>
                </a:lnTo>
                <a:lnTo>
                  <a:pt x="1254750" y="1405344"/>
                </a:lnTo>
                <a:lnTo>
                  <a:pt x="0" y="1405344"/>
                </a:lnTo>
                <a:lnTo>
                  <a:pt x="0" y="0"/>
                </a:lnTo>
                <a:close/>
              </a:path>
            </a:pathLst>
          </a:custGeom>
          <a:blipFill>
            <a:blip r:embed="rId8"/>
            <a:stretch>
              <a:fillRect l="0" t="-3725" r="-270084" b="-3725"/>
            </a:stretch>
          </a:blipFill>
          <a:ln cap="sq">
            <a:noFill/>
            <a:prstDash val="solid"/>
            <a:miter/>
          </a:ln>
        </p:spPr>
      </p:sp>
      <p:sp>
        <p:nvSpPr>
          <p:cNvPr name="Freeform 12" id="12"/>
          <p:cNvSpPr/>
          <p:nvPr/>
        </p:nvSpPr>
        <p:spPr>
          <a:xfrm flipH="false" flipV="false" rot="0">
            <a:off x="1431122" y="549185"/>
            <a:ext cx="3436141" cy="1405343"/>
          </a:xfrm>
          <a:custGeom>
            <a:avLst/>
            <a:gdLst/>
            <a:ahLst/>
            <a:cxnLst/>
            <a:rect r="r" b="b" t="t" l="l"/>
            <a:pathLst>
              <a:path h="1405343" w="3436141">
                <a:moveTo>
                  <a:pt x="0" y="0"/>
                </a:moveTo>
                <a:lnTo>
                  <a:pt x="3436140" y="0"/>
                </a:lnTo>
                <a:lnTo>
                  <a:pt x="3436140" y="1405344"/>
                </a:lnTo>
                <a:lnTo>
                  <a:pt x="0" y="1405344"/>
                </a:lnTo>
                <a:lnTo>
                  <a:pt x="0" y="0"/>
                </a:lnTo>
                <a:close/>
              </a:path>
            </a:pathLst>
          </a:custGeom>
          <a:blipFill>
            <a:blip r:embed="rId9"/>
            <a:stretch>
              <a:fillRect l="-35141" t="-3725" r="0" b="-3725"/>
            </a:stretch>
          </a:blipFill>
          <a:ln cap="sq">
            <a:noFill/>
            <a:prstDash val="solid"/>
            <a:miter/>
          </a:ln>
        </p:spPr>
      </p:sp>
      <p:sp>
        <p:nvSpPr>
          <p:cNvPr name="AutoShape 13" id="13"/>
          <p:cNvSpPr/>
          <p:nvPr/>
        </p:nvSpPr>
        <p:spPr>
          <a:xfrm>
            <a:off x="5767074" y="8609323"/>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14" id="14"/>
          <p:cNvSpPr/>
          <p:nvPr/>
        </p:nvSpPr>
        <p:spPr>
          <a:xfrm flipH="false" flipV="false" rot="0">
            <a:off x="15967535" y="8784775"/>
            <a:ext cx="1737859" cy="1441699"/>
          </a:xfrm>
          <a:custGeom>
            <a:avLst/>
            <a:gdLst/>
            <a:ahLst/>
            <a:cxnLst/>
            <a:rect r="r" b="b" t="t" l="l"/>
            <a:pathLst>
              <a:path h="1441699" w="1737859">
                <a:moveTo>
                  <a:pt x="0" y="0"/>
                </a:moveTo>
                <a:lnTo>
                  <a:pt x="1737859" y="0"/>
                </a:lnTo>
                <a:lnTo>
                  <a:pt x="1737859" y="1441699"/>
                </a:lnTo>
                <a:lnTo>
                  <a:pt x="0" y="144169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0">
            <a:off x="5309699" y="8831468"/>
            <a:ext cx="1508291" cy="1415052"/>
          </a:xfrm>
          <a:custGeom>
            <a:avLst/>
            <a:gdLst/>
            <a:ahLst/>
            <a:cxnLst/>
            <a:rect r="r" b="b" t="t" l="l"/>
            <a:pathLst>
              <a:path h="1415052" w="1508291">
                <a:moveTo>
                  <a:pt x="0" y="0"/>
                </a:moveTo>
                <a:lnTo>
                  <a:pt x="1508291" y="0"/>
                </a:lnTo>
                <a:lnTo>
                  <a:pt x="1508291" y="1415052"/>
                </a:lnTo>
                <a:lnTo>
                  <a:pt x="0" y="141505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6" id="16"/>
          <p:cNvSpPr/>
          <p:nvPr/>
        </p:nvSpPr>
        <p:spPr>
          <a:xfrm flipH="false" flipV="false" rot="0">
            <a:off x="251695" y="2490281"/>
            <a:ext cx="2369817" cy="2894432"/>
          </a:xfrm>
          <a:custGeom>
            <a:avLst/>
            <a:gdLst/>
            <a:ahLst/>
            <a:cxnLst/>
            <a:rect r="r" b="b" t="t" l="l"/>
            <a:pathLst>
              <a:path h="2894432" w="2369817">
                <a:moveTo>
                  <a:pt x="0" y="0"/>
                </a:moveTo>
                <a:lnTo>
                  <a:pt x="2369817" y="0"/>
                </a:lnTo>
                <a:lnTo>
                  <a:pt x="2369817" y="2894433"/>
                </a:lnTo>
                <a:lnTo>
                  <a:pt x="0" y="2894433"/>
                </a:lnTo>
                <a:lnTo>
                  <a:pt x="0" y="0"/>
                </a:lnTo>
                <a:close/>
              </a:path>
            </a:pathLst>
          </a:custGeom>
          <a:blipFill>
            <a:blip r:embed="rId14"/>
            <a:stretch>
              <a:fillRect l="0" t="0" r="0" b="0"/>
            </a:stretch>
          </a:blipFill>
        </p:spPr>
      </p:sp>
      <p:sp>
        <p:nvSpPr>
          <p:cNvPr name="Freeform 17" id="17"/>
          <p:cNvSpPr/>
          <p:nvPr/>
        </p:nvSpPr>
        <p:spPr>
          <a:xfrm flipH="false" flipV="false" rot="0">
            <a:off x="1278299" y="5465965"/>
            <a:ext cx="3574065" cy="3708498"/>
          </a:xfrm>
          <a:custGeom>
            <a:avLst/>
            <a:gdLst/>
            <a:ahLst/>
            <a:cxnLst/>
            <a:rect r="r" b="b" t="t" l="l"/>
            <a:pathLst>
              <a:path h="3708498" w="3574065">
                <a:moveTo>
                  <a:pt x="0" y="0"/>
                </a:moveTo>
                <a:lnTo>
                  <a:pt x="3574065" y="0"/>
                </a:lnTo>
                <a:lnTo>
                  <a:pt x="3574065" y="3708498"/>
                </a:lnTo>
                <a:lnTo>
                  <a:pt x="0" y="3708498"/>
                </a:lnTo>
                <a:lnTo>
                  <a:pt x="0" y="0"/>
                </a:lnTo>
                <a:close/>
              </a:path>
            </a:pathLst>
          </a:custGeom>
          <a:blipFill>
            <a:blip r:embed="rId15"/>
            <a:stretch>
              <a:fillRect l="0" t="0" r="0" b="0"/>
            </a:stretch>
          </a:blipFill>
        </p:spPr>
      </p:sp>
      <p:sp>
        <p:nvSpPr>
          <p:cNvPr name="TextBox 18" id="18"/>
          <p:cNvSpPr txBox="true"/>
          <p:nvPr/>
        </p:nvSpPr>
        <p:spPr>
          <a:xfrm rot="0">
            <a:off x="5700359" y="2885890"/>
            <a:ext cx="11442463" cy="5261149"/>
          </a:xfrm>
          <a:prstGeom prst="rect">
            <a:avLst/>
          </a:prstGeom>
        </p:spPr>
        <p:txBody>
          <a:bodyPr anchor="t" rtlCol="false" tIns="0" lIns="0" bIns="0" rIns="0">
            <a:spAutoFit/>
          </a:bodyPr>
          <a:lstStyle/>
          <a:p>
            <a:pPr algn="just">
              <a:lnSpc>
                <a:spcPts val="3490"/>
              </a:lnSpc>
            </a:pPr>
            <a:r>
              <a:rPr lang="en-US" sz="2493" b="true">
                <a:solidFill>
                  <a:srgbClr val="000000"/>
                </a:solidFill>
                <a:latin typeface="Poppins Bold"/>
                <a:ea typeface="Poppins Bold"/>
                <a:cs typeface="Poppins Bold"/>
                <a:sym typeface="Poppins Bold"/>
              </a:rPr>
              <a:t>Tekanan sosial dan persaingan dalam organisasi dapat muncul ketika anggota merasa perlu bersaing satu sama lain untuk mendapatkan pengakuan, posisi, atau penghargaan. Persaingan ini bisa memicu stres dan menciptakan atmosfer yang tidak sehat dalam organisasi. Selain itu, tekanan sosial untuk menyesuaikan diri dengan norma-norma atau harapan tertentu juga dapat menjadi beban mental.</a:t>
            </a:r>
          </a:p>
          <a:p>
            <a:pPr algn="just">
              <a:lnSpc>
                <a:spcPts val="3490"/>
              </a:lnSpc>
            </a:pPr>
          </a:p>
          <a:p>
            <a:pPr algn="just">
              <a:lnSpc>
                <a:spcPts val="3490"/>
              </a:lnSpc>
            </a:pPr>
            <a:r>
              <a:rPr lang="en-US" sz="2493" b="true">
                <a:solidFill>
                  <a:srgbClr val="000000"/>
                </a:solidFill>
                <a:latin typeface="Poppins Bold"/>
                <a:ea typeface="Poppins Bold"/>
                <a:cs typeface="Poppins Bold"/>
                <a:sym typeface="Poppins Bold"/>
              </a:rPr>
              <a:t>Penting bagi organisasi untuk mempromosikan budaya kerja yang kolaboratif dan inklusif, di mana setiap anggota dihargai dan didukung dalam pengembangan pribadi dan profesional mereka.</a:t>
            </a:r>
          </a:p>
          <a:p>
            <a:pPr algn="just">
              <a:lnSpc>
                <a:spcPts val="3490"/>
              </a:lnSpc>
            </a:pPr>
          </a:p>
        </p:txBody>
      </p:sp>
      <p:sp>
        <p:nvSpPr>
          <p:cNvPr name="TextBox 19" id="19"/>
          <p:cNvSpPr txBox="true"/>
          <p:nvPr/>
        </p:nvSpPr>
        <p:spPr>
          <a:xfrm rot="0">
            <a:off x="5767074" y="1380940"/>
            <a:ext cx="11375748" cy="1571625"/>
          </a:xfrm>
          <a:prstGeom prst="rect">
            <a:avLst/>
          </a:prstGeom>
        </p:spPr>
        <p:txBody>
          <a:bodyPr anchor="t" rtlCol="false" tIns="0" lIns="0" bIns="0" rIns="0">
            <a:spAutoFit/>
          </a:bodyPr>
          <a:lstStyle/>
          <a:p>
            <a:pPr algn="ctr">
              <a:lnSpc>
                <a:spcPts val="6299"/>
              </a:lnSpc>
            </a:pPr>
            <a:r>
              <a:rPr lang="en-US" sz="4500">
                <a:solidFill>
                  <a:srgbClr val="621111"/>
                </a:solidFill>
                <a:latin typeface="League Spartan"/>
                <a:ea typeface="League Spartan"/>
                <a:cs typeface="League Spartan"/>
                <a:sym typeface="League Spartan"/>
              </a:rPr>
              <a:t>TEKANAN SOSIAL DAN PERSAINGAN</a:t>
            </a:r>
          </a:p>
          <a:p>
            <a:pPr algn="ctr">
              <a:lnSpc>
                <a:spcPts val="6299"/>
              </a:lnSpc>
              <a:spcBef>
                <a:spcPct val="0"/>
              </a:spcBef>
            </a:pPr>
          </a:p>
        </p:txBody>
      </p:sp>
    </p:spTree>
  </p:cSld>
  <p:clrMapOvr>
    <a:masterClrMapping/>
  </p:clrMapOvr>
  <p:transition spd="fast">
    <p:push dir="l"/>
  </p:transition>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sp>
        <p:nvSpPr>
          <p:cNvPr name="Freeform 3" id="3"/>
          <p:cNvSpPr/>
          <p:nvPr/>
        </p:nvSpPr>
        <p:spPr>
          <a:xfrm flipH="false" flipV="false" rot="-5400000">
            <a:off x="1675651" y="10527109"/>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sp>
        <p:nvSpPr>
          <p:cNvPr name="Freeform 4" id="4"/>
          <p:cNvSpPr/>
          <p:nvPr/>
        </p:nvSpPr>
        <p:spPr>
          <a:xfrm flipH="false" flipV="false" rot="-5400000">
            <a:off x="1675651" y="3259013"/>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grpSp>
        <p:nvGrpSpPr>
          <p:cNvPr name="Group 5" id="5"/>
          <p:cNvGrpSpPr/>
          <p:nvPr/>
        </p:nvGrpSpPr>
        <p:grpSpPr>
          <a:xfrm rot="0">
            <a:off x="0" y="0"/>
            <a:ext cx="4919039" cy="10287000"/>
            <a:chOff x="0" y="0"/>
            <a:chExt cx="1295549" cy="2709333"/>
          </a:xfrm>
        </p:grpSpPr>
        <p:sp>
          <p:nvSpPr>
            <p:cNvPr name="Freeform 6" id="6"/>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solidFill>
              <a:srgbClr val="6D1212"/>
            </a:solidFill>
          </p:spPr>
        </p:sp>
        <p:sp>
          <p:nvSpPr>
            <p:cNvPr name="TextBox 7" id="7"/>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6115194" y="15625"/>
            <a:ext cx="2288212" cy="2263250"/>
          </a:xfrm>
          <a:custGeom>
            <a:avLst/>
            <a:gdLst/>
            <a:ahLst/>
            <a:cxnLst/>
            <a:rect r="r" b="b" t="t" l="l"/>
            <a:pathLst>
              <a:path h="2263250" w="2288212">
                <a:moveTo>
                  <a:pt x="0" y="0"/>
                </a:moveTo>
                <a:lnTo>
                  <a:pt x="2288212" y="0"/>
                </a:lnTo>
                <a:lnTo>
                  <a:pt x="2288212" y="2263250"/>
                </a:lnTo>
                <a:lnTo>
                  <a:pt x="0" y="2263250"/>
                </a:lnTo>
                <a:lnTo>
                  <a:pt x="0" y="0"/>
                </a:lnTo>
                <a:close/>
              </a:path>
            </a:pathLst>
          </a:custGeom>
          <a:blipFill>
            <a:blip r:embed="rId4">
              <a:alphaModFix amt="37000"/>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true" rot="-10800000">
            <a:off x="-1293827" y="9255714"/>
            <a:ext cx="6212866" cy="970760"/>
          </a:xfrm>
          <a:custGeom>
            <a:avLst/>
            <a:gdLst/>
            <a:ahLst/>
            <a:cxnLst/>
            <a:rect r="r" b="b" t="t" l="l"/>
            <a:pathLst>
              <a:path h="970760" w="6212866">
                <a:moveTo>
                  <a:pt x="0" y="970760"/>
                </a:moveTo>
                <a:lnTo>
                  <a:pt x="6212866" y="970760"/>
                </a:lnTo>
                <a:lnTo>
                  <a:pt x="6212866" y="0"/>
                </a:lnTo>
                <a:lnTo>
                  <a:pt x="0" y="0"/>
                </a:lnTo>
                <a:lnTo>
                  <a:pt x="0" y="970760"/>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81854" y="549185"/>
            <a:ext cx="1254750" cy="1405343"/>
          </a:xfrm>
          <a:custGeom>
            <a:avLst/>
            <a:gdLst/>
            <a:ahLst/>
            <a:cxnLst/>
            <a:rect r="r" b="b" t="t" l="l"/>
            <a:pathLst>
              <a:path h="1405343" w="1254750">
                <a:moveTo>
                  <a:pt x="0" y="0"/>
                </a:moveTo>
                <a:lnTo>
                  <a:pt x="1254750" y="0"/>
                </a:lnTo>
                <a:lnTo>
                  <a:pt x="1254750" y="1405344"/>
                </a:lnTo>
                <a:lnTo>
                  <a:pt x="0" y="1405344"/>
                </a:lnTo>
                <a:lnTo>
                  <a:pt x="0" y="0"/>
                </a:lnTo>
                <a:close/>
              </a:path>
            </a:pathLst>
          </a:custGeom>
          <a:blipFill>
            <a:blip r:embed="rId8"/>
            <a:stretch>
              <a:fillRect l="0" t="-3725" r="-270084" b="-3725"/>
            </a:stretch>
          </a:blipFill>
          <a:ln cap="sq">
            <a:noFill/>
            <a:prstDash val="solid"/>
            <a:miter/>
          </a:ln>
        </p:spPr>
      </p:sp>
      <p:sp>
        <p:nvSpPr>
          <p:cNvPr name="Freeform 11" id="11"/>
          <p:cNvSpPr/>
          <p:nvPr/>
        </p:nvSpPr>
        <p:spPr>
          <a:xfrm flipH="false" flipV="false" rot="0">
            <a:off x="1431122" y="549185"/>
            <a:ext cx="3436141" cy="1405343"/>
          </a:xfrm>
          <a:custGeom>
            <a:avLst/>
            <a:gdLst/>
            <a:ahLst/>
            <a:cxnLst/>
            <a:rect r="r" b="b" t="t" l="l"/>
            <a:pathLst>
              <a:path h="1405343" w="3436141">
                <a:moveTo>
                  <a:pt x="0" y="0"/>
                </a:moveTo>
                <a:lnTo>
                  <a:pt x="3436140" y="0"/>
                </a:lnTo>
                <a:lnTo>
                  <a:pt x="3436140" y="1405344"/>
                </a:lnTo>
                <a:lnTo>
                  <a:pt x="0" y="1405344"/>
                </a:lnTo>
                <a:lnTo>
                  <a:pt x="0" y="0"/>
                </a:lnTo>
                <a:close/>
              </a:path>
            </a:pathLst>
          </a:custGeom>
          <a:blipFill>
            <a:blip r:embed="rId9"/>
            <a:stretch>
              <a:fillRect l="-35141" t="-3725" r="0" b="-3725"/>
            </a:stretch>
          </a:blipFill>
          <a:ln cap="sq">
            <a:noFill/>
            <a:prstDash val="solid"/>
            <a:miter/>
          </a:ln>
        </p:spPr>
      </p:sp>
      <p:sp>
        <p:nvSpPr>
          <p:cNvPr name="AutoShape 12" id="12"/>
          <p:cNvSpPr/>
          <p:nvPr/>
        </p:nvSpPr>
        <p:spPr>
          <a:xfrm>
            <a:off x="5700359" y="8156429"/>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13" id="13"/>
          <p:cNvSpPr/>
          <p:nvPr/>
        </p:nvSpPr>
        <p:spPr>
          <a:xfrm flipH="false" flipV="false" rot="0">
            <a:off x="15967535" y="8784775"/>
            <a:ext cx="1737859" cy="1441699"/>
          </a:xfrm>
          <a:custGeom>
            <a:avLst/>
            <a:gdLst/>
            <a:ahLst/>
            <a:cxnLst/>
            <a:rect r="r" b="b" t="t" l="l"/>
            <a:pathLst>
              <a:path h="1441699" w="1737859">
                <a:moveTo>
                  <a:pt x="0" y="0"/>
                </a:moveTo>
                <a:lnTo>
                  <a:pt x="1737859" y="0"/>
                </a:lnTo>
                <a:lnTo>
                  <a:pt x="1737859" y="1441699"/>
                </a:lnTo>
                <a:lnTo>
                  <a:pt x="0" y="144169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4" id="14"/>
          <p:cNvSpPr/>
          <p:nvPr/>
        </p:nvSpPr>
        <p:spPr>
          <a:xfrm flipH="false" flipV="false" rot="0">
            <a:off x="5309699" y="8831468"/>
            <a:ext cx="1508291" cy="1415052"/>
          </a:xfrm>
          <a:custGeom>
            <a:avLst/>
            <a:gdLst/>
            <a:ahLst/>
            <a:cxnLst/>
            <a:rect r="r" b="b" t="t" l="l"/>
            <a:pathLst>
              <a:path h="1415052" w="1508291">
                <a:moveTo>
                  <a:pt x="0" y="0"/>
                </a:moveTo>
                <a:lnTo>
                  <a:pt x="1508291" y="0"/>
                </a:lnTo>
                <a:lnTo>
                  <a:pt x="1508291" y="1415052"/>
                </a:lnTo>
                <a:lnTo>
                  <a:pt x="0" y="141505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5" id="15"/>
          <p:cNvSpPr txBox="true"/>
          <p:nvPr/>
        </p:nvSpPr>
        <p:spPr>
          <a:xfrm rot="0">
            <a:off x="5816837" y="2648839"/>
            <a:ext cx="11442463" cy="5699299"/>
          </a:xfrm>
          <a:prstGeom prst="rect">
            <a:avLst/>
          </a:prstGeom>
        </p:spPr>
        <p:txBody>
          <a:bodyPr anchor="t" rtlCol="false" tIns="0" lIns="0" bIns="0" rIns="0">
            <a:spAutoFit/>
          </a:bodyPr>
          <a:lstStyle/>
          <a:p>
            <a:pPr algn="just">
              <a:lnSpc>
                <a:spcPts val="3490"/>
              </a:lnSpc>
            </a:pPr>
            <a:r>
              <a:rPr lang="en-US" sz="2493" b="true">
                <a:solidFill>
                  <a:srgbClr val="000000"/>
                </a:solidFill>
                <a:latin typeface="Poppins Bold"/>
                <a:ea typeface="Poppins Bold"/>
                <a:cs typeface="Poppins Bold"/>
                <a:sym typeface="Poppins Bold"/>
              </a:rPr>
              <a:t>Organisasi Kemahasiswaan (ORKEM ) memiliki peran penting dalam pengembangan mahasiswa, termasuk dalam pendidikan, karena dapat membantu mahasiswa mengembangkan diri secara menyeluruh, seperti:</a:t>
            </a:r>
          </a:p>
          <a:p>
            <a:pPr algn="just">
              <a:lnSpc>
                <a:spcPts val="3490"/>
              </a:lnSpc>
            </a:pPr>
          </a:p>
          <a:p>
            <a:pPr algn="just" marL="538274" indent="-269137" lvl="1">
              <a:lnSpc>
                <a:spcPts val="3490"/>
              </a:lnSpc>
              <a:buFont typeface="Arial"/>
              <a:buChar char="•"/>
            </a:pPr>
            <a:r>
              <a:rPr lang="en-US" b="true" sz="2493">
                <a:solidFill>
                  <a:srgbClr val="000000"/>
                </a:solidFill>
                <a:latin typeface="Poppins Bold"/>
                <a:ea typeface="Poppins Bold"/>
                <a:cs typeface="Poppins Bold"/>
                <a:sym typeface="Poppins Bold"/>
              </a:rPr>
              <a:t>Pengembangan pengetahuan dan keterampilan </a:t>
            </a:r>
          </a:p>
          <a:p>
            <a:pPr algn="just" marL="538274" indent="-269137" lvl="1">
              <a:lnSpc>
                <a:spcPts val="3490"/>
              </a:lnSpc>
              <a:buFont typeface="Arial"/>
              <a:buChar char="•"/>
            </a:pPr>
            <a:r>
              <a:rPr lang="en-US" b="true" sz="2493">
                <a:solidFill>
                  <a:srgbClr val="000000"/>
                </a:solidFill>
                <a:latin typeface="Poppins Bold"/>
                <a:ea typeface="Poppins Bold"/>
                <a:cs typeface="Poppins Bold"/>
                <a:sym typeface="Poppins Bold"/>
              </a:rPr>
              <a:t>P</a:t>
            </a:r>
            <a:r>
              <a:rPr lang="en-US" b="true" sz="2493">
                <a:solidFill>
                  <a:srgbClr val="000000"/>
                </a:solidFill>
                <a:latin typeface="Poppins Bold"/>
                <a:ea typeface="Poppins Bold"/>
                <a:cs typeface="Poppins Bold"/>
                <a:sym typeface="Poppins Bold"/>
              </a:rPr>
              <a:t>emberdayaan Mahasiswa</a:t>
            </a:r>
          </a:p>
          <a:p>
            <a:pPr algn="just" marL="538274" indent="-269137" lvl="1">
              <a:lnSpc>
                <a:spcPts val="3490"/>
              </a:lnSpc>
              <a:buFont typeface="Arial"/>
              <a:buChar char="•"/>
            </a:pPr>
            <a:r>
              <a:rPr lang="en-US" b="true" sz="2493">
                <a:solidFill>
                  <a:srgbClr val="000000"/>
                </a:solidFill>
                <a:latin typeface="Poppins Bold"/>
                <a:ea typeface="Poppins Bold"/>
                <a:cs typeface="Poppins Bold"/>
                <a:sym typeface="Poppins Bold"/>
              </a:rPr>
              <a:t>Pengembangan Softskill</a:t>
            </a:r>
          </a:p>
          <a:p>
            <a:pPr algn="just" marL="538274" indent="-269137" lvl="1">
              <a:lnSpc>
                <a:spcPts val="3490"/>
              </a:lnSpc>
              <a:buFont typeface="Arial"/>
              <a:buChar char="•"/>
            </a:pPr>
            <a:r>
              <a:rPr lang="en-US" b="true" sz="2493">
                <a:solidFill>
                  <a:srgbClr val="000000"/>
                </a:solidFill>
                <a:latin typeface="Poppins Bold"/>
                <a:ea typeface="Poppins Bold"/>
                <a:cs typeface="Poppins Bold"/>
                <a:sym typeface="Poppins Bold"/>
              </a:rPr>
              <a:t>Pengembangan Karakter</a:t>
            </a:r>
          </a:p>
          <a:p>
            <a:pPr algn="just" marL="538274" indent="-269137" lvl="1">
              <a:lnSpc>
                <a:spcPts val="3490"/>
              </a:lnSpc>
              <a:buFont typeface="Arial"/>
              <a:buChar char="•"/>
            </a:pPr>
            <a:r>
              <a:rPr lang="en-US" b="true" sz="2493">
                <a:solidFill>
                  <a:srgbClr val="000000"/>
                </a:solidFill>
                <a:latin typeface="Poppins Bold"/>
                <a:ea typeface="Poppins Bold"/>
                <a:cs typeface="Poppins Bold"/>
                <a:sym typeface="Poppins Bold"/>
              </a:rPr>
              <a:t>Pelatihan Kepemimpinan</a:t>
            </a:r>
          </a:p>
          <a:p>
            <a:pPr algn="just" marL="538274" indent="-269137" lvl="1">
              <a:lnSpc>
                <a:spcPts val="3490"/>
              </a:lnSpc>
              <a:buFont typeface="Arial"/>
              <a:buChar char="•"/>
            </a:pPr>
            <a:r>
              <a:rPr lang="en-US" b="true" sz="2493">
                <a:solidFill>
                  <a:srgbClr val="000000"/>
                </a:solidFill>
                <a:latin typeface="Poppins Bold"/>
                <a:ea typeface="Poppins Bold"/>
                <a:cs typeface="Poppins Bold"/>
                <a:sym typeface="Poppins Bold"/>
              </a:rPr>
              <a:t>Pengembangan Kreativitas</a:t>
            </a:r>
          </a:p>
          <a:p>
            <a:pPr algn="just">
              <a:lnSpc>
                <a:spcPts val="3490"/>
              </a:lnSpc>
            </a:pPr>
          </a:p>
          <a:p>
            <a:pPr algn="just">
              <a:lnSpc>
                <a:spcPts val="3490"/>
              </a:lnSpc>
            </a:pPr>
          </a:p>
        </p:txBody>
      </p:sp>
      <p:sp>
        <p:nvSpPr>
          <p:cNvPr name="AutoShape 16" id="16"/>
          <p:cNvSpPr/>
          <p:nvPr/>
        </p:nvSpPr>
        <p:spPr>
          <a:xfrm>
            <a:off x="5700359" y="2086864"/>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17" id="17"/>
          <p:cNvSpPr/>
          <p:nvPr/>
        </p:nvSpPr>
        <p:spPr>
          <a:xfrm flipH="false" flipV="false" rot="0">
            <a:off x="176641" y="3168921"/>
            <a:ext cx="4628098" cy="4114800"/>
          </a:xfrm>
          <a:custGeom>
            <a:avLst/>
            <a:gdLst/>
            <a:ahLst/>
            <a:cxnLst/>
            <a:rect r="r" b="b" t="t" l="l"/>
            <a:pathLst>
              <a:path h="4114800" w="4628098">
                <a:moveTo>
                  <a:pt x="0" y="0"/>
                </a:moveTo>
                <a:lnTo>
                  <a:pt x="4628098" y="0"/>
                </a:lnTo>
                <a:lnTo>
                  <a:pt x="4628098"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Tree>
  </p:cSld>
  <p:clrMapOvr>
    <a:masterClrMapping/>
  </p:clrMapOvr>
  <p:transition spd="fast">
    <p:push dir="l"/>
  </p:transition>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sp>
        <p:nvSpPr>
          <p:cNvPr name="Freeform 3" id="3"/>
          <p:cNvSpPr/>
          <p:nvPr/>
        </p:nvSpPr>
        <p:spPr>
          <a:xfrm flipH="false" flipV="false" rot="-5400000">
            <a:off x="1675651" y="10527109"/>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sp>
        <p:nvSpPr>
          <p:cNvPr name="Freeform 4" id="4"/>
          <p:cNvSpPr/>
          <p:nvPr/>
        </p:nvSpPr>
        <p:spPr>
          <a:xfrm flipH="false" flipV="false" rot="-5400000">
            <a:off x="1675651" y="3259013"/>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grpSp>
        <p:nvGrpSpPr>
          <p:cNvPr name="Group 5" id="5"/>
          <p:cNvGrpSpPr/>
          <p:nvPr/>
        </p:nvGrpSpPr>
        <p:grpSpPr>
          <a:xfrm rot="0">
            <a:off x="0" y="0"/>
            <a:ext cx="4919039" cy="10287000"/>
            <a:chOff x="0" y="0"/>
            <a:chExt cx="1295549" cy="2709333"/>
          </a:xfrm>
        </p:grpSpPr>
        <p:sp>
          <p:nvSpPr>
            <p:cNvPr name="Freeform 6" id="6"/>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solidFill>
              <a:srgbClr val="6D1212"/>
            </a:solidFill>
          </p:spPr>
        </p:sp>
        <p:sp>
          <p:nvSpPr>
            <p:cNvPr name="TextBox 7" id="7"/>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sp>
        <p:nvSpPr>
          <p:cNvPr name="AutoShape 8" id="8"/>
          <p:cNvSpPr/>
          <p:nvPr/>
        </p:nvSpPr>
        <p:spPr>
          <a:xfrm>
            <a:off x="5700359" y="1935479"/>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9" id="9"/>
          <p:cNvSpPr/>
          <p:nvPr/>
        </p:nvSpPr>
        <p:spPr>
          <a:xfrm flipH="false" flipV="false" rot="0">
            <a:off x="16115194" y="15625"/>
            <a:ext cx="2288212" cy="2263250"/>
          </a:xfrm>
          <a:custGeom>
            <a:avLst/>
            <a:gdLst/>
            <a:ahLst/>
            <a:cxnLst/>
            <a:rect r="r" b="b" t="t" l="l"/>
            <a:pathLst>
              <a:path h="2263250" w="2288212">
                <a:moveTo>
                  <a:pt x="0" y="0"/>
                </a:moveTo>
                <a:lnTo>
                  <a:pt x="2288212" y="0"/>
                </a:lnTo>
                <a:lnTo>
                  <a:pt x="2288212" y="2263250"/>
                </a:lnTo>
                <a:lnTo>
                  <a:pt x="0" y="2263250"/>
                </a:lnTo>
                <a:lnTo>
                  <a:pt x="0" y="0"/>
                </a:lnTo>
                <a:close/>
              </a:path>
            </a:pathLst>
          </a:custGeom>
          <a:blipFill>
            <a:blip r:embed="rId4">
              <a:alphaModFix amt="37000"/>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true" rot="-10800000">
            <a:off x="-1293827" y="9255714"/>
            <a:ext cx="6212866" cy="970760"/>
          </a:xfrm>
          <a:custGeom>
            <a:avLst/>
            <a:gdLst/>
            <a:ahLst/>
            <a:cxnLst/>
            <a:rect r="r" b="b" t="t" l="l"/>
            <a:pathLst>
              <a:path h="970760" w="6212866">
                <a:moveTo>
                  <a:pt x="0" y="970760"/>
                </a:moveTo>
                <a:lnTo>
                  <a:pt x="6212866" y="970760"/>
                </a:lnTo>
                <a:lnTo>
                  <a:pt x="6212866" y="0"/>
                </a:lnTo>
                <a:lnTo>
                  <a:pt x="0" y="0"/>
                </a:lnTo>
                <a:lnTo>
                  <a:pt x="0" y="970760"/>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81854" y="549185"/>
            <a:ext cx="1254750" cy="1405343"/>
          </a:xfrm>
          <a:custGeom>
            <a:avLst/>
            <a:gdLst/>
            <a:ahLst/>
            <a:cxnLst/>
            <a:rect r="r" b="b" t="t" l="l"/>
            <a:pathLst>
              <a:path h="1405343" w="1254750">
                <a:moveTo>
                  <a:pt x="0" y="0"/>
                </a:moveTo>
                <a:lnTo>
                  <a:pt x="1254750" y="0"/>
                </a:lnTo>
                <a:lnTo>
                  <a:pt x="1254750" y="1405344"/>
                </a:lnTo>
                <a:lnTo>
                  <a:pt x="0" y="1405344"/>
                </a:lnTo>
                <a:lnTo>
                  <a:pt x="0" y="0"/>
                </a:lnTo>
                <a:close/>
              </a:path>
            </a:pathLst>
          </a:custGeom>
          <a:blipFill>
            <a:blip r:embed="rId8"/>
            <a:stretch>
              <a:fillRect l="0" t="-3725" r="-270084" b="-3725"/>
            </a:stretch>
          </a:blipFill>
          <a:ln cap="sq">
            <a:noFill/>
            <a:prstDash val="solid"/>
            <a:miter/>
          </a:ln>
        </p:spPr>
      </p:sp>
      <p:sp>
        <p:nvSpPr>
          <p:cNvPr name="Freeform 12" id="12"/>
          <p:cNvSpPr/>
          <p:nvPr/>
        </p:nvSpPr>
        <p:spPr>
          <a:xfrm flipH="false" flipV="false" rot="0">
            <a:off x="1431122" y="549185"/>
            <a:ext cx="3436141" cy="1405343"/>
          </a:xfrm>
          <a:custGeom>
            <a:avLst/>
            <a:gdLst/>
            <a:ahLst/>
            <a:cxnLst/>
            <a:rect r="r" b="b" t="t" l="l"/>
            <a:pathLst>
              <a:path h="1405343" w="3436141">
                <a:moveTo>
                  <a:pt x="0" y="0"/>
                </a:moveTo>
                <a:lnTo>
                  <a:pt x="3436140" y="0"/>
                </a:lnTo>
                <a:lnTo>
                  <a:pt x="3436140" y="1405344"/>
                </a:lnTo>
                <a:lnTo>
                  <a:pt x="0" y="1405344"/>
                </a:lnTo>
                <a:lnTo>
                  <a:pt x="0" y="0"/>
                </a:lnTo>
                <a:close/>
              </a:path>
            </a:pathLst>
          </a:custGeom>
          <a:blipFill>
            <a:blip r:embed="rId9"/>
            <a:stretch>
              <a:fillRect l="-35141" t="-3725" r="0" b="-3725"/>
            </a:stretch>
          </a:blipFill>
          <a:ln cap="sq">
            <a:noFill/>
            <a:prstDash val="solid"/>
            <a:miter/>
          </a:ln>
        </p:spPr>
      </p:sp>
      <p:sp>
        <p:nvSpPr>
          <p:cNvPr name="AutoShape 13" id="13"/>
          <p:cNvSpPr/>
          <p:nvPr/>
        </p:nvSpPr>
        <p:spPr>
          <a:xfrm>
            <a:off x="5767074" y="8609323"/>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14" id="14"/>
          <p:cNvSpPr/>
          <p:nvPr/>
        </p:nvSpPr>
        <p:spPr>
          <a:xfrm flipH="false" flipV="false" rot="0">
            <a:off x="15967535" y="8784775"/>
            <a:ext cx="1737859" cy="1441699"/>
          </a:xfrm>
          <a:custGeom>
            <a:avLst/>
            <a:gdLst/>
            <a:ahLst/>
            <a:cxnLst/>
            <a:rect r="r" b="b" t="t" l="l"/>
            <a:pathLst>
              <a:path h="1441699" w="1737859">
                <a:moveTo>
                  <a:pt x="0" y="0"/>
                </a:moveTo>
                <a:lnTo>
                  <a:pt x="1737859" y="0"/>
                </a:lnTo>
                <a:lnTo>
                  <a:pt x="1737859" y="1441699"/>
                </a:lnTo>
                <a:lnTo>
                  <a:pt x="0" y="144169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0">
            <a:off x="5309699" y="8831468"/>
            <a:ext cx="1508291" cy="1415052"/>
          </a:xfrm>
          <a:custGeom>
            <a:avLst/>
            <a:gdLst/>
            <a:ahLst/>
            <a:cxnLst/>
            <a:rect r="r" b="b" t="t" l="l"/>
            <a:pathLst>
              <a:path h="1415052" w="1508291">
                <a:moveTo>
                  <a:pt x="0" y="0"/>
                </a:moveTo>
                <a:lnTo>
                  <a:pt x="1508291" y="0"/>
                </a:lnTo>
                <a:lnTo>
                  <a:pt x="1508291" y="1415052"/>
                </a:lnTo>
                <a:lnTo>
                  <a:pt x="0" y="141505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6" id="16"/>
          <p:cNvSpPr/>
          <p:nvPr/>
        </p:nvSpPr>
        <p:spPr>
          <a:xfrm flipH="false" flipV="false" rot="0">
            <a:off x="251695" y="2490281"/>
            <a:ext cx="2369817" cy="2894432"/>
          </a:xfrm>
          <a:custGeom>
            <a:avLst/>
            <a:gdLst/>
            <a:ahLst/>
            <a:cxnLst/>
            <a:rect r="r" b="b" t="t" l="l"/>
            <a:pathLst>
              <a:path h="2894432" w="2369817">
                <a:moveTo>
                  <a:pt x="0" y="0"/>
                </a:moveTo>
                <a:lnTo>
                  <a:pt x="2369817" y="0"/>
                </a:lnTo>
                <a:lnTo>
                  <a:pt x="2369817" y="2894433"/>
                </a:lnTo>
                <a:lnTo>
                  <a:pt x="0" y="2894433"/>
                </a:lnTo>
                <a:lnTo>
                  <a:pt x="0" y="0"/>
                </a:lnTo>
                <a:close/>
              </a:path>
            </a:pathLst>
          </a:custGeom>
          <a:blipFill>
            <a:blip r:embed="rId14"/>
            <a:stretch>
              <a:fillRect l="0" t="0" r="0" b="0"/>
            </a:stretch>
          </a:blipFill>
        </p:spPr>
      </p:sp>
      <p:sp>
        <p:nvSpPr>
          <p:cNvPr name="Freeform 17" id="17"/>
          <p:cNvSpPr/>
          <p:nvPr/>
        </p:nvSpPr>
        <p:spPr>
          <a:xfrm flipH="false" flipV="false" rot="0">
            <a:off x="1278299" y="5465965"/>
            <a:ext cx="3574065" cy="3708498"/>
          </a:xfrm>
          <a:custGeom>
            <a:avLst/>
            <a:gdLst/>
            <a:ahLst/>
            <a:cxnLst/>
            <a:rect r="r" b="b" t="t" l="l"/>
            <a:pathLst>
              <a:path h="3708498" w="3574065">
                <a:moveTo>
                  <a:pt x="0" y="0"/>
                </a:moveTo>
                <a:lnTo>
                  <a:pt x="3574065" y="0"/>
                </a:lnTo>
                <a:lnTo>
                  <a:pt x="3574065" y="3708498"/>
                </a:lnTo>
                <a:lnTo>
                  <a:pt x="0" y="3708498"/>
                </a:lnTo>
                <a:lnTo>
                  <a:pt x="0" y="0"/>
                </a:lnTo>
                <a:close/>
              </a:path>
            </a:pathLst>
          </a:custGeom>
          <a:blipFill>
            <a:blip r:embed="rId15"/>
            <a:stretch>
              <a:fillRect l="0" t="0" r="0" b="0"/>
            </a:stretch>
          </a:blipFill>
        </p:spPr>
      </p:sp>
      <p:sp>
        <p:nvSpPr>
          <p:cNvPr name="TextBox 18" id="18"/>
          <p:cNvSpPr txBox="true"/>
          <p:nvPr/>
        </p:nvSpPr>
        <p:spPr>
          <a:xfrm rot="0">
            <a:off x="5700359" y="1887854"/>
            <a:ext cx="11442463" cy="9204499"/>
          </a:xfrm>
          <a:prstGeom prst="rect">
            <a:avLst/>
          </a:prstGeom>
        </p:spPr>
        <p:txBody>
          <a:bodyPr anchor="t" rtlCol="false" tIns="0" lIns="0" bIns="0" rIns="0">
            <a:spAutoFit/>
          </a:bodyPr>
          <a:lstStyle/>
          <a:p>
            <a:pPr algn="just">
              <a:lnSpc>
                <a:spcPts val="3490"/>
              </a:lnSpc>
            </a:pPr>
            <a:r>
              <a:rPr lang="en-US" sz="2493" b="true">
                <a:solidFill>
                  <a:srgbClr val="000000"/>
                </a:solidFill>
                <a:latin typeface="Poppins Bold"/>
                <a:ea typeface="Poppins Bold"/>
                <a:cs typeface="Poppins Bold"/>
                <a:sym typeface="Poppins Bold"/>
              </a:rPr>
              <a:t>Peran Organisasi Kemahasiswaan (ORKEM) dalam perkembangan karier mahasiswa, di antaranya: </a:t>
            </a:r>
          </a:p>
          <a:p>
            <a:pPr algn="just">
              <a:lnSpc>
                <a:spcPts val="3490"/>
              </a:lnSpc>
            </a:pPr>
          </a:p>
          <a:p>
            <a:pPr algn="just" marL="538274" indent="-269137" lvl="1">
              <a:lnSpc>
                <a:spcPts val="3490"/>
              </a:lnSpc>
              <a:buFont typeface="Arial"/>
              <a:buChar char="•"/>
            </a:pPr>
            <a:r>
              <a:rPr lang="en-US" b="true" sz="2493">
                <a:solidFill>
                  <a:srgbClr val="000000"/>
                </a:solidFill>
                <a:latin typeface="Poppins Bold"/>
                <a:ea typeface="Poppins Bold"/>
                <a:cs typeface="Poppins Bold"/>
                <a:sym typeface="Poppins Bold"/>
              </a:rPr>
              <a:t> Membangun Jaringan</a:t>
            </a:r>
          </a:p>
          <a:p>
            <a:pPr algn="just">
              <a:lnSpc>
                <a:spcPts val="3490"/>
              </a:lnSpc>
            </a:pPr>
            <a:r>
              <a:rPr lang="en-US" sz="2493" b="true">
                <a:solidFill>
                  <a:srgbClr val="000000"/>
                </a:solidFill>
                <a:latin typeface="Poppins Bold"/>
                <a:ea typeface="Poppins Bold"/>
                <a:cs typeface="Poppins Bold"/>
                <a:sym typeface="Poppins Bold"/>
              </a:rPr>
              <a:t>Mahasiswa dapat bertemu dengan banyak orang dari berbagai          latar belakang, seperti rekan mahasiswa, dosen, dan profesional di     industri. Jaringan ini dapat menjadi aset berharga untuk mengembangkan karier di masa depan. </a:t>
            </a:r>
          </a:p>
          <a:p>
            <a:pPr algn="just">
              <a:lnSpc>
                <a:spcPts val="3490"/>
              </a:lnSpc>
            </a:pPr>
          </a:p>
          <a:p>
            <a:pPr algn="just" marL="538274" indent="-269137" lvl="1">
              <a:lnSpc>
                <a:spcPts val="3490"/>
              </a:lnSpc>
              <a:buFont typeface="Arial"/>
              <a:buChar char="•"/>
            </a:pPr>
            <a:r>
              <a:rPr lang="en-US" b="true" sz="2493">
                <a:solidFill>
                  <a:srgbClr val="000000"/>
                </a:solidFill>
                <a:latin typeface="Poppins Bold"/>
                <a:ea typeface="Poppins Bold"/>
                <a:cs typeface="Poppins Bold"/>
                <a:sym typeface="Poppins Bold"/>
              </a:rPr>
              <a:t>·Mengembangkan keterampilan kepemimpinan</a:t>
            </a:r>
          </a:p>
          <a:p>
            <a:pPr algn="just">
              <a:lnSpc>
                <a:spcPts val="3490"/>
              </a:lnSpc>
            </a:pPr>
            <a:r>
              <a:rPr lang="en-US" sz="2493" b="true">
                <a:solidFill>
                  <a:srgbClr val="000000"/>
                </a:solidFill>
                <a:latin typeface="Poppins Bold"/>
                <a:ea typeface="Poppins Bold"/>
                <a:cs typeface="Poppins Bold"/>
                <a:sym typeface="Poppins Bold"/>
              </a:rPr>
              <a:t>Mahasiswa dapat belajar mengatur, memotivasi, dan memimpin tim.</a:t>
            </a:r>
          </a:p>
          <a:p>
            <a:pPr algn="just">
              <a:lnSpc>
                <a:spcPts val="3490"/>
              </a:lnSpc>
            </a:pPr>
          </a:p>
          <a:p>
            <a:pPr algn="just" marL="538274" indent="-269137" lvl="1">
              <a:lnSpc>
                <a:spcPts val="3490"/>
              </a:lnSpc>
              <a:buFont typeface="Arial"/>
              <a:buChar char="•"/>
            </a:pPr>
            <a:r>
              <a:rPr lang="en-US" b="true" sz="2493">
                <a:solidFill>
                  <a:srgbClr val="000000"/>
                </a:solidFill>
                <a:latin typeface="Poppins Bold"/>
                <a:ea typeface="Poppins Bold"/>
                <a:cs typeface="Poppins Bold"/>
                <a:sym typeface="Poppins Bold"/>
              </a:rPr>
              <a:t>Meningkatkan kemampuan komunikasi</a:t>
            </a:r>
          </a:p>
          <a:p>
            <a:pPr algn="just">
              <a:lnSpc>
                <a:spcPts val="3490"/>
              </a:lnSpc>
            </a:pPr>
            <a:r>
              <a:rPr lang="en-US" sz="2493" b="true">
                <a:solidFill>
                  <a:srgbClr val="000000"/>
                </a:solidFill>
                <a:latin typeface="Poppins Bold"/>
                <a:ea typeface="Poppins Bold"/>
                <a:cs typeface="Poppins Bold"/>
                <a:sym typeface="Poppins Bold"/>
              </a:rPr>
              <a:t>Mahasiswa dapat belajar berkomunikasi dengan baik, salah satu ciri utama seorang pemimpin. </a:t>
            </a:r>
          </a:p>
          <a:p>
            <a:pPr algn="just">
              <a:lnSpc>
                <a:spcPts val="3490"/>
              </a:lnSpc>
            </a:pPr>
          </a:p>
          <a:p>
            <a:pPr algn="just">
              <a:lnSpc>
                <a:spcPts val="3490"/>
              </a:lnSpc>
            </a:pPr>
          </a:p>
          <a:p>
            <a:pPr algn="just">
              <a:lnSpc>
                <a:spcPts val="3490"/>
              </a:lnSpc>
            </a:pPr>
          </a:p>
          <a:p>
            <a:pPr algn="just">
              <a:lnSpc>
                <a:spcPts val="3490"/>
              </a:lnSpc>
            </a:pPr>
          </a:p>
          <a:p>
            <a:pPr algn="just">
              <a:lnSpc>
                <a:spcPts val="3490"/>
              </a:lnSpc>
            </a:pPr>
          </a:p>
          <a:p>
            <a:pPr algn="just">
              <a:lnSpc>
                <a:spcPts val="3490"/>
              </a:lnSpc>
            </a:pPr>
          </a:p>
        </p:txBody>
      </p:sp>
      <p:sp>
        <p:nvSpPr>
          <p:cNvPr name="TextBox 19" id="19"/>
          <p:cNvSpPr txBox="true"/>
          <p:nvPr/>
        </p:nvSpPr>
        <p:spPr>
          <a:xfrm rot="0">
            <a:off x="5700359" y="942975"/>
            <a:ext cx="11375748" cy="738505"/>
          </a:xfrm>
          <a:prstGeom prst="rect">
            <a:avLst/>
          </a:prstGeom>
        </p:spPr>
        <p:txBody>
          <a:bodyPr anchor="t" rtlCol="false" tIns="0" lIns="0" bIns="0" rIns="0">
            <a:spAutoFit/>
          </a:bodyPr>
          <a:lstStyle/>
          <a:p>
            <a:pPr algn="ctr">
              <a:lnSpc>
                <a:spcPts val="6020"/>
              </a:lnSpc>
              <a:spcBef>
                <a:spcPct val="0"/>
              </a:spcBef>
            </a:pPr>
            <a:r>
              <a:rPr lang="en-US" sz="4300">
                <a:solidFill>
                  <a:srgbClr val="621111"/>
                </a:solidFill>
                <a:latin typeface="League Spartan"/>
                <a:ea typeface="League Spartan"/>
                <a:cs typeface="League Spartan"/>
                <a:sym typeface="League Spartan"/>
              </a:rPr>
              <a:t>PERAN ORGANISASI KEMAHASISWAAN</a:t>
            </a:r>
          </a:p>
        </p:txBody>
      </p:sp>
    </p:spTree>
  </p:cSld>
  <p:clrMapOvr>
    <a:masterClrMapping/>
  </p:clrMapOvr>
  <p:transition spd="fast">
    <p:push dir="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DAGZaZU_Hok</dc:identifier>
  <dcterms:modified xsi:type="dcterms:W3CDTF">2011-08-01T06:04:30Z</dcterms:modified>
  <cp:revision>1</cp:revision>
  <dc:title>PERTEMUAN 12</dc:title>
</cp:coreProperties>
</file>