
<file path=[Content_Types].xml><?xml version="1.0" encoding="utf-8"?>
<Types xmlns="http://schemas.openxmlformats.org/package/2006/content-types">
  <Default ContentType="application/x-fontdata" Extension="fntdata"/>
  <Default ContentType="image/gif" Extension="gif"/>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7"/>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x="18288000" cy="10287000"/>
  <p:notesSz cx="6858000" cy="9144000"/>
  <p:embeddedFontLst>
    <p:embeddedFont>
      <p:font typeface="Shrikhand" charset="1" panose="02000000000000000000"/>
      <p:regular r:id="rId20"/>
    </p:embeddedFont>
    <p:embeddedFont>
      <p:font typeface="Poppins Bold" charset="1" panose="00000800000000000000"/>
      <p:regular r:id="rId21"/>
    </p:embeddedFont>
    <p:embeddedFont>
      <p:font typeface="League Spartan" charset="1" panose="0000080000000000000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notesMasters/notesMaster1.xml" Type="http://schemas.openxmlformats.org/officeDocument/2006/relationships/notesMaster"/><Relationship Id="rId18" Target="theme/theme2.xml" Type="http://schemas.openxmlformats.org/officeDocument/2006/relationships/theme"/><Relationship Id="rId19" Target="notesSlides/notesSlide1.xml" Type="http://schemas.openxmlformats.org/officeDocument/2006/relationships/notesSlide"/><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png" Type="http://schemas.openxmlformats.org/officeDocument/2006/relationships/image"/><Relationship Id="rId11" Target="../media/image9.svg" Type="http://schemas.openxmlformats.org/officeDocument/2006/relationships/image"/><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png" Type="http://schemas.openxmlformats.org/officeDocument/2006/relationships/image"/><Relationship Id="rId9" Target="../media/image7.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png" Type="http://schemas.openxmlformats.org/officeDocument/2006/relationships/image"/><Relationship Id="rId11" Target="../media/image24.svg" Type="http://schemas.openxmlformats.org/officeDocument/2006/relationships/image"/><Relationship Id="rId12" Target="../media/image33.png" Type="http://schemas.openxmlformats.org/officeDocument/2006/relationships/image"/><Relationship Id="rId13" Target="../media/image34.svg" Type="http://schemas.openxmlformats.org/officeDocument/2006/relationships/image"/><Relationship Id="rId14" Target="../media/image38.png" Type="http://schemas.openxmlformats.org/officeDocument/2006/relationships/image"/><Relationship Id="rId15" Target="../media/image39.png" Type="http://schemas.openxmlformats.org/officeDocument/2006/relationships/image"/><Relationship Id="rId2" Target="../media/image10.jpe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5.png" Type="http://schemas.openxmlformats.org/officeDocument/2006/relationships/image"/><Relationship Id="rId9" Target="../media/image14.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6.png" Type="http://schemas.openxmlformats.org/officeDocument/2006/relationships/image"/><Relationship Id="rId2" Target="../media/image42.jpeg" Type="http://schemas.openxmlformats.org/officeDocument/2006/relationships/image"/><Relationship Id="rId3" Target="../media/image1.png" Type="http://schemas.openxmlformats.org/officeDocument/2006/relationships/image"/><Relationship Id="rId4" Target="../media/image2.pn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43.png" Type="http://schemas.openxmlformats.org/officeDocument/2006/relationships/image"/><Relationship Id="rId8" Target="../media/image44.png" Type="http://schemas.openxmlformats.org/officeDocument/2006/relationships/image"/><Relationship Id="rId9" Target="../media/image45.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png" Type="http://schemas.openxmlformats.org/officeDocument/2006/relationships/image"/><Relationship Id="rId11" Target="../media/image16.png" Type="http://schemas.openxmlformats.org/officeDocument/2006/relationships/image"/><Relationship Id="rId12" Target="../media/image17.png" Type="http://schemas.openxmlformats.org/officeDocument/2006/relationships/image"/><Relationship Id="rId2" Target="../media/image10.jpe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5.png" Type="http://schemas.openxmlformats.org/officeDocument/2006/relationships/image"/><Relationship Id="rId9" Target="../media/image1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8.png" Type="http://schemas.openxmlformats.org/officeDocument/2006/relationships/image"/><Relationship Id="rId11" Target="../media/image19.svg" Type="http://schemas.openxmlformats.org/officeDocument/2006/relationships/image"/><Relationship Id="rId12" Target="../media/image20.png" Type="http://schemas.openxmlformats.org/officeDocument/2006/relationships/image"/><Relationship Id="rId13" Target="../media/image21.png" Type="http://schemas.openxmlformats.org/officeDocument/2006/relationships/image"/><Relationship Id="rId14" Target="../media/image22.png" Type="http://schemas.openxmlformats.org/officeDocument/2006/relationships/image"/><Relationship Id="rId2" Target="../media/image10.jpe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5.png" Type="http://schemas.openxmlformats.org/officeDocument/2006/relationships/image"/><Relationship Id="rId9" Target="../media/image1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png" Type="http://schemas.openxmlformats.org/officeDocument/2006/relationships/image"/><Relationship Id="rId11" Target="../media/image24.svg" Type="http://schemas.openxmlformats.org/officeDocument/2006/relationships/image"/><Relationship Id="rId12" Target="../media/image25.png" Type="http://schemas.openxmlformats.org/officeDocument/2006/relationships/image"/><Relationship Id="rId13" Target="../media/image26.svg" Type="http://schemas.openxmlformats.org/officeDocument/2006/relationships/image"/><Relationship Id="rId14" Target="../media/image27.gif" Type="http://schemas.openxmlformats.org/officeDocument/2006/relationships/image"/><Relationship Id="rId15" Target="../media/image28.png" Type="http://schemas.openxmlformats.org/officeDocument/2006/relationships/image"/><Relationship Id="rId2" Target="../media/image10.jpe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5.png" Type="http://schemas.openxmlformats.org/officeDocument/2006/relationships/image"/><Relationship Id="rId9" Target="../media/image14.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9.png" Type="http://schemas.openxmlformats.org/officeDocument/2006/relationships/image"/><Relationship Id="rId11" Target="../media/image30.png" Type="http://schemas.openxmlformats.org/officeDocument/2006/relationships/image"/><Relationship Id="rId12" Target="../media/image31.svg" Type="http://schemas.openxmlformats.org/officeDocument/2006/relationships/image"/><Relationship Id="rId13" Target="../media/image32.png" Type="http://schemas.openxmlformats.org/officeDocument/2006/relationships/image"/><Relationship Id="rId2" Target="../media/image10.jpe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5.png" Type="http://schemas.openxmlformats.org/officeDocument/2006/relationships/image"/><Relationship Id="rId9" Target="../media/image14.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png" Type="http://schemas.openxmlformats.org/officeDocument/2006/relationships/image"/><Relationship Id="rId11" Target="../media/image24.svg" Type="http://schemas.openxmlformats.org/officeDocument/2006/relationships/image"/><Relationship Id="rId12" Target="../media/image33.png" Type="http://schemas.openxmlformats.org/officeDocument/2006/relationships/image"/><Relationship Id="rId13" Target="../media/image34.svg" Type="http://schemas.openxmlformats.org/officeDocument/2006/relationships/image"/><Relationship Id="rId14" Target="../media/image35.png" Type="http://schemas.openxmlformats.org/officeDocument/2006/relationships/image"/><Relationship Id="rId15" Target="../media/image36.png" Type="http://schemas.openxmlformats.org/officeDocument/2006/relationships/image"/><Relationship Id="rId16" Target="../media/image37.svg" Type="http://schemas.openxmlformats.org/officeDocument/2006/relationships/image"/><Relationship Id="rId2" Target="../media/image10.jpe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5.png" Type="http://schemas.openxmlformats.org/officeDocument/2006/relationships/image"/><Relationship Id="rId9" Target="../media/image14.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png" Type="http://schemas.openxmlformats.org/officeDocument/2006/relationships/image"/><Relationship Id="rId11" Target="../media/image24.svg" Type="http://schemas.openxmlformats.org/officeDocument/2006/relationships/image"/><Relationship Id="rId12" Target="../media/image33.png" Type="http://schemas.openxmlformats.org/officeDocument/2006/relationships/image"/><Relationship Id="rId13" Target="../media/image34.svg" Type="http://schemas.openxmlformats.org/officeDocument/2006/relationships/image"/><Relationship Id="rId14" Target="../media/image38.png" Type="http://schemas.openxmlformats.org/officeDocument/2006/relationships/image"/><Relationship Id="rId15" Target="../media/image39.png" Type="http://schemas.openxmlformats.org/officeDocument/2006/relationships/image"/><Relationship Id="rId2" Target="../media/image10.jpe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5.png" Type="http://schemas.openxmlformats.org/officeDocument/2006/relationships/image"/><Relationship Id="rId9" Target="../media/image14.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png" Type="http://schemas.openxmlformats.org/officeDocument/2006/relationships/image"/><Relationship Id="rId11" Target="../media/image24.svg" Type="http://schemas.openxmlformats.org/officeDocument/2006/relationships/image"/><Relationship Id="rId12" Target="../media/image33.png" Type="http://schemas.openxmlformats.org/officeDocument/2006/relationships/image"/><Relationship Id="rId13" Target="../media/image34.svg" Type="http://schemas.openxmlformats.org/officeDocument/2006/relationships/image"/><Relationship Id="rId14" Target="../media/image40.png" Type="http://schemas.openxmlformats.org/officeDocument/2006/relationships/image"/><Relationship Id="rId15" Target="../media/image41.svg" Type="http://schemas.openxmlformats.org/officeDocument/2006/relationships/image"/><Relationship Id="rId2" Target="../media/image10.jpe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5.png" Type="http://schemas.openxmlformats.org/officeDocument/2006/relationships/image"/><Relationship Id="rId9" Target="../media/image14.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png" Type="http://schemas.openxmlformats.org/officeDocument/2006/relationships/image"/><Relationship Id="rId11" Target="../media/image24.svg" Type="http://schemas.openxmlformats.org/officeDocument/2006/relationships/image"/><Relationship Id="rId12" Target="../media/image33.png" Type="http://schemas.openxmlformats.org/officeDocument/2006/relationships/image"/><Relationship Id="rId13" Target="../media/image34.svg" Type="http://schemas.openxmlformats.org/officeDocument/2006/relationships/image"/><Relationship Id="rId14" Target="../media/image38.png" Type="http://schemas.openxmlformats.org/officeDocument/2006/relationships/image"/><Relationship Id="rId15" Target="../media/image39.png" Type="http://schemas.openxmlformats.org/officeDocument/2006/relationships/image"/><Relationship Id="rId2" Target="../media/image10.jpe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5.png" Type="http://schemas.openxmlformats.org/officeDocument/2006/relationships/image"/><Relationship Id="rId9" Target="../media/image14.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10800000">
            <a:off x="10321088" y="7600905"/>
            <a:ext cx="13110711" cy="536386"/>
          </a:xfrm>
          <a:custGeom>
            <a:avLst/>
            <a:gdLst/>
            <a:ahLst/>
            <a:cxnLst/>
            <a:rect r="r" b="b" t="t" l="l"/>
            <a:pathLst>
              <a:path h="536386" w="13110711">
                <a:moveTo>
                  <a:pt x="0" y="0"/>
                </a:moveTo>
                <a:lnTo>
                  <a:pt x="13110711" y="0"/>
                </a:lnTo>
                <a:lnTo>
                  <a:pt x="13110711" y="536386"/>
                </a:lnTo>
                <a:lnTo>
                  <a:pt x="0" y="536386"/>
                </a:lnTo>
                <a:lnTo>
                  <a:pt x="0" y="0"/>
                </a:lnTo>
                <a:close/>
              </a:path>
            </a:pathLst>
          </a:custGeom>
          <a:blipFill>
            <a:blip r:embed="rId3"/>
            <a:stretch>
              <a:fillRect l="0" t="-1434267" r="-6687" b="0"/>
            </a:stretch>
          </a:blipFill>
        </p:spPr>
      </p:sp>
      <p:sp>
        <p:nvSpPr>
          <p:cNvPr name="Freeform 3" id="3"/>
          <p:cNvSpPr/>
          <p:nvPr/>
        </p:nvSpPr>
        <p:spPr>
          <a:xfrm flipH="true" flipV="false" rot="-10800000">
            <a:off x="-2789623" y="7600905"/>
            <a:ext cx="13110711" cy="536386"/>
          </a:xfrm>
          <a:custGeom>
            <a:avLst/>
            <a:gdLst/>
            <a:ahLst/>
            <a:cxnLst/>
            <a:rect r="r" b="b" t="t" l="l"/>
            <a:pathLst>
              <a:path h="536386" w="13110711">
                <a:moveTo>
                  <a:pt x="13110711" y="0"/>
                </a:moveTo>
                <a:lnTo>
                  <a:pt x="0" y="0"/>
                </a:lnTo>
                <a:lnTo>
                  <a:pt x="0" y="536386"/>
                </a:lnTo>
                <a:lnTo>
                  <a:pt x="13110711" y="536386"/>
                </a:lnTo>
                <a:lnTo>
                  <a:pt x="13110711" y="0"/>
                </a:lnTo>
                <a:close/>
              </a:path>
            </a:pathLst>
          </a:custGeom>
          <a:blipFill>
            <a:blip r:embed="rId3"/>
            <a:stretch>
              <a:fillRect l="0" t="-1434267" r="-6687" b="0"/>
            </a:stretch>
          </a:blipFill>
        </p:spPr>
      </p:sp>
      <p:sp>
        <p:nvSpPr>
          <p:cNvPr name="Freeform 4" id="4"/>
          <p:cNvSpPr/>
          <p:nvPr/>
        </p:nvSpPr>
        <p:spPr>
          <a:xfrm flipH="false" flipV="false" rot="0">
            <a:off x="-2789623" y="2341232"/>
            <a:ext cx="13110711" cy="536386"/>
          </a:xfrm>
          <a:custGeom>
            <a:avLst/>
            <a:gdLst/>
            <a:ahLst/>
            <a:cxnLst/>
            <a:rect r="r" b="b" t="t" l="l"/>
            <a:pathLst>
              <a:path h="536386" w="13110711">
                <a:moveTo>
                  <a:pt x="0" y="0"/>
                </a:moveTo>
                <a:lnTo>
                  <a:pt x="13110711" y="0"/>
                </a:lnTo>
                <a:lnTo>
                  <a:pt x="13110711" y="536386"/>
                </a:lnTo>
                <a:lnTo>
                  <a:pt x="0" y="536386"/>
                </a:lnTo>
                <a:lnTo>
                  <a:pt x="0" y="0"/>
                </a:lnTo>
                <a:close/>
              </a:path>
            </a:pathLst>
          </a:custGeom>
          <a:blipFill>
            <a:blip r:embed="rId4"/>
            <a:stretch>
              <a:fillRect l="0" t="-1434267" r="-6687" b="0"/>
            </a:stretch>
          </a:blipFill>
        </p:spPr>
      </p:sp>
      <p:sp>
        <p:nvSpPr>
          <p:cNvPr name="Freeform 5" id="5"/>
          <p:cNvSpPr/>
          <p:nvPr/>
        </p:nvSpPr>
        <p:spPr>
          <a:xfrm flipH="true" flipV="false" rot="0">
            <a:off x="10321088" y="2341232"/>
            <a:ext cx="13110711" cy="536386"/>
          </a:xfrm>
          <a:custGeom>
            <a:avLst/>
            <a:gdLst/>
            <a:ahLst/>
            <a:cxnLst/>
            <a:rect r="r" b="b" t="t" l="l"/>
            <a:pathLst>
              <a:path h="536386" w="13110711">
                <a:moveTo>
                  <a:pt x="13110711" y="0"/>
                </a:moveTo>
                <a:lnTo>
                  <a:pt x="0" y="0"/>
                </a:lnTo>
                <a:lnTo>
                  <a:pt x="0" y="536386"/>
                </a:lnTo>
                <a:lnTo>
                  <a:pt x="13110711" y="536386"/>
                </a:lnTo>
                <a:lnTo>
                  <a:pt x="13110711" y="0"/>
                </a:lnTo>
                <a:close/>
              </a:path>
            </a:pathLst>
          </a:custGeom>
          <a:blipFill>
            <a:blip r:embed="rId4"/>
            <a:stretch>
              <a:fillRect l="0" t="-1434267" r="-6687" b="0"/>
            </a:stretch>
          </a:blipFill>
        </p:spPr>
      </p:sp>
      <p:grpSp>
        <p:nvGrpSpPr>
          <p:cNvPr name="Group 6" id="6"/>
          <p:cNvGrpSpPr/>
          <p:nvPr/>
        </p:nvGrpSpPr>
        <p:grpSpPr>
          <a:xfrm rot="-10800000">
            <a:off x="-222646" y="8051566"/>
            <a:ext cx="18510646" cy="3424056"/>
            <a:chOff x="0" y="0"/>
            <a:chExt cx="4419725" cy="817550"/>
          </a:xfrm>
        </p:grpSpPr>
        <p:sp>
          <p:nvSpPr>
            <p:cNvPr name="Freeform 7" id="7"/>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solidFill>
              <a:srgbClr val="621111"/>
            </a:solidFill>
          </p:spPr>
        </p:sp>
        <p:sp>
          <p:nvSpPr>
            <p:cNvPr name="TextBox 8" id="8"/>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9" id="9"/>
          <p:cNvSpPr/>
          <p:nvPr/>
        </p:nvSpPr>
        <p:spPr>
          <a:xfrm flipH="false" flipV="true" rot="0">
            <a:off x="12052434" y="8032516"/>
            <a:ext cx="6218061" cy="971572"/>
          </a:xfrm>
          <a:custGeom>
            <a:avLst/>
            <a:gdLst/>
            <a:ahLst/>
            <a:cxnLst/>
            <a:rect r="r" b="b" t="t" l="l"/>
            <a:pathLst>
              <a:path h="971572" w="6218061">
                <a:moveTo>
                  <a:pt x="0" y="971572"/>
                </a:moveTo>
                <a:lnTo>
                  <a:pt x="6218061" y="971572"/>
                </a:lnTo>
                <a:lnTo>
                  <a:pt x="6218061" y="0"/>
                </a:lnTo>
                <a:lnTo>
                  <a:pt x="0" y="0"/>
                </a:lnTo>
                <a:lnTo>
                  <a:pt x="0" y="971572"/>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10" id="10"/>
          <p:cNvSpPr/>
          <p:nvPr/>
        </p:nvSpPr>
        <p:spPr>
          <a:xfrm flipH="false" flipV="true" rot="0">
            <a:off x="5868041" y="8032516"/>
            <a:ext cx="6218061" cy="971572"/>
          </a:xfrm>
          <a:custGeom>
            <a:avLst/>
            <a:gdLst/>
            <a:ahLst/>
            <a:cxnLst/>
            <a:rect r="r" b="b" t="t" l="l"/>
            <a:pathLst>
              <a:path h="971572" w="6218061">
                <a:moveTo>
                  <a:pt x="0" y="971572"/>
                </a:moveTo>
                <a:lnTo>
                  <a:pt x="6218061" y="971572"/>
                </a:lnTo>
                <a:lnTo>
                  <a:pt x="6218061" y="0"/>
                </a:lnTo>
                <a:lnTo>
                  <a:pt x="0" y="0"/>
                </a:lnTo>
                <a:lnTo>
                  <a:pt x="0" y="971572"/>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true" rot="0">
            <a:off x="-325876" y="8032516"/>
            <a:ext cx="6218061" cy="971572"/>
          </a:xfrm>
          <a:custGeom>
            <a:avLst/>
            <a:gdLst/>
            <a:ahLst/>
            <a:cxnLst/>
            <a:rect r="r" b="b" t="t" l="l"/>
            <a:pathLst>
              <a:path h="971572" w="6218061">
                <a:moveTo>
                  <a:pt x="0" y="971572"/>
                </a:moveTo>
                <a:lnTo>
                  <a:pt x="6218061" y="971572"/>
                </a:lnTo>
                <a:lnTo>
                  <a:pt x="6218061" y="0"/>
                </a:lnTo>
                <a:lnTo>
                  <a:pt x="0" y="0"/>
                </a:lnTo>
                <a:lnTo>
                  <a:pt x="0" y="971572"/>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12" id="12"/>
          <p:cNvSpPr/>
          <p:nvPr/>
        </p:nvSpPr>
        <p:spPr>
          <a:xfrm flipH="false" flipV="false" rot="0">
            <a:off x="8436967" y="-15716"/>
            <a:ext cx="1414067" cy="1866768"/>
          </a:xfrm>
          <a:custGeom>
            <a:avLst/>
            <a:gdLst/>
            <a:ahLst/>
            <a:cxnLst/>
            <a:rect r="r" b="b" t="t" l="l"/>
            <a:pathLst>
              <a:path h="1866768" w="1414067">
                <a:moveTo>
                  <a:pt x="0" y="0"/>
                </a:moveTo>
                <a:lnTo>
                  <a:pt x="1414066" y="0"/>
                </a:lnTo>
                <a:lnTo>
                  <a:pt x="1414066" y="1866768"/>
                </a:lnTo>
                <a:lnTo>
                  <a:pt x="0" y="1866768"/>
                </a:lnTo>
                <a:lnTo>
                  <a:pt x="0" y="0"/>
                </a:lnTo>
                <a:close/>
              </a:path>
            </a:pathLst>
          </a:custGeom>
          <a:blipFill>
            <a:blip r:embed="rId7"/>
            <a:stretch>
              <a:fillRect l="-17867" t="-3725" r="-318342" b="-3725"/>
            </a:stretch>
          </a:blipFill>
          <a:ln cap="sq">
            <a:noFill/>
            <a:prstDash val="solid"/>
            <a:miter/>
          </a:ln>
        </p:spPr>
      </p:sp>
      <p:sp>
        <p:nvSpPr>
          <p:cNvPr name="Freeform 13" id="13"/>
          <p:cNvSpPr/>
          <p:nvPr/>
        </p:nvSpPr>
        <p:spPr>
          <a:xfrm flipH="false" flipV="false" rot="0">
            <a:off x="7945399" y="1294198"/>
            <a:ext cx="2723078" cy="1113709"/>
          </a:xfrm>
          <a:custGeom>
            <a:avLst/>
            <a:gdLst/>
            <a:ahLst/>
            <a:cxnLst/>
            <a:rect r="r" b="b" t="t" l="l"/>
            <a:pathLst>
              <a:path h="1113709" w="2723078">
                <a:moveTo>
                  <a:pt x="0" y="0"/>
                </a:moveTo>
                <a:lnTo>
                  <a:pt x="2723078" y="0"/>
                </a:lnTo>
                <a:lnTo>
                  <a:pt x="2723078" y="1113709"/>
                </a:lnTo>
                <a:lnTo>
                  <a:pt x="0" y="1113709"/>
                </a:lnTo>
                <a:lnTo>
                  <a:pt x="0" y="0"/>
                </a:lnTo>
                <a:close/>
              </a:path>
            </a:pathLst>
          </a:custGeom>
          <a:blipFill>
            <a:blip r:embed="rId8"/>
            <a:stretch>
              <a:fillRect l="-35141" t="-3725" r="0" b="-3725"/>
            </a:stretch>
          </a:blipFill>
          <a:ln cap="sq">
            <a:noFill/>
            <a:prstDash val="solid"/>
            <a:miter/>
          </a:ln>
        </p:spPr>
      </p:sp>
      <p:grpSp>
        <p:nvGrpSpPr>
          <p:cNvPr name="Group 14" id="14"/>
          <p:cNvGrpSpPr/>
          <p:nvPr/>
        </p:nvGrpSpPr>
        <p:grpSpPr>
          <a:xfrm rot="0">
            <a:off x="-162938" y="-1035199"/>
            <a:ext cx="18510646" cy="3424056"/>
            <a:chOff x="0" y="0"/>
            <a:chExt cx="4419725" cy="817550"/>
          </a:xfrm>
        </p:grpSpPr>
        <p:sp>
          <p:nvSpPr>
            <p:cNvPr name="Freeform 15" id="15"/>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solidFill>
              <a:srgbClr val="621111"/>
            </a:solidFill>
          </p:spPr>
        </p:sp>
        <p:sp>
          <p:nvSpPr>
            <p:cNvPr name="TextBox 16" id="16"/>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17" id="17"/>
          <p:cNvSpPr/>
          <p:nvPr/>
        </p:nvSpPr>
        <p:spPr>
          <a:xfrm flipH="false" flipV="true" rot="-10800000">
            <a:off x="-145433" y="1436335"/>
            <a:ext cx="6218061" cy="971572"/>
          </a:xfrm>
          <a:custGeom>
            <a:avLst/>
            <a:gdLst/>
            <a:ahLst/>
            <a:cxnLst/>
            <a:rect r="r" b="b" t="t" l="l"/>
            <a:pathLst>
              <a:path h="971572" w="6218061">
                <a:moveTo>
                  <a:pt x="0" y="971572"/>
                </a:moveTo>
                <a:lnTo>
                  <a:pt x="6218061" y="971572"/>
                </a:lnTo>
                <a:lnTo>
                  <a:pt x="6218061" y="0"/>
                </a:lnTo>
                <a:lnTo>
                  <a:pt x="0" y="0"/>
                </a:lnTo>
                <a:lnTo>
                  <a:pt x="0" y="971572"/>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18" id="18"/>
          <p:cNvSpPr/>
          <p:nvPr/>
        </p:nvSpPr>
        <p:spPr>
          <a:xfrm flipH="false" flipV="true" rot="-10800000">
            <a:off x="6038960" y="1436335"/>
            <a:ext cx="6218061" cy="971572"/>
          </a:xfrm>
          <a:custGeom>
            <a:avLst/>
            <a:gdLst/>
            <a:ahLst/>
            <a:cxnLst/>
            <a:rect r="r" b="b" t="t" l="l"/>
            <a:pathLst>
              <a:path h="971572" w="6218061">
                <a:moveTo>
                  <a:pt x="0" y="971572"/>
                </a:moveTo>
                <a:lnTo>
                  <a:pt x="6218061" y="971572"/>
                </a:lnTo>
                <a:lnTo>
                  <a:pt x="6218061" y="0"/>
                </a:lnTo>
                <a:lnTo>
                  <a:pt x="0" y="0"/>
                </a:lnTo>
                <a:lnTo>
                  <a:pt x="0" y="971572"/>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19" id="19"/>
          <p:cNvSpPr/>
          <p:nvPr/>
        </p:nvSpPr>
        <p:spPr>
          <a:xfrm flipH="false" flipV="true" rot="-10800000">
            <a:off x="12232877" y="1436335"/>
            <a:ext cx="6218061" cy="971572"/>
          </a:xfrm>
          <a:custGeom>
            <a:avLst/>
            <a:gdLst/>
            <a:ahLst/>
            <a:cxnLst/>
            <a:rect r="r" b="b" t="t" l="l"/>
            <a:pathLst>
              <a:path h="971572" w="6218061">
                <a:moveTo>
                  <a:pt x="0" y="971572"/>
                </a:moveTo>
                <a:lnTo>
                  <a:pt x="6218061" y="971572"/>
                </a:lnTo>
                <a:lnTo>
                  <a:pt x="6218061" y="0"/>
                </a:lnTo>
                <a:lnTo>
                  <a:pt x="0" y="0"/>
                </a:lnTo>
                <a:lnTo>
                  <a:pt x="0" y="971572"/>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TextBox 20" id="20"/>
          <p:cNvSpPr txBox="true"/>
          <p:nvPr/>
        </p:nvSpPr>
        <p:spPr>
          <a:xfrm rot="0">
            <a:off x="181630" y="3058161"/>
            <a:ext cx="17924739" cy="3942077"/>
          </a:xfrm>
          <a:prstGeom prst="rect">
            <a:avLst/>
          </a:prstGeom>
        </p:spPr>
        <p:txBody>
          <a:bodyPr anchor="t" rtlCol="false" tIns="0" lIns="0" bIns="0" rIns="0">
            <a:spAutoFit/>
          </a:bodyPr>
          <a:lstStyle/>
          <a:p>
            <a:pPr algn="ctr">
              <a:lnSpc>
                <a:spcPts val="15820"/>
              </a:lnSpc>
              <a:spcBef>
                <a:spcPct val="0"/>
              </a:spcBef>
            </a:pPr>
            <a:r>
              <a:rPr lang="en-US" sz="11300">
                <a:solidFill>
                  <a:srgbClr val="7A2F1A"/>
                </a:solidFill>
                <a:latin typeface="Shrikhand"/>
                <a:ea typeface="Shrikhand"/>
                <a:cs typeface="Shrikhand"/>
                <a:sym typeface="Shrikhand"/>
              </a:rPr>
              <a:t>KESEIMBANGAN MENTAL</a:t>
            </a:r>
          </a:p>
        </p:txBody>
      </p:sp>
      <p:sp>
        <p:nvSpPr>
          <p:cNvPr name="Freeform 21" id="21"/>
          <p:cNvSpPr/>
          <p:nvPr/>
        </p:nvSpPr>
        <p:spPr>
          <a:xfrm flipH="false" flipV="false" rot="0">
            <a:off x="0" y="4711072"/>
            <a:ext cx="3674461" cy="3375911"/>
          </a:xfrm>
          <a:custGeom>
            <a:avLst/>
            <a:gdLst/>
            <a:ahLst/>
            <a:cxnLst/>
            <a:rect r="r" b="b" t="t" l="l"/>
            <a:pathLst>
              <a:path h="3375911" w="3674461">
                <a:moveTo>
                  <a:pt x="0" y="0"/>
                </a:moveTo>
                <a:lnTo>
                  <a:pt x="3674461" y="0"/>
                </a:lnTo>
                <a:lnTo>
                  <a:pt x="3674461" y="3375911"/>
                </a:lnTo>
                <a:lnTo>
                  <a:pt x="0" y="3375911"/>
                </a:lnTo>
                <a:lnTo>
                  <a:pt x="0" y="0"/>
                </a:lnTo>
                <a:close/>
              </a:path>
            </a:pathLst>
          </a:custGeom>
          <a:blipFill>
            <a:blip r:embed="rId9">
              <a:alphaModFix amt="61000"/>
            </a:blip>
            <a:stretch>
              <a:fillRect l="0" t="0" r="0" b="0"/>
            </a:stretch>
          </a:blipFill>
        </p:spPr>
      </p:sp>
      <p:sp>
        <p:nvSpPr>
          <p:cNvPr name="Freeform 22" id="22"/>
          <p:cNvSpPr/>
          <p:nvPr/>
        </p:nvSpPr>
        <p:spPr>
          <a:xfrm flipH="false" flipV="false" rot="0">
            <a:off x="13601474" y="2702647"/>
            <a:ext cx="4686526" cy="5384335"/>
          </a:xfrm>
          <a:custGeom>
            <a:avLst/>
            <a:gdLst/>
            <a:ahLst/>
            <a:cxnLst/>
            <a:rect r="r" b="b" t="t" l="l"/>
            <a:pathLst>
              <a:path h="5384335" w="4686526">
                <a:moveTo>
                  <a:pt x="0" y="0"/>
                </a:moveTo>
                <a:lnTo>
                  <a:pt x="4686526" y="0"/>
                </a:lnTo>
                <a:lnTo>
                  <a:pt x="4686526" y="5384336"/>
                </a:lnTo>
                <a:lnTo>
                  <a:pt x="0" y="5384336"/>
                </a:lnTo>
                <a:lnTo>
                  <a:pt x="0" y="0"/>
                </a:lnTo>
                <a:close/>
              </a:path>
            </a:pathLst>
          </a:custGeom>
          <a:blipFill>
            <a:blip r:embed="rId10">
              <a:alphaModFix amt="2900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solidFill>
              <a:srgbClr val="6D1212"/>
            </a:soli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AutoShape 8" id="8"/>
          <p:cNvSpPr/>
          <p:nvPr/>
        </p:nvSpPr>
        <p:spPr>
          <a:xfrm>
            <a:off x="5700359" y="1935479"/>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9" id="9"/>
          <p:cNvSpPr/>
          <p:nvPr/>
        </p:nvSpPr>
        <p:spPr>
          <a:xfrm flipH="false" flipV="false" rot="0">
            <a:off x="16115194" y="15625"/>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true" rot="-10800000">
            <a:off x="-1293827" y="9255714"/>
            <a:ext cx="6212866" cy="970760"/>
          </a:xfrm>
          <a:custGeom>
            <a:avLst/>
            <a:gdLst/>
            <a:ahLst/>
            <a:cxnLst/>
            <a:rect r="r" b="b" t="t" l="l"/>
            <a:pathLst>
              <a:path h="970760" w="6212866">
                <a:moveTo>
                  <a:pt x="0" y="970760"/>
                </a:moveTo>
                <a:lnTo>
                  <a:pt x="6212866" y="970760"/>
                </a:lnTo>
                <a:lnTo>
                  <a:pt x="6212866"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2" id="12"/>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AutoShape 13" id="13"/>
          <p:cNvSpPr/>
          <p:nvPr/>
        </p:nvSpPr>
        <p:spPr>
          <a:xfrm>
            <a:off x="5767074" y="8609323"/>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14" id="14"/>
          <p:cNvSpPr/>
          <p:nvPr/>
        </p:nvSpPr>
        <p:spPr>
          <a:xfrm flipH="false" flipV="false" rot="0">
            <a:off x="15967535" y="8784775"/>
            <a:ext cx="1737859" cy="1441699"/>
          </a:xfrm>
          <a:custGeom>
            <a:avLst/>
            <a:gdLst/>
            <a:ahLst/>
            <a:cxnLst/>
            <a:rect r="r" b="b" t="t" l="l"/>
            <a:pathLst>
              <a:path h="1441699" w="1737859">
                <a:moveTo>
                  <a:pt x="0" y="0"/>
                </a:moveTo>
                <a:lnTo>
                  <a:pt x="1737859" y="0"/>
                </a:lnTo>
                <a:lnTo>
                  <a:pt x="1737859" y="1441699"/>
                </a:lnTo>
                <a:lnTo>
                  <a:pt x="0" y="144169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5" id="15"/>
          <p:cNvSpPr/>
          <p:nvPr/>
        </p:nvSpPr>
        <p:spPr>
          <a:xfrm flipH="false" flipV="false" rot="0">
            <a:off x="5309699" y="8831468"/>
            <a:ext cx="1508291" cy="1415052"/>
          </a:xfrm>
          <a:custGeom>
            <a:avLst/>
            <a:gdLst/>
            <a:ahLst/>
            <a:cxnLst/>
            <a:rect r="r" b="b" t="t" l="l"/>
            <a:pathLst>
              <a:path h="1415052" w="1508291">
                <a:moveTo>
                  <a:pt x="0" y="0"/>
                </a:moveTo>
                <a:lnTo>
                  <a:pt x="1508291" y="0"/>
                </a:lnTo>
                <a:lnTo>
                  <a:pt x="1508291" y="1415052"/>
                </a:lnTo>
                <a:lnTo>
                  <a:pt x="0" y="1415052"/>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6" id="16"/>
          <p:cNvSpPr/>
          <p:nvPr/>
        </p:nvSpPr>
        <p:spPr>
          <a:xfrm flipH="false" flipV="false" rot="0">
            <a:off x="251695" y="2490281"/>
            <a:ext cx="2369817" cy="2894432"/>
          </a:xfrm>
          <a:custGeom>
            <a:avLst/>
            <a:gdLst/>
            <a:ahLst/>
            <a:cxnLst/>
            <a:rect r="r" b="b" t="t" l="l"/>
            <a:pathLst>
              <a:path h="2894432" w="2369817">
                <a:moveTo>
                  <a:pt x="0" y="0"/>
                </a:moveTo>
                <a:lnTo>
                  <a:pt x="2369817" y="0"/>
                </a:lnTo>
                <a:lnTo>
                  <a:pt x="2369817" y="2894433"/>
                </a:lnTo>
                <a:lnTo>
                  <a:pt x="0" y="2894433"/>
                </a:lnTo>
                <a:lnTo>
                  <a:pt x="0" y="0"/>
                </a:lnTo>
                <a:close/>
              </a:path>
            </a:pathLst>
          </a:custGeom>
          <a:blipFill>
            <a:blip r:embed="rId14"/>
            <a:stretch>
              <a:fillRect l="0" t="0" r="0" b="0"/>
            </a:stretch>
          </a:blipFill>
        </p:spPr>
      </p:sp>
      <p:sp>
        <p:nvSpPr>
          <p:cNvPr name="Freeform 17" id="17"/>
          <p:cNvSpPr/>
          <p:nvPr/>
        </p:nvSpPr>
        <p:spPr>
          <a:xfrm flipH="false" flipV="false" rot="0">
            <a:off x="1278299" y="5465965"/>
            <a:ext cx="3574065" cy="3708498"/>
          </a:xfrm>
          <a:custGeom>
            <a:avLst/>
            <a:gdLst/>
            <a:ahLst/>
            <a:cxnLst/>
            <a:rect r="r" b="b" t="t" l="l"/>
            <a:pathLst>
              <a:path h="3708498" w="3574065">
                <a:moveTo>
                  <a:pt x="0" y="0"/>
                </a:moveTo>
                <a:lnTo>
                  <a:pt x="3574065" y="0"/>
                </a:lnTo>
                <a:lnTo>
                  <a:pt x="3574065" y="3708498"/>
                </a:lnTo>
                <a:lnTo>
                  <a:pt x="0" y="3708498"/>
                </a:lnTo>
                <a:lnTo>
                  <a:pt x="0" y="0"/>
                </a:lnTo>
                <a:close/>
              </a:path>
            </a:pathLst>
          </a:custGeom>
          <a:blipFill>
            <a:blip r:embed="rId15"/>
            <a:stretch>
              <a:fillRect l="0" t="0" r="0" b="0"/>
            </a:stretch>
          </a:blipFill>
        </p:spPr>
      </p:sp>
      <p:sp>
        <p:nvSpPr>
          <p:cNvPr name="TextBox 18" id="18"/>
          <p:cNvSpPr txBox="true"/>
          <p:nvPr/>
        </p:nvSpPr>
        <p:spPr>
          <a:xfrm rot="0">
            <a:off x="5700359" y="2647327"/>
            <a:ext cx="11442463" cy="6575599"/>
          </a:xfrm>
          <a:prstGeom prst="rect">
            <a:avLst/>
          </a:prstGeom>
        </p:spPr>
        <p:txBody>
          <a:bodyPr anchor="t" rtlCol="false" tIns="0" lIns="0" bIns="0" rIns="0">
            <a:spAutoFit/>
          </a:bodyPr>
          <a:lstStyle/>
          <a:p>
            <a:pPr algn="just" marL="538274" indent="-269137" lvl="1">
              <a:lnSpc>
                <a:spcPts val="3490"/>
              </a:lnSpc>
              <a:buFont typeface="Arial"/>
              <a:buChar char="•"/>
            </a:pPr>
            <a:r>
              <a:rPr lang="en-US" b="true" sz="2493">
                <a:solidFill>
                  <a:srgbClr val="000000"/>
                </a:solidFill>
                <a:latin typeface="Poppins Bold"/>
                <a:ea typeface="Poppins Bold"/>
                <a:cs typeface="Poppins Bold"/>
                <a:sym typeface="Poppins Bold"/>
              </a:rPr>
              <a:t>Mengembangkan keterampilan manajerial</a:t>
            </a:r>
          </a:p>
          <a:p>
            <a:pPr algn="just">
              <a:lnSpc>
                <a:spcPts val="3490"/>
              </a:lnSpc>
            </a:pPr>
            <a:r>
              <a:rPr lang="en-US" sz="2493" b="true">
                <a:solidFill>
                  <a:srgbClr val="000000"/>
                </a:solidFill>
                <a:latin typeface="Poppins Bold"/>
                <a:ea typeface="Poppins Bold"/>
                <a:cs typeface="Poppins Bold"/>
                <a:sym typeface="Poppins Bold"/>
              </a:rPr>
              <a:t>Mahasiswa dapat belajar berpikir strategis, mengorganisir sumber daya, dan mengelola waktu dengan efektif. </a:t>
            </a:r>
          </a:p>
          <a:p>
            <a:pPr algn="just">
              <a:lnSpc>
                <a:spcPts val="3490"/>
              </a:lnSpc>
            </a:pPr>
          </a:p>
          <a:p>
            <a:pPr algn="just" marL="538274" indent="-269137" lvl="1">
              <a:lnSpc>
                <a:spcPts val="3490"/>
              </a:lnSpc>
              <a:buFont typeface="Arial"/>
              <a:buChar char="•"/>
            </a:pPr>
            <a:r>
              <a:rPr lang="en-US" b="true" sz="2493">
                <a:solidFill>
                  <a:srgbClr val="000000"/>
                </a:solidFill>
                <a:latin typeface="Poppins Bold"/>
                <a:ea typeface="Poppins Bold"/>
                <a:cs typeface="Poppins Bold"/>
                <a:sym typeface="Poppins Bold"/>
              </a:rPr>
              <a:t>Mengembangkan keterampilan interpersonal</a:t>
            </a:r>
          </a:p>
          <a:p>
            <a:pPr algn="just">
              <a:lnSpc>
                <a:spcPts val="3490"/>
              </a:lnSpc>
            </a:pPr>
            <a:r>
              <a:rPr lang="en-US" sz="2493" b="true">
                <a:solidFill>
                  <a:srgbClr val="000000"/>
                </a:solidFill>
                <a:latin typeface="Poppins Bold"/>
                <a:ea typeface="Poppins Bold"/>
                <a:cs typeface="Poppins Bold"/>
                <a:sym typeface="Poppins Bold"/>
              </a:rPr>
              <a:t>Mahasiswa dapat meningkatkan keterampilan interpersonal mereka dengan bekerja sama dan berinteraksi dengan anggota organisasi. </a:t>
            </a:r>
          </a:p>
          <a:p>
            <a:pPr algn="just">
              <a:lnSpc>
                <a:spcPts val="3490"/>
              </a:lnSpc>
            </a:pPr>
          </a:p>
          <a:p>
            <a:pPr algn="just" marL="538274" indent="-269137" lvl="1">
              <a:lnSpc>
                <a:spcPts val="3490"/>
              </a:lnSpc>
              <a:buFont typeface="Arial"/>
              <a:buChar char="•"/>
            </a:pPr>
            <a:r>
              <a:rPr lang="en-US" b="true" sz="2493">
                <a:solidFill>
                  <a:srgbClr val="000000"/>
                </a:solidFill>
                <a:latin typeface="Poppins Bold"/>
                <a:ea typeface="Poppins Bold"/>
                <a:cs typeface="Poppins Bold"/>
                <a:sym typeface="Poppins Bold"/>
              </a:rPr>
              <a:t>Mengembangkan keahlian spesifik</a:t>
            </a:r>
          </a:p>
          <a:p>
            <a:pPr algn="just" marL="538274" indent="-269137" lvl="1">
              <a:lnSpc>
                <a:spcPts val="3490"/>
              </a:lnSpc>
              <a:buFont typeface="Arial"/>
              <a:buChar char="•"/>
            </a:pPr>
            <a:r>
              <a:rPr lang="en-US" b="true" sz="2493">
                <a:solidFill>
                  <a:srgbClr val="000000"/>
                </a:solidFill>
                <a:latin typeface="Poppins Bold"/>
                <a:ea typeface="Poppins Bold"/>
                <a:cs typeface="Poppins Bold"/>
                <a:sym typeface="Poppins Bold"/>
              </a:rPr>
              <a:t>Menerapkan teori ke dalam praktik</a:t>
            </a:r>
          </a:p>
          <a:p>
            <a:pPr algn="just" marL="538274" indent="-269137" lvl="1">
              <a:lnSpc>
                <a:spcPts val="3490"/>
              </a:lnSpc>
              <a:buFont typeface="Arial"/>
              <a:buChar char="•"/>
            </a:pPr>
            <a:r>
              <a:rPr lang="en-US" b="true" sz="2493">
                <a:solidFill>
                  <a:srgbClr val="000000"/>
                </a:solidFill>
                <a:latin typeface="Poppins Bold"/>
                <a:ea typeface="Poppins Bold"/>
                <a:cs typeface="Poppins Bold"/>
                <a:sym typeface="Poppins Bold"/>
              </a:rPr>
              <a:t>Mengembangkan karakter dan etika</a:t>
            </a:r>
          </a:p>
          <a:p>
            <a:pPr algn="just" marL="538274" indent="-269137" lvl="1">
              <a:lnSpc>
                <a:spcPts val="3490"/>
              </a:lnSpc>
              <a:buFont typeface="Arial"/>
              <a:buChar char="•"/>
            </a:pPr>
            <a:r>
              <a:rPr lang="en-US" b="true" sz="2493">
                <a:solidFill>
                  <a:srgbClr val="000000"/>
                </a:solidFill>
                <a:latin typeface="Poppins Bold"/>
                <a:ea typeface="Poppins Bold"/>
                <a:cs typeface="Poppins Bold"/>
                <a:sym typeface="Poppins Bold"/>
              </a:rPr>
              <a:t>Meningkatkan rasa tanggung jawab sosial</a:t>
            </a:r>
          </a:p>
          <a:p>
            <a:pPr algn="just">
              <a:lnSpc>
                <a:spcPts val="3490"/>
              </a:lnSpc>
            </a:pPr>
          </a:p>
          <a:p>
            <a:pPr algn="just">
              <a:lnSpc>
                <a:spcPts val="3490"/>
              </a:lnSpc>
            </a:pPr>
          </a:p>
          <a:p>
            <a:pPr algn="just">
              <a:lnSpc>
                <a:spcPts val="3490"/>
              </a:lnSpc>
            </a:pPr>
          </a:p>
        </p:txBody>
      </p:sp>
      <p:sp>
        <p:nvSpPr>
          <p:cNvPr name="TextBox 19" id="19"/>
          <p:cNvSpPr txBox="true"/>
          <p:nvPr/>
        </p:nvSpPr>
        <p:spPr>
          <a:xfrm rot="0">
            <a:off x="5700359" y="942975"/>
            <a:ext cx="11375748" cy="738505"/>
          </a:xfrm>
          <a:prstGeom prst="rect">
            <a:avLst/>
          </a:prstGeom>
        </p:spPr>
        <p:txBody>
          <a:bodyPr anchor="t" rtlCol="false" tIns="0" lIns="0" bIns="0" rIns="0">
            <a:spAutoFit/>
          </a:bodyPr>
          <a:lstStyle/>
          <a:p>
            <a:pPr algn="ctr">
              <a:lnSpc>
                <a:spcPts val="6020"/>
              </a:lnSpc>
              <a:spcBef>
                <a:spcPct val="0"/>
              </a:spcBef>
            </a:pPr>
            <a:r>
              <a:rPr lang="en-US" sz="4300">
                <a:solidFill>
                  <a:srgbClr val="621111"/>
                </a:solidFill>
                <a:latin typeface="League Spartan"/>
                <a:ea typeface="League Spartan"/>
                <a:cs typeface="League Spartan"/>
                <a:sym typeface="League Spartan"/>
              </a:rPr>
              <a:t>PERAN ORGANISASI KEMAHASISWAAN</a:t>
            </a:r>
          </a:p>
        </p:txBody>
      </p:sp>
    </p:spTree>
  </p:cSld>
  <p:clrMapOvr>
    <a:masterClrMapping/>
  </p:clrMapOvr>
  <p:transition spd="fast">
    <p:push dir="l"/>
  </p:transition>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grpSp>
        <p:nvGrpSpPr>
          <p:cNvPr name="Group 3" id="3"/>
          <p:cNvGrpSpPr/>
          <p:nvPr/>
        </p:nvGrpSpPr>
        <p:grpSpPr>
          <a:xfrm rot="-10800000">
            <a:off x="-2789623" y="7600905"/>
            <a:ext cx="26221422" cy="536386"/>
            <a:chOff x="0" y="0"/>
            <a:chExt cx="34961896" cy="715182"/>
          </a:xfrm>
        </p:grpSpPr>
        <p:sp>
          <p:nvSpPr>
            <p:cNvPr name="Freeform 4" id="4"/>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3"/>
              <a:stretch>
                <a:fillRect l="0" t="-1434267" r="-6687" b="0"/>
              </a:stretch>
            </a:blipFill>
          </p:spPr>
        </p:sp>
        <p:sp>
          <p:nvSpPr>
            <p:cNvPr name="Freeform 5" id="5"/>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3"/>
              <a:stretch>
                <a:fillRect l="0" t="-1434267" r="-6687" b="0"/>
              </a:stretch>
            </a:blipFill>
          </p:spPr>
        </p:sp>
      </p:grpSp>
      <p:grpSp>
        <p:nvGrpSpPr>
          <p:cNvPr name="Group 6" id="6"/>
          <p:cNvGrpSpPr/>
          <p:nvPr/>
        </p:nvGrpSpPr>
        <p:grpSpPr>
          <a:xfrm rot="0">
            <a:off x="-2789623" y="2341232"/>
            <a:ext cx="26221422" cy="536386"/>
            <a:chOff x="0" y="0"/>
            <a:chExt cx="34961896" cy="715182"/>
          </a:xfrm>
        </p:grpSpPr>
        <p:sp>
          <p:nvSpPr>
            <p:cNvPr name="Freeform 7" id="7"/>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4"/>
              <a:stretch>
                <a:fillRect l="0" t="-1434267" r="-6687" b="0"/>
              </a:stretch>
            </a:blipFill>
          </p:spPr>
        </p:sp>
        <p:sp>
          <p:nvSpPr>
            <p:cNvPr name="Freeform 8" id="8"/>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4"/>
              <a:stretch>
                <a:fillRect l="0" t="-1434267" r="-6687" b="0"/>
              </a:stretch>
            </a:blipFill>
          </p:spPr>
        </p:sp>
      </p:grpSp>
      <p:grpSp>
        <p:nvGrpSpPr>
          <p:cNvPr name="Group 9" id="9"/>
          <p:cNvGrpSpPr/>
          <p:nvPr/>
        </p:nvGrpSpPr>
        <p:grpSpPr>
          <a:xfrm rot="-10800000">
            <a:off x="-162938" y="8051378"/>
            <a:ext cx="18613876" cy="3443106"/>
            <a:chOff x="0" y="0"/>
            <a:chExt cx="24818502" cy="4590807"/>
          </a:xfrm>
        </p:grpSpPr>
        <p:grpSp>
          <p:nvGrpSpPr>
            <p:cNvPr name="Group 10" id="10"/>
            <p:cNvGrpSpPr/>
            <p:nvPr/>
          </p:nvGrpSpPr>
          <p:grpSpPr>
            <a:xfrm rot="0">
              <a:off x="0" y="0"/>
              <a:ext cx="24680862" cy="4565407"/>
              <a:chOff x="0" y="0"/>
              <a:chExt cx="4419725" cy="817550"/>
            </a:xfrm>
          </p:grpSpPr>
          <p:sp>
            <p:nvSpPr>
              <p:cNvPr name="Freeform 11" id="11"/>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solidFill>
                <a:srgbClr val="621111"/>
              </a:solidFill>
            </p:spPr>
          </p:sp>
          <p:sp>
            <p:nvSpPr>
              <p:cNvPr name="TextBox 12" id="12"/>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13" id="13"/>
            <p:cNvSpPr/>
            <p:nvPr/>
          </p:nvSpPr>
          <p:spPr>
            <a:xfrm flipH="false" flipV="true" rot="-10800000">
              <a:off x="23340"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14" id="14"/>
            <p:cNvSpPr/>
            <p:nvPr/>
          </p:nvSpPr>
          <p:spPr>
            <a:xfrm flipH="false" flipV="true" rot="-10800000">
              <a:off x="8269197"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true" rot="-10800000">
              <a:off x="16527754"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grpSp>
      <p:grpSp>
        <p:nvGrpSpPr>
          <p:cNvPr name="Group 16" id="16"/>
          <p:cNvGrpSpPr/>
          <p:nvPr/>
        </p:nvGrpSpPr>
        <p:grpSpPr>
          <a:xfrm rot="0">
            <a:off x="-162938" y="-833681"/>
            <a:ext cx="18613876" cy="3443106"/>
            <a:chOff x="0" y="0"/>
            <a:chExt cx="24818502" cy="4590807"/>
          </a:xfrm>
        </p:grpSpPr>
        <p:grpSp>
          <p:nvGrpSpPr>
            <p:cNvPr name="Group 17" id="17"/>
            <p:cNvGrpSpPr/>
            <p:nvPr/>
          </p:nvGrpSpPr>
          <p:grpSpPr>
            <a:xfrm rot="0">
              <a:off x="0" y="0"/>
              <a:ext cx="24680862" cy="4565407"/>
              <a:chOff x="0" y="0"/>
              <a:chExt cx="4419725" cy="817550"/>
            </a:xfrm>
          </p:grpSpPr>
          <p:sp>
            <p:nvSpPr>
              <p:cNvPr name="Freeform 18" id="18"/>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solidFill>
                <a:srgbClr val="621111"/>
              </a:solidFill>
            </p:spPr>
          </p:sp>
          <p:sp>
            <p:nvSpPr>
              <p:cNvPr name="TextBox 19" id="19"/>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20" id="20"/>
            <p:cNvSpPr/>
            <p:nvPr/>
          </p:nvSpPr>
          <p:spPr>
            <a:xfrm flipH="false" flipV="true" rot="-10800000">
              <a:off x="23340"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21" id="21"/>
            <p:cNvSpPr/>
            <p:nvPr/>
          </p:nvSpPr>
          <p:spPr>
            <a:xfrm flipH="false" flipV="true" rot="-10800000">
              <a:off x="8269197"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22" id="22"/>
            <p:cNvSpPr/>
            <p:nvPr/>
          </p:nvSpPr>
          <p:spPr>
            <a:xfrm flipH="false" flipV="true" rot="-10800000">
              <a:off x="16527754"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grpSp>
      <p:sp>
        <p:nvSpPr>
          <p:cNvPr name="Freeform 23" id="23"/>
          <p:cNvSpPr/>
          <p:nvPr/>
        </p:nvSpPr>
        <p:spPr>
          <a:xfrm flipH="false" flipV="false" rot="0">
            <a:off x="4896261" y="1028700"/>
            <a:ext cx="8229600" cy="8229600"/>
          </a:xfrm>
          <a:custGeom>
            <a:avLst/>
            <a:gdLst/>
            <a:ahLst/>
            <a:cxnLst/>
            <a:rect r="r" b="b" t="t" l="l"/>
            <a:pathLst>
              <a:path h="8229600" w="8229600">
                <a:moveTo>
                  <a:pt x="0" y="0"/>
                </a:moveTo>
                <a:lnTo>
                  <a:pt x="8229600" y="0"/>
                </a:lnTo>
                <a:lnTo>
                  <a:pt x="8229600" y="8229600"/>
                </a:lnTo>
                <a:lnTo>
                  <a:pt x="0" y="8229600"/>
                </a:lnTo>
                <a:lnTo>
                  <a:pt x="0" y="0"/>
                </a:lnTo>
                <a:close/>
              </a:path>
            </a:pathLst>
          </a:custGeom>
          <a:blipFill>
            <a:blip r:embed="rId7">
              <a:alphaModFix amt="54000"/>
            </a:blip>
            <a:stretch>
              <a:fillRect l="0" t="0" r="0" b="0"/>
            </a:stretch>
          </a:blipFill>
        </p:spPr>
      </p:sp>
      <p:sp>
        <p:nvSpPr>
          <p:cNvPr name="Freeform 24" id="24"/>
          <p:cNvSpPr/>
          <p:nvPr/>
        </p:nvSpPr>
        <p:spPr>
          <a:xfrm flipH="false" flipV="false" rot="0">
            <a:off x="0" y="-58585"/>
            <a:ext cx="2441502" cy="2174570"/>
          </a:xfrm>
          <a:custGeom>
            <a:avLst/>
            <a:gdLst/>
            <a:ahLst/>
            <a:cxnLst/>
            <a:rect r="r" b="b" t="t" l="l"/>
            <a:pathLst>
              <a:path h="2174570" w="2441502">
                <a:moveTo>
                  <a:pt x="0" y="0"/>
                </a:moveTo>
                <a:lnTo>
                  <a:pt x="2441502" y="0"/>
                </a:lnTo>
                <a:lnTo>
                  <a:pt x="2441502" y="2174570"/>
                </a:lnTo>
                <a:lnTo>
                  <a:pt x="0" y="217457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5" id="25"/>
          <p:cNvSpPr/>
          <p:nvPr/>
        </p:nvSpPr>
        <p:spPr>
          <a:xfrm flipH="false" flipV="false" rot="0">
            <a:off x="14989637" y="6109578"/>
            <a:ext cx="3092262" cy="4055426"/>
          </a:xfrm>
          <a:custGeom>
            <a:avLst/>
            <a:gdLst/>
            <a:ahLst/>
            <a:cxnLst/>
            <a:rect r="r" b="b" t="t" l="l"/>
            <a:pathLst>
              <a:path h="4055426" w="3092262">
                <a:moveTo>
                  <a:pt x="0" y="0"/>
                </a:moveTo>
                <a:lnTo>
                  <a:pt x="3092262" y="0"/>
                </a:lnTo>
                <a:lnTo>
                  <a:pt x="3092262" y="4055426"/>
                </a:lnTo>
                <a:lnTo>
                  <a:pt x="0" y="4055426"/>
                </a:lnTo>
                <a:lnTo>
                  <a:pt x="0" y="0"/>
                </a:lnTo>
                <a:close/>
              </a:path>
            </a:pathLst>
          </a:custGeom>
          <a:blipFill>
            <a:blip r:embed="rId10"/>
            <a:stretch>
              <a:fillRect l="0" t="0" r="0" b="0"/>
            </a:stretch>
          </a:blipFill>
        </p:spPr>
      </p:sp>
      <p:sp>
        <p:nvSpPr>
          <p:cNvPr name="TextBox 26" id="26"/>
          <p:cNvSpPr txBox="true"/>
          <p:nvPr/>
        </p:nvSpPr>
        <p:spPr>
          <a:xfrm rot="0">
            <a:off x="1752232" y="3979226"/>
            <a:ext cx="14783536" cy="2090423"/>
          </a:xfrm>
          <a:prstGeom prst="rect">
            <a:avLst/>
          </a:prstGeom>
        </p:spPr>
        <p:txBody>
          <a:bodyPr anchor="t" rtlCol="false" tIns="0" lIns="0" bIns="0" rIns="0">
            <a:spAutoFit/>
          </a:bodyPr>
          <a:lstStyle/>
          <a:p>
            <a:pPr algn="ctr">
              <a:lnSpc>
                <a:spcPts val="17079"/>
              </a:lnSpc>
              <a:spcBef>
                <a:spcPct val="0"/>
              </a:spcBef>
            </a:pPr>
            <a:r>
              <a:rPr lang="en-US" sz="12199">
                <a:solidFill>
                  <a:srgbClr val="6D1212"/>
                </a:solidFill>
                <a:latin typeface="League Spartan"/>
                <a:ea typeface="League Spartan"/>
                <a:cs typeface="League Spartan"/>
                <a:sym typeface="League Spartan"/>
              </a:rPr>
              <a:t>ARIGATOU:)</a:t>
            </a:r>
          </a:p>
        </p:txBody>
      </p:sp>
    </p:spTree>
  </p:cSld>
  <p:clrMapOvr>
    <a:masterClrMapping/>
  </p:clrMapOvr>
  <p:transition spd="fast">
    <p:push dir="l"/>
  </p:transition>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solidFill>
              <a:srgbClr val="6D1212"/>
            </a:soli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AutoShape 8" id="8"/>
          <p:cNvSpPr/>
          <p:nvPr/>
        </p:nvSpPr>
        <p:spPr>
          <a:xfrm>
            <a:off x="5767074" y="3325823"/>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9" id="9"/>
          <p:cNvSpPr/>
          <p:nvPr/>
        </p:nvSpPr>
        <p:spPr>
          <a:xfrm flipH="false" flipV="false" rot="0">
            <a:off x="15789704" y="120232"/>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true" rot="-10800000">
            <a:off x="-1293827" y="9316240"/>
            <a:ext cx="6212866" cy="970760"/>
          </a:xfrm>
          <a:custGeom>
            <a:avLst/>
            <a:gdLst/>
            <a:ahLst/>
            <a:cxnLst/>
            <a:rect r="r" b="b" t="t" l="l"/>
            <a:pathLst>
              <a:path h="970760" w="6212866">
                <a:moveTo>
                  <a:pt x="0" y="970760"/>
                </a:moveTo>
                <a:lnTo>
                  <a:pt x="6212866" y="970760"/>
                </a:lnTo>
                <a:lnTo>
                  <a:pt x="6212866"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2" id="12"/>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AutoShape 13" id="13"/>
          <p:cNvSpPr/>
          <p:nvPr/>
        </p:nvSpPr>
        <p:spPr>
          <a:xfrm>
            <a:off x="5767074" y="8609323"/>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14" id="14"/>
          <p:cNvSpPr/>
          <p:nvPr/>
        </p:nvSpPr>
        <p:spPr>
          <a:xfrm flipH="false" flipV="false" rot="0">
            <a:off x="15672040" y="8714098"/>
            <a:ext cx="2615960" cy="1772313"/>
          </a:xfrm>
          <a:custGeom>
            <a:avLst/>
            <a:gdLst/>
            <a:ahLst/>
            <a:cxnLst/>
            <a:rect r="r" b="b" t="t" l="l"/>
            <a:pathLst>
              <a:path h="1772313" w="2615960">
                <a:moveTo>
                  <a:pt x="0" y="0"/>
                </a:moveTo>
                <a:lnTo>
                  <a:pt x="2615960" y="0"/>
                </a:lnTo>
                <a:lnTo>
                  <a:pt x="2615960" y="1772312"/>
                </a:lnTo>
                <a:lnTo>
                  <a:pt x="0" y="1772312"/>
                </a:lnTo>
                <a:lnTo>
                  <a:pt x="0" y="0"/>
                </a:lnTo>
                <a:close/>
              </a:path>
            </a:pathLst>
          </a:custGeom>
          <a:blipFill>
            <a:blip r:embed="rId10"/>
            <a:stretch>
              <a:fillRect l="0" t="0" r="0" b="0"/>
            </a:stretch>
          </a:blipFill>
        </p:spPr>
      </p:sp>
      <p:sp>
        <p:nvSpPr>
          <p:cNvPr name="Freeform 15" id="15"/>
          <p:cNvSpPr/>
          <p:nvPr/>
        </p:nvSpPr>
        <p:spPr>
          <a:xfrm flipH="false" flipV="false" rot="0">
            <a:off x="5065167" y="8714098"/>
            <a:ext cx="1403815" cy="1572902"/>
          </a:xfrm>
          <a:custGeom>
            <a:avLst/>
            <a:gdLst/>
            <a:ahLst/>
            <a:cxnLst/>
            <a:rect r="r" b="b" t="t" l="l"/>
            <a:pathLst>
              <a:path h="1572902" w="1403815">
                <a:moveTo>
                  <a:pt x="0" y="0"/>
                </a:moveTo>
                <a:lnTo>
                  <a:pt x="1403815" y="0"/>
                </a:lnTo>
                <a:lnTo>
                  <a:pt x="1403815" y="1572902"/>
                </a:lnTo>
                <a:lnTo>
                  <a:pt x="0" y="1572902"/>
                </a:lnTo>
                <a:lnTo>
                  <a:pt x="0" y="0"/>
                </a:lnTo>
                <a:close/>
              </a:path>
            </a:pathLst>
          </a:custGeom>
          <a:blipFill>
            <a:blip r:embed="rId11"/>
            <a:stretch>
              <a:fillRect l="0" t="0" r="0" b="0"/>
            </a:stretch>
          </a:blipFill>
        </p:spPr>
      </p:sp>
      <p:sp>
        <p:nvSpPr>
          <p:cNvPr name="Freeform 16" id="16"/>
          <p:cNvSpPr/>
          <p:nvPr/>
        </p:nvSpPr>
        <p:spPr>
          <a:xfrm flipH="false" flipV="false" rot="0">
            <a:off x="492723" y="3001973"/>
            <a:ext cx="3933592" cy="4493394"/>
          </a:xfrm>
          <a:custGeom>
            <a:avLst/>
            <a:gdLst/>
            <a:ahLst/>
            <a:cxnLst/>
            <a:rect r="r" b="b" t="t" l="l"/>
            <a:pathLst>
              <a:path h="4493394" w="3933592">
                <a:moveTo>
                  <a:pt x="0" y="0"/>
                </a:moveTo>
                <a:lnTo>
                  <a:pt x="3933592" y="0"/>
                </a:lnTo>
                <a:lnTo>
                  <a:pt x="3933592" y="4493394"/>
                </a:lnTo>
                <a:lnTo>
                  <a:pt x="0" y="4493394"/>
                </a:lnTo>
                <a:lnTo>
                  <a:pt x="0" y="0"/>
                </a:lnTo>
                <a:close/>
              </a:path>
            </a:pathLst>
          </a:custGeom>
          <a:blipFill>
            <a:blip r:embed="rId12"/>
            <a:stretch>
              <a:fillRect l="0" t="0" r="0" b="0"/>
            </a:stretch>
          </a:blipFill>
        </p:spPr>
      </p:sp>
      <p:sp>
        <p:nvSpPr>
          <p:cNvPr name="TextBox 17" id="17"/>
          <p:cNvSpPr txBox="true"/>
          <p:nvPr/>
        </p:nvSpPr>
        <p:spPr>
          <a:xfrm rot="0">
            <a:off x="5700359" y="3786324"/>
            <a:ext cx="11442463" cy="5699299"/>
          </a:xfrm>
          <a:prstGeom prst="rect">
            <a:avLst/>
          </a:prstGeom>
        </p:spPr>
        <p:txBody>
          <a:bodyPr anchor="t" rtlCol="false" tIns="0" lIns="0" bIns="0" rIns="0">
            <a:spAutoFit/>
          </a:bodyPr>
          <a:lstStyle/>
          <a:p>
            <a:pPr algn="just">
              <a:lnSpc>
                <a:spcPts val="3490"/>
              </a:lnSpc>
            </a:pPr>
            <a:r>
              <a:rPr lang="en-US" sz="2493" b="true">
                <a:solidFill>
                  <a:srgbClr val="000000"/>
                </a:solidFill>
                <a:latin typeface="Poppins Bold"/>
                <a:ea typeface="Poppins Bold"/>
                <a:cs typeface="Poppins Bold"/>
                <a:sym typeface="Poppins Bold"/>
              </a:rPr>
              <a:t>Keseimbangan mental dalam berorganisasi merujuk pada kemampuan individu untuk menjaga kesehatan mental yang baik sambil aktif berpartisipasi dalam kegiatan organisasi. Ini melibatkan pengelolaan stres, pemeliharaan keseimbangan antara tanggung jawab akademik dan organisasi, serta menjaga waktu untuk istirahat dan aktivitas pribadi. </a:t>
            </a:r>
          </a:p>
          <a:p>
            <a:pPr algn="just">
              <a:lnSpc>
                <a:spcPts val="3490"/>
              </a:lnSpc>
            </a:pPr>
          </a:p>
          <a:p>
            <a:pPr algn="just">
              <a:lnSpc>
                <a:spcPts val="3490"/>
              </a:lnSpc>
            </a:pPr>
            <a:r>
              <a:rPr lang="en-US" sz="2493" b="true">
                <a:solidFill>
                  <a:srgbClr val="000000"/>
                </a:solidFill>
                <a:latin typeface="Poppins Bold"/>
                <a:ea typeface="Poppins Bold"/>
                <a:cs typeface="Poppins Bold"/>
                <a:sym typeface="Poppins Bold"/>
              </a:rPr>
              <a:t>Keseimbangan ini penting untuk memastikan bahwa keterlibatan dalam organisasi tidak mengorbankan kesejahteraan mental atau menyebabkan burnout.</a:t>
            </a:r>
          </a:p>
          <a:p>
            <a:pPr algn="just">
              <a:lnSpc>
                <a:spcPts val="3490"/>
              </a:lnSpc>
            </a:pPr>
          </a:p>
          <a:p>
            <a:pPr algn="just">
              <a:lnSpc>
                <a:spcPts val="3490"/>
              </a:lnSpc>
            </a:pPr>
          </a:p>
          <a:p>
            <a:pPr algn="just">
              <a:lnSpc>
                <a:spcPts val="3490"/>
              </a:lnSpc>
            </a:pPr>
          </a:p>
        </p:txBody>
      </p:sp>
      <p:sp>
        <p:nvSpPr>
          <p:cNvPr name="TextBox 18" id="18"/>
          <p:cNvSpPr txBox="true"/>
          <p:nvPr/>
        </p:nvSpPr>
        <p:spPr>
          <a:xfrm rot="0">
            <a:off x="5883552" y="1430348"/>
            <a:ext cx="11375748" cy="1571625"/>
          </a:xfrm>
          <a:prstGeom prst="rect">
            <a:avLst/>
          </a:prstGeom>
        </p:spPr>
        <p:txBody>
          <a:bodyPr anchor="t" rtlCol="false" tIns="0" lIns="0" bIns="0" rIns="0">
            <a:spAutoFit/>
          </a:bodyPr>
          <a:lstStyle/>
          <a:p>
            <a:pPr algn="l">
              <a:lnSpc>
                <a:spcPts val="6299"/>
              </a:lnSpc>
              <a:spcBef>
                <a:spcPct val="0"/>
              </a:spcBef>
            </a:pPr>
            <a:r>
              <a:rPr lang="en-US" sz="4500">
                <a:solidFill>
                  <a:srgbClr val="621111"/>
                </a:solidFill>
                <a:latin typeface="League Spartan"/>
                <a:ea typeface="League Spartan"/>
                <a:cs typeface="League Spartan"/>
                <a:sym typeface="League Spartan"/>
              </a:rPr>
              <a:t>PENGERTIAN KESEIMBANGAN MENTAL DALAM BERORGANISASI</a:t>
            </a:r>
          </a:p>
        </p:txBody>
      </p:sp>
    </p:spTree>
  </p:cSld>
  <p:clrMapOvr>
    <a:masterClrMapping/>
  </p:clrMapOvr>
  <p:transition spd="fast">
    <p:push dir="l"/>
  </p:transition>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solidFill>
              <a:srgbClr val="6D1212"/>
            </a:soli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AutoShape 8" id="8"/>
          <p:cNvSpPr/>
          <p:nvPr/>
        </p:nvSpPr>
        <p:spPr>
          <a:xfrm>
            <a:off x="5767074" y="2490281"/>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9" id="9"/>
          <p:cNvSpPr/>
          <p:nvPr/>
        </p:nvSpPr>
        <p:spPr>
          <a:xfrm flipH="false" flipV="false" rot="0">
            <a:off x="15789704" y="120232"/>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true" rot="-10800000">
            <a:off x="-1224296" y="9023339"/>
            <a:ext cx="6212866" cy="970760"/>
          </a:xfrm>
          <a:custGeom>
            <a:avLst/>
            <a:gdLst/>
            <a:ahLst/>
            <a:cxnLst/>
            <a:rect r="r" b="b" t="t" l="l"/>
            <a:pathLst>
              <a:path h="970760" w="6212866">
                <a:moveTo>
                  <a:pt x="0" y="970760"/>
                </a:moveTo>
                <a:lnTo>
                  <a:pt x="6212865" y="970760"/>
                </a:lnTo>
                <a:lnTo>
                  <a:pt x="6212865"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2" id="12"/>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AutoShape 13" id="13"/>
          <p:cNvSpPr/>
          <p:nvPr/>
        </p:nvSpPr>
        <p:spPr>
          <a:xfrm>
            <a:off x="5700359" y="7908960"/>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TextBox 14" id="14"/>
          <p:cNvSpPr txBox="true"/>
          <p:nvPr/>
        </p:nvSpPr>
        <p:spPr>
          <a:xfrm rot="0">
            <a:off x="5700359" y="3524111"/>
            <a:ext cx="11442463" cy="4384849"/>
          </a:xfrm>
          <a:prstGeom prst="rect">
            <a:avLst/>
          </a:prstGeom>
        </p:spPr>
        <p:txBody>
          <a:bodyPr anchor="t" rtlCol="false" tIns="0" lIns="0" bIns="0" rIns="0">
            <a:spAutoFit/>
          </a:bodyPr>
          <a:lstStyle/>
          <a:p>
            <a:pPr algn="just">
              <a:lnSpc>
                <a:spcPts val="3490"/>
              </a:lnSpc>
            </a:pPr>
            <a:r>
              <a:rPr lang="en-US" sz="2493" b="true">
                <a:solidFill>
                  <a:srgbClr val="000000"/>
                </a:solidFill>
                <a:latin typeface="Poppins Bold"/>
                <a:ea typeface="Poppins Bold"/>
                <a:cs typeface="Poppins Bold"/>
                <a:sym typeface="Poppins Bold"/>
              </a:rPr>
              <a:t>Mahasiswa yang terlibat dalam organisasi sering menghadapi tekanan akademik yang signifikan, terutama ketika harus mengatur waktu antara tugas-tugas akademik dan komitmen organisasi. Tuntutan seperti tenggat waktu tugas, persiapan ujian, dan keterlibatan dalam kegiatan organisasi dapat menjadi sumber stres. </a:t>
            </a:r>
          </a:p>
          <a:p>
            <a:pPr algn="just">
              <a:lnSpc>
                <a:spcPts val="3490"/>
              </a:lnSpc>
            </a:pPr>
          </a:p>
          <a:p>
            <a:pPr algn="just">
              <a:lnSpc>
                <a:spcPts val="3490"/>
              </a:lnSpc>
            </a:pPr>
            <a:r>
              <a:rPr lang="en-US" sz="2493" b="true">
                <a:solidFill>
                  <a:srgbClr val="000000"/>
                </a:solidFill>
                <a:latin typeface="Poppins Bold"/>
                <a:ea typeface="Poppins Bold"/>
                <a:cs typeface="Poppins Bold"/>
                <a:sym typeface="Poppins Bold"/>
              </a:rPr>
              <a:t>Jika tidak dikelola dengan baik, tekanan ini dapat menyebabkan penurunan kinerja baik dalam studi maupun dalam peran organisasi, serta mempengaruhi kesehatan mental.</a:t>
            </a:r>
          </a:p>
          <a:p>
            <a:pPr algn="just">
              <a:lnSpc>
                <a:spcPts val="3490"/>
              </a:lnSpc>
            </a:pPr>
          </a:p>
        </p:txBody>
      </p:sp>
      <p:sp>
        <p:nvSpPr>
          <p:cNvPr name="Freeform 15" id="15"/>
          <p:cNvSpPr/>
          <p:nvPr/>
        </p:nvSpPr>
        <p:spPr>
          <a:xfrm flipH="false" flipV="false" rot="0">
            <a:off x="15877270" y="8147039"/>
            <a:ext cx="2764060" cy="2748983"/>
          </a:xfrm>
          <a:custGeom>
            <a:avLst/>
            <a:gdLst/>
            <a:ahLst/>
            <a:cxnLst/>
            <a:rect r="r" b="b" t="t" l="l"/>
            <a:pathLst>
              <a:path h="2748983" w="2764060">
                <a:moveTo>
                  <a:pt x="0" y="0"/>
                </a:moveTo>
                <a:lnTo>
                  <a:pt x="2764060" y="0"/>
                </a:lnTo>
                <a:lnTo>
                  <a:pt x="2764060" y="2748983"/>
                </a:lnTo>
                <a:lnTo>
                  <a:pt x="0" y="274898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6" id="16"/>
          <p:cNvSpPr/>
          <p:nvPr/>
        </p:nvSpPr>
        <p:spPr>
          <a:xfrm flipH="false" flipV="false" rot="0">
            <a:off x="5493204" y="120232"/>
            <a:ext cx="2008217" cy="2206831"/>
          </a:xfrm>
          <a:custGeom>
            <a:avLst/>
            <a:gdLst/>
            <a:ahLst/>
            <a:cxnLst/>
            <a:rect r="r" b="b" t="t" l="l"/>
            <a:pathLst>
              <a:path h="2206831" w="2008217">
                <a:moveTo>
                  <a:pt x="0" y="0"/>
                </a:moveTo>
                <a:lnTo>
                  <a:pt x="2008217" y="0"/>
                </a:lnTo>
                <a:lnTo>
                  <a:pt x="2008217" y="2206832"/>
                </a:lnTo>
                <a:lnTo>
                  <a:pt x="0" y="2206832"/>
                </a:lnTo>
                <a:lnTo>
                  <a:pt x="0" y="0"/>
                </a:lnTo>
                <a:close/>
              </a:path>
            </a:pathLst>
          </a:custGeom>
          <a:blipFill>
            <a:blip r:embed="rId12"/>
            <a:stretch>
              <a:fillRect l="0" t="0" r="0" b="0"/>
            </a:stretch>
          </a:blipFill>
        </p:spPr>
      </p:sp>
      <p:sp>
        <p:nvSpPr>
          <p:cNvPr name="Freeform 17" id="17"/>
          <p:cNvSpPr/>
          <p:nvPr/>
        </p:nvSpPr>
        <p:spPr>
          <a:xfrm flipH="false" flipV="false" rot="0">
            <a:off x="4993365" y="8463358"/>
            <a:ext cx="1780375" cy="2116344"/>
          </a:xfrm>
          <a:custGeom>
            <a:avLst/>
            <a:gdLst/>
            <a:ahLst/>
            <a:cxnLst/>
            <a:rect r="r" b="b" t="t" l="l"/>
            <a:pathLst>
              <a:path h="2116344" w="1780375">
                <a:moveTo>
                  <a:pt x="0" y="0"/>
                </a:moveTo>
                <a:lnTo>
                  <a:pt x="1780374" y="0"/>
                </a:lnTo>
                <a:lnTo>
                  <a:pt x="1780374" y="2116345"/>
                </a:lnTo>
                <a:lnTo>
                  <a:pt x="0" y="2116345"/>
                </a:lnTo>
                <a:lnTo>
                  <a:pt x="0" y="0"/>
                </a:lnTo>
                <a:close/>
              </a:path>
            </a:pathLst>
          </a:custGeom>
          <a:blipFill>
            <a:blip r:embed="rId13"/>
            <a:stretch>
              <a:fillRect l="0" t="0" r="0" b="0"/>
            </a:stretch>
          </a:blipFill>
        </p:spPr>
      </p:sp>
      <p:sp>
        <p:nvSpPr>
          <p:cNvPr name="Freeform 18" id="18"/>
          <p:cNvSpPr/>
          <p:nvPr/>
        </p:nvSpPr>
        <p:spPr>
          <a:xfrm flipH="false" flipV="false" rot="0">
            <a:off x="809229" y="3649673"/>
            <a:ext cx="3256677" cy="4371379"/>
          </a:xfrm>
          <a:custGeom>
            <a:avLst/>
            <a:gdLst/>
            <a:ahLst/>
            <a:cxnLst/>
            <a:rect r="r" b="b" t="t" l="l"/>
            <a:pathLst>
              <a:path h="4371379" w="3256677">
                <a:moveTo>
                  <a:pt x="0" y="0"/>
                </a:moveTo>
                <a:lnTo>
                  <a:pt x="3256677" y="0"/>
                </a:lnTo>
                <a:lnTo>
                  <a:pt x="3256677" y="4371379"/>
                </a:lnTo>
                <a:lnTo>
                  <a:pt x="0" y="4371379"/>
                </a:lnTo>
                <a:lnTo>
                  <a:pt x="0" y="0"/>
                </a:lnTo>
                <a:close/>
              </a:path>
            </a:pathLst>
          </a:custGeom>
          <a:blipFill>
            <a:blip r:embed="rId14"/>
            <a:stretch>
              <a:fillRect l="0" t="0" r="0" b="0"/>
            </a:stretch>
          </a:blipFill>
        </p:spPr>
      </p:sp>
      <p:sp>
        <p:nvSpPr>
          <p:cNvPr name="TextBox 19" id="19"/>
          <p:cNvSpPr txBox="true"/>
          <p:nvPr/>
        </p:nvSpPr>
        <p:spPr>
          <a:xfrm rot="0">
            <a:off x="5883552" y="942975"/>
            <a:ext cx="11375748" cy="2371725"/>
          </a:xfrm>
          <a:prstGeom prst="rect">
            <a:avLst/>
          </a:prstGeom>
        </p:spPr>
        <p:txBody>
          <a:bodyPr anchor="t" rtlCol="false" tIns="0" lIns="0" bIns="0" rIns="0">
            <a:spAutoFit/>
          </a:bodyPr>
          <a:lstStyle/>
          <a:p>
            <a:pPr algn="ctr">
              <a:lnSpc>
                <a:spcPts val="6299"/>
              </a:lnSpc>
            </a:pPr>
            <a:r>
              <a:rPr lang="en-US" sz="4500">
                <a:solidFill>
                  <a:srgbClr val="621111"/>
                </a:solidFill>
                <a:latin typeface="League Spartan"/>
                <a:ea typeface="League Spartan"/>
                <a:cs typeface="League Spartan"/>
                <a:sym typeface="League Spartan"/>
              </a:rPr>
              <a:t>TEKANAN AKADEMIK DAN ORGANISASI</a:t>
            </a:r>
          </a:p>
          <a:p>
            <a:pPr algn="ctr">
              <a:lnSpc>
                <a:spcPts val="6299"/>
              </a:lnSpc>
              <a:spcBef>
                <a:spcPct val="0"/>
              </a:spcBef>
            </a:pPr>
          </a:p>
        </p:txBody>
      </p:sp>
    </p:spTree>
  </p:cSld>
  <p:clrMapOvr>
    <a:masterClrMapping/>
  </p:clrMapOvr>
  <p:transition spd="fast">
    <p:push dir="l"/>
  </p:transition>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solidFill>
              <a:srgbClr val="6D1212"/>
            </a:soli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AutoShape 8" id="8"/>
          <p:cNvSpPr/>
          <p:nvPr/>
        </p:nvSpPr>
        <p:spPr>
          <a:xfrm>
            <a:off x="5767074" y="2490281"/>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9" id="9"/>
          <p:cNvSpPr/>
          <p:nvPr/>
        </p:nvSpPr>
        <p:spPr>
          <a:xfrm flipH="false" flipV="false" rot="0">
            <a:off x="15789704" y="120232"/>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true" rot="-10800000">
            <a:off x="-1293827" y="9316240"/>
            <a:ext cx="6212866" cy="970760"/>
          </a:xfrm>
          <a:custGeom>
            <a:avLst/>
            <a:gdLst/>
            <a:ahLst/>
            <a:cxnLst/>
            <a:rect r="r" b="b" t="t" l="l"/>
            <a:pathLst>
              <a:path h="970760" w="6212866">
                <a:moveTo>
                  <a:pt x="0" y="970760"/>
                </a:moveTo>
                <a:lnTo>
                  <a:pt x="6212866" y="970760"/>
                </a:lnTo>
                <a:lnTo>
                  <a:pt x="6212866"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2" id="12"/>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AutoShape 13" id="13"/>
          <p:cNvSpPr/>
          <p:nvPr/>
        </p:nvSpPr>
        <p:spPr>
          <a:xfrm>
            <a:off x="5733717" y="7537439"/>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14" id="14"/>
          <p:cNvSpPr/>
          <p:nvPr/>
        </p:nvSpPr>
        <p:spPr>
          <a:xfrm flipH="false" flipV="false" rot="0">
            <a:off x="15967535" y="8784775"/>
            <a:ext cx="1737859" cy="1441699"/>
          </a:xfrm>
          <a:custGeom>
            <a:avLst/>
            <a:gdLst/>
            <a:ahLst/>
            <a:cxnLst/>
            <a:rect r="r" b="b" t="t" l="l"/>
            <a:pathLst>
              <a:path h="1441699" w="1737859">
                <a:moveTo>
                  <a:pt x="0" y="0"/>
                </a:moveTo>
                <a:lnTo>
                  <a:pt x="1737859" y="0"/>
                </a:lnTo>
                <a:lnTo>
                  <a:pt x="1737859" y="1441699"/>
                </a:lnTo>
                <a:lnTo>
                  <a:pt x="0" y="144169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5" id="15"/>
          <p:cNvSpPr/>
          <p:nvPr/>
        </p:nvSpPr>
        <p:spPr>
          <a:xfrm flipH="false" flipV="false" rot="0">
            <a:off x="5883552" y="713603"/>
            <a:ext cx="1076509" cy="1076509"/>
          </a:xfrm>
          <a:custGeom>
            <a:avLst/>
            <a:gdLst/>
            <a:ahLst/>
            <a:cxnLst/>
            <a:rect r="r" b="b" t="t" l="l"/>
            <a:pathLst>
              <a:path h="1076509" w="1076509">
                <a:moveTo>
                  <a:pt x="0" y="0"/>
                </a:moveTo>
                <a:lnTo>
                  <a:pt x="1076509" y="0"/>
                </a:lnTo>
                <a:lnTo>
                  <a:pt x="1076509" y="1076509"/>
                </a:lnTo>
                <a:lnTo>
                  <a:pt x="0" y="107650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pic>
        <p:nvPicPr>
          <p:cNvPr name="Picture 16" id="16"/>
          <p:cNvPicPr>
            <a:picLocks noChangeAspect="true"/>
          </p:cNvPicPr>
          <p:nvPr/>
        </p:nvPicPr>
        <p:blipFill>
          <a:blip r:embed="rId14"/>
          <a:srcRect l="0" t="0" r="0" b="0"/>
          <a:stretch>
            <a:fillRect/>
          </a:stretch>
        </p:blipFill>
        <p:spPr>
          <a:xfrm flipH="false" flipV="false" rot="0">
            <a:off x="473683" y="3168507"/>
            <a:ext cx="3971672" cy="4933754"/>
          </a:xfrm>
          <a:prstGeom prst="rect">
            <a:avLst/>
          </a:prstGeom>
        </p:spPr>
      </p:pic>
      <p:sp>
        <p:nvSpPr>
          <p:cNvPr name="Freeform 17" id="17"/>
          <p:cNvSpPr/>
          <p:nvPr/>
        </p:nvSpPr>
        <p:spPr>
          <a:xfrm flipH="false" flipV="false" rot="0">
            <a:off x="5532339" y="7708889"/>
            <a:ext cx="3312613" cy="2517586"/>
          </a:xfrm>
          <a:custGeom>
            <a:avLst/>
            <a:gdLst/>
            <a:ahLst/>
            <a:cxnLst/>
            <a:rect r="r" b="b" t="t" l="l"/>
            <a:pathLst>
              <a:path h="2517586" w="3312613">
                <a:moveTo>
                  <a:pt x="0" y="0"/>
                </a:moveTo>
                <a:lnTo>
                  <a:pt x="3312613" y="0"/>
                </a:lnTo>
                <a:lnTo>
                  <a:pt x="3312613" y="2517585"/>
                </a:lnTo>
                <a:lnTo>
                  <a:pt x="0" y="2517585"/>
                </a:lnTo>
                <a:lnTo>
                  <a:pt x="0" y="0"/>
                </a:lnTo>
                <a:close/>
              </a:path>
            </a:pathLst>
          </a:custGeom>
          <a:blipFill>
            <a:blip r:embed="rId15">
              <a:alphaModFix amt="74000"/>
            </a:blip>
            <a:stretch>
              <a:fillRect l="0" t="0" r="0" b="0"/>
            </a:stretch>
          </a:blipFill>
        </p:spPr>
      </p:sp>
      <p:sp>
        <p:nvSpPr>
          <p:cNvPr name="TextBox 18" id="18"/>
          <p:cNvSpPr txBox="true"/>
          <p:nvPr/>
        </p:nvSpPr>
        <p:spPr>
          <a:xfrm rot="0">
            <a:off x="5700359" y="3128456"/>
            <a:ext cx="11442463" cy="4384849"/>
          </a:xfrm>
          <a:prstGeom prst="rect">
            <a:avLst/>
          </a:prstGeom>
        </p:spPr>
        <p:txBody>
          <a:bodyPr anchor="t" rtlCol="false" tIns="0" lIns="0" bIns="0" rIns="0">
            <a:spAutoFit/>
          </a:bodyPr>
          <a:lstStyle/>
          <a:p>
            <a:pPr algn="just">
              <a:lnSpc>
                <a:spcPts val="3490"/>
              </a:lnSpc>
            </a:pPr>
            <a:r>
              <a:rPr lang="en-US" sz="2493" b="true">
                <a:solidFill>
                  <a:srgbClr val="000000"/>
                </a:solidFill>
                <a:latin typeface="Poppins Bold"/>
                <a:ea typeface="Poppins Bold"/>
                <a:cs typeface="Poppins Bold"/>
                <a:sym typeface="Poppins Bold"/>
              </a:rPr>
              <a:t>Setiap organisasi memiliki tuntutan dan ekspektasi tertentu dari anggotanya, seperti kehadiran dalam rapat, keterlibatan dalam proyek, dan pencapaian target. Ekspektasi ini bisa menjadi beban tambahan bagi anggota organisasi, terutama jika mereka juga harus memenuhi tuntutan akademik. </a:t>
            </a:r>
          </a:p>
          <a:p>
            <a:pPr algn="just">
              <a:lnSpc>
                <a:spcPts val="3490"/>
              </a:lnSpc>
            </a:pPr>
          </a:p>
          <a:p>
            <a:pPr algn="just">
              <a:lnSpc>
                <a:spcPts val="3490"/>
              </a:lnSpc>
            </a:pPr>
            <a:r>
              <a:rPr lang="en-US" sz="2493" b="true">
                <a:solidFill>
                  <a:srgbClr val="000000"/>
                </a:solidFill>
                <a:latin typeface="Poppins Bold"/>
                <a:ea typeface="Poppins Bold"/>
                <a:cs typeface="Poppins Bold"/>
                <a:sym typeface="Poppins Bold"/>
              </a:rPr>
              <a:t>Tuntutan yang tinggi dapat meningkatkan tekanan psikologis dan mempengaruhi keseimbangan hidup seseorang, yang pada akhirnya dapat menurunkan produktivitas dan kinerja.</a:t>
            </a:r>
          </a:p>
          <a:p>
            <a:pPr algn="just">
              <a:lnSpc>
                <a:spcPts val="3490"/>
              </a:lnSpc>
            </a:pPr>
          </a:p>
        </p:txBody>
      </p:sp>
      <p:sp>
        <p:nvSpPr>
          <p:cNvPr name="TextBox 19" id="19"/>
          <p:cNvSpPr txBox="true"/>
          <p:nvPr/>
        </p:nvSpPr>
        <p:spPr>
          <a:xfrm rot="0">
            <a:off x="5883552" y="1547306"/>
            <a:ext cx="11375748" cy="771525"/>
          </a:xfrm>
          <a:prstGeom prst="rect">
            <a:avLst/>
          </a:prstGeom>
        </p:spPr>
        <p:txBody>
          <a:bodyPr anchor="t" rtlCol="false" tIns="0" lIns="0" bIns="0" rIns="0">
            <a:spAutoFit/>
          </a:bodyPr>
          <a:lstStyle/>
          <a:p>
            <a:pPr algn="ctr">
              <a:lnSpc>
                <a:spcPts val="6299"/>
              </a:lnSpc>
              <a:spcBef>
                <a:spcPct val="0"/>
              </a:spcBef>
            </a:pPr>
            <a:r>
              <a:rPr lang="en-US" sz="4500">
                <a:solidFill>
                  <a:srgbClr val="621111"/>
                </a:solidFill>
                <a:latin typeface="League Spartan"/>
                <a:ea typeface="League Spartan"/>
                <a:cs typeface="League Spartan"/>
                <a:sym typeface="League Spartan"/>
              </a:rPr>
              <a:t>TUNTUTAN DAN EKSPETASI</a:t>
            </a:r>
          </a:p>
        </p:txBody>
      </p:sp>
    </p:spTree>
  </p:cSld>
  <p:clrMapOvr>
    <a:masterClrMapping/>
  </p:clrMapOvr>
  <p:transition spd="fast">
    <p:push dir="l"/>
  </p:transition>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solidFill>
              <a:srgbClr val="6D1212"/>
            </a:soli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AutoShape 8" id="8"/>
          <p:cNvSpPr/>
          <p:nvPr/>
        </p:nvSpPr>
        <p:spPr>
          <a:xfrm>
            <a:off x="5767074" y="2831820"/>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9" id="9"/>
          <p:cNvSpPr/>
          <p:nvPr/>
        </p:nvSpPr>
        <p:spPr>
          <a:xfrm flipH="false" flipV="false" rot="0">
            <a:off x="16115194" y="-102925"/>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true" rot="-10800000">
            <a:off x="-1224296" y="9538994"/>
            <a:ext cx="6212866" cy="970760"/>
          </a:xfrm>
          <a:custGeom>
            <a:avLst/>
            <a:gdLst/>
            <a:ahLst/>
            <a:cxnLst/>
            <a:rect r="r" b="b" t="t" l="l"/>
            <a:pathLst>
              <a:path h="970760" w="6212866">
                <a:moveTo>
                  <a:pt x="0" y="970760"/>
                </a:moveTo>
                <a:lnTo>
                  <a:pt x="6212865" y="970760"/>
                </a:lnTo>
                <a:lnTo>
                  <a:pt x="6212865"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2" id="12"/>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AutoShape 13" id="13"/>
          <p:cNvSpPr/>
          <p:nvPr/>
        </p:nvSpPr>
        <p:spPr>
          <a:xfrm>
            <a:off x="5883552" y="7844959"/>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14" id="14"/>
          <p:cNvSpPr/>
          <p:nvPr/>
        </p:nvSpPr>
        <p:spPr>
          <a:xfrm flipH="false" flipV="false" rot="0">
            <a:off x="415272" y="4607616"/>
            <a:ext cx="4322791" cy="4400310"/>
          </a:xfrm>
          <a:custGeom>
            <a:avLst/>
            <a:gdLst/>
            <a:ahLst/>
            <a:cxnLst/>
            <a:rect r="r" b="b" t="t" l="l"/>
            <a:pathLst>
              <a:path h="4400310" w="4322791">
                <a:moveTo>
                  <a:pt x="0" y="0"/>
                </a:moveTo>
                <a:lnTo>
                  <a:pt x="4322792" y="0"/>
                </a:lnTo>
                <a:lnTo>
                  <a:pt x="4322792" y="4400310"/>
                </a:lnTo>
                <a:lnTo>
                  <a:pt x="0" y="4400310"/>
                </a:lnTo>
                <a:lnTo>
                  <a:pt x="0" y="0"/>
                </a:lnTo>
                <a:close/>
              </a:path>
            </a:pathLst>
          </a:custGeom>
          <a:blipFill>
            <a:blip r:embed="rId10"/>
            <a:stretch>
              <a:fillRect l="0" t="0" r="-2176" b="0"/>
            </a:stretch>
          </a:blipFill>
        </p:spPr>
      </p:sp>
      <p:sp>
        <p:nvSpPr>
          <p:cNvPr name="Freeform 15" id="15"/>
          <p:cNvSpPr/>
          <p:nvPr/>
        </p:nvSpPr>
        <p:spPr>
          <a:xfrm flipH="false" flipV="false" rot="0">
            <a:off x="16309549" y="8406441"/>
            <a:ext cx="1666547" cy="1703719"/>
          </a:xfrm>
          <a:custGeom>
            <a:avLst/>
            <a:gdLst/>
            <a:ahLst/>
            <a:cxnLst/>
            <a:rect r="r" b="b" t="t" l="l"/>
            <a:pathLst>
              <a:path h="1703719" w="1666547">
                <a:moveTo>
                  <a:pt x="0" y="0"/>
                </a:moveTo>
                <a:lnTo>
                  <a:pt x="1666547" y="0"/>
                </a:lnTo>
                <a:lnTo>
                  <a:pt x="1666547" y="1703718"/>
                </a:lnTo>
                <a:lnTo>
                  <a:pt x="0" y="170371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6" id="16"/>
          <p:cNvSpPr/>
          <p:nvPr/>
        </p:nvSpPr>
        <p:spPr>
          <a:xfrm flipH="false" flipV="false" rot="0">
            <a:off x="4988569" y="972546"/>
            <a:ext cx="2270869" cy="1859274"/>
          </a:xfrm>
          <a:custGeom>
            <a:avLst/>
            <a:gdLst/>
            <a:ahLst/>
            <a:cxnLst/>
            <a:rect r="r" b="b" t="t" l="l"/>
            <a:pathLst>
              <a:path h="1859274" w="2270869">
                <a:moveTo>
                  <a:pt x="0" y="0"/>
                </a:moveTo>
                <a:lnTo>
                  <a:pt x="2270869" y="0"/>
                </a:lnTo>
                <a:lnTo>
                  <a:pt x="2270869" y="1859274"/>
                </a:lnTo>
                <a:lnTo>
                  <a:pt x="0" y="1859274"/>
                </a:lnTo>
                <a:lnTo>
                  <a:pt x="0" y="0"/>
                </a:lnTo>
                <a:close/>
              </a:path>
            </a:pathLst>
          </a:custGeom>
          <a:blipFill>
            <a:blip r:embed="rId13"/>
            <a:stretch>
              <a:fillRect l="0" t="0" r="0" b="0"/>
            </a:stretch>
          </a:blipFill>
        </p:spPr>
      </p:sp>
      <p:sp>
        <p:nvSpPr>
          <p:cNvPr name="TextBox 17" id="17"/>
          <p:cNvSpPr txBox="true"/>
          <p:nvPr/>
        </p:nvSpPr>
        <p:spPr>
          <a:xfrm rot="0">
            <a:off x="5700359" y="3527145"/>
            <a:ext cx="11442463" cy="4384849"/>
          </a:xfrm>
          <a:prstGeom prst="rect">
            <a:avLst/>
          </a:prstGeom>
        </p:spPr>
        <p:txBody>
          <a:bodyPr anchor="t" rtlCol="false" tIns="0" lIns="0" bIns="0" rIns="0">
            <a:spAutoFit/>
          </a:bodyPr>
          <a:lstStyle/>
          <a:p>
            <a:pPr algn="just">
              <a:lnSpc>
                <a:spcPts val="3490"/>
              </a:lnSpc>
            </a:pPr>
            <a:r>
              <a:rPr lang="en-US" sz="2493" b="true">
                <a:solidFill>
                  <a:srgbClr val="000000"/>
                </a:solidFill>
                <a:latin typeface="Poppins Bold"/>
                <a:ea typeface="Poppins Bold"/>
                <a:cs typeface="Poppins Bold"/>
                <a:sym typeface="Poppins Bold"/>
              </a:rPr>
              <a:t>Manajemen waktu yang efektif sangat penting bagi mahasiswa yang harus menyeimbangkan antara kewajiban akademik dan organisasi. Ini mencakup kemampuan untuk menetapkan prioritas, membuat jadwal yang realistis, dan memanfaatkan waktu dengan efisien. </a:t>
            </a:r>
          </a:p>
          <a:p>
            <a:pPr algn="just">
              <a:lnSpc>
                <a:spcPts val="3490"/>
              </a:lnSpc>
            </a:pPr>
          </a:p>
          <a:p>
            <a:pPr algn="just">
              <a:lnSpc>
                <a:spcPts val="3490"/>
              </a:lnSpc>
            </a:pPr>
            <a:r>
              <a:rPr lang="en-US" sz="2493" b="true">
                <a:solidFill>
                  <a:srgbClr val="000000"/>
                </a:solidFill>
                <a:latin typeface="Poppins Bold"/>
                <a:ea typeface="Poppins Bold"/>
                <a:cs typeface="Poppins Bold"/>
                <a:sym typeface="Poppins Bold"/>
              </a:rPr>
              <a:t>Produktivitas yang baik bergantung pada kemampuan untuk menghindari penundaan dan menyelesaikan tugas-tugas dengan efisien, sehingga mahasiswa dapat memenuhi semua tanggung jawab mereka tanpa merasa kewalahan.</a:t>
            </a:r>
          </a:p>
          <a:p>
            <a:pPr algn="just">
              <a:lnSpc>
                <a:spcPts val="3490"/>
              </a:lnSpc>
            </a:pPr>
          </a:p>
        </p:txBody>
      </p:sp>
      <p:sp>
        <p:nvSpPr>
          <p:cNvPr name="TextBox 18" id="18"/>
          <p:cNvSpPr txBox="true"/>
          <p:nvPr/>
        </p:nvSpPr>
        <p:spPr>
          <a:xfrm rot="0">
            <a:off x="5883552" y="1260195"/>
            <a:ext cx="11375748" cy="1571625"/>
          </a:xfrm>
          <a:prstGeom prst="rect">
            <a:avLst/>
          </a:prstGeom>
        </p:spPr>
        <p:txBody>
          <a:bodyPr anchor="t" rtlCol="false" tIns="0" lIns="0" bIns="0" rIns="0">
            <a:spAutoFit/>
          </a:bodyPr>
          <a:lstStyle/>
          <a:p>
            <a:pPr algn="ctr">
              <a:lnSpc>
                <a:spcPts val="6299"/>
              </a:lnSpc>
              <a:spcBef>
                <a:spcPct val="0"/>
              </a:spcBef>
            </a:pPr>
            <a:r>
              <a:rPr lang="en-US" sz="4500">
                <a:solidFill>
                  <a:srgbClr val="621111"/>
                </a:solidFill>
                <a:latin typeface="League Spartan"/>
                <a:ea typeface="League Spartan"/>
                <a:cs typeface="League Spartan"/>
                <a:sym typeface="League Spartan"/>
              </a:rPr>
              <a:t>MANAJEMEN WAKTU DAN PRODUKTIVITAS</a:t>
            </a:r>
          </a:p>
        </p:txBody>
      </p:sp>
    </p:spTree>
  </p:cSld>
  <p:clrMapOvr>
    <a:masterClrMapping/>
  </p:clrMapOvr>
  <p:transition spd="fast">
    <p:push dir="l"/>
  </p:transition>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solidFill>
              <a:srgbClr val="6D1212"/>
            </a:soli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AutoShape 8" id="8"/>
          <p:cNvSpPr/>
          <p:nvPr/>
        </p:nvSpPr>
        <p:spPr>
          <a:xfrm>
            <a:off x="5767074" y="2490281"/>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9" id="9"/>
          <p:cNvSpPr/>
          <p:nvPr/>
        </p:nvSpPr>
        <p:spPr>
          <a:xfrm flipH="false" flipV="false" rot="0">
            <a:off x="16115194" y="15625"/>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true" rot="-10800000">
            <a:off x="-1293827" y="9255714"/>
            <a:ext cx="6212866" cy="970760"/>
          </a:xfrm>
          <a:custGeom>
            <a:avLst/>
            <a:gdLst/>
            <a:ahLst/>
            <a:cxnLst/>
            <a:rect r="r" b="b" t="t" l="l"/>
            <a:pathLst>
              <a:path h="970760" w="6212866">
                <a:moveTo>
                  <a:pt x="0" y="970760"/>
                </a:moveTo>
                <a:lnTo>
                  <a:pt x="6212866" y="970760"/>
                </a:lnTo>
                <a:lnTo>
                  <a:pt x="6212866"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2" id="12"/>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AutoShape 13" id="13"/>
          <p:cNvSpPr/>
          <p:nvPr/>
        </p:nvSpPr>
        <p:spPr>
          <a:xfrm>
            <a:off x="5767074" y="8609323"/>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14" id="14"/>
          <p:cNvSpPr/>
          <p:nvPr/>
        </p:nvSpPr>
        <p:spPr>
          <a:xfrm flipH="false" flipV="false" rot="0">
            <a:off x="15967535" y="8784775"/>
            <a:ext cx="1737859" cy="1441699"/>
          </a:xfrm>
          <a:custGeom>
            <a:avLst/>
            <a:gdLst/>
            <a:ahLst/>
            <a:cxnLst/>
            <a:rect r="r" b="b" t="t" l="l"/>
            <a:pathLst>
              <a:path h="1441699" w="1737859">
                <a:moveTo>
                  <a:pt x="0" y="0"/>
                </a:moveTo>
                <a:lnTo>
                  <a:pt x="1737859" y="0"/>
                </a:lnTo>
                <a:lnTo>
                  <a:pt x="1737859" y="1441699"/>
                </a:lnTo>
                <a:lnTo>
                  <a:pt x="0" y="144169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5" id="15"/>
          <p:cNvSpPr/>
          <p:nvPr/>
        </p:nvSpPr>
        <p:spPr>
          <a:xfrm flipH="false" flipV="false" rot="0">
            <a:off x="5309699" y="8831468"/>
            <a:ext cx="1508291" cy="1415052"/>
          </a:xfrm>
          <a:custGeom>
            <a:avLst/>
            <a:gdLst/>
            <a:ahLst/>
            <a:cxnLst/>
            <a:rect r="r" b="b" t="t" l="l"/>
            <a:pathLst>
              <a:path h="1415052" w="1508291">
                <a:moveTo>
                  <a:pt x="0" y="0"/>
                </a:moveTo>
                <a:lnTo>
                  <a:pt x="1508291" y="0"/>
                </a:lnTo>
                <a:lnTo>
                  <a:pt x="1508291" y="1415052"/>
                </a:lnTo>
                <a:lnTo>
                  <a:pt x="0" y="1415052"/>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6" id="16"/>
          <p:cNvSpPr/>
          <p:nvPr/>
        </p:nvSpPr>
        <p:spPr>
          <a:xfrm flipH="false" flipV="false" rot="0">
            <a:off x="374938" y="5032528"/>
            <a:ext cx="4169164" cy="3752247"/>
          </a:xfrm>
          <a:custGeom>
            <a:avLst/>
            <a:gdLst/>
            <a:ahLst/>
            <a:cxnLst/>
            <a:rect r="r" b="b" t="t" l="l"/>
            <a:pathLst>
              <a:path h="3752247" w="4169164">
                <a:moveTo>
                  <a:pt x="0" y="0"/>
                </a:moveTo>
                <a:lnTo>
                  <a:pt x="4169163" y="0"/>
                </a:lnTo>
                <a:lnTo>
                  <a:pt x="4169163" y="3752247"/>
                </a:lnTo>
                <a:lnTo>
                  <a:pt x="0" y="3752247"/>
                </a:lnTo>
                <a:lnTo>
                  <a:pt x="0" y="0"/>
                </a:lnTo>
                <a:close/>
              </a:path>
            </a:pathLst>
          </a:custGeom>
          <a:blipFill>
            <a:blip r:embed="rId14"/>
            <a:stretch>
              <a:fillRect l="0" t="0" r="0" b="0"/>
            </a:stretch>
          </a:blipFill>
        </p:spPr>
      </p:sp>
      <p:sp>
        <p:nvSpPr>
          <p:cNvPr name="TextBox 17" id="17"/>
          <p:cNvSpPr txBox="true"/>
          <p:nvPr/>
        </p:nvSpPr>
        <p:spPr>
          <a:xfrm rot="0">
            <a:off x="5700359" y="2885890"/>
            <a:ext cx="11442463" cy="4822999"/>
          </a:xfrm>
          <a:prstGeom prst="rect">
            <a:avLst/>
          </a:prstGeom>
        </p:spPr>
        <p:txBody>
          <a:bodyPr anchor="t" rtlCol="false" tIns="0" lIns="0" bIns="0" rIns="0">
            <a:spAutoFit/>
          </a:bodyPr>
          <a:lstStyle/>
          <a:p>
            <a:pPr algn="just">
              <a:lnSpc>
                <a:spcPts val="3490"/>
              </a:lnSpc>
            </a:pPr>
            <a:r>
              <a:rPr lang="en-US" sz="2493" b="true">
                <a:solidFill>
                  <a:srgbClr val="000000"/>
                </a:solidFill>
                <a:latin typeface="Poppins Bold"/>
                <a:ea typeface="Poppins Bold"/>
                <a:cs typeface="Poppins Bold"/>
                <a:sym typeface="Poppins Bold"/>
              </a:rPr>
              <a:t>Hubungan interpersonal yang baik dalam organisasi adalah kunci untuk menciptakan lingkungan kerja yang produktif dan harmonis. Komunikasi yang efektif, saling menghormati, dan kerjasama antar anggota organisasi dapat membantu mengurangi konflik dan meningkatkan rasa solidaritas. </a:t>
            </a:r>
          </a:p>
          <a:p>
            <a:pPr algn="just">
              <a:lnSpc>
                <a:spcPts val="3490"/>
              </a:lnSpc>
            </a:pPr>
          </a:p>
          <a:p>
            <a:pPr algn="just">
              <a:lnSpc>
                <a:spcPts val="3490"/>
              </a:lnSpc>
            </a:pPr>
            <a:r>
              <a:rPr lang="en-US" sz="2493" b="true">
                <a:solidFill>
                  <a:srgbClr val="000000"/>
                </a:solidFill>
                <a:latin typeface="Poppins Bold"/>
                <a:ea typeface="Poppins Bold"/>
                <a:cs typeface="Poppins Bold"/>
                <a:sym typeface="Poppins Bold"/>
              </a:rPr>
              <a:t>Sebaliknya, hubungan yang buruk atau konflik interpersonal dapat menimbulkan stres dan menghambat kinerja organisasi. Oleh karena itu, penting untuk mengembangkan keterampilan interpersonal, seperti kemampuan mendengarkan, empati, dan resolusi konflik.</a:t>
            </a:r>
          </a:p>
          <a:p>
            <a:pPr algn="just">
              <a:lnSpc>
                <a:spcPts val="3490"/>
              </a:lnSpc>
            </a:pPr>
          </a:p>
        </p:txBody>
      </p:sp>
      <p:sp>
        <p:nvSpPr>
          <p:cNvPr name="Freeform 18" id="18"/>
          <p:cNvSpPr/>
          <p:nvPr/>
        </p:nvSpPr>
        <p:spPr>
          <a:xfrm flipH="false" flipV="false" rot="0">
            <a:off x="1028700" y="2278875"/>
            <a:ext cx="2508627" cy="2440210"/>
          </a:xfrm>
          <a:custGeom>
            <a:avLst/>
            <a:gdLst/>
            <a:ahLst/>
            <a:cxnLst/>
            <a:rect r="r" b="b" t="t" l="l"/>
            <a:pathLst>
              <a:path h="2440210" w="2508627">
                <a:moveTo>
                  <a:pt x="0" y="0"/>
                </a:moveTo>
                <a:lnTo>
                  <a:pt x="2508627" y="0"/>
                </a:lnTo>
                <a:lnTo>
                  <a:pt x="2508627" y="2440210"/>
                </a:lnTo>
                <a:lnTo>
                  <a:pt x="0" y="2440210"/>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19" id="19"/>
          <p:cNvSpPr txBox="true"/>
          <p:nvPr/>
        </p:nvSpPr>
        <p:spPr>
          <a:xfrm rot="0">
            <a:off x="5700359" y="942975"/>
            <a:ext cx="11375748" cy="2371725"/>
          </a:xfrm>
          <a:prstGeom prst="rect">
            <a:avLst/>
          </a:prstGeom>
        </p:spPr>
        <p:txBody>
          <a:bodyPr anchor="t" rtlCol="false" tIns="0" lIns="0" bIns="0" rIns="0">
            <a:spAutoFit/>
          </a:bodyPr>
          <a:lstStyle/>
          <a:p>
            <a:pPr algn="ctr">
              <a:lnSpc>
                <a:spcPts val="6299"/>
              </a:lnSpc>
            </a:pPr>
            <a:r>
              <a:rPr lang="en-US" sz="4500">
                <a:solidFill>
                  <a:srgbClr val="621111"/>
                </a:solidFill>
                <a:latin typeface="League Spartan"/>
                <a:ea typeface="League Spartan"/>
                <a:cs typeface="League Spartan"/>
                <a:sym typeface="League Spartan"/>
              </a:rPr>
              <a:t>HUBUNGAN INTERPERSONAL DALAM ORGANISASI</a:t>
            </a:r>
          </a:p>
          <a:p>
            <a:pPr algn="ctr">
              <a:lnSpc>
                <a:spcPts val="6299"/>
              </a:lnSpc>
              <a:spcBef>
                <a:spcPct val="0"/>
              </a:spcBef>
            </a:pPr>
          </a:p>
        </p:txBody>
      </p:sp>
    </p:spTree>
  </p:cSld>
  <p:clrMapOvr>
    <a:masterClrMapping/>
  </p:clrMapOvr>
  <p:transition spd="fast">
    <p:push dir="l"/>
  </p:transition>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solidFill>
              <a:srgbClr val="6D1212"/>
            </a:soli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AutoShape 8" id="8"/>
          <p:cNvSpPr/>
          <p:nvPr/>
        </p:nvSpPr>
        <p:spPr>
          <a:xfrm>
            <a:off x="5767074" y="2490281"/>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9" id="9"/>
          <p:cNvSpPr/>
          <p:nvPr/>
        </p:nvSpPr>
        <p:spPr>
          <a:xfrm flipH="false" flipV="false" rot="0">
            <a:off x="16115194" y="15625"/>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true" rot="-10800000">
            <a:off x="-1293827" y="9255714"/>
            <a:ext cx="6212866" cy="970760"/>
          </a:xfrm>
          <a:custGeom>
            <a:avLst/>
            <a:gdLst/>
            <a:ahLst/>
            <a:cxnLst/>
            <a:rect r="r" b="b" t="t" l="l"/>
            <a:pathLst>
              <a:path h="970760" w="6212866">
                <a:moveTo>
                  <a:pt x="0" y="970760"/>
                </a:moveTo>
                <a:lnTo>
                  <a:pt x="6212866" y="970760"/>
                </a:lnTo>
                <a:lnTo>
                  <a:pt x="6212866"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2" id="12"/>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AutoShape 13" id="13"/>
          <p:cNvSpPr/>
          <p:nvPr/>
        </p:nvSpPr>
        <p:spPr>
          <a:xfrm>
            <a:off x="5767074" y="8609323"/>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14" id="14"/>
          <p:cNvSpPr/>
          <p:nvPr/>
        </p:nvSpPr>
        <p:spPr>
          <a:xfrm flipH="false" flipV="false" rot="0">
            <a:off x="15967535" y="8784775"/>
            <a:ext cx="1737859" cy="1441699"/>
          </a:xfrm>
          <a:custGeom>
            <a:avLst/>
            <a:gdLst/>
            <a:ahLst/>
            <a:cxnLst/>
            <a:rect r="r" b="b" t="t" l="l"/>
            <a:pathLst>
              <a:path h="1441699" w="1737859">
                <a:moveTo>
                  <a:pt x="0" y="0"/>
                </a:moveTo>
                <a:lnTo>
                  <a:pt x="1737859" y="0"/>
                </a:lnTo>
                <a:lnTo>
                  <a:pt x="1737859" y="1441699"/>
                </a:lnTo>
                <a:lnTo>
                  <a:pt x="0" y="144169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5" id="15"/>
          <p:cNvSpPr/>
          <p:nvPr/>
        </p:nvSpPr>
        <p:spPr>
          <a:xfrm flipH="false" flipV="false" rot="0">
            <a:off x="5309699" y="8831468"/>
            <a:ext cx="1508291" cy="1415052"/>
          </a:xfrm>
          <a:custGeom>
            <a:avLst/>
            <a:gdLst/>
            <a:ahLst/>
            <a:cxnLst/>
            <a:rect r="r" b="b" t="t" l="l"/>
            <a:pathLst>
              <a:path h="1415052" w="1508291">
                <a:moveTo>
                  <a:pt x="0" y="0"/>
                </a:moveTo>
                <a:lnTo>
                  <a:pt x="1508291" y="0"/>
                </a:lnTo>
                <a:lnTo>
                  <a:pt x="1508291" y="1415052"/>
                </a:lnTo>
                <a:lnTo>
                  <a:pt x="0" y="1415052"/>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6" id="16"/>
          <p:cNvSpPr/>
          <p:nvPr/>
        </p:nvSpPr>
        <p:spPr>
          <a:xfrm flipH="false" flipV="false" rot="0">
            <a:off x="251695" y="2490281"/>
            <a:ext cx="2369817" cy="2894432"/>
          </a:xfrm>
          <a:custGeom>
            <a:avLst/>
            <a:gdLst/>
            <a:ahLst/>
            <a:cxnLst/>
            <a:rect r="r" b="b" t="t" l="l"/>
            <a:pathLst>
              <a:path h="2894432" w="2369817">
                <a:moveTo>
                  <a:pt x="0" y="0"/>
                </a:moveTo>
                <a:lnTo>
                  <a:pt x="2369817" y="0"/>
                </a:lnTo>
                <a:lnTo>
                  <a:pt x="2369817" y="2894433"/>
                </a:lnTo>
                <a:lnTo>
                  <a:pt x="0" y="2894433"/>
                </a:lnTo>
                <a:lnTo>
                  <a:pt x="0" y="0"/>
                </a:lnTo>
                <a:close/>
              </a:path>
            </a:pathLst>
          </a:custGeom>
          <a:blipFill>
            <a:blip r:embed="rId14"/>
            <a:stretch>
              <a:fillRect l="0" t="0" r="0" b="0"/>
            </a:stretch>
          </a:blipFill>
        </p:spPr>
      </p:sp>
      <p:sp>
        <p:nvSpPr>
          <p:cNvPr name="Freeform 17" id="17"/>
          <p:cNvSpPr/>
          <p:nvPr/>
        </p:nvSpPr>
        <p:spPr>
          <a:xfrm flipH="false" flipV="false" rot="0">
            <a:off x="1278299" y="5465965"/>
            <a:ext cx="3574065" cy="3708498"/>
          </a:xfrm>
          <a:custGeom>
            <a:avLst/>
            <a:gdLst/>
            <a:ahLst/>
            <a:cxnLst/>
            <a:rect r="r" b="b" t="t" l="l"/>
            <a:pathLst>
              <a:path h="3708498" w="3574065">
                <a:moveTo>
                  <a:pt x="0" y="0"/>
                </a:moveTo>
                <a:lnTo>
                  <a:pt x="3574065" y="0"/>
                </a:lnTo>
                <a:lnTo>
                  <a:pt x="3574065" y="3708498"/>
                </a:lnTo>
                <a:lnTo>
                  <a:pt x="0" y="3708498"/>
                </a:lnTo>
                <a:lnTo>
                  <a:pt x="0" y="0"/>
                </a:lnTo>
                <a:close/>
              </a:path>
            </a:pathLst>
          </a:custGeom>
          <a:blipFill>
            <a:blip r:embed="rId15"/>
            <a:stretch>
              <a:fillRect l="0" t="0" r="0" b="0"/>
            </a:stretch>
          </a:blipFill>
        </p:spPr>
      </p:sp>
      <p:sp>
        <p:nvSpPr>
          <p:cNvPr name="TextBox 18" id="18"/>
          <p:cNvSpPr txBox="true"/>
          <p:nvPr/>
        </p:nvSpPr>
        <p:spPr>
          <a:xfrm rot="0">
            <a:off x="5700359" y="2885890"/>
            <a:ext cx="11442463" cy="5261149"/>
          </a:xfrm>
          <a:prstGeom prst="rect">
            <a:avLst/>
          </a:prstGeom>
        </p:spPr>
        <p:txBody>
          <a:bodyPr anchor="t" rtlCol="false" tIns="0" lIns="0" bIns="0" rIns="0">
            <a:spAutoFit/>
          </a:bodyPr>
          <a:lstStyle/>
          <a:p>
            <a:pPr algn="just">
              <a:lnSpc>
                <a:spcPts val="3490"/>
              </a:lnSpc>
            </a:pPr>
            <a:r>
              <a:rPr lang="en-US" sz="2493" b="true">
                <a:solidFill>
                  <a:srgbClr val="000000"/>
                </a:solidFill>
                <a:latin typeface="Poppins Bold"/>
                <a:ea typeface="Poppins Bold"/>
                <a:cs typeface="Poppins Bold"/>
                <a:sym typeface="Poppins Bold"/>
              </a:rPr>
              <a:t>Tekanan sosial dan persaingan dalam organisasi dapat muncul ketika anggota merasa perlu bersaing satu sama lain untuk mendapatkan pengakuan, posisi, atau penghargaan. Persaingan ini bisa memicu stres dan menciptakan atmosfer yang tidak sehat dalam organisasi. Selain itu, tekanan sosial untuk menyesuaikan diri dengan norma-norma atau harapan tertentu juga dapat menjadi beban mental.</a:t>
            </a:r>
          </a:p>
          <a:p>
            <a:pPr algn="just">
              <a:lnSpc>
                <a:spcPts val="3490"/>
              </a:lnSpc>
            </a:pPr>
          </a:p>
          <a:p>
            <a:pPr algn="just">
              <a:lnSpc>
                <a:spcPts val="3490"/>
              </a:lnSpc>
            </a:pPr>
            <a:r>
              <a:rPr lang="en-US" sz="2493" b="true">
                <a:solidFill>
                  <a:srgbClr val="000000"/>
                </a:solidFill>
                <a:latin typeface="Poppins Bold"/>
                <a:ea typeface="Poppins Bold"/>
                <a:cs typeface="Poppins Bold"/>
                <a:sym typeface="Poppins Bold"/>
              </a:rPr>
              <a:t>Penting bagi organisasi untuk mempromosikan budaya kerja yang kolaboratif dan inklusif, di mana setiap anggota dihargai dan didukung dalam pengembangan pribadi dan profesional mereka.</a:t>
            </a:r>
          </a:p>
          <a:p>
            <a:pPr algn="just">
              <a:lnSpc>
                <a:spcPts val="3490"/>
              </a:lnSpc>
            </a:pPr>
          </a:p>
        </p:txBody>
      </p:sp>
      <p:sp>
        <p:nvSpPr>
          <p:cNvPr name="TextBox 19" id="19"/>
          <p:cNvSpPr txBox="true"/>
          <p:nvPr/>
        </p:nvSpPr>
        <p:spPr>
          <a:xfrm rot="0">
            <a:off x="5767074" y="1380940"/>
            <a:ext cx="11375748" cy="1571625"/>
          </a:xfrm>
          <a:prstGeom prst="rect">
            <a:avLst/>
          </a:prstGeom>
        </p:spPr>
        <p:txBody>
          <a:bodyPr anchor="t" rtlCol="false" tIns="0" lIns="0" bIns="0" rIns="0">
            <a:spAutoFit/>
          </a:bodyPr>
          <a:lstStyle/>
          <a:p>
            <a:pPr algn="ctr">
              <a:lnSpc>
                <a:spcPts val="6299"/>
              </a:lnSpc>
            </a:pPr>
            <a:r>
              <a:rPr lang="en-US" sz="4500">
                <a:solidFill>
                  <a:srgbClr val="621111"/>
                </a:solidFill>
                <a:latin typeface="League Spartan"/>
                <a:ea typeface="League Spartan"/>
                <a:cs typeface="League Spartan"/>
                <a:sym typeface="League Spartan"/>
              </a:rPr>
              <a:t>TEKANAN SOSIAL DAN PERSAINGAN</a:t>
            </a:r>
          </a:p>
          <a:p>
            <a:pPr algn="ctr">
              <a:lnSpc>
                <a:spcPts val="6299"/>
              </a:lnSpc>
              <a:spcBef>
                <a:spcPct val="0"/>
              </a:spcBef>
            </a:pPr>
          </a:p>
        </p:txBody>
      </p:sp>
    </p:spTree>
  </p:cSld>
  <p:clrMapOvr>
    <a:masterClrMapping/>
  </p:clrMapOvr>
  <p:transition spd="fast">
    <p:push dir="l"/>
  </p:transition>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solidFill>
              <a:srgbClr val="6D1212"/>
            </a:soli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false" rot="0">
            <a:off x="16115194" y="15625"/>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true" rot="-10800000">
            <a:off x="-1293827" y="9255714"/>
            <a:ext cx="6212866" cy="970760"/>
          </a:xfrm>
          <a:custGeom>
            <a:avLst/>
            <a:gdLst/>
            <a:ahLst/>
            <a:cxnLst/>
            <a:rect r="r" b="b" t="t" l="l"/>
            <a:pathLst>
              <a:path h="970760" w="6212866">
                <a:moveTo>
                  <a:pt x="0" y="970760"/>
                </a:moveTo>
                <a:lnTo>
                  <a:pt x="6212866" y="970760"/>
                </a:lnTo>
                <a:lnTo>
                  <a:pt x="6212866"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1" id="11"/>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AutoShape 12" id="12"/>
          <p:cNvSpPr/>
          <p:nvPr/>
        </p:nvSpPr>
        <p:spPr>
          <a:xfrm>
            <a:off x="5700359" y="8156429"/>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13" id="13"/>
          <p:cNvSpPr/>
          <p:nvPr/>
        </p:nvSpPr>
        <p:spPr>
          <a:xfrm flipH="false" flipV="false" rot="0">
            <a:off x="15967535" y="8784775"/>
            <a:ext cx="1737859" cy="1441699"/>
          </a:xfrm>
          <a:custGeom>
            <a:avLst/>
            <a:gdLst/>
            <a:ahLst/>
            <a:cxnLst/>
            <a:rect r="r" b="b" t="t" l="l"/>
            <a:pathLst>
              <a:path h="1441699" w="1737859">
                <a:moveTo>
                  <a:pt x="0" y="0"/>
                </a:moveTo>
                <a:lnTo>
                  <a:pt x="1737859" y="0"/>
                </a:lnTo>
                <a:lnTo>
                  <a:pt x="1737859" y="1441699"/>
                </a:lnTo>
                <a:lnTo>
                  <a:pt x="0" y="144169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4" id="14"/>
          <p:cNvSpPr/>
          <p:nvPr/>
        </p:nvSpPr>
        <p:spPr>
          <a:xfrm flipH="false" flipV="false" rot="0">
            <a:off x="5309699" y="8831468"/>
            <a:ext cx="1508291" cy="1415052"/>
          </a:xfrm>
          <a:custGeom>
            <a:avLst/>
            <a:gdLst/>
            <a:ahLst/>
            <a:cxnLst/>
            <a:rect r="r" b="b" t="t" l="l"/>
            <a:pathLst>
              <a:path h="1415052" w="1508291">
                <a:moveTo>
                  <a:pt x="0" y="0"/>
                </a:moveTo>
                <a:lnTo>
                  <a:pt x="1508291" y="0"/>
                </a:lnTo>
                <a:lnTo>
                  <a:pt x="1508291" y="1415052"/>
                </a:lnTo>
                <a:lnTo>
                  <a:pt x="0" y="1415052"/>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5" id="15"/>
          <p:cNvSpPr txBox="true"/>
          <p:nvPr/>
        </p:nvSpPr>
        <p:spPr>
          <a:xfrm rot="0">
            <a:off x="5816837" y="2648839"/>
            <a:ext cx="11442463" cy="5699299"/>
          </a:xfrm>
          <a:prstGeom prst="rect">
            <a:avLst/>
          </a:prstGeom>
        </p:spPr>
        <p:txBody>
          <a:bodyPr anchor="t" rtlCol="false" tIns="0" lIns="0" bIns="0" rIns="0">
            <a:spAutoFit/>
          </a:bodyPr>
          <a:lstStyle/>
          <a:p>
            <a:pPr algn="just">
              <a:lnSpc>
                <a:spcPts val="3490"/>
              </a:lnSpc>
            </a:pPr>
            <a:r>
              <a:rPr lang="en-US" sz="2493" b="true">
                <a:solidFill>
                  <a:srgbClr val="000000"/>
                </a:solidFill>
                <a:latin typeface="Poppins Bold"/>
                <a:ea typeface="Poppins Bold"/>
                <a:cs typeface="Poppins Bold"/>
                <a:sym typeface="Poppins Bold"/>
              </a:rPr>
              <a:t>Organisasi Kemahasiswaan (ORKEM ) memiliki peran penting dalam pengembangan mahasiswa, termasuk dalam pendidikan, karena dapat membantu mahasiswa mengembangkan diri secara menyeluruh, seperti:</a:t>
            </a:r>
          </a:p>
          <a:p>
            <a:pPr algn="just">
              <a:lnSpc>
                <a:spcPts val="3490"/>
              </a:lnSpc>
            </a:pPr>
          </a:p>
          <a:p>
            <a:pPr algn="just" marL="538274" indent="-269137" lvl="1">
              <a:lnSpc>
                <a:spcPts val="3490"/>
              </a:lnSpc>
              <a:buFont typeface="Arial"/>
              <a:buChar char="•"/>
            </a:pPr>
            <a:r>
              <a:rPr lang="en-US" b="true" sz="2493">
                <a:solidFill>
                  <a:srgbClr val="000000"/>
                </a:solidFill>
                <a:latin typeface="Poppins Bold"/>
                <a:ea typeface="Poppins Bold"/>
                <a:cs typeface="Poppins Bold"/>
                <a:sym typeface="Poppins Bold"/>
              </a:rPr>
              <a:t>Pengembangan pengetahuan dan keterampilan </a:t>
            </a:r>
          </a:p>
          <a:p>
            <a:pPr algn="just" marL="538274" indent="-269137" lvl="1">
              <a:lnSpc>
                <a:spcPts val="3490"/>
              </a:lnSpc>
              <a:buFont typeface="Arial"/>
              <a:buChar char="•"/>
            </a:pPr>
            <a:r>
              <a:rPr lang="en-US" b="true" sz="2493">
                <a:solidFill>
                  <a:srgbClr val="000000"/>
                </a:solidFill>
                <a:latin typeface="Poppins Bold"/>
                <a:ea typeface="Poppins Bold"/>
                <a:cs typeface="Poppins Bold"/>
                <a:sym typeface="Poppins Bold"/>
              </a:rPr>
              <a:t>P</a:t>
            </a:r>
            <a:r>
              <a:rPr lang="en-US" b="true" sz="2493">
                <a:solidFill>
                  <a:srgbClr val="000000"/>
                </a:solidFill>
                <a:latin typeface="Poppins Bold"/>
                <a:ea typeface="Poppins Bold"/>
                <a:cs typeface="Poppins Bold"/>
                <a:sym typeface="Poppins Bold"/>
              </a:rPr>
              <a:t>emberdayaan Mahasiswa</a:t>
            </a:r>
          </a:p>
          <a:p>
            <a:pPr algn="just" marL="538274" indent="-269137" lvl="1">
              <a:lnSpc>
                <a:spcPts val="3490"/>
              </a:lnSpc>
              <a:buFont typeface="Arial"/>
              <a:buChar char="•"/>
            </a:pPr>
            <a:r>
              <a:rPr lang="en-US" b="true" sz="2493">
                <a:solidFill>
                  <a:srgbClr val="000000"/>
                </a:solidFill>
                <a:latin typeface="Poppins Bold"/>
                <a:ea typeface="Poppins Bold"/>
                <a:cs typeface="Poppins Bold"/>
                <a:sym typeface="Poppins Bold"/>
              </a:rPr>
              <a:t>Pengembangan Softskill</a:t>
            </a:r>
          </a:p>
          <a:p>
            <a:pPr algn="just" marL="538274" indent="-269137" lvl="1">
              <a:lnSpc>
                <a:spcPts val="3490"/>
              </a:lnSpc>
              <a:buFont typeface="Arial"/>
              <a:buChar char="•"/>
            </a:pPr>
            <a:r>
              <a:rPr lang="en-US" b="true" sz="2493">
                <a:solidFill>
                  <a:srgbClr val="000000"/>
                </a:solidFill>
                <a:latin typeface="Poppins Bold"/>
                <a:ea typeface="Poppins Bold"/>
                <a:cs typeface="Poppins Bold"/>
                <a:sym typeface="Poppins Bold"/>
              </a:rPr>
              <a:t>Pengembangan Karakter</a:t>
            </a:r>
          </a:p>
          <a:p>
            <a:pPr algn="just" marL="538274" indent="-269137" lvl="1">
              <a:lnSpc>
                <a:spcPts val="3490"/>
              </a:lnSpc>
              <a:buFont typeface="Arial"/>
              <a:buChar char="•"/>
            </a:pPr>
            <a:r>
              <a:rPr lang="en-US" b="true" sz="2493">
                <a:solidFill>
                  <a:srgbClr val="000000"/>
                </a:solidFill>
                <a:latin typeface="Poppins Bold"/>
                <a:ea typeface="Poppins Bold"/>
                <a:cs typeface="Poppins Bold"/>
                <a:sym typeface="Poppins Bold"/>
              </a:rPr>
              <a:t>Pelatihan Kepemimpinan</a:t>
            </a:r>
          </a:p>
          <a:p>
            <a:pPr algn="just" marL="538274" indent="-269137" lvl="1">
              <a:lnSpc>
                <a:spcPts val="3490"/>
              </a:lnSpc>
              <a:buFont typeface="Arial"/>
              <a:buChar char="•"/>
            </a:pPr>
            <a:r>
              <a:rPr lang="en-US" b="true" sz="2493">
                <a:solidFill>
                  <a:srgbClr val="000000"/>
                </a:solidFill>
                <a:latin typeface="Poppins Bold"/>
                <a:ea typeface="Poppins Bold"/>
                <a:cs typeface="Poppins Bold"/>
                <a:sym typeface="Poppins Bold"/>
              </a:rPr>
              <a:t>Pengembangan Kreativitas</a:t>
            </a:r>
          </a:p>
          <a:p>
            <a:pPr algn="just">
              <a:lnSpc>
                <a:spcPts val="3490"/>
              </a:lnSpc>
            </a:pPr>
          </a:p>
          <a:p>
            <a:pPr algn="just">
              <a:lnSpc>
                <a:spcPts val="3490"/>
              </a:lnSpc>
            </a:pPr>
          </a:p>
        </p:txBody>
      </p:sp>
      <p:sp>
        <p:nvSpPr>
          <p:cNvPr name="AutoShape 16" id="16"/>
          <p:cNvSpPr/>
          <p:nvPr/>
        </p:nvSpPr>
        <p:spPr>
          <a:xfrm>
            <a:off x="5700359" y="2086864"/>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17" id="17"/>
          <p:cNvSpPr/>
          <p:nvPr/>
        </p:nvSpPr>
        <p:spPr>
          <a:xfrm flipH="false" flipV="false" rot="0">
            <a:off x="176641" y="3168921"/>
            <a:ext cx="4628098" cy="4114800"/>
          </a:xfrm>
          <a:custGeom>
            <a:avLst/>
            <a:gdLst/>
            <a:ahLst/>
            <a:cxnLst/>
            <a:rect r="r" b="b" t="t" l="l"/>
            <a:pathLst>
              <a:path h="4114800" w="4628098">
                <a:moveTo>
                  <a:pt x="0" y="0"/>
                </a:moveTo>
                <a:lnTo>
                  <a:pt x="4628098" y="0"/>
                </a:lnTo>
                <a:lnTo>
                  <a:pt x="4628098" y="4114800"/>
                </a:lnTo>
                <a:lnTo>
                  <a:pt x="0" y="411480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Tree>
  </p:cSld>
  <p:clrMapOvr>
    <a:masterClrMapping/>
  </p:clrMapOvr>
  <p:transition spd="fast">
    <p:push dir="l"/>
  </p:transition>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solidFill>
              <a:srgbClr val="6D1212"/>
            </a:soli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AutoShape 8" id="8"/>
          <p:cNvSpPr/>
          <p:nvPr/>
        </p:nvSpPr>
        <p:spPr>
          <a:xfrm>
            <a:off x="5700359" y="1935479"/>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9" id="9"/>
          <p:cNvSpPr/>
          <p:nvPr/>
        </p:nvSpPr>
        <p:spPr>
          <a:xfrm flipH="false" flipV="false" rot="0">
            <a:off x="16115194" y="15625"/>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true" rot="-10800000">
            <a:off x="-1293827" y="9255714"/>
            <a:ext cx="6212866" cy="970760"/>
          </a:xfrm>
          <a:custGeom>
            <a:avLst/>
            <a:gdLst/>
            <a:ahLst/>
            <a:cxnLst/>
            <a:rect r="r" b="b" t="t" l="l"/>
            <a:pathLst>
              <a:path h="970760" w="6212866">
                <a:moveTo>
                  <a:pt x="0" y="970760"/>
                </a:moveTo>
                <a:lnTo>
                  <a:pt x="6212866" y="970760"/>
                </a:lnTo>
                <a:lnTo>
                  <a:pt x="6212866"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2" id="12"/>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AutoShape 13" id="13"/>
          <p:cNvSpPr/>
          <p:nvPr/>
        </p:nvSpPr>
        <p:spPr>
          <a:xfrm>
            <a:off x="5767074" y="8609323"/>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14" id="14"/>
          <p:cNvSpPr/>
          <p:nvPr/>
        </p:nvSpPr>
        <p:spPr>
          <a:xfrm flipH="false" flipV="false" rot="0">
            <a:off x="15967535" y="8784775"/>
            <a:ext cx="1737859" cy="1441699"/>
          </a:xfrm>
          <a:custGeom>
            <a:avLst/>
            <a:gdLst/>
            <a:ahLst/>
            <a:cxnLst/>
            <a:rect r="r" b="b" t="t" l="l"/>
            <a:pathLst>
              <a:path h="1441699" w="1737859">
                <a:moveTo>
                  <a:pt x="0" y="0"/>
                </a:moveTo>
                <a:lnTo>
                  <a:pt x="1737859" y="0"/>
                </a:lnTo>
                <a:lnTo>
                  <a:pt x="1737859" y="1441699"/>
                </a:lnTo>
                <a:lnTo>
                  <a:pt x="0" y="144169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5" id="15"/>
          <p:cNvSpPr/>
          <p:nvPr/>
        </p:nvSpPr>
        <p:spPr>
          <a:xfrm flipH="false" flipV="false" rot="0">
            <a:off x="5309699" y="8831468"/>
            <a:ext cx="1508291" cy="1415052"/>
          </a:xfrm>
          <a:custGeom>
            <a:avLst/>
            <a:gdLst/>
            <a:ahLst/>
            <a:cxnLst/>
            <a:rect r="r" b="b" t="t" l="l"/>
            <a:pathLst>
              <a:path h="1415052" w="1508291">
                <a:moveTo>
                  <a:pt x="0" y="0"/>
                </a:moveTo>
                <a:lnTo>
                  <a:pt x="1508291" y="0"/>
                </a:lnTo>
                <a:lnTo>
                  <a:pt x="1508291" y="1415052"/>
                </a:lnTo>
                <a:lnTo>
                  <a:pt x="0" y="1415052"/>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6" id="16"/>
          <p:cNvSpPr/>
          <p:nvPr/>
        </p:nvSpPr>
        <p:spPr>
          <a:xfrm flipH="false" flipV="false" rot="0">
            <a:off x="251695" y="2490281"/>
            <a:ext cx="2369817" cy="2894432"/>
          </a:xfrm>
          <a:custGeom>
            <a:avLst/>
            <a:gdLst/>
            <a:ahLst/>
            <a:cxnLst/>
            <a:rect r="r" b="b" t="t" l="l"/>
            <a:pathLst>
              <a:path h="2894432" w="2369817">
                <a:moveTo>
                  <a:pt x="0" y="0"/>
                </a:moveTo>
                <a:lnTo>
                  <a:pt x="2369817" y="0"/>
                </a:lnTo>
                <a:lnTo>
                  <a:pt x="2369817" y="2894433"/>
                </a:lnTo>
                <a:lnTo>
                  <a:pt x="0" y="2894433"/>
                </a:lnTo>
                <a:lnTo>
                  <a:pt x="0" y="0"/>
                </a:lnTo>
                <a:close/>
              </a:path>
            </a:pathLst>
          </a:custGeom>
          <a:blipFill>
            <a:blip r:embed="rId14"/>
            <a:stretch>
              <a:fillRect l="0" t="0" r="0" b="0"/>
            </a:stretch>
          </a:blipFill>
        </p:spPr>
      </p:sp>
      <p:sp>
        <p:nvSpPr>
          <p:cNvPr name="Freeform 17" id="17"/>
          <p:cNvSpPr/>
          <p:nvPr/>
        </p:nvSpPr>
        <p:spPr>
          <a:xfrm flipH="false" flipV="false" rot="0">
            <a:off x="1278299" y="5465965"/>
            <a:ext cx="3574065" cy="3708498"/>
          </a:xfrm>
          <a:custGeom>
            <a:avLst/>
            <a:gdLst/>
            <a:ahLst/>
            <a:cxnLst/>
            <a:rect r="r" b="b" t="t" l="l"/>
            <a:pathLst>
              <a:path h="3708498" w="3574065">
                <a:moveTo>
                  <a:pt x="0" y="0"/>
                </a:moveTo>
                <a:lnTo>
                  <a:pt x="3574065" y="0"/>
                </a:lnTo>
                <a:lnTo>
                  <a:pt x="3574065" y="3708498"/>
                </a:lnTo>
                <a:lnTo>
                  <a:pt x="0" y="3708498"/>
                </a:lnTo>
                <a:lnTo>
                  <a:pt x="0" y="0"/>
                </a:lnTo>
                <a:close/>
              </a:path>
            </a:pathLst>
          </a:custGeom>
          <a:blipFill>
            <a:blip r:embed="rId15"/>
            <a:stretch>
              <a:fillRect l="0" t="0" r="0" b="0"/>
            </a:stretch>
          </a:blipFill>
        </p:spPr>
      </p:sp>
      <p:sp>
        <p:nvSpPr>
          <p:cNvPr name="TextBox 18" id="18"/>
          <p:cNvSpPr txBox="true"/>
          <p:nvPr/>
        </p:nvSpPr>
        <p:spPr>
          <a:xfrm rot="0">
            <a:off x="5700359" y="1887854"/>
            <a:ext cx="11442463" cy="9204499"/>
          </a:xfrm>
          <a:prstGeom prst="rect">
            <a:avLst/>
          </a:prstGeom>
        </p:spPr>
        <p:txBody>
          <a:bodyPr anchor="t" rtlCol="false" tIns="0" lIns="0" bIns="0" rIns="0">
            <a:spAutoFit/>
          </a:bodyPr>
          <a:lstStyle/>
          <a:p>
            <a:pPr algn="just">
              <a:lnSpc>
                <a:spcPts val="3490"/>
              </a:lnSpc>
            </a:pPr>
            <a:r>
              <a:rPr lang="en-US" sz="2493" b="true">
                <a:solidFill>
                  <a:srgbClr val="000000"/>
                </a:solidFill>
                <a:latin typeface="Poppins Bold"/>
                <a:ea typeface="Poppins Bold"/>
                <a:cs typeface="Poppins Bold"/>
                <a:sym typeface="Poppins Bold"/>
              </a:rPr>
              <a:t>Peran Organisasi Kemahasiswaan (ORKEM) dalam perkembangan karier mahasiswa, di antaranya: </a:t>
            </a:r>
          </a:p>
          <a:p>
            <a:pPr algn="just">
              <a:lnSpc>
                <a:spcPts val="3490"/>
              </a:lnSpc>
            </a:pPr>
          </a:p>
          <a:p>
            <a:pPr algn="just" marL="538274" indent="-269137" lvl="1">
              <a:lnSpc>
                <a:spcPts val="3490"/>
              </a:lnSpc>
              <a:buFont typeface="Arial"/>
              <a:buChar char="•"/>
            </a:pPr>
            <a:r>
              <a:rPr lang="en-US" b="true" sz="2493">
                <a:solidFill>
                  <a:srgbClr val="000000"/>
                </a:solidFill>
                <a:latin typeface="Poppins Bold"/>
                <a:ea typeface="Poppins Bold"/>
                <a:cs typeface="Poppins Bold"/>
                <a:sym typeface="Poppins Bold"/>
              </a:rPr>
              <a:t> Membangun Jaringan</a:t>
            </a:r>
          </a:p>
          <a:p>
            <a:pPr algn="just">
              <a:lnSpc>
                <a:spcPts val="3490"/>
              </a:lnSpc>
            </a:pPr>
            <a:r>
              <a:rPr lang="en-US" sz="2493" b="true">
                <a:solidFill>
                  <a:srgbClr val="000000"/>
                </a:solidFill>
                <a:latin typeface="Poppins Bold"/>
                <a:ea typeface="Poppins Bold"/>
                <a:cs typeface="Poppins Bold"/>
                <a:sym typeface="Poppins Bold"/>
              </a:rPr>
              <a:t>Mahasiswa dapat bertemu dengan banyak orang dari berbagai          latar belakang, seperti rekan mahasiswa, dosen, dan profesional di     industri. Jaringan ini dapat menjadi aset berharga untuk mengembangkan karier di masa depan. </a:t>
            </a:r>
          </a:p>
          <a:p>
            <a:pPr algn="just">
              <a:lnSpc>
                <a:spcPts val="3490"/>
              </a:lnSpc>
            </a:pPr>
          </a:p>
          <a:p>
            <a:pPr algn="just" marL="538274" indent="-269137" lvl="1">
              <a:lnSpc>
                <a:spcPts val="3490"/>
              </a:lnSpc>
              <a:buFont typeface="Arial"/>
              <a:buChar char="•"/>
            </a:pPr>
            <a:r>
              <a:rPr lang="en-US" b="true" sz="2493">
                <a:solidFill>
                  <a:srgbClr val="000000"/>
                </a:solidFill>
                <a:latin typeface="Poppins Bold"/>
                <a:ea typeface="Poppins Bold"/>
                <a:cs typeface="Poppins Bold"/>
                <a:sym typeface="Poppins Bold"/>
              </a:rPr>
              <a:t>·Mengembangkan keterampilan kepemimpinan</a:t>
            </a:r>
          </a:p>
          <a:p>
            <a:pPr algn="just">
              <a:lnSpc>
                <a:spcPts val="3490"/>
              </a:lnSpc>
            </a:pPr>
            <a:r>
              <a:rPr lang="en-US" sz="2493" b="true">
                <a:solidFill>
                  <a:srgbClr val="000000"/>
                </a:solidFill>
                <a:latin typeface="Poppins Bold"/>
                <a:ea typeface="Poppins Bold"/>
                <a:cs typeface="Poppins Bold"/>
                <a:sym typeface="Poppins Bold"/>
              </a:rPr>
              <a:t>Mahasiswa dapat belajar mengatur, memotivasi, dan memimpin tim.</a:t>
            </a:r>
          </a:p>
          <a:p>
            <a:pPr algn="just">
              <a:lnSpc>
                <a:spcPts val="3490"/>
              </a:lnSpc>
            </a:pPr>
          </a:p>
          <a:p>
            <a:pPr algn="just" marL="538274" indent="-269137" lvl="1">
              <a:lnSpc>
                <a:spcPts val="3490"/>
              </a:lnSpc>
              <a:buFont typeface="Arial"/>
              <a:buChar char="•"/>
            </a:pPr>
            <a:r>
              <a:rPr lang="en-US" b="true" sz="2493">
                <a:solidFill>
                  <a:srgbClr val="000000"/>
                </a:solidFill>
                <a:latin typeface="Poppins Bold"/>
                <a:ea typeface="Poppins Bold"/>
                <a:cs typeface="Poppins Bold"/>
                <a:sym typeface="Poppins Bold"/>
              </a:rPr>
              <a:t>Meningkatkan kemampuan komunikasi</a:t>
            </a:r>
          </a:p>
          <a:p>
            <a:pPr algn="just">
              <a:lnSpc>
                <a:spcPts val="3490"/>
              </a:lnSpc>
            </a:pPr>
            <a:r>
              <a:rPr lang="en-US" sz="2493" b="true">
                <a:solidFill>
                  <a:srgbClr val="000000"/>
                </a:solidFill>
                <a:latin typeface="Poppins Bold"/>
                <a:ea typeface="Poppins Bold"/>
                <a:cs typeface="Poppins Bold"/>
                <a:sym typeface="Poppins Bold"/>
              </a:rPr>
              <a:t>Mahasiswa dapat belajar berkomunikasi dengan baik, salah satu ciri utama seorang pemimpin. </a:t>
            </a:r>
          </a:p>
          <a:p>
            <a:pPr algn="just">
              <a:lnSpc>
                <a:spcPts val="3490"/>
              </a:lnSpc>
            </a:pPr>
          </a:p>
          <a:p>
            <a:pPr algn="just">
              <a:lnSpc>
                <a:spcPts val="3490"/>
              </a:lnSpc>
            </a:pPr>
          </a:p>
          <a:p>
            <a:pPr algn="just">
              <a:lnSpc>
                <a:spcPts val="3490"/>
              </a:lnSpc>
            </a:pPr>
          </a:p>
          <a:p>
            <a:pPr algn="just">
              <a:lnSpc>
                <a:spcPts val="3490"/>
              </a:lnSpc>
            </a:pPr>
          </a:p>
          <a:p>
            <a:pPr algn="just">
              <a:lnSpc>
                <a:spcPts val="3490"/>
              </a:lnSpc>
            </a:pPr>
          </a:p>
          <a:p>
            <a:pPr algn="just">
              <a:lnSpc>
                <a:spcPts val="3490"/>
              </a:lnSpc>
            </a:pPr>
          </a:p>
        </p:txBody>
      </p:sp>
      <p:sp>
        <p:nvSpPr>
          <p:cNvPr name="TextBox 19" id="19"/>
          <p:cNvSpPr txBox="true"/>
          <p:nvPr/>
        </p:nvSpPr>
        <p:spPr>
          <a:xfrm rot="0">
            <a:off x="5700359" y="942975"/>
            <a:ext cx="11375748" cy="738505"/>
          </a:xfrm>
          <a:prstGeom prst="rect">
            <a:avLst/>
          </a:prstGeom>
        </p:spPr>
        <p:txBody>
          <a:bodyPr anchor="t" rtlCol="false" tIns="0" lIns="0" bIns="0" rIns="0">
            <a:spAutoFit/>
          </a:bodyPr>
          <a:lstStyle/>
          <a:p>
            <a:pPr algn="ctr">
              <a:lnSpc>
                <a:spcPts val="6020"/>
              </a:lnSpc>
              <a:spcBef>
                <a:spcPct val="0"/>
              </a:spcBef>
            </a:pPr>
            <a:r>
              <a:rPr lang="en-US" sz="4300">
                <a:solidFill>
                  <a:srgbClr val="621111"/>
                </a:solidFill>
                <a:latin typeface="League Spartan"/>
                <a:ea typeface="League Spartan"/>
                <a:cs typeface="League Spartan"/>
                <a:sym typeface="League Spartan"/>
              </a:rPr>
              <a:t>PERAN ORGANISASI KEMAHASISWAAN</a:t>
            </a:r>
          </a:p>
        </p:txBody>
      </p:sp>
    </p:spTree>
  </p:cSld>
  <p:clrMapOvr>
    <a:masterClrMapping/>
  </p:clrMapOvr>
  <p:transition spd="fast">
    <p:push dir="l"/>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DAGZaZU_Hok</dc:identifier>
  <dcterms:modified xsi:type="dcterms:W3CDTF">2011-08-01T06:04:30Z</dcterms:modified>
  <cp:revision>1</cp:revision>
  <dc:title>PERTEMUAN 12</dc:title>
</cp:coreProperties>
</file>