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60" r:id="rId9"/>
    <p:sldId id="287" r:id="rId10"/>
    <p:sldId id="288" r:id="rId11"/>
    <p:sldId id="275" r:id="rId12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FA416D0-24FE-47DB-86F2-AAE24314530D}" type="datetimeFigureOut">
              <a:rPr lang="en-US"/>
              <a:pPr>
                <a:defRPr/>
              </a:pPr>
              <a:t>9/10/2015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3889D41-FC6B-4DBE-84E7-5EBC78B01B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4751894-80B8-4CDF-92B4-EA5A157C805D}" type="datetimeFigureOut">
              <a:rPr lang="en-US"/>
              <a:pPr>
                <a:defRPr/>
              </a:pPr>
              <a:t>9/10/2015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6E3B4C6-364E-4D0E-ABF4-C91CAB7713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098ED3-51D9-41DB-B833-AB9EABD749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3533FF-77AE-4DEA-BAE5-3B9C0580DD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B79F2-0670-4831-8627-AE02644470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E2B5A-F2D3-43BB-AFBC-B1E5E8470E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0D667-141A-4A0D-8E18-1F776E4AC5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C32622-79F5-4DDD-AF9B-6C3ACF4DCE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9BC96-BBF8-424B-8F5D-681A51E3AB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078AE-3520-460E-B290-026563E8A2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536B9-A2FC-468B-86F1-97EB559C13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6F96F5-CC7C-4010-B019-064160F845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4CF641-520F-4B19-BE85-8DBB9B1869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4DE2BF6-828F-4F68-A288-48D8243F63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heel spokes="2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0"/>
          <p:cNvSpPr/>
          <p:nvPr>
            <p:custDataLst>
              <p:tags r:id="rId1"/>
            </p:custDataLst>
          </p:nvPr>
        </p:nvSpPr>
        <p:spPr>
          <a:xfrm>
            <a:off x="0" y="2357438"/>
            <a:ext cx="9144000" cy="1908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ke-8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NEGARA HUKUM DAN HAM</a:t>
            </a:r>
            <a:endParaRPr lang="en-US" sz="54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</p:txBody>
      </p:sp>
      <p:sp>
        <p:nvSpPr>
          <p:cNvPr id="12" name="Date Placeholder 1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8A5C0E-E7F5-4275-AC51-F15D790DF51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861762" y="4857760"/>
            <a:ext cx="542488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Pemahaman</a:t>
            </a:r>
            <a:r>
              <a:rPr lang="en-US" sz="4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Makna</a:t>
            </a:r>
            <a:endParaRPr lang="en-US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536B9-A2FC-468B-86F1-97EB559C139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1026" name="Picture 2" descr="G:\LAMPUNG\GALERY\SEJARAH\Kilas Balik Detik Detik Proklamasi Kemerdekaan RI 17 Agustus 1945 « Wong168's Blog_files\Bung Hatta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786190"/>
            <a:ext cx="2617503" cy="2652716"/>
          </a:xfrm>
          <a:prstGeom prst="rect">
            <a:avLst/>
          </a:prstGeom>
          <a:noFill/>
        </p:spPr>
      </p:pic>
      <p:sp>
        <p:nvSpPr>
          <p:cNvPr id="8" name="Cloud Callout 7"/>
          <p:cNvSpPr/>
          <p:nvPr/>
        </p:nvSpPr>
        <p:spPr>
          <a:xfrm>
            <a:off x="1714480" y="0"/>
            <a:ext cx="7429520" cy="5072074"/>
          </a:xfrm>
          <a:prstGeom prst="cloudCallout">
            <a:avLst>
              <a:gd name="adj1" fmla="val -50708"/>
              <a:gd name="adj2" fmla="val 50156"/>
            </a:avLst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Sebagai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bahan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pembahasan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minggu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depan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CARI KASUS PELANGGARAN HAM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identifikasi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BAGAIMANA PENANGANANNYA</a:t>
            </a:r>
          </a:p>
        </p:txBody>
      </p:sp>
    </p:spTree>
  </p:cSld>
  <p:clrMapOvr>
    <a:masterClrMapping/>
  </p:clrMapOvr>
  <p:transition spd="slow">
    <p:wheel spokes="2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C94D0E-2B4B-439D-887D-A73499E5554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5E2B5A-F2D3-43BB-AFBC-B1E5E8470ED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19" name="Date Placeholder 1"/>
          <p:cNvSpPr txBox="1">
            <a:spLocks/>
          </p:cNvSpPr>
          <p:nvPr/>
        </p:nvSpPr>
        <p:spPr>
          <a:xfrm>
            <a:off x="609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20/8/2010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Slide Number Placeholder 3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146DE8-B263-4EEA-AC1D-F98AD5033ED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Slide Number Placeholder 5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E34F4D9D-EF35-4008-88C4-88F9765F9619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938186" y="581004"/>
            <a:ext cx="7429552" cy="64294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dirty="0" smtClean="0">
                <a:latin typeface="Cambria" pitchFamily="18" charset="0"/>
              </a:rPr>
              <a:t>Negara </a:t>
            </a:r>
            <a:r>
              <a:rPr lang="en-US" sz="4000" dirty="0" err="1" smtClean="0">
                <a:latin typeface="Cambria" pitchFamily="18" charset="0"/>
              </a:rPr>
              <a:t>Hukum</a:t>
            </a:r>
            <a:r>
              <a:rPr lang="en-US" sz="4000" dirty="0" smtClean="0">
                <a:latin typeface="Cambria" pitchFamily="18" charset="0"/>
              </a:rPr>
              <a:t>/Rule </a:t>
            </a:r>
            <a:r>
              <a:rPr lang="en-US" sz="4000" dirty="0">
                <a:latin typeface="Cambria" pitchFamily="18" charset="0"/>
              </a:rPr>
              <a:t>of Law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366713" y="1366838"/>
            <a:ext cx="8358187" cy="1143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/>
              <a:t>Negara / </a:t>
            </a:r>
            <a:r>
              <a:rPr lang="en-US" sz="2000" b="1" dirty="0" err="1"/>
              <a:t>kekuasaan</a:t>
            </a:r>
            <a:r>
              <a:rPr lang="en-US" sz="2000" b="1" dirty="0"/>
              <a:t> </a:t>
            </a:r>
            <a:r>
              <a:rPr lang="en-US" sz="2000" b="1" dirty="0" err="1"/>
              <a:t>politik</a:t>
            </a:r>
            <a:r>
              <a:rPr lang="en-US" sz="2000" b="1" dirty="0"/>
              <a:t> </a:t>
            </a:r>
            <a:r>
              <a:rPr lang="en-US" sz="2000" b="1" dirty="0" err="1"/>
              <a:t>diatur</a:t>
            </a:r>
            <a:r>
              <a:rPr lang="en-US" sz="2000" b="1" dirty="0"/>
              <a:t> </a:t>
            </a:r>
            <a:r>
              <a:rPr lang="en-US" sz="2000" b="1" dirty="0" err="1"/>
              <a:t>secara</a:t>
            </a:r>
            <a:r>
              <a:rPr lang="en-US" sz="2000" b="1" dirty="0"/>
              <a:t> legal (</a:t>
            </a:r>
            <a:r>
              <a:rPr lang="en-US" sz="2000" b="1" dirty="0" err="1"/>
              <a:t>berdasar</a:t>
            </a:r>
            <a:r>
              <a:rPr lang="en-US" sz="2000" b="1" dirty="0"/>
              <a:t> </a:t>
            </a:r>
            <a:r>
              <a:rPr lang="en-US" sz="2000" b="1" dirty="0" err="1"/>
              <a:t>aturan</a:t>
            </a:r>
            <a:r>
              <a:rPr lang="en-US" sz="2000" b="1" dirty="0"/>
              <a:t> </a:t>
            </a:r>
            <a:r>
              <a:rPr lang="en-US" sz="2000" b="1" dirty="0" err="1"/>
              <a:t>hukum</a:t>
            </a:r>
            <a:r>
              <a:rPr lang="en-US" sz="2000" b="1" dirty="0"/>
              <a:t>).</a:t>
            </a:r>
          </a:p>
          <a:p>
            <a:pPr algn="ctr">
              <a:defRPr/>
            </a:pPr>
            <a:r>
              <a:rPr lang="en-US" sz="2000" b="1" dirty="0"/>
              <a:t>Negara </a:t>
            </a:r>
            <a:r>
              <a:rPr lang="en-US" sz="2000" b="1" dirty="0" err="1"/>
              <a:t>berdasarkan</a:t>
            </a:r>
            <a:r>
              <a:rPr lang="en-US" sz="2000" b="1" dirty="0"/>
              <a:t> </a:t>
            </a:r>
            <a:r>
              <a:rPr lang="en-US" sz="2000" b="1" dirty="0" err="1"/>
              <a:t>atas</a:t>
            </a:r>
            <a:r>
              <a:rPr lang="en-US" sz="2000" b="1" dirty="0"/>
              <a:t> </a:t>
            </a:r>
            <a:r>
              <a:rPr lang="en-US" sz="2000" b="1" dirty="0" err="1"/>
              <a:t>hukum</a:t>
            </a:r>
            <a:r>
              <a:rPr lang="en-US" sz="2000" b="1" dirty="0"/>
              <a:t> (</a:t>
            </a:r>
            <a:r>
              <a:rPr lang="en-US" sz="2000" b="1" i="1" dirty="0" err="1"/>
              <a:t>rechtsstaat</a:t>
            </a:r>
            <a:r>
              <a:rPr lang="en-US" sz="2000" b="1" dirty="0"/>
              <a:t>) </a:t>
            </a:r>
            <a:r>
              <a:rPr lang="en-US" sz="2000" b="1" dirty="0" err="1"/>
              <a:t>bukan</a:t>
            </a:r>
            <a:r>
              <a:rPr lang="en-US" sz="2000" b="1" dirty="0"/>
              <a:t> </a:t>
            </a:r>
            <a:r>
              <a:rPr lang="en-US" sz="2000" b="1" dirty="0" err="1"/>
              <a:t>atas</a:t>
            </a:r>
            <a:r>
              <a:rPr lang="en-US" sz="2000" b="1" dirty="0"/>
              <a:t>  </a:t>
            </a:r>
            <a:r>
              <a:rPr lang="en-US" sz="2000" b="1" dirty="0" err="1"/>
              <a:t>kekuasaan</a:t>
            </a:r>
            <a:r>
              <a:rPr lang="en-US" sz="2000" b="1" dirty="0"/>
              <a:t> </a:t>
            </a:r>
            <a:r>
              <a:rPr lang="en-US" sz="2000" b="1" dirty="0" err="1"/>
              <a:t>belaka</a:t>
            </a:r>
            <a:r>
              <a:rPr lang="en-US" sz="2000" b="1" dirty="0"/>
              <a:t> (</a:t>
            </a:r>
            <a:r>
              <a:rPr lang="en-US" sz="2000" b="1" i="1" dirty="0" err="1"/>
              <a:t>machtsstaat</a:t>
            </a:r>
            <a:r>
              <a:rPr lang="en-US" sz="2000" b="1" dirty="0"/>
              <a:t>)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366713" y="2652713"/>
            <a:ext cx="8072437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C00000"/>
                </a:solidFill>
                <a:latin typeface="Cambria" pitchFamily="18" charset="0"/>
              </a:rPr>
              <a:t>Muncul karena pemerintahan tak sesuai kehendak rakyat.</a:t>
            </a:r>
          </a:p>
        </p:txBody>
      </p:sp>
      <p:pic>
        <p:nvPicPr>
          <p:cNvPr id="25" name="Picture 4" descr="Demo-korups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53025" y="3938588"/>
            <a:ext cx="3500438" cy="236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WordArt 9"/>
          <p:cNvSpPr>
            <a:spLocks noChangeArrowheads="1" noChangeShapeType="1" noTextEdit="1"/>
          </p:cNvSpPr>
          <p:nvPr/>
        </p:nvSpPr>
        <p:spPr bwMode="auto">
          <a:xfrm>
            <a:off x="6627813" y="3295650"/>
            <a:ext cx="2382837" cy="78581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nepotis</a:t>
            </a:r>
          </a:p>
        </p:txBody>
      </p:sp>
      <p:sp>
        <p:nvSpPr>
          <p:cNvPr id="27" name="WordArt 7"/>
          <p:cNvSpPr>
            <a:spLocks noChangeArrowheads="1" noChangeShapeType="1" noTextEdit="1"/>
          </p:cNvSpPr>
          <p:nvPr/>
        </p:nvSpPr>
        <p:spPr bwMode="auto">
          <a:xfrm>
            <a:off x="3489325" y="3724275"/>
            <a:ext cx="2235200" cy="7858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5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otoriter</a:t>
            </a:r>
          </a:p>
        </p:txBody>
      </p:sp>
      <p:sp>
        <p:nvSpPr>
          <p:cNvPr id="28" name="WordArt 8" descr="Narrow vertical"/>
          <p:cNvSpPr>
            <a:spLocks noChangeArrowheads="1" noChangeShapeType="1" noTextEdit="1"/>
          </p:cNvSpPr>
          <p:nvPr/>
        </p:nvSpPr>
        <p:spPr bwMode="auto">
          <a:xfrm>
            <a:off x="3009900" y="5224463"/>
            <a:ext cx="2643188" cy="785812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korup</a:t>
            </a:r>
          </a:p>
        </p:txBody>
      </p:sp>
      <p:sp>
        <p:nvSpPr>
          <p:cNvPr id="29" name="Footer Placeholder 14"/>
          <p:cNvSpPr txBox="1">
            <a:spLocks/>
          </p:cNvSpPr>
          <p:nvPr/>
        </p:nvSpPr>
        <p:spPr>
          <a:xfrm>
            <a:off x="3276600" y="65087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Revisi 01.Pendidikan Kewarganegaraan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5E2B5A-F2D3-43BB-AFBC-B1E5E8470ED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20/8/2010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Revisi 01.Pendidikan Kewarganegaraan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409B91-E511-4D8F-B1F0-1D1AF04AC38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2D11401-DC2D-403A-829B-7FFF2A9B591E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4618061" y="1142984"/>
            <a:ext cx="3311525" cy="4572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d-ID" sz="2400" b="1" dirty="0">
                <a:solidFill>
                  <a:srgbClr val="FFFF00"/>
                </a:solidFill>
                <a:latin typeface="Cambria" pitchFamily="18" charset="0"/>
              </a:rPr>
              <a:t>( Albert Venn Dicey )</a:t>
            </a:r>
            <a:endParaRPr lang="en-US" sz="2400" b="1" dirty="0">
              <a:solidFill>
                <a:srgbClr val="FFFF00"/>
              </a:solidFill>
              <a:latin typeface="Cambria" pitchFamily="18" charset="0"/>
            </a:endParaRP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611188" y="2214554"/>
            <a:ext cx="5689600" cy="5847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sz="3200" b="1" dirty="0">
                <a:solidFill>
                  <a:srgbClr val="FFFF00"/>
                </a:solidFill>
                <a:latin typeface="Cambria" pitchFamily="18" charset="0"/>
              </a:rPr>
              <a:t>1. Supremasi hukum</a:t>
            </a:r>
            <a:endParaRPr lang="en-US" sz="3200" b="1" dirty="0">
              <a:solidFill>
                <a:srgbClr val="FFFF00"/>
              </a:solidFill>
              <a:latin typeface="Cambria" pitchFamily="18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611188" y="3357562"/>
            <a:ext cx="8175654" cy="5847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sz="2800" b="1" dirty="0">
                <a:solidFill>
                  <a:srgbClr val="FFFF00"/>
                </a:solidFill>
                <a:latin typeface="Cambria" pitchFamily="18" charset="0"/>
              </a:rPr>
              <a:t>2. </a:t>
            </a:r>
            <a:r>
              <a:rPr lang="id-ID" sz="3200" b="1" dirty="0">
                <a:solidFill>
                  <a:srgbClr val="FFFF00"/>
                </a:solidFill>
                <a:latin typeface="Cambria" pitchFamily="18" charset="0"/>
              </a:rPr>
              <a:t>Kedudukan yang sama di muka hukum</a:t>
            </a:r>
            <a:endParaRPr lang="en-US" sz="3200" b="1" dirty="0">
              <a:solidFill>
                <a:srgbClr val="FFFF00"/>
              </a:solidFill>
              <a:latin typeface="Cambria" pitchFamily="18" charset="0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611188" y="4357694"/>
            <a:ext cx="7343775" cy="946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sz="2800" b="1" dirty="0">
                <a:solidFill>
                  <a:srgbClr val="C00000"/>
                </a:solidFill>
                <a:latin typeface="Cambria" pitchFamily="18" charset="0"/>
              </a:rPr>
              <a:t>3. Terjaminnya hak azasi oleh UU dan putusan pengadilan</a:t>
            </a:r>
            <a:endParaRPr lang="en-US" sz="2800" b="1" dirty="0">
              <a:solidFill>
                <a:srgbClr val="C00000"/>
              </a:solidFill>
              <a:latin typeface="Cambria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14348" y="428604"/>
            <a:ext cx="7929618" cy="70788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r">
              <a:defRPr/>
            </a:pPr>
            <a:r>
              <a:rPr lang="en-US" sz="4000" b="1" dirty="0" err="1">
                <a:latin typeface="Cambria" pitchFamily="18" charset="0"/>
              </a:rPr>
              <a:t>Prinsip</a:t>
            </a:r>
            <a:r>
              <a:rPr lang="en-US" sz="4000" b="1" dirty="0">
                <a:latin typeface="Cambria" pitchFamily="18" charset="0"/>
              </a:rPr>
              <a:t> </a:t>
            </a:r>
            <a:r>
              <a:rPr lang="en-US" sz="4000" b="1" dirty="0" smtClean="0">
                <a:latin typeface="Cambria" pitchFamily="18" charset="0"/>
              </a:rPr>
              <a:t>Rule </a:t>
            </a:r>
            <a:r>
              <a:rPr lang="en-US" sz="4000" b="1" dirty="0">
                <a:latin typeface="Cambria" pitchFamily="18" charset="0"/>
              </a:rPr>
              <a:t>of Law</a:t>
            </a: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536B9-A2FC-468B-86F1-97EB559C139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20/8/2010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Revisi 01.Pendidikan Kewarganegaraan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158042-B0DB-476B-9C63-36855D47E0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BFF2450D-1036-499E-87A4-87106139CE29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AC0E8F4-ABAC-4A60-807E-B33DA1D68650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1500" y="357188"/>
            <a:ext cx="8072438" cy="13843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800" dirty="0" err="1">
                <a:latin typeface="Cambria" pitchFamily="18" charset="0"/>
              </a:rPr>
              <a:t>Syarat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pemerintahan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demokratis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di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bawah</a:t>
            </a:r>
            <a:r>
              <a:rPr lang="en-US" sz="2800" dirty="0">
                <a:latin typeface="Cambria" pitchFamily="18" charset="0"/>
              </a:rPr>
              <a:t> Rule of Law (</a:t>
            </a:r>
            <a:r>
              <a:rPr lang="en-US" sz="2800" dirty="0" err="1">
                <a:latin typeface="Cambria" pitchFamily="18" charset="0"/>
              </a:rPr>
              <a:t>menurut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i="1" dirty="0">
                <a:latin typeface="Cambria" pitchFamily="18" charset="0"/>
              </a:rPr>
              <a:t>International </a:t>
            </a:r>
            <a:r>
              <a:rPr lang="en-US" sz="2800" i="1" dirty="0" err="1">
                <a:latin typeface="Cambria" pitchFamily="18" charset="0"/>
              </a:rPr>
              <a:t>Comission</a:t>
            </a:r>
            <a:r>
              <a:rPr lang="en-US" sz="2800" i="1" dirty="0">
                <a:latin typeface="Cambria" pitchFamily="18" charset="0"/>
              </a:rPr>
              <a:t> of Jurists, </a:t>
            </a:r>
            <a:r>
              <a:rPr lang="en-US" sz="2800" dirty="0">
                <a:latin typeface="Cambria" pitchFamily="18" charset="0"/>
              </a:rPr>
              <a:t>Bangkok 1965)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57188" y="1857375"/>
            <a:ext cx="8429625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US" sz="3200" b="1">
                <a:latin typeface="Cambria" pitchFamily="18" charset="0"/>
              </a:rPr>
              <a:t>Perlindungan konstitusional</a:t>
            </a:r>
          </a:p>
          <a:p>
            <a:pPr marL="342900" indent="-342900">
              <a:buFontTx/>
              <a:buAutoNum type="arabicPeriod"/>
            </a:pPr>
            <a:r>
              <a:rPr lang="en-US" sz="3200" b="1">
                <a:latin typeface="Cambria" pitchFamily="18" charset="0"/>
              </a:rPr>
              <a:t>Lembaga kehakiman yang bebas dan tidak memihak</a:t>
            </a:r>
          </a:p>
          <a:p>
            <a:pPr marL="342900" indent="-342900">
              <a:buFontTx/>
              <a:buAutoNum type="arabicPeriod"/>
            </a:pPr>
            <a:r>
              <a:rPr lang="en-US" sz="3200" b="1">
                <a:latin typeface="Cambria" pitchFamily="18" charset="0"/>
              </a:rPr>
              <a:t>Pemilihan Umum yang bebas</a:t>
            </a:r>
          </a:p>
          <a:p>
            <a:pPr marL="342900" indent="-342900">
              <a:buFontTx/>
              <a:buAutoNum type="arabicPeriod"/>
            </a:pPr>
            <a:r>
              <a:rPr lang="en-US" sz="3200" b="1">
                <a:latin typeface="Cambria" pitchFamily="18" charset="0"/>
              </a:rPr>
              <a:t>Kebebasan menyatakan pendapat</a:t>
            </a:r>
          </a:p>
          <a:p>
            <a:pPr marL="342900" indent="-342900">
              <a:buFontTx/>
              <a:buAutoNum type="arabicPeriod"/>
            </a:pPr>
            <a:r>
              <a:rPr lang="en-US" sz="3200" b="1">
                <a:latin typeface="Cambria" pitchFamily="18" charset="0"/>
              </a:rPr>
              <a:t>Kebebasan berserikat/berorganisasi dan beroposisi</a:t>
            </a:r>
          </a:p>
          <a:p>
            <a:pPr marL="342900" indent="-342900">
              <a:buFontTx/>
              <a:buAutoNum type="arabicPeriod"/>
            </a:pPr>
            <a:r>
              <a:rPr lang="en-US" sz="3200" b="1">
                <a:latin typeface="Cambria" pitchFamily="18" charset="0"/>
              </a:rPr>
              <a:t>Pendidikan Kewarganegaraan</a:t>
            </a: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536B9-A2FC-468B-86F1-97EB559C139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20/8/2010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Revisi 01.Pendidikan Kewarganegaraan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043253A-EE83-48A4-A277-52484C6CD46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87C54E5B-C12A-4B2B-93E4-1AA8D89E7548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323850" y="1565269"/>
            <a:ext cx="8496300" cy="10064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sz="2000" b="1" dirty="0">
                <a:solidFill>
                  <a:srgbClr val="FFFF00"/>
                </a:solidFill>
                <a:latin typeface="Cambria" pitchFamily="18" charset="0"/>
              </a:rPr>
              <a:t>“ ...... Maka disusunlah kemerdekaan kebangsaan Indonesia itu dalam suatu Undang-undang Dasar Negara Indonesia .........” (Pembukaan UUD 45 alinea IV)</a:t>
            </a:r>
            <a:endParaRPr lang="en-US" sz="2000" b="1" dirty="0">
              <a:solidFill>
                <a:srgbClr val="FFFF00"/>
              </a:solidFill>
              <a:latin typeface="Cambria" pitchFamily="18" charset="0"/>
            </a:endParaRP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944587" y="2708275"/>
            <a:ext cx="7127875" cy="22860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sz="2400" b="1" dirty="0">
                <a:solidFill>
                  <a:srgbClr val="FFFF00"/>
                </a:solidFill>
                <a:latin typeface="Cambria" pitchFamily="18" charset="0"/>
              </a:rPr>
              <a:t>Indonesia adalah negara hukum ( </a:t>
            </a:r>
            <a:r>
              <a:rPr lang="id-ID" sz="2400" b="1" i="1" dirty="0">
                <a:solidFill>
                  <a:srgbClr val="FFFF00"/>
                </a:solidFill>
                <a:latin typeface="Cambria" pitchFamily="18" charset="0"/>
              </a:rPr>
              <a:t>rech</a:t>
            </a:r>
            <a:r>
              <a:rPr lang="en-US" sz="2400" b="1" i="1" dirty="0">
                <a:solidFill>
                  <a:srgbClr val="FFFF00"/>
                </a:solidFill>
                <a:latin typeface="Cambria" pitchFamily="18" charset="0"/>
              </a:rPr>
              <a:t>t</a:t>
            </a:r>
            <a:r>
              <a:rPr lang="id-ID" sz="2400" b="1" i="1" dirty="0">
                <a:solidFill>
                  <a:srgbClr val="FFFF00"/>
                </a:solidFill>
                <a:latin typeface="Cambria" pitchFamily="18" charset="0"/>
              </a:rPr>
              <a:t>sstaat</a:t>
            </a:r>
            <a:r>
              <a:rPr lang="id-ID" sz="2400" b="1" dirty="0">
                <a:solidFill>
                  <a:srgbClr val="FFFF00"/>
                </a:solidFill>
                <a:latin typeface="Cambria" pitchFamily="18" charset="0"/>
              </a:rPr>
              <a:t> )</a:t>
            </a:r>
          </a:p>
          <a:p>
            <a:pPr>
              <a:spcBef>
                <a:spcPct val="50000"/>
              </a:spcBef>
              <a:buFontTx/>
              <a:buChar char="-"/>
              <a:defRPr/>
            </a:pPr>
            <a:r>
              <a:rPr lang="id-ID" sz="2000" b="1" dirty="0">
                <a:solidFill>
                  <a:srgbClr val="FFFF00"/>
                </a:solidFill>
                <a:latin typeface="Cambria" pitchFamily="18" charset="0"/>
              </a:rPr>
              <a:t> Pengakuan adanya supremasi hukum dan konstitusi</a:t>
            </a:r>
          </a:p>
          <a:p>
            <a:pPr>
              <a:spcBef>
                <a:spcPct val="50000"/>
              </a:spcBef>
              <a:buFontTx/>
              <a:buChar char="-"/>
              <a:defRPr/>
            </a:pPr>
            <a:r>
              <a:rPr lang="id-ID" sz="2000" b="1" dirty="0">
                <a:solidFill>
                  <a:srgbClr val="FFFF00"/>
                </a:solidFill>
                <a:latin typeface="Cambria" pitchFamily="18" charset="0"/>
              </a:rPr>
              <a:t> Pemisahan dan pembatasan kekuasaan </a:t>
            </a:r>
          </a:p>
          <a:p>
            <a:pPr>
              <a:spcBef>
                <a:spcPct val="50000"/>
              </a:spcBef>
              <a:buFontTx/>
              <a:buChar char="-"/>
              <a:defRPr/>
            </a:pPr>
            <a:r>
              <a:rPr lang="id-ID" sz="2000" b="1" dirty="0">
                <a:solidFill>
                  <a:srgbClr val="FFFF00"/>
                </a:solidFill>
                <a:latin typeface="Cambria" pitchFamily="18" charset="0"/>
              </a:rPr>
              <a:t> Peradilan yang bebas, kesamaan warga dalam hukum</a:t>
            </a:r>
          </a:p>
          <a:p>
            <a:pPr>
              <a:spcBef>
                <a:spcPct val="50000"/>
              </a:spcBef>
              <a:buFontTx/>
              <a:buChar char="-"/>
              <a:defRPr/>
            </a:pPr>
            <a:r>
              <a:rPr lang="id-ID" sz="2000" b="1" dirty="0">
                <a:solidFill>
                  <a:srgbClr val="FFFF00"/>
                </a:solidFill>
                <a:latin typeface="Cambria" pitchFamily="18" charset="0"/>
              </a:rPr>
              <a:t> Penjaminan keadilan bagi setiap warga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500034" y="5357826"/>
            <a:ext cx="7994650" cy="3968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sz="2000" b="1" dirty="0">
                <a:solidFill>
                  <a:srgbClr val="FFFF00"/>
                </a:solidFill>
                <a:latin typeface="Cambria" pitchFamily="18" charset="0"/>
              </a:rPr>
              <a:t>Indonesia bukan negara kekuasaan (</a:t>
            </a:r>
            <a:r>
              <a:rPr lang="id-ID" sz="2000" b="1" i="1" dirty="0">
                <a:solidFill>
                  <a:srgbClr val="FFFF00"/>
                </a:solidFill>
                <a:latin typeface="Cambria" pitchFamily="18" charset="0"/>
              </a:rPr>
              <a:t>machtsstaat</a:t>
            </a:r>
            <a:r>
              <a:rPr lang="id-ID" sz="2000" b="1" dirty="0">
                <a:solidFill>
                  <a:srgbClr val="FFFF00"/>
                </a:solidFill>
                <a:latin typeface="Cambria" pitchFamily="18" charset="0"/>
              </a:rPr>
              <a:t>) – Rule of man</a:t>
            </a:r>
            <a:endParaRPr lang="en-US" sz="2000" dirty="0">
              <a:solidFill>
                <a:srgbClr val="FFFF00"/>
              </a:solidFill>
              <a:latin typeface="Cambria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0063" y="357188"/>
            <a:ext cx="828675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 Indonesia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tertuang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secara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yuridis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formal</a:t>
            </a: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536B9-A2FC-468B-86F1-97EB559C139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85720" y="285728"/>
            <a:ext cx="572945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Ciri</a:t>
            </a:r>
            <a:r>
              <a:rPr lang="en-US" sz="4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Negara </a:t>
            </a:r>
            <a:r>
              <a:rPr lang="en-US" sz="48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Hukum</a:t>
            </a:r>
            <a:endParaRPr lang="en-US" sz="4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14314" y="1357298"/>
            <a:ext cx="8429652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HAM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terjamin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oleh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undang-undang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Lucida Sans Unicode" pitchFamily="34" charset="0"/>
              <a:ea typeface="Times New Roman" pitchFamily="18" charset="0"/>
              <a:cs typeface="Lucida Sans Unicode" pitchFamily="34" charset="0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Supremasi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hukum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Lucida Sans Unicode" pitchFamily="34" charset="0"/>
              <a:ea typeface="Times New Roman" pitchFamily="18" charset="0"/>
              <a:cs typeface="Lucida Sans Unicode" pitchFamily="34" charset="0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Pembagian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kekuasaan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(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Trias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Politika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)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demi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kepastian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hukum</a:t>
            </a:r>
            <a:endParaRPr lang="en-US" sz="2800" b="1" dirty="0" smtClean="0">
              <a:solidFill>
                <a:srgbClr val="000000"/>
              </a:solidFill>
              <a:latin typeface="Lucida Sans Unicode" pitchFamily="34" charset="0"/>
              <a:ea typeface="Times New Roman" pitchFamily="18" charset="0"/>
              <a:cs typeface="Lucida Sans Unicode" pitchFamily="34" charset="0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Kesamaan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kedudukan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di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depan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hukum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Lucida Sans Unicode" pitchFamily="34" charset="0"/>
              <a:ea typeface="Times New Roman" pitchFamily="18" charset="0"/>
              <a:cs typeface="Lucida Sans Unicode" pitchFamily="34" charset="0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Peradilan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administrasi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dalam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perselisihan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Lucida Sans Unicode" pitchFamily="34" charset="0"/>
              <a:ea typeface="Times New Roman" pitchFamily="18" charset="0"/>
              <a:cs typeface="Lucida Sans Unicode" pitchFamily="34" charset="0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Kebebasan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menyatakan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pendapat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,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bersikap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dan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berorganisasi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Lucida Sans Unicode" pitchFamily="34" charset="0"/>
              <a:ea typeface="Times New Roman" pitchFamily="18" charset="0"/>
              <a:cs typeface="Lucida Sans Unicode" pitchFamily="34" charset="0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Pemilihan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umum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yang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bebas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Lucida Sans Unicode" pitchFamily="34" charset="0"/>
              <a:ea typeface="Times New Roman" pitchFamily="18" charset="0"/>
              <a:cs typeface="Lucida Sans Unicode" pitchFamily="34" charset="0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Badan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kehakiman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yang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bebas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dan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tidak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Sans Unicode" pitchFamily="34" charset="0"/>
                <a:ea typeface="Times New Roman" pitchFamily="18" charset="0"/>
                <a:cs typeface="Lucida Sans Unicode" pitchFamily="34" charset="0"/>
              </a:rPr>
              <a:t>memihak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wheel spokes="2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536B9-A2FC-468B-86F1-97EB559C139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85720" y="500042"/>
            <a:ext cx="737253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Negara </a:t>
            </a:r>
            <a:r>
              <a:rPr lang="en-US" sz="48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Hukum</a:t>
            </a:r>
            <a:r>
              <a:rPr lang="en-US" sz="4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8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dan</a:t>
            </a:r>
            <a:r>
              <a:rPr lang="en-US" sz="4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HAM</a:t>
            </a:r>
            <a:endParaRPr lang="en-US" sz="4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8596" y="1785926"/>
            <a:ext cx="8143932" cy="2062103"/>
          </a:xfrm>
          <a:prstGeom prst="rect">
            <a:avLst/>
          </a:prstGeom>
          <a:solidFill>
            <a:srgbClr val="FFFF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</a:rPr>
              <a:t>Tujuan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pokoknya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negara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hukum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adalah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melindungi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hak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azasi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manusia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dan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menciptakan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kehidupan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bagi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warga</a:t>
            </a:r>
            <a:r>
              <a:rPr lang="en-US" sz="3200" b="1" dirty="0" smtClean="0">
                <a:solidFill>
                  <a:srgbClr val="002060"/>
                </a:solidFill>
              </a:rPr>
              <a:t> yang </a:t>
            </a:r>
            <a:r>
              <a:rPr lang="en-US" sz="3200" b="1" dirty="0" err="1" smtClean="0">
                <a:solidFill>
                  <a:srgbClr val="002060"/>
                </a:solidFill>
              </a:rPr>
              <a:t>demokratis</a:t>
            </a:r>
            <a:r>
              <a:rPr lang="en-US" sz="3200" b="1" dirty="0" smtClean="0">
                <a:solidFill>
                  <a:srgbClr val="002060"/>
                </a:solidFill>
              </a:rPr>
              <a:t>.</a:t>
            </a:r>
            <a:endParaRPr lang="en-US" sz="32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wheel spokes="2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4"/>
          <p:cNvSpPr>
            <a:spLocks noChangeArrowheads="1" noChangeShapeType="1" noTextEdit="1"/>
          </p:cNvSpPr>
          <p:nvPr/>
        </p:nvSpPr>
        <p:spPr bwMode="auto">
          <a:xfrm>
            <a:off x="1547813" y="601663"/>
            <a:ext cx="6480175" cy="739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2B2B2">
                        <a:alpha val="50000"/>
                      </a:srgbClr>
                    </a:gs>
                    <a:gs pos="100000">
                      <a:srgbClr val="525252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9999FF"/>
                  </a:outerShdw>
                </a:effectLst>
                <a:latin typeface="Cambria"/>
              </a:rPr>
              <a:t>Hak Azasi Manusia </a:t>
            </a:r>
          </a:p>
        </p:txBody>
      </p:sp>
      <p:sp>
        <p:nvSpPr>
          <p:cNvPr id="19" name="WordArt 5"/>
          <p:cNvSpPr>
            <a:spLocks noChangeArrowheads="1" noChangeShapeType="1" noTextEdit="1"/>
          </p:cNvSpPr>
          <p:nvPr/>
        </p:nvSpPr>
        <p:spPr bwMode="auto">
          <a:xfrm>
            <a:off x="1357313" y="2563813"/>
            <a:ext cx="6743700" cy="12938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mbria"/>
              </a:rPr>
              <a:t>Hak dasar yang dimiliki setiap manusia</a:t>
            </a:r>
          </a:p>
          <a:p>
            <a:pPr algn="ctr"/>
            <a:r>
              <a:rPr lang="en-US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mbria"/>
              </a:rPr>
              <a:t>yang tidak dapat diubah oleh siapapun</a:t>
            </a:r>
          </a:p>
        </p:txBody>
      </p:sp>
      <p:sp>
        <p:nvSpPr>
          <p:cNvPr id="20" name="WordArt 6"/>
          <p:cNvSpPr>
            <a:spLocks noChangeArrowheads="1" noChangeShapeType="1" noTextEdit="1"/>
          </p:cNvSpPr>
          <p:nvPr/>
        </p:nvSpPr>
        <p:spPr bwMode="auto">
          <a:xfrm>
            <a:off x="2771775" y="1628775"/>
            <a:ext cx="38862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Cambria"/>
              </a:rPr>
              <a:t>( Human Right )</a:t>
            </a:r>
          </a:p>
        </p:txBody>
      </p:sp>
      <p:sp>
        <p:nvSpPr>
          <p:cNvPr id="21" name="Text Box 8"/>
          <p:cNvSpPr txBox="1">
            <a:spLocks noChangeArrowheads="1"/>
          </p:cNvSpPr>
          <p:nvPr/>
        </p:nvSpPr>
        <p:spPr bwMode="auto">
          <a:xfrm>
            <a:off x="374650" y="4143375"/>
            <a:ext cx="8340725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Cambria" pitchFamily="18" charset="0"/>
              </a:rPr>
              <a:t>Hak Azasi manusia adalah seperangkat hak yang melekat pada hakekat dan keberadaan manusia sebagai mahluk Tuhan YME, dan merupakan anugerah-Nya yang wajib dihormati, dijunjung tinggi, dan dilindungi oleh negara, hukum, pemerintah, dan setiap orang demi kehormatan serta perlindungan harkat dan martabat manusia. (UU No. 39 tahun 1999)</a:t>
            </a:r>
          </a:p>
        </p:txBody>
      </p:sp>
      <p:sp>
        <p:nvSpPr>
          <p:cNvPr id="22" name="Date Placeholder 2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C14565-7C38-4D34-A83B-7551978D21FC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5E2B5A-F2D3-43BB-AFBC-B1E5E8470ED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7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20/8/2010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Revisi 01 Pendidikan Kewarganegaraan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9536B9-A2FC-468B-86F1-97EB559C139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20/8/2010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Revisi 01 Pendidikan Kewarganegaraan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2ECEB6-B2FC-423D-A81D-948E1A7301B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1428736"/>
            <a:ext cx="3429024" cy="3762401"/>
          </a:xfrm>
          <a:prstGeom prst="rect">
            <a:avLst/>
          </a:prstGeom>
          <a:noFill/>
        </p:spPr>
      </p:pic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286116" y="428604"/>
            <a:ext cx="300039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/>
            <a:r>
              <a:rPr lang="id-ID" sz="14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1. HAK AS ASI PRIBADI</a:t>
            </a:r>
            <a:endParaRPr lang="en-US" sz="1400" b="1" dirty="0" smtClean="0">
              <a:latin typeface="Arial" pitchFamily="34" charset="0"/>
            </a:endParaRPr>
          </a:p>
          <a:p>
            <a:pPr lvl="0" eaLnBrk="0" hangingPunct="0"/>
            <a:r>
              <a:rPr lang="id-ID" sz="14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- Kebebasan berpendapat</a:t>
            </a:r>
            <a:endParaRPr lang="en-US" sz="1400" b="1" dirty="0" smtClean="0">
              <a:latin typeface="Arial" pitchFamily="34" charset="0"/>
            </a:endParaRPr>
          </a:p>
          <a:p>
            <a:pPr lvl="0" eaLnBrk="0" hangingPunct="0"/>
            <a:r>
              <a:rPr lang="id-ID" sz="14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- Kebebasan bera gama</a:t>
            </a:r>
            <a:endParaRPr lang="en-US" sz="1400" b="1" dirty="0" smtClean="0">
              <a:latin typeface="Arial" pitchFamily="34" charset="0"/>
            </a:endParaRPr>
          </a:p>
          <a:p>
            <a:pPr lvl="0" eaLnBrk="0" hangingPunct="0">
              <a:buFontTx/>
              <a:buChar char="-"/>
            </a:pPr>
            <a:r>
              <a:rPr lang="id-ID" sz="14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Kebebasan bergerak</a:t>
            </a:r>
            <a:endParaRPr lang="en-US" sz="1400" b="1" dirty="0" smtClean="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lvl="0" eaLnBrk="0" hangingPunct="0">
              <a:buFontTx/>
              <a:buChar char="-"/>
            </a:pPr>
            <a:r>
              <a:rPr lang="en-US" sz="1400" b="1" dirty="0" smtClean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Calibri" pitchFamily="34" charset="0"/>
              </a:rPr>
              <a:t>dll</a:t>
            </a:r>
            <a:endParaRPr lang="en-US" sz="1400" b="1" dirty="0" smtClean="0">
              <a:latin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929322" y="1285860"/>
            <a:ext cx="278606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/>
            <a:r>
              <a:rPr lang="id-ID" sz="14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2. HA K A SASI EKONOMI</a:t>
            </a:r>
            <a:endParaRPr lang="en-US" sz="1400" b="1" dirty="0" smtClean="0">
              <a:latin typeface="Arial" pitchFamily="34" charset="0"/>
            </a:endParaRPr>
          </a:p>
          <a:p>
            <a:pPr lvl="0" eaLnBrk="0" hangingPunct="0"/>
            <a:r>
              <a:rPr lang="id-ID" sz="14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-     Hak memiliki</a:t>
            </a:r>
            <a:endParaRPr lang="en-US" sz="1400" b="1" dirty="0" smtClean="0">
              <a:latin typeface="Arial" pitchFamily="34" charset="0"/>
            </a:endParaRPr>
          </a:p>
          <a:p>
            <a:pPr lvl="0" eaLnBrk="0" hangingPunct="0"/>
            <a:r>
              <a:rPr lang="id-ID" sz="14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-     Hak manfaat</a:t>
            </a:r>
            <a:endParaRPr lang="en-US" sz="1400" b="1" dirty="0" smtClean="0">
              <a:latin typeface="Arial" pitchFamily="34" charset="0"/>
            </a:endParaRPr>
          </a:p>
          <a:p>
            <a:pPr lvl="0" eaLnBrk="0" hangingPunct="0"/>
            <a:r>
              <a:rPr lang="id-ID" sz="14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-     Hak membeli</a:t>
            </a:r>
            <a:endParaRPr lang="en-US" sz="1400" b="1" dirty="0" smtClean="0">
              <a:latin typeface="Arial" pitchFamily="34" charset="0"/>
            </a:endParaRPr>
          </a:p>
          <a:p>
            <a:pPr lvl="0" eaLnBrk="0" hangingPunct="0"/>
            <a:r>
              <a:rPr lang="id-ID" sz="14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-     Hak menjual</a:t>
            </a:r>
            <a:endParaRPr lang="en-US" sz="1400" b="1" dirty="0" smtClean="0">
              <a:latin typeface="Arial" pitchFamily="34" charset="0"/>
            </a:endParaRPr>
          </a:p>
          <a:p>
            <a:pPr lvl="0" eaLnBrk="0" hangingPunct="0"/>
            <a:r>
              <a:rPr lang="id-ID" sz="14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-     dll</a:t>
            </a:r>
            <a:endParaRPr lang="en-US" sz="1400" b="1" dirty="0"/>
          </a:p>
        </p:txBody>
      </p:sp>
      <p:sp>
        <p:nvSpPr>
          <p:cNvPr id="17" name="Rectangle 16"/>
          <p:cNvSpPr/>
          <p:nvPr/>
        </p:nvSpPr>
        <p:spPr>
          <a:xfrm>
            <a:off x="6000760" y="3357562"/>
            <a:ext cx="271464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/>
            <a:r>
              <a:rPr lang="id-ID" sz="14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3. HA K A SASI SOSIAL DAN KEBUDAYAAN</a:t>
            </a:r>
            <a:endParaRPr lang="en-US" sz="1400" b="1" dirty="0" smtClean="0">
              <a:latin typeface="Arial" pitchFamily="34" charset="0"/>
            </a:endParaRPr>
          </a:p>
          <a:p>
            <a:pPr lvl="0" eaLnBrk="0" hangingPunct="0"/>
            <a:r>
              <a:rPr lang="id-ID" sz="14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-     Mendapa tkan pend idika n</a:t>
            </a:r>
            <a:endParaRPr lang="en-US" sz="1400" b="1" dirty="0" smtClean="0">
              <a:latin typeface="Arial" pitchFamily="34" charset="0"/>
            </a:endParaRPr>
          </a:p>
          <a:p>
            <a:pPr lvl="0" eaLnBrk="0" hangingPunct="0"/>
            <a:r>
              <a:rPr lang="id-ID" sz="14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-     Mengembangka n Kebudayaan</a:t>
            </a:r>
            <a:endParaRPr lang="en-US" sz="1400" b="1" dirty="0" smtClean="0">
              <a:latin typeface="Arial" pitchFamily="34" charset="0"/>
            </a:endParaRPr>
          </a:p>
          <a:p>
            <a:pPr lvl="0" eaLnBrk="0" hangingPunct="0"/>
            <a:r>
              <a:rPr lang="id-ID" sz="14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-     dll</a:t>
            </a:r>
            <a:endParaRPr lang="en-US" sz="1400" b="1" dirty="0"/>
          </a:p>
        </p:txBody>
      </p:sp>
      <p:sp>
        <p:nvSpPr>
          <p:cNvPr id="18" name="Rectangle 17"/>
          <p:cNvSpPr/>
          <p:nvPr/>
        </p:nvSpPr>
        <p:spPr>
          <a:xfrm>
            <a:off x="2857488" y="5286388"/>
            <a:ext cx="300039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/>
            <a:r>
              <a:rPr lang="id-ID" sz="14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4. HAK AS ASI PROSEDURAL</a:t>
            </a:r>
            <a:endParaRPr lang="en-US" sz="1400" b="1" dirty="0" smtClean="0">
              <a:latin typeface="Arial" pitchFamily="34" charset="0"/>
            </a:endParaRPr>
          </a:p>
          <a:p>
            <a:pPr lvl="0" eaLnBrk="0" hangingPunct="0">
              <a:buFontTx/>
              <a:buChar char="-"/>
            </a:pPr>
            <a:r>
              <a:rPr lang="id-ID" sz="14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Mendapatkan Keadilan, peradilan,</a:t>
            </a:r>
            <a:r>
              <a:rPr lang="en-US" sz="14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lang="id-ID" sz="14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perlindungan, dll</a:t>
            </a:r>
            <a:endParaRPr lang="id-ID" sz="1400" b="1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Calibri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71472" y="1428736"/>
            <a:ext cx="278605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/>
            <a:r>
              <a:rPr lang="id-ID" sz="14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6. HAK AS ASI DALAM PERLAKUKAN YANG SAMA</a:t>
            </a:r>
            <a:endParaRPr lang="en-US" sz="1400" b="1" dirty="0" smtClean="0">
              <a:latin typeface="Arial" pitchFamily="34" charset="0"/>
            </a:endParaRPr>
          </a:p>
          <a:p>
            <a:pPr lvl="0" eaLnBrk="0" hangingPunct="0"/>
            <a:r>
              <a:rPr lang="id-ID" sz="14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-   Hukum</a:t>
            </a:r>
            <a:endParaRPr lang="en-US" sz="1400" b="1" dirty="0" smtClean="0">
              <a:latin typeface="Arial" pitchFamily="34" charset="0"/>
            </a:endParaRPr>
          </a:p>
          <a:p>
            <a:pPr lvl="0" eaLnBrk="0" hangingPunct="0"/>
            <a:r>
              <a:rPr lang="id-ID" sz="14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-   Pemerintahan</a:t>
            </a:r>
            <a:endParaRPr lang="en-US" sz="1400" b="1" dirty="0" smtClean="0">
              <a:latin typeface="Arial" pitchFamily="34" charset="0"/>
            </a:endParaRPr>
          </a:p>
          <a:p>
            <a:pPr lvl="0" eaLnBrk="0" hangingPunct="0"/>
            <a:r>
              <a:rPr lang="id-ID" sz="14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-   dll</a:t>
            </a:r>
            <a:endParaRPr lang="en-US" sz="1400" b="1" dirty="0" smtClean="0">
              <a:latin typeface="Arial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71472" y="3402457"/>
            <a:ext cx="228598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/>
            <a:r>
              <a:rPr lang="en-US" sz="14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5.</a:t>
            </a:r>
            <a:r>
              <a:rPr lang="id-ID" sz="14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 HAK ASASI POLITIK</a:t>
            </a:r>
            <a:endParaRPr lang="en-US" sz="1400" b="1" dirty="0" smtClean="0">
              <a:latin typeface="Arial" pitchFamily="34" charset="0"/>
            </a:endParaRPr>
          </a:p>
          <a:p>
            <a:pPr lvl="0" eaLnBrk="0" hangingPunct="0"/>
            <a:r>
              <a:rPr lang="id-ID" sz="14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-     Memilih</a:t>
            </a:r>
            <a:endParaRPr lang="en-US" sz="1400" b="1" dirty="0" smtClean="0">
              <a:latin typeface="Arial" pitchFamily="34" charset="0"/>
            </a:endParaRPr>
          </a:p>
          <a:p>
            <a:pPr lvl="0" eaLnBrk="0" hangingPunct="0"/>
            <a:r>
              <a:rPr lang="id-ID" sz="14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-     Dipilih</a:t>
            </a:r>
            <a:endParaRPr lang="en-US" sz="1400" b="1" dirty="0" smtClean="0">
              <a:latin typeface="Arial" pitchFamily="34" charset="0"/>
            </a:endParaRPr>
          </a:p>
          <a:p>
            <a:pPr lvl="0" eaLnBrk="0" hangingPunct="0"/>
            <a:r>
              <a:rPr lang="id-ID" sz="14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-     Brorganisasi</a:t>
            </a:r>
            <a:endParaRPr lang="en-US" sz="1400" b="1" dirty="0" smtClean="0">
              <a:latin typeface="Arial" pitchFamily="34" charset="0"/>
            </a:endParaRPr>
          </a:p>
          <a:p>
            <a:pPr lvl="0" eaLnBrk="0" hangingPunct="0"/>
            <a:r>
              <a:rPr lang="id-ID" sz="14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-     dll</a:t>
            </a:r>
            <a:endParaRPr lang="id-ID" sz="1400" b="1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Calibri" pitchFamily="34" charset="0"/>
            </a:endParaRPr>
          </a:p>
        </p:txBody>
      </p:sp>
    </p:spTree>
  </p:cSld>
  <p:clrMapOvr>
    <a:masterClrMapping/>
  </p:clrMapOvr>
  <p:transition spd="slow">
    <p:wheel spokes="2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556</Words>
  <Application>Microsoft Office PowerPoint</Application>
  <PresentationFormat>On-screen Show (4:3)</PresentationFormat>
  <Paragraphs>131</Paragraphs>
  <Slides>11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end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Banon</cp:lastModifiedBy>
  <cp:revision>74</cp:revision>
  <dcterms:created xsi:type="dcterms:W3CDTF">2010-04-18T12:06:30Z</dcterms:created>
  <dcterms:modified xsi:type="dcterms:W3CDTF">2015-09-10T05:26:44Z</dcterms:modified>
</cp:coreProperties>
</file>