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6166-6D50-4989-8ABD-360A7BC6F187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37C2D6F-8B35-49F6-8A7C-DAE9672BE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6166-6D50-4989-8ABD-360A7BC6F187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C2D6F-8B35-49F6-8A7C-DAE9672BE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6166-6D50-4989-8ABD-360A7BC6F187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C2D6F-8B35-49F6-8A7C-DAE9672BE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6166-6D50-4989-8ABD-360A7BC6F187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37C2D6F-8B35-49F6-8A7C-DAE9672BE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6166-6D50-4989-8ABD-360A7BC6F187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C2D6F-8B35-49F6-8A7C-DAE9672BEE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6166-6D50-4989-8ABD-360A7BC6F187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C2D6F-8B35-49F6-8A7C-DAE9672BE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6166-6D50-4989-8ABD-360A7BC6F187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37C2D6F-8B35-49F6-8A7C-DAE9672BEE4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6166-6D50-4989-8ABD-360A7BC6F187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C2D6F-8B35-49F6-8A7C-DAE9672BE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6166-6D50-4989-8ABD-360A7BC6F187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C2D6F-8B35-49F6-8A7C-DAE9672BE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6166-6D50-4989-8ABD-360A7BC6F187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C2D6F-8B35-49F6-8A7C-DAE9672BEE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6166-6D50-4989-8ABD-360A7BC6F187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C2D6F-8B35-49F6-8A7C-DAE9672BEE4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5FA6166-6D50-4989-8ABD-360A7BC6F187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37C2D6F-8B35-49F6-8A7C-DAE9672BEE4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7880" y="1828800"/>
            <a:ext cx="8458200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effectLst/>
              </a:rPr>
              <a:t>IV. </a:t>
            </a:r>
            <a:r>
              <a:rPr lang="en-US" b="1" dirty="0" err="1">
                <a:effectLst/>
              </a:rPr>
              <a:t>Lingkungan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Bisnis</a:t>
            </a:r>
            <a:r>
              <a:rPr lang="en-US" b="1" dirty="0">
                <a:effectLst/>
              </a:rPr>
              <a:t> </a:t>
            </a:r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err="1" smtClean="0">
                <a:effectLst/>
              </a:rPr>
              <a:t>Internasional</a:t>
            </a:r>
            <a:r>
              <a:rPr lang="en-US" b="1" dirty="0" smtClean="0">
                <a:effectLst/>
              </a:rPr>
              <a:t> </a:t>
            </a:r>
            <a:r>
              <a:rPr lang="en-US" b="1" dirty="0">
                <a:effectLst/>
              </a:rPr>
              <a:t>2 </a:t>
            </a:r>
            <a:r>
              <a:rPr lang="en-US" b="1" dirty="0" err="1">
                <a:effectLst/>
              </a:rPr>
              <a:t>dan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en-US" b="1" dirty="0">
                <a:effectLst/>
              </a:rPr>
              <a:t>Mode </a:t>
            </a:r>
            <a:r>
              <a:rPr lang="en-US" b="1" dirty="0" err="1">
                <a:effectLst/>
              </a:rPr>
              <a:t>Memasuki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Bisnis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Internasional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399" y="3505200"/>
            <a:ext cx="4182403" cy="1981200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/>
              <a:t>Mahasiswa</a:t>
            </a:r>
            <a:r>
              <a:rPr lang="en-US" b="1" dirty="0"/>
              <a:t> </a:t>
            </a:r>
            <a:r>
              <a:rPr lang="en-US" b="1" dirty="0" err="1"/>
              <a:t>memahami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</a:t>
            </a:r>
            <a:r>
              <a:rPr lang="en-US" b="1" dirty="0" err="1"/>
              <a:t>budaya</a:t>
            </a:r>
            <a:r>
              <a:rPr lang="en-US" b="1" dirty="0"/>
              <a:t>, </a:t>
            </a:r>
            <a:r>
              <a:rPr lang="en-US" b="1" dirty="0" err="1"/>
              <a:t>demografi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fisik</a:t>
            </a:r>
            <a:r>
              <a:rPr lang="en-US" b="1" dirty="0"/>
              <a:t> </a:t>
            </a:r>
            <a:r>
              <a:rPr lang="en-US" b="1" dirty="0" err="1"/>
              <a:t>serta</a:t>
            </a:r>
            <a:r>
              <a:rPr lang="en-US" b="1" dirty="0"/>
              <a:t> </a:t>
            </a:r>
            <a:r>
              <a:rPr lang="en-US" b="1" dirty="0" err="1"/>
              <a:t>pengaruhnya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bisnis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endParaRPr lang="en-US" b="1" dirty="0"/>
          </a:p>
        </p:txBody>
      </p:sp>
      <p:pic>
        <p:nvPicPr>
          <p:cNvPr id="5" name="Picture 4" descr="C:\Users\digital marketing\Documents\2021\Oktober\tt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6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4932040" y="5844231"/>
            <a:ext cx="4211960" cy="882119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2800" smtClean="0">
                <a:solidFill>
                  <a:srgbClr val="7030A0"/>
                </a:solidFill>
              </a:rPr>
              <a:t>Lukman Hakim, S.P., M.M.</a:t>
            </a:r>
            <a:endParaRPr lang="id-ID" sz="2800" dirty="0">
              <a:solidFill>
                <a:srgbClr val="7030A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05925" y="3505200"/>
            <a:ext cx="4166075" cy="3352799"/>
            <a:chOff x="455386" y="178139"/>
            <a:chExt cx="11234055" cy="6279811"/>
          </a:xfrm>
          <a:blipFill dpi="0" rotWithShape="1">
            <a:blip r:embed="rId3"/>
            <a:srcRect/>
            <a:stretch>
              <a:fillRect/>
            </a:stretch>
          </a:blipFill>
        </p:grpSpPr>
        <p:sp>
          <p:nvSpPr>
            <p:cNvPr id="8" name="Rounded Rectangle 7"/>
            <p:cNvSpPr/>
            <p:nvPr/>
          </p:nvSpPr>
          <p:spPr>
            <a:xfrm>
              <a:off x="455386" y="1056820"/>
              <a:ext cx="595085" cy="49463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050471" y="17140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645556" y="10568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240641" y="4829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81758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412671" y="184739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00775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02841" y="61628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197926" y="1835487"/>
              <a:ext cx="595085" cy="3288963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774871" y="178139"/>
              <a:ext cx="595085" cy="62798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6369956" y="835363"/>
              <a:ext cx="595085" cy="486058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9650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75601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813707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8732156" y="19807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93272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99223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0499271" y="14568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1094356" y="859174"/>
              <a:ext cx="595085" cy="5446375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3218900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5105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7030A0"/>
                </a:solidFill>
              </a:rPr>
              <a:t>Mode </a:t>
            </a:r>
            <a:r>
              <a:rPr lang="en-US" b="1" dirty="0" err="1">
                <a:solidFill>
                  <a:srgbClr val="7030A0"/>
                </a:solidFill>
              </a:rPr>
              <a:t>masuk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menggambarkan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pendekatan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perusahaan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untuk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memasuki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pasar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luar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negeri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baru</a:t>
            </a:r>
            <a:r>
              <a:rPr lang="en-US" b="1" dirty="0">
                <a:solidFill>
                  <a:srgbClr val="7030A0"/>
                </a:solidFill>
              </a:rPr>
              <a:t> yang </a:t>
            </a:r>
            <a:r>
              <a:rPr lang="en-US" b="1" dirty="0" err="1">
                <a:solidFill>
                  <a:srgbClr val="7030A0"/>
                </a:solidFill>
              </a:rPr>
              <a:t>belum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pernah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dibidik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oleh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perusahaan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sebelumnya</a:t>
            </a:r>
            <a:r>
              <a:rPr lang="en-US" b="1" dirty="0">
                <a:solidFill>
                  <a:srgbClr val="7030A0"/>
                </a:solidFill>
              </a:rPr>
              <a:t>. </a:t>
            </a:r>
            <a:endParaRPr lang="en-US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 smtClean="0"/>
              <a:t>Proses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ditargetkan</a:t>
            </a:r>
            <a:r>
              <a:rPr lang="en-US" dirty="0"/>
              <a:t>.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752600"/>
            <a:ext cx="5029200" cy="30241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8359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B. </a:t>
            </a:r>
            <a:r>
              <a:rPr lang="en-US" b="1" dirty="0">
                <a:effectLst/>
              </a:rPr>
              <a:t>Mode </a:t>
            </a:r>
            <a:r>
              <a:rPr lang="en-US" b="1" dirty="0" err="1">
                <a:effectLst/>
              </a:rPr>
              <a:t>masuk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pasar</a:t>
            </a:r>
            <a:r>
              <a:rPr lang="en-US" b="1" dirty="0">
                <a:effectLst/>
              </a:rPr>
              <a:t> </a:t>
            </a:r>
            <a:r>
              <a:rPr lang="en-US" b="1" dirty="0" smtClean="0">
                <a:effectLst/>
              </a:rPr>
              <a:t>int. </a:t>
            </a:r>
            <a:r>
              <a:rPr lang="en-US" b="1" dirty="0" err="1" smtClean="0">
                <a:effectLst/>
              </a:rPr>
              <a:t>utama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066800"/>
            <a:ext cx="4724400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Semua</a:t>
            </a:r>
            <a:r>
              <a:rPr lang="en-US" dirty="0"/>
              <a:t> mode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kelebihan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kekurangan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.</a:t>
            </a:r>
          </a:p>
          <a:p>
            <a:pPr marL="0" indent="-514350">
              <a:spcBef>
                <a:spcPts val="0"/>
              </a:spcBef>
              <a:buAutoNum type="alphaLcPeriod"/>
            </a:pPr>
            <a:r>
              <a:rPr lang="en-US" dirty="0" err="1"/>
              <a:t>Ekspor</a:t>
            </a:r>
            <a:endParaRPr lang="en-US" dirty="0"/>
          </a:p>
          <a:p>
            <a:pPr marL="0" indent="-514350">
              <a:spcBef>
                <a:spcPts val="0"/>
              </a:spcBef>
              <a:buAutoNum type="alphaLcPeriod"/>
            </a:pPr>
            <a:r>
              <a:rPr lang="en-US" dirty="0" err="1"/>
              <a:t>Lesensi</a:t>
            </a:r>
            <a:r>
              <a:rPr lang="en-US" dirty="0"/>
              <a:t>/</a:t>
            </a:r>
            <a:r>
              <a:rPr lang="en-US" dirty="0" err="1"/>
              <a:t>Waralaba</a:t>
            </a:r>
            <a:endParaRPr lang="en-US" dirty="0"/>
          </a:p>
          <a:p>
            <a:pPr marL="0" indent="-514350">
              <a:spcBef>
                <a:spcPts val="0"/>
              </a:spcBef>
              <a:buAutoNum type="alphaLcPeriod"/>
            </a:pPr>
            <a:r>
              <a:rPr lang="en-US" dirty="0" err="1"/>
              <a:t>Bekerjasama</a:t>
            </a:r>
            <a:endParaRPr lang="en-US" dirty="0"/>
          </a:p>
          <a:p>
            <a:pPr marL="0" indent="-514350">
              <a:spcBef>
                <a:spcPts val="0"/>
              </a:spcBef>
              <a:buAutoNum type="alphaLcPeriod"/>
            </a:pPr>
            <a:r>
              <a:rPr lang="en-US" dirty="0" err="1"/>
              <a:t>Akuisisi</a:t>
            </a:r>
            <a:endParaRPr lang="en-US" dirty="0"/>
          </a:p>
          <a:p>
            <a:pPr marL="0" indent="-514350">
              <a:spcBef>
                <a:spcPts val="0"/>
              </a:spcBef>
              <a:buAutoNum type="alphaLcPeriod"/>
            </a:pP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 </a:t>
            </a:r>
            <a:r>
              <a:rPr lang="en-US" dirty="0" err="1"/>
              <a:t>Hijau</a:t>
            </a:r>
            <a:r>
              <a:rPr lang="en-US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(</a:t>
            </a:r>
            <a:r>
              <a:rPr lang="en-US" dirty="0" err="1"/>
              <a:t>Greenfild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0" y="2057400"/>
            <a:ext cx="4648200" cy="26765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497770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9906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C. </a:t>
            </a:r>
            <a:r>
              <a:rPr lang="en-US" b="1" dirty="0" err="1">
                <a:effectLst/>
              </a:rPr>
              <a:t>faktor</a:t>
            </a:r>
            <a:r>
              <a:rPr lang="en-US" b="1" dirty="0">
                <a:effectLst/>
              </a:rPr>
              <a:t> yang </a:t>
            </a:r>
            <a:r>
              <a:rPr lang="en-US" b="1" dirty="0" err="1">
                <a:effectLst/>
              </a:rPr>
              <a:t>mempengaruhi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pilihan</a:t>
            </a:r>
            <a:r>
              <a:rPr lang="en-US" b="1" dirty="0">
                <a:effectLst/>
              </a:rPr>
              <a:t> </a:t>
            </a:r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>
                <a:effectLst/>
              </a:rPr>
              <a:t> </a:t>
            </a:r>
            <a:r>
              <a:rPr lang="en-US" b="1" dirty="0" smtClean="0">
                <a:effectLst/>
              </a:rPr>
              <a:t>   mode </a:t>
            </a:r>
            <a:r>
              <a:rPr lang="en-US" b="1" dirty="0" err="1">
                <a:effectLst/>
              </a:rPr>
              <a:t>masuk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pasar</a:t>
            </a:r>
            <a:r>
              <a:rPr lang="en-US" b="1" dirty="0">
                <a:effectLst/>
              </a:rPr>
              <a:t>?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5486400" cy="47244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Ada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mode </a:t>
            </a:r>
            <a:r>
              <a:rPr lang="en-US" dirty="0" err="1"/>
              <a:t>entri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. </a:t>
            </a:r>
            <a:r>
              <a:rPr lang="en-US" dirty="0" err="1">
                <a:solidFill>
                  <a:srgbClr val="7030A0"/>
                </a:solidFill>
              </a:rPr>
              <a:t>Ini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termasuk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faktor</a:t>
            </a:r>
            <a:r>
              <a:rPr lang="en-US" dirty="0">
                <a:solidFill>
                  <a:srgbClr val="7030A0"/>
                </a:solidFill>
              </a:rPr>
              <a:t> internal </a:t>
            </a:r>
            <a:r>
              <a:rPr lang="en-US" dirty="0" err="1">
                <a:solidFill>
                  <a:srgbClr val="7030A0"/>
                </a:solidFill>
              </a:rPr>
              <a:t>mengenai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perusahaan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itu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sendiri</a:t>
            </a:r>
            <a:r>
              <a:rPr lang="en-US" dirty="0">
                <a:solidFill>
                  <a:srgbClr val="7030A0"/>
                </a:solidFill>
              </a:rPr>
              <a:t>, </a:t>
            </a:r>
            <a:r>
              <a:rPr lang="en-US" dirty="0" err="1">
                <a:solidFill>
                  <a:srgbClr val="7030A0"/>
                </a:solidFill>
              </a:rPr>
              <a:t>dan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faktor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eksternal</a:t>
            </a:r>
            <a:r>
              <a:rPr lang="en-US" dirty="0">
                <a:solidFill>
                  <a:srgbClr val="7030A0"/>
                </a:solidFill>
              </a:rPr>
              <a:t> yang </a:t>
            </a:r>
            <a:r>
              <a:rPr lang="en-US" dirty="0" err="1">
                <a:solidFill>
                  <a:srgbClr val="7030A0"/>
                </a:solidFill>
              </a:rPr>
              <a:t>berkaitan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dengan</a:t>
            </a:r>
            <a:r>
              <a:rPr lang="en-US" dirty="0">
                <a:solidFill>
                  <a:srgbClr val="7030A0"/>
                </a:solidFill>
              </a:rPr>
              <a:t> target </a:t>
            </a:r>
            <a:r>
              <a:rPr lang="en-US" dirty="0" err="1">
                <a:solidFill>
                  <a:srgbClr val="7030A0"/>
                </a:solidFill>
              </a:rPr>
              <a:t>pasar</a:t>
            </a:r>
            <a:r>
              <a:rPr lang="en-US" dirty="0">
                <a:solidFill>
                  <a:srgbClr val="7030A0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en-US" b="1" dirty="0" err="1"/>
              <a:t>Faktor</a:t>
            </a:r>
            <a:r>
              <a:rPr lang="en-US" b="1" dirty="0"/>
              <a:t> internal</a:t>
            </a:r>
          </a:p>
          <a:p>
            <a:pPr marL="514350" indent="-514350">
              <a:buAutoNum type="arabicPeriod"/>
            </a:pPr>
            <a:r>
              <a:rPr lang="en-US" b="1" dirty="0" err="1"/>
              <a:t>Faktor</a:t>
            </a:r>
            <a:r>
              <a:rPr lang="en-US" b="1" dirty="0"/>
              <a:t> </a:t>
            </a:r>
            <a:r>
              <a:rPr lang="en-US" b="1" dirty="0" err="1"/>
              <a:t>eksternal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2057400"/>
            <a:ext cx="4191000" cy="31241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21003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D. </a:t>
            </a:r>
            <a:r>
              <a:rPr lang="en-US" b="1" dirty="0" err="1">
                <a:effectLst/>
              </a:rPr>
              <a:t>cara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memilih</a:t>
            </a:r>
            <a:r>
              <a:rPr lang="en-US" b="1" dirty="0">
                <a:effectLst/>
              </a:rPr>
              <a:t> mode </a:t>
            </a:r>
            <a:r>
              <a:rPr lang="en-US" b="1" dirty="0" err="1">
                <a:effectLst/>
              </a:rPr>
              <a:t>entri</a:t>
            </a:r>
            <a:r>
              <a:rPr lang="en-US" b="1" dirty="0">
                <a:effectLst/>
              </a:rPr>
              <a:t> yang </a:t>
            </a:r>
            <a:r>
              <a:rPr lang="en-US" b="1" dirty="0" err="1">
                <a:effectLst/>
              </a:rPr>
              <a:t>tepat</a:t>
            </a:r>
            <a:r>
              <a:rPr lang="en-US" b="1" dirty="0">
                <a:effectLst/>
              </a:rPr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2133600"/>
            <a:ext cx="4191000" cy="4191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7030A0"/>
                </a:solidFill>
              </a:rPr>
              <a:t>Memahami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faktor</a:t>
            </a:r>
            <a:r>
              <a:rPr lang="en-US" b="1" dirty="0">
                <a:solidFill>
                  <a:srgbClr val="7030A0"/>
                </a:solidFill>
              </a:rPr>
              <a:t> internal </a:t>
            </a:r>
            <a:r>
              <a:rPr lang="en-US" b="1" dirty="0" err="1">
                <a:solidFill>
                  <a:srgbClr val="7030A0"/>
                </a:solidFill>
              </a:rPr>
              <a:t>dan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eksternal</a:t>
            </a:r>
            <a:r>
              <a:rPr lang="en-US" b="1" dirty="0">
                <a:solidFill>
                  <a:srgbClr val="7030A0"/>
                </a:solidFill>
              </a:rPr>
              <a:t> yang </a:t>
            </a:r>
            <a:r>
              <a:rPr lang="en-US" b="1" dirty="0" err="1">
                <a:solidFill>
                  <a:srgbClr val="7030A0"/>
                </a:solidFill>
              </a:rPr>
              <a:t>lebih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mempengaruhi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pilihan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masuk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dapat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memandu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Anda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dalam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memilih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cara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masuk</a:t>
            </a:r>
            <a:r>
              <a:rPr lang="en-US" b="1" dirty="0">
                <a:solidFill>
                  <a:srgbClr val="7030A0"/>
                </a:solidFill>
              </a:rPr>
              <a:t> yang </a:t>
            </a:r>
            <a:r>
              <a:rPr lang="en-US" b="1" dirty="0" err="1">
                <a:solidFill>
                  <a:srgbClr val="7030A0"/>
                </a:solidFill>
              </a:rPr>
              <a:t>sesuai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untuk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ekspansi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internasional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Anda</a:t>
            </a:r>
            <a:r>
              <a:rPr lang="en-US" b="1" dirty="0">
                <a:solidFill>
                  <a:srgbClr val="7030A0"/>
                </a:solidFill>
              </a:rPr>
              <a:t>.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343400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akhirnya</a:t>
            </a:r>
            <a:r>
              <a:rPr lang="en-US" dirty="0"/>
              <a:t>,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dikomitmenkan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ekspansi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sejauh</a:t>
            </a:r>
            <a:r>
              <a:rPr lang="en-US" dirty="0"/>
              <a:t> mana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871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Pastikan</a:t>
            </a:r>
            <a:r>
              <a:rPr lang="en-US" dirty="0"/>
              <a:t> juga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memandu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mode </a:t>
            </a:r>
            <a:r>
              <a:rPr lang="en-US" dirty="0" err="1"/>
              <a:t>masuk</a:t>
            </a:r>
            <a:r>
              <a:rPr lang="en-US" dirty="0"/>
              <a:t> yang paling </a:t>
            </a:r>
            <a:r>
              <a:rPr lang="en-US" dirty="0" err="1"/>
              <a:t>sesuai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1" y="1600200"/>
            <a:ext cx="5562600" cy="3657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251587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66</TotalTime>
  <Words>221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Trek</vt:lpstr>
      <vt:lpstr>IV. Lingkungan Bisnis  Internasional 2 dan Mode Memasuki Bisnis Internasional </vt:lpstr>
      <vt:lpstr>A. Metode masuk pasar</vt:lpstr>
      <vt:lpstr>B. Mode masuk pasar int. utama </vt:lpstr>
      <vt:lpstr> C. faktor yang mempengaruhi pilihan      mode masuk pasar? </vt:lpstr>
      <vt:lpstr>D. cara memilih mode entri yang tepat?</vt:lpstr>
      <vt:lpstr>Lanjutan…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IV. Lingkungan Bisnis  Internasional 2 dan Mode Memasuki Bisnis Internasional</dc:title>
  <dc:creator>Digital Marketing</dc:creator>
  <cp:lastModifiedBy>Digital Marketing</cp:lastModifiedBy>
  <cp:revision>4</cp:revision>
  <dcterms:created xsi:type="dcterms:W3CDTF">2024-04-01T02:03:43Z</dcterms:created>
  <dcterms:modified xsi:type="dcterms:W3CDTF">2024-04-01T03:09:52Z</dcterms:modified>
</cp:coreProperties>
</file>