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6" r:id="rId3"/>
    <p:sldId id="276" r:id="rId4"/>
    <p:sldId id="277" r:id="rId5"/>
    <p:sldId id="279" r:id="rId6"/>
    <p:sldId id="280" r:id="rId7"/>
    <p:sldId id="282" r:id="rId8"/>
    <p:sldId id="283" r:id="rId9"/>
    <p:sldId id="285" r:id="rId10"/>
    <p:sldId id="292" r:id="rId11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DE60CCE-9560-42D2-9A88-618DCFB6DB21}" type="datetimeFigureOut">
              <a:rPr lang="en-US"/>
              <a:pPr>
                <a:defRPr/>
              </a:pPr>
              <a:t>10/13/2022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56270D-A4C7-48D4-A164-A384597417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D8589F9-9214-43B8-A555-02BA90A75CD9}" type="datetimeFigureOut">
              <a:rPr lang="en-US"/>
              <a:pPr>
                <a:defRPr/>
              </a:pPr>
              <a:t>10/13/2022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F573D2A-884A-40C7-8B0B-94348F1A6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pPr>
              <a:defRPr/>
            </a:pPr>
            <a:fld id="{B7ED7696-7E3B-4885-B369-4B027EF86A8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92285041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B3E37-3171-4C34-BF50-46416ED0F0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120266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B3E37-3171-4C34-BF50-46416ED0F0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775832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B3E37-3171-4C34-BF50-46416ED0F0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23510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B3E37-3171-4C34-BF50-46416ED0F0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337837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B3E37-3171-4C34-BF50-46416ED0F0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830870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B3E37-3171-4C34-BF50-46416ED0F0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645297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3DA1CD-19C8-4E38-9C61-E22BFDE1B8B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10914"/>
      </p:ext>
    </p:extLst>
  </p:cSld>
  <p:clrMapOvr>
    <a:masterClrMapping/>
  </p:clrMapOvr>
  <p:transition spd="slow"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C91B54-8D90-4A46-80D2-733D7920F19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4732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986021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pPr>
              <a:defRPr/>
            </a:pPr>
            <a:fld id="{06096061-AE66-4460-B6DC-ABC322AFF1C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717464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13682B-CB5B-474D-AE49-257043BD39A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202888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0C51E8-89A6-41E0-923A-D385DCD561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93704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553831-B24C-4C4E-8D46-3AF4F491F8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910809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8CBFB-EA72-444B-855B-EC9DC89D6FD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577659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6D0AB-A056-415C-8F73-9ECBA7917B1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836196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A7E0B8-35B9-414B-9226-36215D6A3C2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96349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5F9B3E37-3171-4C34-BF50-46416ED0F0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174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ransition spd="slow">
    <p:fade thruBlk="1"/>
  </p:transition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ke-4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</a:t>
            </a:r>
            <a:r>
              <a:rPr lang="en-US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sebagai</a:t>
            </a:r>
            <a:r>
              <a:rPr lang="en-US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Dasar</a:t>
            </a:r>
            <a:r>
              <a:rPr lang="en-US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Negara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C3D00-141F-498A-9CE3-F0E63471746E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8CBFB-EA72-444B-855B-EC9DC89D6FD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14" name="Cloud Callout 13"/>
          <p:cNvSpPr/>
          <p:nvPr/>
        </p:nvSpPr>
        <p:spPr>
          <a:xfrm>
            <a:off x="-612576" y="620688"/>
            <a:ext cx="11708804" cy="4500570"/>
          </a:xfrm>
          <a:prstGeom prst="cloudCallout">
            <a:avLst>
              <a:gd name="adj1" fmla="val -42876"/>
              <a:gd name="adj2" fmla="val 51209"/>
            </a:avLst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Tugas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Ambil salah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satu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kebijakan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pemerintah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yang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sejalan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atau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tidak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sejalan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Pancasila dan UUD NRI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1945.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71472" y="2446091"/>
            <a:ext cx="807249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+mj-lt"/>
              </a:rPr>
              <a:t>Pancasila </a:t>
            </a:r>
            <a:r>
              <a:rPr lang="en-US" sz="3200" b="1" dirty="0" err="1">
                <a:solidFill>
                  <a:srgbClr val="002060"/>
                </a:solidFill>
                <a:latin typeface="+mj-lt"/>
              </a:rPr>
              <a:t>menjadi</a:t>
            </a:r>
            <a:r>
              <a:rPr lang="en-US" sz="32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+mj-lt"/>
              </a:rPr>
              <a:t>sumber</a:t>
            </a:r>
            <a:r>
              <a:rPr lang="en-US" sz="32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+mj-lt"/>
              </a:rPr>
              <a:t>dari</a:t>
            </a:r>
            <a:r>
              <a:rPr lang="en-US" sz="32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+mj-lt"/>
              </a:rPr>
              <a:t>segala</a:t>
            </a:r>
            <a:r>
              <a:rPr lang="en-US" sz="32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+mj-lt"/>
              </a:rPr>
              <a:t>sumber</a:t>
            </a:r>
            <a:r>
              <a:rPr lang="en-US" sz="32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+mj-lt"/>
              </a:rPr>
              <a:t>hukum</a:t>
            </a:r>
            <a:r>
              <a:rPr lang="en-US" sz="3200" b="1" dirty="0">
                <a:solidFill>
                  <a:srgbClr val="002060"/>
                </a:solidFill>
                <a:latin typeface="+mj-lt"/>
              </a:rPr>
              <a:t>. </a:t>
            </a:r>
          </a:p>
          <a:p>
            <a:endParaRPr lang="en-US" sz="3200" b="1" dirty="0">
              <a:solidFill>
                <a:srgbClr val="002060"/>
              </a:solidFill>
              <a:latin typeface="+mj-lt"/>
            </a:endParaRPr>
          </a:p>
          <a:p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Tercantum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dalam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Pembukaan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UUD NRI </a:t>
            </a:r>
          </a:p>
          <a:p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tahun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1945</a:t>
            </a:r>
            <a:endParaRPr lang="en-US" sz="32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472" y="285728"/>
            <a:ext cx="82153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PACASILA</a:t>
            </a:r>
          </a:p>
          <a:p>
            <a:pPr algn="r"/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SEBAGAI DASAR NEGARA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63FC89-F5B7-4554-BB27-034956DA89A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187624" y="714375"/>
            <a:ext cx="7456314" cy="8572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/>
          <a:lstStyle/>
          <a:p>
            <a:pPr algn="r">
              <a:defRPr/>
            </a:pPr>
            <a:r>
              <a:rPr lang="en-US" sz="4000" dirty="0">
                <a:solidFill>
                  <a:srgbClr val="002060"/>
                </a:solidFill>
                <a:latin typeface="Cambria" pitchFamily="18" charset="0"/>
                <a:ea typeface="+mj-ea"/>
                <a:cs typeface="+mj-cs"/>
              </a:rPr>
              <a:t>UUD NRI Tahun1945</a:t>
            </a:r>
            <a:endParaRPr lang="en-GB" sz="4000" dirty="0">
              <a:solidFill>
                <a:srgbClr val="002060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187624" y="1762132"/>
            <a:ext cx="7446794" cy="41671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b="1" dirty="0" err="1">
                <a:solidFill>
                  <a:srgbClr val="002060"/>
                </a:solidFill>
                <a:latin typeface="Cambria" pitchFamily="18" charset="0"/>
              </a:rPr>
              <a:t>Naskah</a:t>
            </a:r>
            <a:r>
              <a:rPr lang="en-US" sz="24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itchFamily="18" charset="0"/>
              </a:rPr>
              <a:t>awal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, yang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terdiri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dari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:</a:t>
            </a:r>
          </a:p>
          <a:p>
            <a:pPr indent="-34290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Pembukaan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UUD 1945</a:t>
            </a:r>
          </a:p>
          <a:p>
            <a:pPr indent="-34290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Batang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tubuh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UUD 1945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  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Terdiri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dari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: 16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bab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, 37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pasal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, 3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pasal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aturan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peralihan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dan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2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ayat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aturan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tambahan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. Dan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berisi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2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bagian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pokok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yaitu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: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   1.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Sistem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Pemerintahan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Negara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   2. Hub. Negara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dengan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warga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negara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dan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penduduk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   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       Indonesia.</a:t>
            </a:r>
          </a:p>
          <a:p>
            <a:pPr indent="-342900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sz="2400" dirty="0" err="1">
                <a:solidFill>
                  <a:srgbClr val="002060"/>
                </a:solidFill>
                <a:latin typeface="Cambria" pitchFamily="18" charset="0"/>
              </a:rPr>
              <a:t>Penjelasan</a:t>
            </a:r>
            <a:r>
              <a:rPr lang="en-US" sz="2400" dirty="0">
                <a:solidFill>
                  <a:srgbClr val="002060"/>
                </a:solidFill>
                <a:latin typeface="Cambria" pitchFamily="18" charset="0"/>
              </a:rPr>
              <a:t> UUD 1945</a:t>
            </a:r>
          </a:p>
          <a:p>
            <a:pPr indent="-342900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2400" b="1" dirty="0" err="1">
                <a:solidFill>
                  <a:srgbClr val="002060"/>
                </a:solidFill>
                <a:latin typeface="Cambria" pitchFamily="18" charset="0"/>
              </a:rPr>
              <a:t>Amandemen</a:t>
            </a:r>
            <a:r>
              <a:rPr lang="en-US" sz="2400" b="1" dirty="0">
                <a:solidFill>
                  <a:srgbClr val="002060"/>
                </a:solidFill>
                <a:latin typeface="Cambria" pitchFamily="18" charset="0"/>
              </a:rPr>
              <a:t> UUD 1945 yang </a:t>
            </a:r>
            <a:r>
              <a:rPr lang="en-US" sz="2400" b="1" dirty="0" err="1">
                <a:solidFill>
                  <a:srgbClr val="002060"/>
                </a:solidFill>
                <a:latin typeface="Cambria" pitchFamily="18" charset="0"/>
              </a:rPr>
              <a:t>ditetapkan</a:t>
            </a:r>
            <a:r>
              <a:rPr lang="en-US" sz="2400" b="1" dirty="0">
                <a:solidFill>
                  <a:srgbClr val="002060"/>
                </a:solidFill>
                <a:latin typeface="Cambria" pitchFamily="18" charset="0"/>
              </a:rPr>
              <a:t> MPR-RI                        </a:t>
            </a:r>
            <a:endParaRPr lang="en-GB" sz="2400" b="1" dirty="0">
              <a:solidFill>
                <a:srgbClr val="002060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3CE292-4EB7-4E18-AB5E-FB89FD63AF5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14348" y="357166"/>
            <a:ext cx="8001000" cy="714375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K</a:t>
            </a:r>
            <a:r>
              <a:rPr lang="id-ID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EDUDUKAN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UUD 1945</a:t>
            </a:r>
            <a:b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</a:br>
            <a:endParaRPr lang="en-GB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714480" y="1428736"/>
            <a:ext cx="7043766" cy="1285884"/>
          </a:xfrm>
          <a:prstGeom prst="rect">
            <a:avLst/>
          </a:prstGeom>
          <a:noFill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marL="342900" indent="-342900" algn="r"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Hukum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Dasar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tertulis</a:t>
            </a:r>
            <a:endParaRPr lang="en-US" sz="2800" b="1" dirty="0">
              <a:solidFill>
                <a:srgbClr val="002060"/>
              </a:solidFill>
              <a:latin typeface="Cambria" pitchFamily="18" charset="0"/>
            </a:endParaRPr>
          </a:p>
          <a:p>
            <a:pPr marL="342900" indent="-342900" algn="r"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Hukum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Dasar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tidak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tertulis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: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Konvensi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    </a:t>
            </a:r>
            <a:endParaRPr lang="en-GB" sz="2800" b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11560" y="3500438"/>
            <a:ext cx="3888946" cy="73817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r">
              <a:defRPr/>
            </a:pPr>
            <a:r>
              <a:rPr lang="en-US" sz="4000" dirty="0">
                <a:solidFill>
                  <a:srgbClr val="002060"/>
                </a:solidFill>
                <a:latin typeface="Cambria" pitchFamily="18" charset="0"/>
                <a:ea typeface="+mj-ea"/>
                <a:cs typeface="+mj-cs"/>
              </a:rPr>
              <a:t>S</a:t>
            </a:r>
            <a:r>
              <a:rPr lang="id-ID" sz="4000" dirty="0">
                <a:solidFill>
                  <a:srgbClr val="002060"/>
                </a:solidFill>
                <a:latin typeface="Cambria" pitchFamily="18" charset="0"/>
                <a:ea typeface="+mj-ea"/>
                <a:cs typeface="+mj-cs"/>
              </a:rPr>
              <a:t>IFAT</a:t>
            </a:r>
            <a:r>
              <a:rPr lang="en-US" sz="4000" dirty="0">
                <a:solidFill>
                  <a:srgbClr val="002060"/>
                </a:solidFill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4000" dirty="0">
              <a:solidFill>
                <a:srgbClr val="002060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00034" y="4714884"/>
            <a:ext cx="7929618" cy="1214446"/>
          </a:xfrm>
          <a:prstGeom prst="rect">
            <a:avLst/>
          </a:prstGeom>
          <a:noFill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Singkat</a:t>
            </a:r>
            <a:endParaRPr lang="en-US" sz="2800" b="1" dirty="0">
              <a:solidFill>
                <a:srgbClr val="002060"/>
              </a:solidFill>
              <a:latin typeface="Cambria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Supel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(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elastis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)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build="p" autoUpdateAnimBg="0" advAuto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B0066C-74F6-4E04-8D2E-778766952E6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563888" y="642918"/>
            <a:ext cx="5008584" cy="8096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/>
          <a:p>
            <a:pPr algn="r">
              <a:defRPr/>
            </a:pPr>
            <a:r>
              <a:rPr lang="en-US" sz="44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F</a:t>
            </a:r>
            <a:r>
              <a:rPr lang="id-ID" sz="44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UNGSI</a:t>
            </a:r>
            <a:r>
              <a:rPr lang="en-US" sz="44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UUD 1945</a:t>
            </a:r>
            <a:endParaRPr lang="en-GB" sz="4400" b="1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827584" y="2071679"/>
            <a:ext cx="8001000" cy="236543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Mengatur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susunan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pelaksanaan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kekuasaan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Menentukan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hak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kewajiban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aparat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dan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warga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.</a:t>
            </a:r>
            <a:endParaRPr lang="en-GB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798BC8-6FCD-4A95-9FF0-1FCF18C38B7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42938" y="500063"/>
            <a:ext cx="8001000" cy="738187"/>
          </a:xfrm>
          <a:prstGeom prst="rect">
            <a:avLst/>
          </a:prstGeom>
        </p:spPr>
        <p:txBody>
          <a:bodyPr/>
          <a:lstStyle/>
          <a:p>
            <a:pPr algn="r">
              <a:defRPr/>
            </a:pPr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Makna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pembukaan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043608" y="1428750"/>
            <a:ext cx="7643192" cy="42148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Merupakan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motivasi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perjuangan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serta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tekad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bangsa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Indonesia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untuk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mencapai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tujuan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nasional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Merupakan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sumber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cita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hukum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moral yang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ingin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ditegakkan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Mengandung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ambria" pitchFamily="18" charset="0"/>
              </a:rPr>
              <a:t>nilai-nilai</a:t>
            </a: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: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   - Universal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chemeClr val="tx1"/>
                </a:solidFill>
                <a:latin typeface="Cambria" pitchFamily="18" charset="0"/>
              </a:rPr>
              <a:t>    - Lestari</a:t>
            </a:r>
            <a:endParaRPr lang="en-GB" sz="2800" b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91DE1D-D621-4135-8BF9-6E417E33997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42938" y="428625"/>
            <a:ext cx="80010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algn="r">
              <a:defRPr/>
            </a:pPr>
            <a:r>
              <a:rPr lang="en-US" sz="4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Pokok-pokok</a:t>
            </a: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Pikiran</a:t>
            </a: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Dalam</a:t>
            </a: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Pembukaan</a:t>
            </a: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121944" y="1700707"/>
            <a:ext cx="7358114" cy="42862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Negara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melindungi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segenap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bangsa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tumpah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darah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Indonesia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berdasarkan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Persatuan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(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III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).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Negara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mewujudkan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Keadilan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Sosial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(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V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).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Negara yang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Berkedaulatan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Rakyat (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IV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).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Ketuhanan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YME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Kemanusiaan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yang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adil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beradab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(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Sila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I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II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).</a:t>
            </a:r>
            <a:endParaRPr lang="en-GB" sz="2800" b="1" dirty="0">
              <a:solidFill>
                <a:srgbClr val="002060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FD2067-7420-4A9C-9BCE-0B615154092B}" type="slidenum">
              <a:rPr lang="en-US" smtClean="0">
                <a:solidFill>
                  <a:srgbClr val="002060"/>
                </a:solidFill>
              </a:rPr>
              <a:pPr>
                <a:defRPr/>
              </a:pPr>
              <a:t>8</a:t>
            </a:fld>
            <a:endParaRPr lang="en-US">
              <a:solidFill>
                <a:srgbClr val="002060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28625" y="500062"/>
            <a:ext cx="8215313" cy="15001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/>
          <a:p>
            <a:pPr algn="r">
              <a:defRPr/>
            </a:pP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  <a:ea typeface="+mj-ea"/>
                <a:cs typeface="+mj-cs"/>
              </a:rPr>
              <a:t>Hubungan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  <a:ea typeface="+mj-ea"/>
                <a:cs typeface="+mj-cs"/>
              </a:rPr>
              <a:t>Pokok-pokok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  <a:ea typeface="+mj-ea"/>
                <a:cs typeface="+mj-cs"/>
              </a:rPr>
              <a:t>Pikiran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  <a:ea typeface="+mj-ea"/>
                <a:cs typeface="+mj-cs"/>
              </a:rPr>
              <a:t>Dalam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  <a:ea typeface="+mj-ea"/>
                <a:cs typeface="+mj-cs"/>
              </a:rPr>
              <a:t>  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  <a:ea typeface="+mj-ea"/>
                <a:cs typeface="+mj-cs"/>
              </a:rPr>
              <a:t>Pembukaan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  <a:ea typeface="+mj-ea"/>
                <a:cs typeface="+mj-cs"/>
              </a:rPr>
              <a:t> UUD 1945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  <a:ea typeface="+mj-ea"/>
                <a:cs typeface="+mj-cs"/>
              </a:rPr>
              <a:t>dengan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  <a:ea typeface="+mj-ea"/>
                <a:cs typeface="+mj-cs"/>
              </a:rPr>
              <a:t>Batang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  <a:ea typeface="+mj-ea"/>
                <a:cs typeface="+mj-cs"/>
              </a:rPr>
              <a:t>Tubuh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  <a:ea typeface="+mj-ea"/>
                <a:cs typeface="+mj-cs"/>
              </a:rPr>
              <a:t> UUD 1945</a:t>
            </a:r>
            <a:endParaRPr lang="en-GB" sz="2800" b="1" dirty="0">
              <a:solidFill>
                <a:srgbClr val="002060"/>
              </a:solidFill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1115616" y="2266968"/>
            <a:ext cx="7571184" cy="3733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Pokok-pokok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pikiran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dalam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Pembukaan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UUD 1945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dijelmakan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dalam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pasal-pasal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UUD 1945.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Suasana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kebatinan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UUD 1945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serta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Cita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Hukum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UUD 1945 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BERSUMBER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atau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DIJIWAI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oleh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dasar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falsafah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.</a:t>
            </a:r>
            <a:endParaRPr lang="en-GB" sz="2800" b="1" dirty="0">
              <a:solidFill>
                <a:srgbClr val="002060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A5625F-3FB9-4188-A14D-C44EF327F79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14375" y="500063"/>
            <a:ext cx="7929563" cy="13239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Hubungan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Pancasila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dengan</a:t>
            </a:r>
            <a:r>
              <a:rPr lang="en-US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UUD45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90909" y="2305615"/>
            <a:ext cx="7929563" cy="224676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Pancasila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merupakan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landasan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ideal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bagi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penyusunan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dan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pelaksanaan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UUD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dalam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kehidupan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berbangsa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bernegara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, dan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bermasyarakat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Pancasila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merupakan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sumber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dari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segala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sumber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hukum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pokok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dan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Cambria" pitchFamily="18" charset="0"/>
              </a:rPr>
              <a:t>utama</a:t>
            </a:r>
            <a:r>
              <a:rPr lang="en-US" sz="2800" b="1" dirty="0">
                <a:solidFill>
                  <a:srgbClr val="002060"/>
                </a:solidFill>
                <a:latin typeface="Cambria" pitchFamily="18" charset="0"/>
              </a:rPr>
              <a:t>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684</TotalTime>
  <Words>339</Words>
  <Application>Microsoft Office PowerPoint</Application>
  <PresentationFormat>On-screen Show (4:3)</PresentationFormat>
  <Paragraphs>60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</vt:lpstr>
      <vt:lpstr>Corbel</vt:lpstr>
      <vt:lpstr>Wingdings</vt:lpstr>
      <vt:lpstr>Parallax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Dika Tondo</cp:lastModifiedBy>
  <cp:revision>88</cp:revision>
  <dcterms:created xsi:type="dcterms:W3CDTF">2010-04-18T12:06:30Z</dcterms:created>
  <dcterms:modified xsi:type="dcterms:W3CDTF">2022-10-13T13:52:28Z</dcterms:modified>
</cp:coreProperties>
</file>