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72" r:id="rId5"/>
    <p:sldId id="259" r:id="rId6"/>
    <p:sldId id="260" r:id="rId7"/>
    <p:sldId id="261" r:id="rId8"/>
    <p:sldId id="275" r:id="rId9"/>
    <p:sldId id="276" r:id="rId10"/>
    <p:sldId id="277" r:id="rId11"/>
    <p:sldId id="278" r:id="rId12"/>
    <p:sldId id="279" r:id="rId13"/>
    <p:sldId id="262" r:id="rId14"/>
    <p:sldId id="263" r:id="rId15"/>
    <p:sldId id="264" r:id="rId16"/>
    <p:sldId id="273" r:id="rId17"/>
    <p:sldId id="266" r:id="rId18"/>
    <p:sldId id="274" r:id="rId19"/>
    <p:sldId id="267" r:id="rId20"/>
    <p:sldId id="270" r:id="rId21"/>
    <p:sldId id="271" r:id="rId22"/>
    <p:sldId id="280" r:id="rId23"/>
    <p:sldId id="281" r:id="rId2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E174AE-1BA3-4889-8F00-4F86BA0D4393}" type="datetimeFigureOut">
              <a:rPr lang="id-ID" smtClean="0"/>
              <a:pPr/>
              <a:t>22/10/2020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FFC4E9-666E-4E6C-BADE-932B5D1E521F}"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83FFC4E9-666E-4E6C-BADE-932B5D1E521F}" type="slidenum">
              <a:rPr lang="id-ID" smtClean="0"/>
              <a:pPr/>
              <a:t>2</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4D35EB7C-09B0-4825-AA82-FABB690BEAD1}" type="datetime1">
              <a:rPr lang="id-ID" smtClean="0"/>
              <a:pPr/>
              <a:t>22/10/2020</a:t>
            </a:fld>
            <a:endParaRPr lang="id-ID"/>
          </a:p>
        </p:txBody>
      </p:sp>
      <p:sp>
        <p:nvSpPr>
          <p:cNvPr id="5" name="Footer Placeholder 4"/>
          <p:cNvSpPr>
            <a:spLocks noGrp="1"/>
          </p:cNvSpPr>
          <p:nvPr>
            <p:ph type="ftr" sz="quarter" idx="11"/>
          </p:nvPr>
        </p:nvSpPr>
        <p:spPr/>
        <p:txBody>
          <a:bodyPr/>
          <a:lstStyle/>
          <a:p>
            <a:r>
              <a:rPr lang="id-ID" smtClean="0"/>
              <a:t>Komunikasi Bisnis</a:t>
            </a:r>
            <a:endParaRPr lang="id-ID"/>
          </a:p>
        </p:txBody>
      </p:sp>
      <p:sp>
        <p:nvSpPr>
          <p:cNvPr id="6" name="Slide Number Placeholder 5"/>
          <p:cNvSpPr>
            <a:spLocks noGrp="1"/>
          </p:cNvSpPr>
          <p:nvPr>
            <p:ph type="sldNum" sz="quarter" idx="12"/>
          </p:nvPr>
        </p:nvSpPr>
        <p:spPr/>
        <p:txBody>
          <a:bodyPr/>
          <a:lstStyle/>
          <a:p>
            <a:fld id="{3D25BD7B-9DA6-48DF-962D-D89703EB4C20}"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94CE3D3-53E9-4D71-8405-AB5151F607AB}" type="datetime1">
              <a:rPr lang="id-ID" smtClean="0"/>
              <a:pPr/>
              <a:t>22/10/2020</a:t>
            </a:fld>
            <a:endParaRPr lang="id-ID"/>
          </a:p>
        </p:txBody>
      </p:sp>
      <p:sp>
        <p:nvSpPr>
          <p:cNvPr id="5" name="Footer Placeholder 4"/>
          <p:cNvSpPr>
            <a:spLocks noGrp="1"/>
          </p:cNvSpPr>
          <p:nvPr>
            <p:ph type="ftr" sz="quarter" idx="11"/>
          </p:nvPr>
        </p:nvSpPr>
        <p:spPr/>
        <p:txBody>
          <a:bodyPr/>
          <a:lstStyle/>
          <a:p>
            <a:r>
              <a:rPr lang="id-ID" smtClean="0"/>
              <a:t>Komunikasi Bisnis</a:t>
            </a:r>
            <a:endParaRPr lang="id-ID"/>
          </a:p>
        </p:txBody>
      </p:sp>
      <p:sp>
        <p:nvSpPr>
          <p:cNvPr id="6" name="Slide Number Placeholder 5"/>
          <p:cNvSpPr>
            <a:spLocks noGrp="1"/>
          </p:cNvSpPr>
          <p:nvPr>
            <p:ph type="sldNum" sz="quarter" idx="12"/>
          </p:nvPr>
        </p:nvSpPr>
        <p:spPr/>
        <p:txBody>
          <a:bodyPr/>
          <a:lstStyle/>
          <a:p>
            <a:fld id="{3D25BD7B-9DA6-48DF-962D-D89703EB4C20}"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C9905D6-0EFD-4F2F-A9DA-94B51ADC314B}" type="datetime1">
              <a:rPr lang="id-ID" smtClean="0"/>
              <a:pPr/>
              <a:t>22/10/2020</a:t>
            </a:fld>
            <a:endParaRPr lang="id-ID"/>
          </a:p>
        </p:txBody>
      </p:sp>
      <p:sp>
        <p:nvSpPr>
          <p:cNvPr id="5" name="Footer Placeholder 4"/>
          <p:cNvSpPr>
            <a:spLocks noGrp="1"/>
          </p:cNvSpPr>
          <p:nvPr>
            <p:ph type="ftr" sz="quarter" idx="11"/>
          </p:nvPr>
        </p:nvSpPr>
        <p:spPr/>
        <p:txBody>
          <a:bodyPr/>
          <a:lstStyle/>
          <a:p>
            <a:r>
              <a:rPr lang="id-ID" smtClean="0"/>
              <a:t>Komunikasi Bisnis</a:t>
            </a:r>
            <a:endParaRPr lang="id-ID"/>
          </a:p>
        </p:txBody>
      </p:sp>
      <p:sp>
        <p:nvSpPr>
          <p:cNvPr id="6" name="Slide Number Placeholder 5"/>
          <p:cNvSpPr>
            <a:spLocks noGrp="1"/>
          </p:cNvSpPr>
          <p:nvPr>
            <p:ph type="sldNum" sz="quarter" idx="12"/>
          </p:nvPr>
        </p:nvSpPr>
        <p:spPr/>
        <p:txBody>
          <a:bodyPr/>
          <a:lstStyle/>
          <a:p>
            <a:fld id="{3D25BD7B-9DA6-48DF-962D-D89703EB4C20}"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BBF510E-2B3A-4C4D-919E-A8CA4B6A3431}" type="datetime1">
              <a:rPr lang="id-ID" smtClean="0"/>
              <a:pPr/>
              <a:t>22/10/2020</a:t>
            </a:fld>
            <a:endParaRPr lang="id-ID"/>
          </a:p>
        </p:txBody>
      </p:sp>
      <p:sp>
        <p:nvSpPr>
          <p:cNvPr id="5" name="Footer Placeholder 4"/>
          <p:cNvSpPr>
            <a:spLocks noGrp="1"/>
          </p:cNvSpPr>
          <p:nvPr>
            <p:ph type="ftr" sz="quarter" idx="11"/>
          </p:nvPr>
        </p:nvSpPr>
        <p:spPr/>
        <p:txBody>
          <a:bodyPr/>
          <a:lstStyle/>
          <a:p>
            <a:r>
              <a:rPr lang="id-ID" smtClean="0"/>
              <a:t>Komunikasi Bisnis</a:t>
            </a:r>
            <a:endParaRPr lang="id-ID"/>
          </a:p>
        </p:txBody>
      </p:sp>
      <p:sp>
        <p:nvSpPr>
          <p:cNvPr id="6" name="Slide Number Placeholder 5"/>
          <p:cNvSpPr>
            <a:spLocks noGrp="1"/>
          </p:cNvSpPr>
          <p:nvPr>
            <p:ph type="sldNum" sz="quarter" idx="12"/>
          </p:nvPr>
        </p:nvSpPr>
        <p:spPr/>
        <p:txBody>
          <a:bodyPr/>
          <a:lstStyle/>
          <a:p>
            <a:fld id="{3D25BD7B-9DA6-48DF-962D-D89703EB4C20}"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76730B-5605-4306-A1CC-285AEA2935A9}" type="datetime1">
              <a:rPr lang="id-ID" smtClean="0"/>
              <a:pPr/>
              <a:t>22/10/2020</a:t>
            </a:fld>
            <a:endParaRPr lang="id-ID"/>
          </a:p>
        </p:txBody>
      </p:sp>
      <p:sp>
        <p:nvSpPr>
          <p:cNvPr id="5" name="Footer Placeholder 4"/>
          <p:cNvSpPr>
            <a:spLocks noGrp="1"/>
          </p:cNvSpPr>
          <p:nvPr>
            <p:ph type="ftr" sz="quarter" idx="11"/>
          </p:nvPr>
        </p:nvSpPr>
        <p:spPr/>
        <p:txBody>
          <a:bodyPr/>
          <a:lstStyle/>
          <a:p>
            <a:r>
              <a:rPr lang="id-ID" smtClean="0"/>
              <a:t>Komunikasi Bisnis</a:t>
            </a:r>
            <a:endParaRPr lang="id-ID"/>
          </a:p>
        </p:txBody>
      </p:sp>
      <p:sp>
        <p:nvSpPr>
          <p:cNvPr id="6" name="Slide Number Placeholder 5"/>
          <p:cNvSpPr>
            <a:spLocks noGrp="1"/>
          </p:cNvSpPr>
          <p:nvPr>
            <p:ph type="sldNum" sz="quarter" idx="12"/>
          </p:nvPr>
        </p:nvSpPr>
        <p:spPr/>
        <p:txBody>
          <a:bodyPr/>
          <a:lstStyle/>
          <a:p>
            <a:fld id="{3D25BD7B-9DA6-48DF-962D-D89703EB4C20}"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8AD3DB47-CA15-46D8-929D-5A9830F3F403}" type="datetime1">
              <a:rPr lang="id-ID" smtClean="0"/>
              <a:pPr/>
              <a:t>22/10/2020</a:t>
            </a:fld>
            <a:endParaRPr lang="id-ID"/>
          </a:p>
        </p:txBody>
      </p:sp>
      <p:sp>
        <p:nvSpPr>
          <p:cNvPr id="6" name="Footer Placeholder 5"/>
          <p:cNvSpPr>
            <a:spLocks noGrp="1"/>
          </p:cNvSpPr>
          <p:nvPr>
            <p:ph type="ftr" sz="quarter" idx="11"/>
          </p:nvPr>
        </p:nvSpPr>
        <p:spPr/>
        <p:txBody>
          <a:bodyPr/>
          <a:lstStyle/>
          <a:p>
            <a:r>
              <a:rPr lang="id-ID" smtClean="0"/>
              <a:t>Komunikasi Bisnis</a:t>
            </a:r>
            <a:endParaRPr lang="id-ID"/>
          </a:p>
        </p:txBody>
      </p:sp>
      <p:sp>
        <p:nvSpPr>
          <p:cNvPr id="7" name="Slide Number Placeholder 6"/>
          <p:cNvSpPr>
            <a:spLocks noGrp="1"/>
          </p:cNvSpPr>
          <p:nvPr>
            <p:ph type="sldNum" sz="quarter" idx="12"/>
          </p:nvPr>
        </p:nvSpPr>
        <p:spPr/>
        <p:txBody>
          <a:bodyPr/>
          <a:lstStyle/>
          <a:p>
            <a:fld id="{3D25BD7B-9DA6-48DF-962D-D89703EB4C20}"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886F8E5E-15F5-4532-B06F-E42302CDF4AF}" type="datetime1">
              <a:rPr lang="id-ID" smtClean="0"/>
              <a:pPr/>
              <a:t>22/10/2020</a:t>
            </a:fld>
            <a:endParaRPr lang="id-ID"/>
          </a:p>
        </p:txBody>
      </p:sp>
      <p:sp>
        <p:nvSpPr>
          <p:cNvPr id="8" name="Footer Placeholder 7"/>
          <p:cNvSpPr>
            <a:spLocks noGrp="1"/>
          </p:cNvSpPr>
          <p:nvPr>
            <p:ph type="ftr" sz="quarter" idx="11"/>
          </p:nvPr>
        </p:nvSpPr>
        <p:spPr/>
        <p:txBody>
          <a:bodyPr/>
          <a:lstStyle/>
          <a:p>
            <a:r>
              <a:rPr lang="id-ID" smtClean="0"/>
              <a:t>Komunikasi Bisnis</a:t>
            </a:r>
            <a:endParaRPr lang="id-ID"/>
          </a:p>
        </p:txBody>
      </p:sp>
      <p:sp>
        <p:nvSpPr>
          <p:cNvPr id="9" name="Slide Number Placeholder 8"/>
          <p:cNvSpPr>
            <a:spLocks noGrp="1"/>
          </p:cNvSpPr>
          <p:nvPr>
            <p:ph type="sldNum" sz="quarter" idx="12"/>
          </p:nvPr>
        </p:nvSpPr>
        <p:spPr/>
        <p:txBody>
          <a:bodyPr/>
          <a:lstStyle/>
          <a:p>
            <a:fld id="{3D25BD7B-9DA6-48DF-962D-D89703EB4C20}"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BAA33EF5-8236-4880-8A52-88FFFB4F5F5A}" type="datetime1">
              <a:rPr lang="id-ID" smtClean="0"/>
              <a:pPr/>
              <a:t>22/10/2020</a:t>
            </a:fld>
            <a:endParaRPr lang="id-ID"/>
          </a:p>
        </p:txBody>
      </p:sp>
      <p:sp>
        <p:nvSpPr>
          <p:cNvPr id="4" name="Footer Placeholder 3"/>
          <p:cNvSpPr>
            <a:spLocks noGrp="1"/>
          </p:cNvSpPr>
          <p:nvPr>
            <p:ph type="ftr" sz="quarter" idx="11"/>
          </p:nvPr>
        </p:nvSpPr>
        <p:spPr/>
        <p:txBody>
          <a:bodyPr/>
          <a:lstStyle/>
          <a:p>
            <a:r>
              <a:rPr lang="id-ID" smtClean="0"/>
              <a:t>Komunikasi Bisnis</a:t>
            </a:r>
            <a:endParaRPr lang="id-ID"/>
          </a:p>
        </p:txBody>
      </p:sp>
      <p:sp>
        <p:nvSpPr>
          <p:cNvPr id="5" name="Slide Number Placeholder 4"/>
          <p:cNvSpPr>
            <a:spLocks noGrp="1"/>
          </p:cNvSpPr>
          <p:nvPr>
            <p:ph type="sldNum" sz="quarter" idx="12"/>
          </p:nvPr>
        </p:nvSpPr>
        <p:spPr/>
        <p:txBody>
          <a:bodyPr/>
          <a:lstStyle/>
          <a:p>
            <a:fld id="{3D25BD7B-9DA6-48DF-962D-D89703EB4C20}"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55CF9-8572-4430-ABC0-9D08B545668F}" type="datetime1">
              <a:rPr lang="id-ID" smtClean="0"/>
              <a:pPr/>
              <a:t>22/10/2020</a:t>
            </a:fld>
            <a:endParaRPr lang="id-ID"/>
          </a:p>
        </p:txBody>
      </p:sp>
      <p:sp>
        <p:nvSpPr>
          <p:cNvPr id="3" name="Footer Placeholder 2"/>
          <p:cNvSpPr>
            <a:spLocks noGrp="1"/>
          </p:cNvSpPr>
          <p:nvPr>
            <p:ph type="ftr" sz="quarter" idx="11"/>
          </p:nvPr>
        </p:nvSpPr>
        <p:spPr/>
        <p:txBody>
          <a:bodyPr/>
          <a:lstStyle/>
          <a:p>
            <a:r>
              <a:rPr lang="id-ID" smtClean="0"/>
              <a:t>Komunikasi Bisnis</a:t>
            </a:r>
            <a:endParaRPr lang="id-ID"/>
          </a:p>
        </p:txBody>
      </p:sp>
      <p:sp>
        <p:nvSpPr>
          <p:cNvPr id="4" name="Slide Number Placeholder 3"/>
          <p:cNvSpPr>
            <a:spLocks noGrp="1"/>
          </p:cNvSpPr>
          <p:nvPr>
            <p:ph type="sldNum" sz="quarter" idx="12"/>
          </p:nvPr>
        </p:nvSpPr>
        <p:spPr/>
        <p:txBody>
          <a:bodyPr/>
          <a:lstStyle/>
          <a:p>
            <a:fld id="{3D25BD7B-9DA6-48DF-962D-D89703EB4C20}"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E896F-CC71-47C9-B97F-AE91C3BABD22}" type="datetime1">
              <a:rPr lang="id-ID" smtClean="0"/>
              <a:pPr/>
              <a:t>22/10/2020</a:t>
            </a:fld>
            <a:endParaRPr lang="id-ID"/>
          </a:p>
        </p:txBody>
      </p:sp>
      <p:sp>
        <p:nvSpPr>
          <p:cNvPr id="6" name="Footer Placeholder 5"/>
          <p:cNvSpPr>
            <a:spLocks noGrp="1"/>
          </p:cNvSpPr>
          <p:nvPr>
            <p:ph type="ftr" sz="quarter" idx="11"/>
          </p:nvPr>
        </p:nvSpPr>
        <p:spPr/>
        <p:txBody>
          <a:bodyPr/>
          <a:lstStyle/>
          <a:p>
            <a:r>
              <a:rPr lang="id-ID" smtClean="0"/>
              <a:t>Komunikasi Bisnis</a:t>
            </a:r>
            <a:endParaRPr lang="id-ID"/>
          </a:p>
        </p:txBody>
      </p:sp>
      <p:sp>
        <p:nvSpPr>
          <p:cNvPr id="7" name="Slide Number Placeholder 6"/>
          <p:cNvSpPr>
            <a:spLocks noGrp="1"/>
          </p:cNvSpPr>
          <p:nvPr>
            <p:ph type="sldNum" sz="quarter" idx="12"/>
          </p:nvPr>
        </p:nvSpPr>
        <p:spPr/>
        <p:txBody>
          <a:bodyPr/>
          <a:lstStyle/>
          <a:p>
            <a:fld id="{3D25BD7B-9DA6-48DF-962D-D89703EB4C20}"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DE504A-2CE2-46A6-8B0F-3111559F07D3}" type="datetime1">
              <a:rPr lang="id-ID" smtClean="0"/>
              <a:pPr/>
              <a:t>22/10/2020</a:t>
            </a:fld>
            <a:endParaRPr lang="id-ID"/>
          </a:p>
        </p:txBody>
      </p:sp>
      <p:sp>
        <p:nvSpPr>
          <p:cNvPr id="6" name="Footer Placeholder 5"/>
          <p:cNvSpPr>
            <a:spLocks noGrp="1"/>
          </p:cNvSpPr>
          <p:nvPr>
            <p:ph type="ftr" sz="quarter" idx="11"/>
          </p:nvPr>
        </p:nvSpPr>
        <p:spPr/>
        <p:txBody>
          <a:bodyPr/>
          <a:lstStyle/>
          <a:p>
            <a:r>
              <a:rPr lang="id-ID" smtClean="0"/>
              <a:t>Komunikasi Bisnis</a:t>
            </a:r>
            <a:endParaRPr lang="id-ID"/>
          </a:p>
        </p:txBody>
      </p:sp>
      <p:sp>
        <p:nvSpPr>
          <p:cNvPr id="7" name="Slide Number Placeholder 6"/>
          <p:cNvSpPr>
            <a:spLocks noGrp="1"/>
          </p:cNvSpPr>
          <p:nvPr>
            <p:ph type="sldNum" sz="quarter" idx="12"/>
          </p:nvPr>
        </p:nvSpPr>
        <p:spPr/>
        <p:txBody>
          <a:bodyPr/>
          <a:lstStyle/>
          <a:p>
            <a:fld id="{3D25BD7B-9DA6-48DF-962D-D89703EB4C20}"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21808-B0CD-4716-A17E-08CEB9194399}" type="datetime1">
              <a:rPr lang="id-ID" smtClean="0"/>
              <a:pPr/>
              <a:t>22/10/2020</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d-ID" smtClean="0"/>
              <a:t>Komunikasi Bisnis</a:t>
            </a: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5BD7B-9DA6-48DF-962D-D89703EB4C20}"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dirty="0"/>
          </a:p>
        </p:txBody>
      </p:sp>
      <p:pic>
        <p:nvPicPr>
          <p:cNvPr id="5" name="Picture 4" descr="ateneo3.jpg"/>
          <p:cNvPicPr>
            <a:picLocks noChangeAspect="1"/>
          </p:cNvPicPr>
          <p:nvPr/>
        </p:nvPicPr>
        <p:blipFill>
          <a:blip r:embed="rId2"/>
          <a:stretch>
            <a:fillRect/>
          </a:stretch>
        </p:blipFill>
        <p:spPr>
          <a:xfrm>
            <a:off x="0" y="2143125"/>
            <a:ext cx="9144000" cy="2571750"/>
          </a:xfrm>
          <a:prstGeom prst="rect">
            <a:avLst/>
          </a:prstGeom>
        </p:spPr>
      </p:pic>
      <p:sp>
        <p:nvSpPr>
          <p:cNvPr id="7" name="Footer Placeholder 6"/>
          <p:cNvSpPr>
            <a:spLocks noGrp="1"/>
          </p:cNvSpPr>
          <p:nvPr>
            <p:ph type="ftr" sz="quarter" idx="11"/>
          </p:nvPr>
        </p:nvSpPr>
        <p:spPr/>
        <p:txBody>
          <a:bodyPr/>
          <a:lstStyle/>
          <a:p>
            <a:r>
              <a:rPr lang="id-ID" sz="1800" dirty="0" smtClean="0">
                <a:solidFill>
                  <a:schemeClr val="bg1"/>
                </a:solidFill>
              </a:rPr>
              <a:t>Komunikasi Bisnis</a:t>
            </a:r>
          </a:p>
        </p:txBody>
      </p:sp>
      <p:sp>
        <p:nvSpPr>
          <p:cNvPr id="8" name="TextBox 7"/>
          <p:cNvSpPr txBox="1"/>
          <p:nvPr/>
        </p:nvSpPr>
        <p:spPr>
          <a:xfrm>
            <a:off x="3000364" y="500042"/>
            <a:ext cx="5857916" cy="550920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id-ID"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Variabel-variabel  Komunikasi Bisnis</a:t>
            </a:r>
            <a:endParaRPr lang="id-ID"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Footer Placeholder 3"/>
          <p:cNvSpPr>
            <a:spLocks noGrp="1"/>
          </p:cNvSpPr>
          <p:nvPr>
            <p:ph type="ftr" sz="quarter" idx="11"/>
          </p:nvPr>
        </p:nvSpPr>
        <p:spPr/>
        <p:txBody>
          <a:bodyPr/>
          <a:lstStyle/>
          <a:p>
            <a:r>
              <a:rPr lang="id-ID" smtClean="0"/>
              <a:t>Komunikasi Bisnis</a:t>
            </a:r>
            <a:endParaRPr lang="id-ID"/>
          </a:p>
        </p:txBody>
      </p:sp>
      <p:pic>
        <p:nvPicPr>
          <p:cNvPr id="7" name="Content Placeholder 6" descr="text.jpg"/>
          <p:cNvPicPr>
            <a:picLocks noGrp="1" noChangeAspect="1"/>
          </p:cNvPicPr>
          <p:nvPr>
            <p:ph idx="1"/>
          </p:nvPr>
        </p:nvPicPr>
        <p:blipFill>
          <a:blip r:embed="rId2"/>
          <a:stretch>
            <a:fillRect/>
          </a:stretch>
        </p:blipFill>
        <p:spPr>
          <a:xfrm>
            <a:off x="0" y="0"/>
            <a:ext cx="9144032" cy="6858000"/>
          </a:xfrm>
        </p:spPr>
      </p:pic>
      <p:sp>
        <p:nvSpPr>
          <p:cNvPr id="5" name="TextBox 4"/>
          <p:cNvSpPr txBox="1"/>
          <p:nvPr/>
        </p:nvSpPr>
        <p:spPr>
          <a:xfrm>
            <a:off x="3428992" y="1643050"/>
            <a:ext cx="5000660" cy="5559744"/>
          </a:xfrm>
          <a:prstGeom prst="rect">
            <a:avLst/>
          </a:prstGeom>
          <a:noFill/>
        </p:spPr>
        <p:txBody>
          <a:bodyPr wrap="square" rtlCol="0">
            <a:spAutoFit/>
          </a:bodyPr>
          <a:lstStyle/>
          <a:p>
            <a:r>
              <a:rPr lang="id-ID" sz="2200" b="1" dirty="0"/>
              <a:t>3. Variabel penerima atau komunikan</a:t>
            </a:r>
            <a:endParaRPr lang="id-ID" sz="2200" dirty="0"/>
          </a:p>
          <a:p>
            <a:endParaRPr lang="id-ID" sz="2200" b="1" dirty="0" smtClean="0"/>
          </a:p>
          <a:p>
            <a:r>
              <a:rPr lang="id-ID" sz="2200" b="1" dirty="0" smtClean="0"/>
              <a:t>4</a:t>
            </a:r>
            <a:r>
              <a:rPr lang="id-ID" sz="2200" b="1" dirty="0"/>
              <a:t>. Variabel Konteks</a:t>
            </a:r>
            <a:endParaRPr lang="id-ID" sz="2200" dirty="0"/>
          </a:p>
          <a:p>
            <a:pPr algn="just"/>
            <a:r>
              <a:rPr lang="id-ID" sz="2000" dirty="0"/>
              <a:t>Konteks dalam komunikasi bisa bersifat alamiah ataupun memang sengaja untuk diciptakan. Konteks alamiah terjadi dalam suasana keseharan yang wajar biasa dilakukan. </a:t>
            </a:r>
            <a:r>
              <a:rPr lang="id-ID" sz="2000" dirty="0" smtClean="0"/>
              <a:t>Sedangkan </a:t>
            </a:r>
            <a:r>
              <a:rPr lang="id-ID" sz="2000" dirty="0"/>
              <a:t>konteks yang sengaja diciptakan telah direncanakan seperti pertemuan untuk business lunch, permainan golf, kopdar, rapat di tempat wisata, dll. Konteks komunikasi adalah variabel penting yang sangat mempengaruhi keberhasilan komunikasi. Pada konteks formal biasanya kegiatan komuniasi bisa saja terkendali waktu dan pembicaraan dalam bentuk formal.</a:t>
            </a:r>
          </a:p>
          <a:p>
            <a:endParaRPr lang="id-ID"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Footer Placeholder 3"/>
          <p:cNvSpPr>
            <a:spLocks noGrp="1"/>
          </p:cNvSpPr>
          <p:nvPr>
            <p:ph type="ftr" sz="quarter" idx="11"/>
          </p:nvPr>
        </p:nvSpPr>
        <p:spPr/>
        <p:txBody>
          <a:bodyPr/>
          <a:lstStyle/>
          <a:p>
            <a:r>
              <a:rPr lang="id-ID" smtClean="0"/>
              <a:t>Komunikasi Bisnis</a:t>
            </a:r>
            <a:endParaRPr lang="id-ID"/>
          </a:p>
        </p:txBody>
      </p:sp>
      <p:pic>
        <p:nvPicPr>
          <p:cNvPr id="7" name="Content Placeholder 6" descr="text.jpg"/>
          <p:cNvPicPr>
            <a:picLocks noGrp="1" noChangeAspect="1"/>
          </p:cNvPicPr>
          <p:nvPr>
            <p:ph idx="1"/>
          </p:nvPr>
        </p:nvPicPr>
        <p:blipFill>
          <a:blip r:embed="rId2"/>
          <a:stretch>
            <a:fillRect/>
          </a:stretch>
        </p:blipFill>
        <p:spPr>
          <a:xfrm>
            <a:off x="0" y="0"/>
            <a:ext cx="9144032" cy="6858000"/>
          </a:xfrm>
        </p:spPr>
      </p:pic>
      <p:sp>
        <p:nvSpPr>
          <p:cNvPr id="5" name="TextBox 4"/>
          <p:cNvSpPr txBox="1"/>
          <p:nvPr/>
        </p:nvSpPr>
        <p:spPr>
          <a:xfrm>
            <a:off x="3428992" y="1714488"/>
            <a:ext cx="5000660" cy="5324535"/>
          </a:xfrm>
          <a:prstGeom prst="rect">
            <a:avLst/>
          </a:prstGeom>
          <a:noFill/>
        </p:spPr>
        <p:txBody>
          <a:bodyPr wrap="square" rtlCol="0">
            <a:spAutoFit/>
          </a:bodyPr>
          <a:lstStyle/>
          <a:p>
            <a:r>
              <a:rPr lang="id-ID" sz="2000" dirty="0"/>
              <a:t>Pada komunikasi yang terjadi dibutuhkan suatu media saluran atau sarana untuk menghubungkan komunikator dengan massa atau banyak orang. Media tersebut biasa dikenal dengan media massa. Namun selain itu juga bisa menggunakan saluran seperti telepon. Anda bisa memilih saluran yang akan anda gunakan dengan memperhatikan faktor pesan dan juga variabel penerima. Jika target penerima pesan anda dalam jumlah besar dan tidak statis atau tidak berdiam dalam tempat yang sama maka anda bisa gunakan telepon atau surat. Namun sekarang ini, kita sudah sangat dimudahkan dengan jaringan internet yang mengintegrasikan komunikasi pesan secara audio -visual dan interaktif.</a:t>
            </a:r>
          </a:p>
          <a:p>
            <a:endParaRPr lang="id-ID" sz="2000" dirty="0"/>
          </a:p>
        </p:txBody>
      </p:sp>
      <p:sp>
        <p:nvSpPr>
          <p:cNvPr id="6" name="TextBox 5"/>
          <p:cNvSpPr txBox="1"/>
          <p:nvPr/>
        </p:nvSpPr>
        <p:spPr>
          <a:xfrm>
            <a:off x="5072066" y="214290"/>
            <a:ext cx="3571900" cy="954107"/>
          </a:xfrm>
          <a:prstGeom prst="rect">
            <a:avLst/>
          </a:prstGeom>
          <a:noFill/>
        </p:spPr>
        <p:txBody>
          <a:bodyPr wrap="square" rtlCol="0">
            <a:spAutoFit/>
          </a:bodyPr>
          <a:lstStyle/>
          <a:p>
            <a:pPr algn="r"/>
            <a:r>
              <a:rPr lang="id-ID" sz="2800" b="1" dirty="0"/>
              <a:t>5. Variabel </a:t>
            </a:r>
            <a:r>
              <a:rPr lang="id-ID" sz="2800" b="1" dirty="0" smtClean="0"/>
              <a:t>Sarana</a:t>
            </a:r>
            <a:endParaRPr lang="id-ID" sz="2800" dirty="0"/>
          </a:p>
          <a:p>
            <a:pPr algn="r"/>
            <a:endParaRPr lang="id-ID"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Footer Placeholder 3"/>
          <p:cNvSpPr>
            <a:spLocks noGrp="1"/>
          </p:cNvSpPr>
          <p:nvPr>
            <p:ph type="ftr" sz="quarter" idx="11"/>
          </p:nvPr>
        </p:nvSpPr>
        <p:spPr/>
        <p:txBody>
          <a:bodyPr/>
          <a:lstStyle/>
          <a:p>
            <a:r>
              <a:rPr lang="id-ID" smtClean="0"/>
              <a:t>Komunikasi Bisnis</a:t>
            </a:r>
            <a:endParaRPr lang="id-ID"/>
          </a:p>
        </p:txBody>
      </p:sp>
      <p:pic>
        <p:nvPicPr>
          <p:cNvPr id="7" name="Content Placeholder 6" descr="text.jpg"/>
          <p:cNvPicPr>
            <a:picLocks noGrp="1" noChangeAspect="1"/>
          </p:cNvPicPr>
          <p:nvPr>
            <p:ph idx="1"/>
          </p:nvPr>
        </p:nvPicPr>
        <p:blipFill>
          <a:blip r:embed="rId2"/>
          <a:stretch>
            <a:fillRect/>
          </a:stretch>
        </p:blipFill>
        <p:spPr>
          <a:xfrm>
            <a:off x="0" y="0"/>
            <a:ext cx="9144032" cy="6858000"/>
          </a:xfrm>
        </p:spPr>
      </p:pic>
      <p:sp>
        <p:nvSpPr>
          <p:cNvPr id="5" name="TextBox 4"/>
          <p:cNvSpPr txBox="1"/>
          <p:nvPr/>
        </p:nvSpPr>
        <p:spPr>
          <a:xfrm>
            <a:off x="3500430" y="1928802"/>
            <a:ext cx="4714908" cy="4832092"/>
          </a:xfrm>
          <a:prstGeom prst="rect">
            <a:avLst/>
          </a:prstGeom>
          <a:noFill/>
        </p:spPr>
        <p:txBody>
          <a:bodyPr wrap="square" rtlCol="0">
            <a:spAutoFit/>
          </a:bodyPr>
          <a:lstStyle/>
          <a:p>
            <a:r>
              <a:rPr lang="id-ID" sz="2200" dirty="0"/>
              <a:t>Efek menjadi variabel yang juga penting untuk diperhatikan. Efek ini bisa berupa dari yang tidak tahu menjadi tahu, perubahan sikap atau perilaku, dll. Namun, efek tersebut juga bisa untuk memperkuat citra positif dari organisasi tersebut. Intinya, pada suatu komunikasi yang dijalankan terdapat suatu yang diharapkan oleh pihak komunikan setelah komunikasi dilakukan. </a:t>
            </a:r>
            <a:endParaRPr lang="id-ID" sz="2200" dirty="0" smtClean="0"/>
          </a:p>
          <a:p>
            <a:r>
              <a:rPr lang="id-ID" sz="2200" dirty="0" smtClean="0"/>
              <a:t>Apa </a:t>
            </a:r>
            <a:r>
              <a:rPr lang="id-ID" sz="2200" dirty="0"/>
              <a:t>yang diharapkan ini biasanya mengacu pada tujuan organisasi.</a:t>
            </a:r>
          </a:p>
          <a:p>
            <a:endParaRPr lang="id-ID" sz="2200" dirty="0"/>
          </a:p>
        </p:txBody>
      </p:sp>
      <p:sp>
        <p:nvSpPr>
          <p:cNvPr id="6" name="TextBox 5"/>
          <p:cNvSpPr txBox="1"/>
          <p:nvPr/>
        </p:nvSpPr>
        <p:spPr>
          <a:xfrm>
            <a:off x="5643570" y="214290"/>
            <a:ext cx="2928958" cy="954107"/>
          </a:xfrm>
          <a:prstGeom prst="rect">
            <a:avLst/>
          </a:prstGeom>
          <a:noFill/>
        </p:spPr>
        <p:txBody>
          <a:bodyPr wrap="square" rtlCol="0">
            <a:spAutoFit/>
          </a:bodyPr>
          <a:lstStyle/>
          <a:p>
            <a:pPr algn="r"/>
            <a:r>
              <a:rPr lang="id-ID" sz="2800" b="1" dirty="0"/>
              <a:t>6. Variabel Efek</a:t>
            </a:r>
            <a:endParaRPr lang="id-ID" sz="2800" dirty="0"/>
          </a:p>
          <a:p>
            <a:pPr algn="r"/>
            <a:endParaRPr lang="id-ID"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rgbClr val="FFFF00"/>
                </a:solidFill>
              </a:rPr>
              <a:t>Iklim Komunikasi</a:t>
            </a:r>
            <a:endParaRPr lang="id-ID" dirty="0"/>
          </a:p>
        </p:txBody>
      </p:sp>
      <p:sp>
        <p:nvSpPr>
          <p:cNvPr id="3" name="Content Placeholder 2"/>
          <p:cNvSpPr>
            <a:spLocks noGrp="1"/>
          </p:cNvSpPr>
          <p:nvPr>
            <p:ph idx="1"/>
          </p:nvPr>
        </p:nvSpPr>
        <p:spPr/>
        <p:txBody>
          <a:bodyPr>
            <a:normAutofit lnSpcReduction="10000"/>
          </a:bodyPr>
          <a:lstStyle/>
          <a:p>
            <a:pPr>
              <a:buNone/>
            </a:pPr>
            <a:r>
              <a:rPr lang="id-ID" dirty="0" smtClean="0">
                <a:solidFill>
                  <a:srgbClr val="FFFF00"/>
                </a:solidFill>
              </a:rPr>
              <a:t> 	Tergantung </a:t>
            </a:r>
            <a:r>
              <a:rPr lang="id-ID" dirty="0">
                <a:solidFill>
                  <a:srgbClr val="FFFF00"/>
                </a:solidFill>
              </a:rPr>
              <a:t>gaya manajemen. </a:t>
            </a:r>
            <a:endParaRPr lang="id-ID" dirty="0" smtClean="0">
              <a:solidFill>
                <a:srgbClr val="FFFF00"/>
              </a:solidFill>
            </a:endParaRPr>
          </a:p>
          <a:p>
            <a:pPr>
              <a:buNone/>
            </a:pPr>
            <a:r>
              <a:rPr lang="id-ID" dirty="0">
                <a:solidFill>
                  <a:srgbClr val="FFFF00"/>
                </a:solidFill>
              </a:rPr>
              <a:t>	</a:t>
            </a:r>
            <a:r>
              <a:rPr lang="id-ID" dirty="0" smtClean="0">
                <a:solidFill>
                  <a:srgbClr val="FFFF00"/>
                </a:solidFill>
              </a:rPr>
              <a:t>Empat </a:t>
            </a:r>
            <a:r>
              <a:rPr lang="id-ID" dirty="0">
                <a:solidFill>
                  <a:srgbClr val="FFFF00"/>
                </a:solidFill>
              </a:rPr>
              <a:t>gaya efektif : </a:t>
            </a:r>
            <a:endParaRPr lang="id-ID" dirty="0" smtClean="0">
              <a:solidFill>
                <a:srgbClr val="FFFF00"/>
              </a:solidFill>
            </a:endParaRPr>
          </a:p>
          <a:p>
            <a:pPr>
              <a:buNone/>
            </a:pPr>
            <a:r>
              <a:rPr lang="id-ID" dirty="0">
                <a:solidFill>
                  <a:srgbClr val="FFFF00"/>
                </a:solidFill>
              </a:rPr>
              <a:t>	</a:t>
            </a:r>
            <a:r>
              <a:rPr lang="id-ID" dirty="0" smtClean="0">
                <a:solidFill>
                  <a:srgbClr val="FFFF00"/>
                </a:solidFill>
              </a:rPr>
              <a:t>(</a:t>
            </a:r>
            <a:r>
              <a:rPr lang="id-ID" dirty="0">
                <a:solidFill>
                  <a:srgbClr val="FFFF00"/>
                </a:solidFill>
              </a:rPr>
              <a:t>1)direktif (karyawan menurut saja</a:t>
            </a:r>
            <a:r>
              <a:rPr lang="id-ID" dirty="0" smtClean="0">
                <a:solidFill>
                  <a:srgbClr val="FFFF00"/>
                </a:solidFill>
              </a:rPr>
              <a:t>)</a:t>
            </a:r>
          </a:p>
          <a:p>
            <a:pPr>
              <a:buNone/>
            </a:pPr>
            <a:r>
              <a:rPr lang="id-ID" dirty="0" smtClean="0">
                <a:solidFill>
                  <a:srgbClr val="FFFF00"/>
                </a:solidFill>
              </a:rPr>
              <a:t>	(</a:t>
            </a:r>
            <a:r>
              <a:rPr lang="id-ID" dirty="0">
                <a:solidFill>
                  <a:srgbClr val="FFFF00"/>
                </a:solidFill>
              </a:rPr>
              <a:t>2)pelatih (dengan </a:t>
            </a:r>
            <a:r>
              <a:rPr lang="id-ID" dirty="0" smtClean="0">
                <a:solidFill>
                  <a:srgbClr val="FFFF00"/>
                </a:solidFill>
              </a:rPr>
              <a:t>tim–komunikasi </a:t>
            </a:r>
            <a:r>
              <a:rPr lang="id-ID" dirty="0">
                <a:solidFill>
                  <a:srgbClr val="FFFF00"/>
                </a:solidFill>
              </a:rPr>
              <a:t>dua arah</a:t>
            </a:r>
            <a:r>
              <a:rPr lang="id-ID" dirty="0" smtClean="0">
                <a:solidFill>
                  <a:srgbClr val="FFFF00"/>
                </a:solidFill>
              </a:rPr>
              <a:t>) </a:t>
            </a:r>
            <a:r>
              <a:rPr lang="id-ID" dirty="0">
                <a:solidFill>
                  <a:srgbClr val="FFFF00"/>
                </a:solidFill>
              </a:rPr>
              <a:t>(3)suportif (bawahan kompeten, manajer </a:t>
            </a:r>
            <a:endParaRPr lang="id-ID" dirty="0" smtClean="0">
              <a:solidFill>
                <a:srgbClr val="FFFF00"/>
              </a:solidFill>
            </a:endParaRPr>
          </a:p>
          <a:p>
            <a:pPr>
              <a:buNone/>
            </a:pPr>
            <a:r>
              <a:rPr lang="id-ID" dirty="0">
                <a:solidFill>
                  <a:srgbClr val="FFFF00"/>
                </a:solidFill>
              </a:rPr>
              <a:t> </a:t>
            </a:r>
            <a:r>
              <a:rPr lang="id-ID" dirty="0" smtClean="0">
                <a:solidFill>
                  <a:srgbClr val="FFFF00"/>
                </a:solidFill>
              </a:rPr>
              <a:t>        hanya </a:t>
            </a:r>
            <a:r>
              <a:rPr lang="id-ID" dirty="0">
                <a:solidFill>
                  <a:srgbClr val="FFFF00"/>
                </a:solidFill>
              </a:rPr>
              <a:t>menetapkan tujuan</a:t>
            </a:r>
            <a:r>
              <a:rPr lang="id-ID" dirty="0" smtClean="0">
                <a:solidFill>
                  <a:srgbClr val="FFFF00"/>
                </a:solidFill>
              </a:rPr>
              <a:t>)</a:t>
            </a:r>
          </a:p>
          <a:p>
            <a:pPr>
              <a:buNone/>
            </a:pPr>
            <a:r>
              <a:rPr lang="id-ID" dirty="0" smtClean="0">
                <a:solidFill>
                  <a:srgbClr val="FFFF00"/>
                </a:solidFill>
              </a:rPr>
              <a:t> 	(</a:t>
            </a:r>
            <a:r>
              <a:rPr lang="id-ID" dirty="0">
                <a:solidFill>
                  <a:srgbClr val="FFFF00"/>
                </a:solidFill>
              </a:rPr>
              <a:t>4)pendelegasian (bawahan bertanggung </a:t>
            </a:r>
            <a:endParaRPr lang="id-ID" dirty="0" smtClean="0">
              <a:solidFill>
                <a:srgbClr val="FFFF00"/>
              </a:solidFill>
            </a:endParaRPr>
          </a:p>
          <a:p>
            <a:pPr>
              <a:buNone/>
            </a:pPr>
            <a:r>
              <a:rPr lang="id-ID" dirty="0">
                <a:solidFill>
                  <a:srgbClr val="FFFF00"/>
                </a:solidFill>
              </a:rPr>
              <a:t> </a:t>
            </a:r>
            <a:r>
              <a:rPr lang="id-ID" dirty="0" smtClean="0">
                <a:solidFill>
                  <a:srgbClr val="FFFF00"/>
                </a:solidFill>
              </a:rPr>
              <a:t>        jawab</a:t>
            </a:r>
            <a:r>
              <a:rPr lang="id-ID" dirty="0">
                <a:solidFill>
                  <a:srgbClr val="FFFF00"/>
                </a:solidFill>
              </a:rPr>
              <a:t>).</a:t>
            </a:r>
          </a:p>
          <a:p>
            <a:endParaRPr lang="id-ID" dirty="0">
              <a:solidFill>
                <a:srgbClr val="FFFF00"/>
              </a:solidFill>
            </a:endParaRPr>
          </a:p>
        </p:txBody>
      </p:sp>
      <p:sp>
        <p:nvSpPr>
          <p:cNvPr id="4" name="Footer Placeholder 3"/>
          <p:cNvSpPr>
            <a:spLocks noGrp="1"/>
          </p:cNvSpPr>
          <p:nvPr>
            <p:ph type="ftr" sz="quarter" idx="11"/>
          </p:nvPr>
        </p:nvSpPr>
        <p:spPr/>
        <p:txBody>
          <a:bodyPr/>
          <a:lstStyle/>
          <a:p>
            <a:r>
              <a:rPr lang="id-ID" sz="1600" dirty="0" smtClean="0">
                <a:solidFill>
                  <a:schemeClr val="bg1"/>
                </a:solidFill>
              </a:rPr>
              <a:t>Komunikasi Bisnis</a:t>
            </a:r>
            <a:endParaRPr lang="id-ID" sz="16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rgbClr val="FFFF00"/>
                </a:solidFill>
              </a:rPr>
              <a:t>Pola-pola Komunikasi</a:t>
            </a:r>
            <a:endParaRPr lang="id-ID" dirty="0"/>
          </a:p>
        </p:txBody>
      </p:sp>
      <p:sp>
        <p:nvSpPr>
          <p:cNvPr id="3" name="Content Placeholder 2"/>
          <p:cNvSpPr>
            <a:spLocks noGrp="1"/>
          </p:cNvSpPr>
          <p:nvPr>
            <p:ph idx="1"/>
          </p:nvPr>
        </p:nvSpPr>
        <p:spPr/>
        <p:txBody>
          <a:bodyPr/>
          <a:lstStyle/>
          <a:p>
            <a:pPr>
              <a:buNone/>
            </a:pPr>
            <a:endParaRPr lang="id-ID" sz="2400" dirty="0">
              <a:solidFill>
                <a:srgbClr val="FFFF00"/>
              </a:solidFill>
            </a:endParaRPr>
          </a:p>
          <a:p>
            <a:pPr marL="514350" indent="-514350">
              <a:buAutoNum type="arabicPeriod"/>
            </a:pPr>
            <a:r>
              <a:rPr lang="id-ID" dirty="0" smtClean="0">
                <a:solidFill>
                  <a:srgbClr val="FFFF00"/>
                </a:solidFill>
              </a:rPr>
              <a:t>Arah </a:t>
            </a:r>
            <a:r>
              <a:rPr lang="id-ID" dirty="0">
                <a:solidFill>
                  <a:srgbClr val="FFFF00"/>
                </a:solidFill>
              </a:rPr>
              <a:t>(vertikal, horizontal, diagonal</a:t>
            </a:r>
            <a:r>
              <a:rPr lang="id-ID" dirty="0" smtClean="0">
                <a:solidFill>
                  <a:srgbClr val="FFFF00"/>
                </a:solidFill>
              </a:rPr>
              <a:t>)</a:t>
            </a:r>
          </a:p>
          <a:p>
            <a:pPr marL="514350" indent="-514350">
              <a:buAutoNum type="arabicPeriod"/>
            </a:pPr>
            <a:r>
              <a:rPr lang="id-ID" dirty="0" smtClean="0">
                <a:solidFill>
                  <a:srgbClr val="FFFF00"/>
                </a:solidFill>
              </a:rPr>
              <a:t>Sifat </a:t>
            </a:r>
            <a:r>
              <a:rPr lang="id-ID" dirty="0">
                <a:solidFill>
                  <a:srgbClr val="FFFF00"/>
                </a:solidFill>
              </a:rPr>
              <a:t>(laporan, rangkuman, perintah, percakapan</a:t>
            </a:r>
            <a:r>
              <a:rPr lang="id-ID" dirty="0" smtClean="0">
                <a:solidFill>
                  <a:srgbClr val="FFFF00"/>
                </a:solidFill>
              </a:rPr>
              <a:t>)</a:t>
            </a:r>
          </a:p>
          <a:p>
            <a:pPr marL="514350" indent="-514350">
              <a:buAutoNum type="arabicPeriod"/>
            </a:pPr>
            <a:r>
              <a:rPr lang="id-ID" dirty="0" smtClean="0">
                <a:solidFill>
                  <a:srgbClr val="FFFF00"/>
                </a:solidFill>
              </a:rPr>
              <a:t>Formalitas </a:t>
            </a:r>
            <a:r>
              <a:rPr lang="id-ID" dirty="0">
                <a:solidFill>
                  <a:srgbClr val="FFFF00"/>
                </a:solidFill>
              </a:rPr>
              <a:t>(sesuai hierarki</a:t>
            </a:r>
            <a:r>
              <a:rPr lang="id-ID" dirty="0" smtClean="0">
                <a:solidFill>
                  <a:srgbClr val="FFFF00"/>
                </a:solidFill>
              </a:rPr>
              <a:t>)</a:t>
            </a:r>
          </a:p>
          <a:p>
            <a:pPr marL="514350" indent="-514350">
              <a:buNone/>
            </a:pPr>
            <a:endParaRPr lang="id-ID" dirty="0">
              <a:solidFill>
                <a:srgbClr val="FFFF00"/>
              </a:solidFill>
            </a:endParaRPr>
          </a:p>
          <a:p>
            <a:pPr>
              <a:buNone/>
            </a:pPr>
            <a:r>
              <a:rPr lang="id-ID" sz="2400" dirty="0" smtClean="0">
                <a:solidFill>
                  <a:srgbClr val="FFFF00"/>
                </a:solidFill>
              </a:rPr>
              <a:t> (Menurut </a:t>
            </a:r>
            <a:r>
              <a:rPr lang="id-ID" sz="2400" b="1" dirty="0" smtClean="0">
                <a:solidFill>
                  <a:srgbClr val="FFFF00"/>
                </a:solidFill>
              </a:rPr>
              <a:t>Erwin Bettinghaus )</a:t>
            </a:r>
          </a:p>
          <a:p>
            <a:pPr>
              <a:buNone/>
            </a:pPr>
            <a:endParaRPr lang="id-ID" dirty="0">
              <a:solidFill>
                <a:srgbClr val="FFFF00"/>
              </a:solidFill>
            </a:endParaRPr>
          </a:p>
        </p:txBody>
      </p:sp>
      <p:sp>
        <p:nvSpPr>
          <p:cNvPr id="4" name="Footer Placeholder 3"/>
          <p:cNvSpPr>
            <a:spLocks noGrp="1"/>
          </p:cNvSpPr>
          <p:nvPr>
            <p:ph type="ftr" sz="quarter" idx="11"/>
          </p:nvPr>
        </p:nvSpPr>
        <p:spPr/>
        <p:txBody>
          <a:bodyPr/>
          <a:lstStyle/>
          <a:p>
            <a:r>
              <a:rPr lang="id-ID" dirty="0" smtClean="0">
                <a:solidFill>
                  <a:schemeClr val="bg1"/>
                </a:solidFill>
              </a:rPr>
              <a:t>Komunikasi Bisnis</a:t>
            </a:r>
            <a:endParaRPr lang="id-ID"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batik pattern.jpg"/>
          <p:cNvPicPr>
            <a:picLocks noGrp="1" noChangeAspect="1"/>
          </p:cNvPicPr>
          <p:nvPr>
            <p:ph idx="1"/>
          </p:nvPr>
        </p:nvPicPr>
        <p:blipFill>
          <a:blip r:embed="rId2"/>
          <a:stretch>
            <a:fillRect/>
          </a:stretch>
        </p:blipFill>
        <p:spPr>
          <a:xfrm>
            <a:off x="0" y="5530"/>
            <a:ext cx="9144000" cy="6852470"/>
          </a:xfrm>
        </p:spPr>
      </p:pic>
      <p:sp>
        <p:nvSpPr>
          <p:cNvPr id="5" name="Footer Placeholder 4"/>
          <p:cNvSpPr>
            <a:spLocks noGrp="1"/>
          </p:cNvSpPr>
          <p:nvPr>
            <p:ph type="ftr" sz="quarter" idx="11"/>
          </p:nvPr>
        </p:nvSpPr>
        <p:spPr/>
        <p:txBody>
          <a:bodyPr/>
          <a:lstStyle/>
          <a:p>
            <a:r>
              <a:rPr lang="id-ID" sz="1400" dirty="0" smtClean="0">
                <a:solidFill>
                  <a:schemeClr val="tx1"/>
                </a:solidFill>
              </a:rPr>
              <a:t>Komunikasi Bisnis</a:t>
            </a:r>
            <a:endParaRPr lang="id-ID" sz="1400" dirty="0">
              <a:solidFill>
                <a:schemeClr val="tx1"/>
              </a:solidFill>
            </a:endParaRPr>
          </a:p>
        </p:txBody>
      </p:sp>
      <p:sp>
        <p:nvSpPr>
          <p:cNvPr id="6" name="TextBox 5"/>
          <p:cNvSpPr txBox="1"/>
          <p:nvPr/>
        </p:nvSpPr>
        <p:spPr>
          <a:xfrm>
            <a:off x="571472" y="500042"/>
            <a:ext cx="8358246" cy="6186309"/>
          </a:xfrm>
          <a:prstGeom prst="rect">
            <a:avLst/>
          </a:prstGeom>
          <a:noFill/>
        </p:spPr>
        <p:txBody>
          <a:bodyPr wrap="square" rtlCol="0">
            <a:spAutoFit/>
          </a:bodyPr>
          <a:lstStyle/>
          <a:p>
            <a:r>
              <a:rPr lang="id-ID" sz="3600" b="1" dirty="0" smtClean="0"/>
              <a:t>Komunikasi Bisnis </a:t>
            </a:r>
            <a:r>
              <a:rPr lang="id-ID" sz="3600" dirty="0" smtClean="0"/>
              <a:t>menurut </a:t>
            </a:r>
            <a:r>
              <a:rPr lang="id-ID" sz="3200" b="1" dirty="0" smtClean="0"/>
              <a:t>Bovee </a:t>
            </a:r>
            <a:r>
              <a:rPr lang="id-ID" sz="3200" b="1" dirty="0"/>
              <a:t>dan Thill </a:t>
            </a:r>
            <a:endParaRPr lang="id-ID" sz="3200" b="1" dirty="0" smtClean="0"/>
          </a:p>
          <a:p>
            <a:endParaRPr lang="id-ID" sz="5400" dirty="0" smtClean="0"/>
          </a:p>
          <a:p>
            <a:r>
              <a:rPr lang="id-ID" sz="7200" dirty="0" smtClean="0"/>
              <a:t>   45</a:t>
            </a:r>
            <a:r>
              <a:rPr lang="id-ID" sz="7200" dirty="0"/>
              <a:t>% </a:t>
            </a:r>
            <a:endParaRPr lang="id-ID" sz="7200" dirty="0" smtClean="0"/>
          </a:p>
          <a:p>
            <a:r>
              <a:rPr lang="id-ID" sz="3600" dirty="0" smtClean="0"/>
              <a:t>Mendengarkan</a:t>
            </a:r>
          </a:p>
          <a:p>
            <a:endParaRPr lang="id-ID" sz="3600" dirty="0" smtClean="0"/>
          </a:p>
          <a:p>
            <a:r>
              <a:rPr lang="id-ID" sz="7200" dirty="0" smtClean="0"/>
              <a:t>  16</a:t>
            </a:r>
            <a:r>
              <a:rPr lang="id-ID" sz="7200" dirty="0"/>
              <a:t>% </a:t>
            </a:r>
            <a:endParaRPr lang="id-ID" sz="7200" dirty="0" smtClean="0"/>
          </a:p>
          <a:p>
            <a:r>
              <a:rPr lang="id-ID" sz="3600" dirty="0" smtClean="0"/>
              <a:t>   Membaca</a:t>
            </a:r>
          </a:p>
          <a:p>
            <a:endParaRPr lang="id-ID" sz="5400" dirty="0"/>
          </a:p>
        </p:txBody>
      </p:sp>
      <p:sp>
        <p:nvSpPr>
          <p:cNvPr id="7" name="TextBox 6"/>
          <p:cNvSpPr txBox="1"/>
          <p:nvPr/>
        </p:nvSpPr>
        <p:spPr>
          <a:xfrm>
            <a:off x="5715008" y="1785926"/>
            <a:ext cx="2643206" cy="2369880"/>
          </a:xfrm>
          <a:prstGeom prst="rect">
            <a:avLst/>
          </a:prstGeom>
          <a:noFill/>
        </p:spPr>
        <p:txBody>
          <a:bodyPr wrap="square" rtlCol="0">
            <a:spAutoFit/>
          </a:bodyPr>
          <a:lstStyle/>
          <a:p>
            <a:r>
              <a:rPr lang="id-ID" sz="7200" dirty="0" smtClean="0"/>
              <a:t>30% </a:t>
            </a:r>
          </a:p>
          <a:p>
            <a:r>
              <a:rPr lang="id-ID" sz="4000" dirty="0" smtClean="0"/>
              <a:t>  Bicara</a:t>
            </a:r>
          </a:p>
          <a:p>
            <a:endParaRPr lang="id-ID" dirty="0" smtClean="0"/>
          </a:p>
          <a:p>
            <a:endParaRPr lang="id-ID" dirty="0"/>
          </a:p>
        </p:txBody>
      </p:sp>
      <p:sp>
        <p:nvSpPr>
          <p:cNvPr id="10" name="TextBox 9"/>
          <p:cNvSpPr txBox="1"/>
          <p:nvPr/>
        </p:nvSpPr>
        <p:spPr>
          <a:xfrm>
            <a:off x="5643570" y="3929066"/>
            <a:ext cx="2571768" cy="2031325"/>
          </a:xfrm>
          <a:prstGeom prst="rect">
            <a:avLst/>
          </a:prstGeom>
          <a:noFill/>
        </p:spPr>
        <p:txBody>
          <a:bodyPr wrap="square" rtlCol="0">
            <a:spAutoFit/>
          </a:bodyPr>
          <a:lstStyle/>
          <a:p>
            <a:r>
              <a:rPr lang="id-ID" sz="7200" dirty="0" smtClean="0"/>
              <a:t>9%</a:t>
            </a:r>
          </a:p>
          <a:p>
            <a:r>
              <a:rPr lang="id-ID" sz="3600" dirty="0" smtClean="0"/>
              <a:t>Menulis</a:t>
            </a:r>
          </a:p>
          <a:p>
            <a:endParaRPr lang="id-ID"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descr="text5.jpg"/>
          <p:cNvPicPr>
            <a:picLocks noGrp="1" noChangeAspect="1"/>
          </p:cNvPicPr>
          <p:nvPr>
            <p:ph idx="1"/>
          </p:nvPr>
        </p:nvPicPr>
        <p:blipFill>
          <a:blip r:embed="rId2"/>
          <a:stretch>
            <a:fillRect/>
          </a:stretch>
        </p:blipFill>
        <p:spPr>
          <a:xfrm>
            <a:off x="0" y="0"/>
            <a:ext cx="9144000" cy="7183596"/>
          </a:xfrm>
        </p:spPr>
      </p:pic>
      <p:sp>
        <p:nvSpPr>
          <p:cNvPr id="4" name="Footer Placeholder 3"/>
          <p:cNvSpPr>
            <a:spLocks noGrp="1"/>
          </p:cNvSpPr>
          <p:nvPr>
            <p:ph type="ftr" sz="quarter" idx="11"/>
          </p:nvPr>
        </p:nvSpPr>
        <p:spPr/>
        <p:txBody>
          <a:bodyPr/>
          <a:lstStyle/>
          <a:p>
            <a:r>
              <a:rPr lang="id-ID" sz="1600" dirty="0" smtClean="0">
                <a:solidFill>
                  <a:schemeClr val="bg1"/>
                </a:solidFill>
              </a:rPr>
              <a:t>Komunikasi Bisnis</a:t>
            </a:r>
            <a:endParaRPr lang="id-ID" sz="1600" dirty="0">
              <a:solidFill>
                <a:schemeClr val="bg1"/>
              </a:solidFill>
            </a:endParaRPr>
          </a:p>
        </p:txBody>
      </p:sp>
      <p:sp>
        <p:nvSpPr>
          <p:cNvPr id="6" name="TextBox 5"/>
          <p:cNvSpPr txBox="1"/>
          <p:nvPr/>
        </p:nvSpPr>
        <p:spPr>
          <a:xfrm>
            <a:off x="2714612" y="1928802"/>
            <a:ext cx="3857652" cy="3416320"/>
          </a:xfrm>
          <a:prstGeom prst="rect">
            <a:avLst/>
          </a:prstGeom>
          <a:noFill/>
        </p:spPr>
        <p:txBody>
          <a:bodyPr wrap="square" rtlCol="0">
            <a:spAutoFit/>
          </a:bodyPr>
          <a:lstStyle/>
          <a:p>
            <a:pPr algn="ctr"/>
            <a:r>
              <a:rPr lang="id-ID" sz="3600" dirty="0"/>
              <a:t>Pada komunikasi bisnis, setidaknya ada 3 tujuan utama yang ingin </a:t>
            </a:r>
            <a:r>
              <a:rPr lang="id-ID" sz="3600" dirty="0" smtClean="0"/>
              <a:t>diwujudkan:</a:t>
            </a:r>
            <a:endParaRPr lang="id-ID" sz="3600" dirty="0"/>
          </a:p>
          <a:p>
            <a:pPr algn="ctr"/>
            <a:endParaRPr lang="id-ID"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descr="wood2.jpg"/>
          <p:cNvPicPr>
            <a:picLocks noGrp="1" noChangeAspect="1"/>
          </p:cNvPicPr>
          <p:nvPr>
            <p:ph idx="1"/>
          </p:nvPr>
        </p:nvPicPr>
        <p:blipFill>
          <a:blip r:embed="rId2"/>
          <a:stretch>
            <a:fillRect/>
          </a:stretch>
        </p:blipFill>
        <p:spPr>
          <a:xfrm>
            <a:off x="0" y="0"/>
            <a:ext cx="9144033" cy="6858000"/>
          </a:xfrm>
        </p:spPr>
      </p:pic>
      <p:sp>
        <p:nvSpPr>
          <p:cNvPr id="4" name="Footer Placeholder 3"/>
          <p:cNvSpPr>
            <a:spLocks noGrp="1"/>
          </p:cNvSpPr>
          <p:nvPr>
            <p:ph type="ftr" sz="quarter" idx="11"/>
          </p:nvPr>
        </p:nvSpPr>
        <p:spPr/>
        <p:txBody>
          <a:bodyPr/>
          <a:lstStyle/>
          <a:p>
            <a:r>
              <a:rPr lang="id-ID" smtClean="0"/>
              <a:t>Komunikasi Bisnis</a:t>
            </a:r>
            <a:endParaRPr lang="id-ID"/>
          </a:p>
        </p:txBody>
      </p:sp>
      <p:sp>
        <p:nvSpPr>
          <p:cNvPr id="6" name="TextBox 5"/>
          <p:cNvSpPr txBox="1"/>
          <p:nvPr/>
        </p:nvSpPr>
        <p:spPr>
          <a:xfrm>
            <a:off x="571472" y="428604"/>
            <a:ext cx="8572528" cy="6494085"/>
          </a:xfrm>
          <a:prstGeom prst="rect">
            <a:avLst/>
          </a:prstGeom>
          <a:noFill/>
        </p:spPr>
        <p:txBody>
          <a:bodyPr wrap="square" rtlCol="0">
            <a:spAutoFit/>
          </a:bodyPr>
          <a:lstStyle/>
          <a:p>
            <a:pPr marL="514350" lvl="0" indent="-514350">
              <a:buAutoNum type="arabicPeriod"/>
            </a:pPr>
            <a:r>
              <a:rPr lang="id-ID" sz="3200" b="1" dirty="0" smtClean="0">
                <a:solidFill>
                  <a:srgbClr val="FFFF00"/>
                </a:solidFill>
              </a:rPr>
              <a:t>Memberi </a:t>
            </a:r>
            <a:r>
              <a:rPr lang="id-ID" sz="3200" b="1" dirty="0">
                <a:solidFill>
                  <a:srgbClr val="FFFF00"/>
                </a:solidFill>
              </a:rPr>
              <a:t>Informasi </a:t>
            </a:r>
            <a:r>
              <a:rPr lang="id-ID" sz="3200" b="1" dirty="0" smtClean="0">
                <a:solidFill>
                  <a:srgbClr val="FFFF00"/>
                </a:solidFill>
              </a:rPr>
              <a:t>(Informing)</a:t>
            </a:r>
          </a:p>
          <a:p>
            <a:pPr marL="514350" lvl="0" indent="-514350"/>
            <a:r>
              <a:rPr lang="id-ID" sz="3200" b="1" dirty="0">
                <a:solidFill>
                  <a:srgbClr val="FFFF00"/>
                </a:solidFill>
              </a:rPr>
              <a:t>	</a:t>
            </a:r>
            <a:r>
              <a:rPr lang="id-ID" sz="3200" b="1" dirty="0" smtClean="0">
                <a:solidFill>
                  <a:srgbClr val="FFFF00"/>
                </a:solidFill>
              </a:rPr>
              <a:t>K</a:t>
            </a:r>
            <a:r>
              <a:rPr lang="id-ID" sz="3200" dirty="0" smtClean="0">
                <a:solidFill>
                  <a:srgbClr val="FFFF00"/>
                </a:solidFill>
              </a:rPr>
              <a:t>arena </a:t>
            </a:r>
            <a:r>
              <a:rPr lang="id-ID" sz="3200" dirty="0">
                <a:solidFill>
                  <a:srgbClr val="FFFF00"/>
                </a:solidFill>
              </a:rPr>
              <a:t>komunikasi akan terjadi jika terdapat pesan atau informasi yang memang ingin disampaikan. Misalnya, seorang pelaku usaha atau perusahaan ingin memasarkan produk baru, maka mereka akan memasang suatu iklan mengenai informasi produk baru tersebut. Namun perlu diperhatikan bahwa </a:t>
            </a:r>
            <a:r>
              <a:rPr lang="id-ID" sz="3200" dirty="0" smtClean="0">
                <a:solidFill>
                  <a:srgbClr val="FFFF00"/>
                </a:solidFill>
              </a:rPr>
              <a:t>masing-masing </a:t>
            </a:r>
            <a:r>
              <a:rPr lang="id-ID" sz="3200" dirty="0">
                <a:solidFill>
                  <a:srgbClr val="FFFF00"/>
                </a:solidFill>
              </a:rPr>
              <a:t>media memiliki kelebihan dan kekurangannya dan kita harus </a:t>
            </a:r>
            <a:r>
              <a:rPr lang="id-ID" sz="3200" dirty="0" smtClean="0">
                <a:solidFill>
                  <a:srgbClr val="FFFF00"/>
                </a:solidFill>
              </a:rPr>
              <a:t>pandai-pandai </a:t>
            </a:r>
            <a:r>
              <a:rPr lang="id-ID" sz="3200" dirty="0">
                <a:solidFill>
                  <a:srgbClr val="FFFF00"/>
                </a:solidFill>
              </a:rPr>
              <a:t>dalam memilih media yang paling tepat untuk digunakan.</a:t>
            </a:r>
          </a:p>
          <a:p>
            <a:endParaRPr lang="id-ID" sz="3200"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descr="text4.jpg"/>
          <p:cNvPicPr>
            <a:picLocks noGrp="1" noChangeAspect="1"/>
          </p:cNvPicPr>
          <p:nvPr>
            <p:ph idx="1"/>
          </p:nvPr>
        </p:nvPicPr>
        <p:blipFill>
          <a:blip r:embed="rId2"/>
          <a:stretch>
            <a:fillRect/>
          </a:stretch>
        </p:blipFill>
        <p:spPr>
          <a:xfrm>
            <a:off x="1" y="0"/>
            <a:ext cx="9144032" cy="6858024"/>
          </a:xfrm>
        </p:spPr>
      </p:pic>
      <p:sp>
        <p:nvSpPr>
          <p:cNvPr id="4" name="Footer Placeholder 3"/>
          <p:cNvSpPr>
            <a:spLocks noGrp="1"/>
          </p:cNvSpPr>
          <p:nvPr>
            <p:ph type="ftr" sz="quarter" idx="11"/>
          </p:nvPr>
        </p:nvSpPr>
        <p:spPr/>
        <p:txBody>
          <a:bodyPr/>
          <a:lstStyle/>
          <a:p>
            <a:r>
              <a:rPr lang="id-ID" smtClean="0"/>
              <a:t>Komunikasi Bisnis</a:t>
            </a:r>
            <a:endParaRPr lang="id-ID"/>
          </a:p>
        </p:txBody>
      </p:sp>
      <p:sp>
        <p:nvSpPr>
          <p:cNvPr id="6" name="TextBox 5"/>
          <p:cNvSpPr txBox="1"/>
          <p:nvPr/>
        </p:nvSpPr>
        <p:spPr>
          <a:xfrm>
            <a:off x="571472" y="3071810"/>
            <a:ext cx="7858180" cy="2677656"/>
          </a:xfrm>
          <a:prstGeom prst="rect">
            <a:avLst/>
          </a:prstGeom>
          <a:noFill/>
        </p:spPr>
        <p:txBody>
          <a:bodyPr wrap="square" rtlCol="0">
            <a:spAutoFit/>
          </a:bodyPr>
          <a:lstStyle/>
          <a:p>
            <a:pPr lvl="0"/>
            <a:r>
              <a:rPr lang="id-ID" sz="2800" dirty="0" smtClean="0"/>
              <a:t>Hal ini dilakukan </a:t>
            </a:r>
            <a:r>
              <a:rPr lang="id-ID" sz="2800" dirty="0"/>
              <a:t>agar apa yang ingin disampaikan dapat dipahami dengan benar oleh pihak penerima. Hal ini biasanya dilakukan untuk penegasan konfirmasi pesanan pelanggan sehingga tidak ada pihak yang merasa dirugikan.</a:t>
            </a:r>
          </a:p>
          <a:p>
            <a:endParaRPr lang="id-ID" sz="2800" dirty="0"/>
          </a:p>
        </p:txBody>
      </p:sp>
      <p:sp>
        <p:nvSpPr>
          <p:cNvPr id="7" name="TextBox 6"/>
          <p:cNvSpPr txBox="1"/>
          <p:nvPr/>
        </p:nvSpPr>
        <p:spPr>
          <a:xfrm>
            <a:off x="1857356" y="2071678"/>
            <a:ext cx="6143668" cy="523220"/>
          </a:xfrm>
          <a:prstGeom prst="rect">
            <a:avLst/>
          </a:prstGeom>
          <a:noFill/>
        </p:spPr>
        <p:txBody>
          <a:bodyPr wrap="square" rtlCol="0">
            <a:spAutoFit/>
          </a:bodyPr>
          <a:lstStyle/>
          <a:p>
            <a:r>
              <a:rPr lang="id-ID" sz="2800" b="1" dirty="0" smtClean="0"/>
              <a:t>2. Memberi Persuasi (Persuading)</a:t>
            </a:r>
            <a:endParaRPr lang="id-ID"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descr="text5.jpg"/>
          <p:cNvPicPr>
            <a:picLocks noGrp="1" noChangeAspect="1"/>
          </p:cNvPicPr>
          <p:nvPr>
            <p:ph idx="1"/>
          </p:nvPr>
        </p:nvPicPr>
        <p:blipFill>
          <a:blip r:embed="rId2"/>
          <a:stretch>
            <a:fillRect/>
          </a:stretch>
        </p:blipFill>
        <p:spPr>
          <a:xfrm>
            <a:off x="0" y="0"/>
            <a:ext cx="9144000" cy="7183596"/>
          </a:xfrm>
        </p:spPr>
      </p:pic>
      <p:sp>
        <p:nvSpPr>
          <p:cNvPr id="4" name="Footer Placeholder 3"/>
          <p:cNvSpPr>
            <a:spLocks noGrp="1"/>
          </p:cNvSpPr>
          <p:nvPr>
            <p:ph type="ftr" sz="quarter" idx="11"/>
          </p:nvPr>
        </p:nvSpPr>
        <p:spPr/>
        <p:txBody>
          <a:bodyPr/>
          <a:lstStyle/>
          <a:p>
            <a:r>
              <a:rPr lang="id-ID" sz="1600" dirty="0" smtClean="0">
                <a:solidFill>
                  <a:schemeClr val="bg1"/>
                </a:solidFill>
              </a:rPr>
              <a:t>Komunikasi Bisnis</a:t>
            </a:r>
            <a:endParaRPr lang="id-ID" sz="1600" dirty="0">
              <a:solidFill>
                <a:schemeClr val="bg1"/>
              </a:solidFill>
            </a:endParaRPr>
          </a:p>
        </p:txBody>
      </p:sp>
      <p:sp>
        <p:nvSpPr>
          <p:cNvPr id="6" name="TextBox 5"/>
          <p:cNvSpPr txBox="1"/>
          <p:nvPr/>
        </p:nvSpPr>
        <p:spPr>
          <a:xfrm>
            <a:off x="2428860" y="1714488"/>
            <a:ext cx="4214842" cy="2754600"/>
          </a:xfrm>
          <a:prstGeom prst="rect">
            <a:avLst/>
          </a:prstGeom>
          <a:noFill/>
        </p:spPr>
        <p:txBody>
          <a:bodyPr wrap="square" rtlCol="0">
            <a:spAutoFit/>
          </a:bodyPr>
          <a:lstStyle/>
          <a:p>
            <a:pPr lvl="0"/>
            <a:r>
              <a:rPr lang="id-ID" sz="1900" b="1" dirty="0" smtClean="0"/>
              <a:t>3. Melakukan Kolaborasi (Collaborating)</a:t>
            </a:r>
          </a:p>
          <a:p>
            <a:pPr lvl="0"/>
            <a:endParaRPr lang="id-ID" b="1" dirty="0"/>
          </a:p>
          <a:p>
            <a:pPr lvl="0"/>
            <a:endParaRPr lang="id-ID" b="1" dirty="0" smtClean="0"/>
          </a:p>
          <a:p>
            <a:pPr lvl="0"/>
            <a:r>
              <a:rPr lang="id-ID" dirty="0"/>
              <a:t> </a:t>
            </a:r>
            <a:r>
              <a:rPr lang="id-ID" dirty="0" smtClean="0"/>
              <a:t>    </a:t>
            </a:r>
            <a:r>
              <a:rPr lang="id-ID" sz="2000" dirty="0" smtClean="0"/>
              <a:t>Dilakukan </a:t>
            </a:r>
            <a:r>
              <a:rPr lang="id-ID" sz="2000" dirty="0"/>
              <a:t>supaya memudahkan </a:t>
            </a:r>
            <a:endParaRPr lang="id-ID" sz="2000" dirty="0" smtClean="0"/>
          </a:p>
          <a:p>
            <a:pPr lvl="0"/>
            <a:r>
              <a:rPr lang="id-ID" sz="2000" dirty="0"/>
              <a:t> </a:t>
            </a:r>
            <a:r>
              <a:rPr lang="id-ID" sz="2000" dirty="0" smtClean="0"/>
              <a:t>    dalam melakukan </a:t>
            </a:r>
            <a:r>
              <a:rPr lang="id-ID" sz="2000" dirty="0"/>
              <a:t>kerja sama bisnis. </a:t>
            </a:r>
            <a:endParaRPr lang="id-ID" sz="2000" dirty="0" smtClean="0"/>
          </a:p>
          <a:p>
            <a:pPr lvl="0"/>
            <a:r>
              <a:rPr lang="id-ID" sz="2000" dirty="0"/>
              <a:t> </a:t>
            </a:r>
            <a:r>
              <a:rPr lang="id-ID" sz="2000" dirty="0" smtClean="0"/>
              <a:t>    Kolaborasi dilakukan </a:t>
            </a:r>
            <a:r>
              <a:rPr lang="id-ID" sz="2000" dirty="0"/>
              <a:t>dengan tujuan </a:t>
            </a:r>
            <a:endParaRPr lang="id-ID" sz="2000" dirty="0" smtClean="0"/>
          </a:p>
          <a:p>
            <a:pPr lvl="0"/>
            <a:r>
              <a:rPr lang="id-ID" sz="2000" dirty="0"/>
              <a:t> </a:t>
            </a:r>
            <a:r>
              <a:rPr lang="id-ID" sz="2000" dirty="0" smtClean="0"/>
              <a:t>    untuk mendapatkan </a:t>
            </a:r>
            <a:r>
              <a:rPr lang="id-ID" sz="2000" dirty="0"/>
              <a:t>keuntungan </a:t>
            </a:r>
            <a:endParaRPr lang="id-ID" sz="2000" dirty="0" smtClean="0"/>
          </a:p>
          <a:p>
            <a:pPr lvl="0"/>
            <a:r>
              <a:rPr lang="id-ID" sz="2000" dirty="0"/>
              <a:t> </a:t>
            </a:r>
            <a:r>
              <a:rPr lang="id-ID" sz="2000" dirty="0" smtClean="0"/>
              <a:t>    antara </a:t>
            </a:r>
            <a:r>
              <a:rPr lang="id-ID" sz="2000" dirty="0"/>
              <a:t>kedua </a:t>
            </a:r>
            <a:r>
              <a:rPr lang="id-ID" sz="2000" dirty="0" smtClean="0"/>
              <a:t>belah </a:t>
            </a:r>
            <a:r>
              <a:rPr lang="id-ID" sz="2000" dirty="0"/>
              <a:t>pihak.</a:t>
            </a:r>
          </a:p>
          <a:p>
            <a:endParaRPr lang="id-ID"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descr="subtitle.jpg"/>
          <p:cNvPicPr>
            <a:picLocks noGrp="1" noChangeAspect="1"/>
          </p:cNvPicPr>
          <p:nvPr>
            <p:ph idx="1"/>
          </p:nvPr>
        </p:nvPicPr>
        <p:blipFill>
          <a:blip r:embed="rId3"/>
          <a:stretch>
            <a:fillRect/>
          </a:stretch>
        </p:blipFill>
        <p:spPr>
          <a:xfrm>
            <a:off x="0" y="0"/>
            <a:ext cx="9196489" cy="6905639"/>
          </a:xfrm>
        </p:spPr>
      </p:pic>
      <p:sp>
        <p:nvSpPr>
          <p:cNvPr id="4" name="Footer Placeholder 3"/>
          <p:cNvSpPr>
            <a:spLocks noGrp="1"/>
          </p:cNvSpPr>
          <p:nvPr>
            <p:ph type="ftr" sz="quarter" idx="11"/>
          </p:nvPr>
        </p:nvSpPr>
        <p:spPr/>
        <p:txBody>
          <a:bodyPr/>
          <a:lstStyle/>
          <a:p>
            <a:r>
              <a:rPr lang="id-ID" sz="1800" dirty="0" smtClean="0">
                <a:solidFill>
                  <a:schemeClr val="bg1"/>
                </a:solidFill>
              </a:rPr>
              <a:t>Komunikasi Bisnis</a:t>
            </a:r>
            <a:endParaRPr lang="id-ID" sz="1800" dirty="0">
              <a:solidFill>
                <a:schemeClr val="bg1"/>
              </a:solidFill>
            </a:endParaRPr>
          </a:p>
        </p:txBody>
      </p:sp>
      <p:sp>
        <p:nvSpPr>
          <p:cNvPr id="6" name="TextBox 5"/>
          <p:cNvSpPr txBox="1"/>
          <p:nvPr/>
        </p:nvSpPr>
        <p:spPr>
          <a:xfrm>
            <a:off x="2428860" y="2214554"/>
            <a:ext cx="3857652" cy="3539430"/>
          </a:xfrm>
          <a:prstGeom prst="rect">
            <a:avLst/>
          </a:prstGeom>
          <a:noFill/>
        </p:spPr>
        <p:txBody>
          <a:bodyPr wrap="square" rtlCol="0">
            <a:spAutoFit/>
          </a:bodyPr>
          <a:lstStyle/>
          <a:p>
            <a:r>
              <a:rPr lang="id-ID" sz="2800" dirty="0" smtClean="0"/>
              <a:t>Bisnis </a:t>
            </a:r>
            <a:r>
              <a:rPr lang="id-ID" sz="2800" dirty="0"/>
              <a:t>adalah pelaksanaan tanggung jawab sosial dalam penyediaan kebutuhan barang/jasa untuk meningkatkan/menjaga taraf hidup.</a:t>
            </a:r>
          </a:p>
          <a:p>
            <a:endParaRPr lang="id-ID" sz="2800" dirty="0"/>
          </a:p>
        </p:txBody>
      </p:sp>
      <p:sp>
        <p:nvSpPr>
          <p:cNvPr id="7" name="TextBox 6"/>
          <p:cNvSpPr txBox="1"/>
          <p:nvPr/>
        </p:nvSpPr>
        <p:spPr>
          <a:xfrm>
            <a:off x="6929454" y="3000372"/>
            <a:ext cx="2214546" cy="1323439"/>
          </a:xfrm>
          <a:prstGeom prst="rect">
            <a:avLst/>
          </a:prstGeom>
          <a:noFill/>
        </p:spPr>
        <p:txBody>
          <a:bodyPr wrap="square" rtlCol="0">
            <a:spAutoFit/>
          </a:bodyPr>
          <a:lstStyle/>
          <a:p>
            <a:pPr algn="r"/>
            <a:r>
              <a:rPr lang="id-ID" sz="4000" dirty="0" smtClean="0">
                <a:solidFill>
                  <a:srgbClr val="FFFF00"/>
                </a:solidFill>
              </a:rPr>
              <a:t>Menurut </a:t>
            </a:r>
          </a:p>
          <a:p>
            <a:pPr algn="r"/>
            <a:r>
              <a:rPr lang="id-ID" sz="4000" b="1" dirty="0">
                <a:solidFill>
                  <a:srgbClr val="FFFF00"/>
                </a:solidFill>
              </a:rPr>
              <a:t>Steade</a:t>
            </a:r>
            <a:endParaRPr lang="id-ID" sz="4000"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descr="book5.jpg"/>
          <p:cNvPicPr>
            <a:picLocks noGrp="1" noChangeAspect="1"/>
          </p:cNvPicPr>
          <p:nvPr>
            <p:ph idx="1"/>
          </p:nvPr>
        </p:nvPicPr>
        <p:blipFill>
          <a:blip r:embed="rId2"/>
          <a:stretch>
            <a:fillRect/>
          </a:stretch>
        </p:blipFill>
        <p:spPr>
          <a:xfrm>
            <a:off x="0" y="0"/>
            <a:ext cx="9136787" cy="6858000"/>
          </a:xfrm>
        </p:spPr>
      </p:pic>
      <p:sp>
        <p:nvSpPr>
          <p:cNvPr id="4" name="Footer Placeholder 3"/>
          <p:cNvSpPr>
            <a:spLocks noGrp="1"/>
          </p:cNvSpPr>
          <p:nvPr>
            <p:ph type="ftr" sz="quarter" idx="11"/>
          </p:nvPr>
        </p:nvSpPr>
        <p:spPr/>
        <p:txBody>
          <a:bodyPr/>
          <a:lstStyle/>
          <a:p>
            <a:r>
              <a:rPr lang="id-ID" sz="1400" dirty="0" smtClean="0">
                <a:solidFill>
                  <a:schemeClr val="bg1"/>
                </a:solidFill>
              </a:rPr>
              <a:t>Komunikasi Bisnis</a:t>
            </a:r>
            <a:endParaRPr lang="id-ID" sz="1400" dirty="0">
              <a:solidFill>
                <a:schemeClr val="bg1"/>
              </a:solidFill>
            </a:endParaRPr>
          </a:p>
        </p:txBody>
      </p:sp>
      <p:sp>
        <p:nvSpPr>
          <p:cNvPr id="6" name="TextBox 5"/>
          <p:cNvSpPr txBox="1"/>
          <p:nvPr/>
        </p:nvSpPr>
        <p:spPr>
          <a:xfrm>
            <a:off x="2071671" y="857232"/>
            <a:ext cx="4572032" cy="2092881"/>
          </a:xfrm>
          <a:prstGeom prst="rect">
            <a:avLst/>
          </a:prstGeom>
          <a:noFill/>
        </p:spPr>
        <p:txBody>
          <a:bodyPr wrap="square" rtlCol="0">
            <a:spAutoFit/>
          </a:bodyPr>
          <a:lstStyle/>
          <a:p>
            <a:r>
              <a:rPr lang="id-ID" sz="2600" dirty="0"/>
              <a:t>Pada </a:t>
            </a:r>
            <a:r>
              <a:rPr lang="id-ID" sz="2600" dirty="0" smtClean="0"/>
              <a:t>variabel </a:t>
            </a:r>
            <a:r>
              <a:rPr lang="id-ID" sz="2600" b="1" dirty="0"/>
              <a:t>Komunikator, </a:t>
            </a:r>
            <a:r>
              <a:rPr lang="id-ID" sz="2600" dirty="0"/>
              <a:t>terdapat </a:t>
            </a:r>
            <a:r>
              <a:rPr lang="id-ID" sz="2600" b="1" dirty="0"/>
              <a:t>kredibilitas </a:t>
            </a:r>
            <a:r>
              <a:rPr lang="id-ID" sz="2600" dirty="0"/>
              <a:t>yang akan mempengaruhi </a:t>
            </a:r>
            <a:r>
              <a:rPr lang="id-ID" sz="2600" b="1" dirty="0"/>
              <a:t>reaksi </a:t>
            </a:r>
            <a:r>
              <a:rPr lang="id-ID" sz="2600" dirty="0"/>
              <a:t>dari </a:t>
            </a:r>
            <a:r>
              <a:rPr lang="id-ID" sz="2600" b="1" dirty="0"/>
              <a:t>komunikan (penerima pesan). </a:t>
            </a:r>
            <a:endParaRPr lang="id-ID" sz="2600" dirty="0"/>
          </a:p>
          <a:p>
            <a:endParaRPr lang="id-ID" sz="2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descr="book9.jpg"/>
          <p:cNvPicPr>
            <a:picLocks noGrp="1" noChangeAspect="1"/>
          </p:cNvPicPr>
          <p:nvPr>
            <p:ph idx="1"/>
          </p:nvPr>
        </p:nvPicPr>
        <p:blipFill>
          <a:blip r:embed="rId2"/>
          <a:stretch>
            <a:fillRect/>
          </a:stretch>
        </p:blipFill>
        <p:spPr>
          <a:xfrm>
            <a:off x="0" y="0"/>
            <a:ext cx="9144000" cy="6858000"/>
          </a:xfrm>
        </p:spPr>
      </p:pic>
      <p:sp>
        <p:nvSpPr>
          <p:cNvPr id="4" name="Footer Placeholder 3"/>
          <p:cNvSpPr>
            <a:spLocks noGrp="1"/>
          </p:cNvSpPr>
          <p:nvPr>
            <p:ph type="ftr" sz="quarter" idx="11"/>
          </p:nvPr>
        </p:nvSpPr>
        <p:spPr/>
        <p:txBody>
          <a:bodyPr/>
          <a:lstStyle/>
          <a:p>
            <a:r>
              <a:rPr lang="id-ID" sz="1400" dirty="0" smtClean="0">
                <a:solidFill>
                  <a:schemeClr val="tx1"/>
                </a:solidFill>
              </a:rPr>
              <a:t>Komunikasi Bisnis</a:t>
            </a:r>
            <a:endParaRPr lang="id-ID" sz="1400" dirty="0">
              <a:solidFill>
                <a:schemeClr val="tx1"/>
              </a:solidFill>
            </a:endParaRPr>
          </a:p>
        </p:txBody>
      </p:sp>
      <p:sp>
        <p:nvSpPr>
          <p:cNvPr id="7" name="Rounded Rectangle 6"/>
          <p:cNvSpPr/>
          <p:nvPr/>
        </p:nvSpPr>
        <p:spPr>
          <a:xfrm>
            <a:off x="714348" y="571480"/>
            <a:ext cx="7572428" cy="54292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a:p>
        </p:txBody>
      </p:sp>
      <p:sp>
        <p:nvSpPr>
          <p:cNvPr id="8" name="TextBox 7"/>
          <p:cNvSpPr txBox="1"/>
          <p:nvPr/>
        </p:nvSpPr>
        <p:spPr>
          <a:xfrm>
            <a:off x="714348" y="571480"/>
            <a:ext cx="7572428" cy="5909310"/>
          </a:xfrm>
          <a:prstGeom prst="rect">
            <a:avLst/>
          </a:prstGeom>
          <a:noFill/>
        </p:spPr>
        <p:txBody>
          <a:bodyPr wrap="square" rtlCol="0">
            <a:spAutoFit/>
          </a:bodyPr>
          <a:lstStyle/>
          <a:p>
            <a:pPr algn="ctr"/>
            <a:r>
              <a:rPr lang="id-ID" sz="2100" b="1" dirty="0">
                <a:latin typeface="Algerian" pitchFamily="82" charset="0"/>
              </a:rPr>
              <a:t>Kredibilitas biasanya dinilai </a:t>
            </a:r>
            <a:r>
              <a:rPr lang="id-ID" sz="2100" b="1" dirty="0" smtClean="0">
                <a:latin typeface="Algerian" pitchFamily="82" charset="0"/>
              </a:rPr>
              <a:t>melalui :</a:t>
            </a:r>
            <a:endParaRPr lang="id-ID" sz="2100" b="1" dirty="0">
              <a:latin typeface="Algerian" pitchFamily="82" charset="0"/>
            </a:endParaRPr>
          </a:p>
          <a:p>
            <a:pPr lvl="0"/>
            <a:r>
              <a:rPr lang="id-ID" sz="2100" b="1" i="1" dirty="0" smtClean="0"/>
              <a:t>1. Expertness</a:t>
            </a:r>
            <a:r>
              <a:rPr lang="id-ID" sz="2100" b="1" dirty="0" smtClean="0"/>
              <a:t>/keahlian </a:t>
            </a:r>
            <a:r>
              <a:rPr lang="id-ID" sz="2100" b="1" dirty="0"/>
              <a:t>atau </a:t>
            </a:r>
            <a:r>
              <a:rPr lang="id-ID" sz="2100" b="1" i="1" dirty="0" smtClean="0"/>
              <a:t>competence</a:t>
            </a:r>
            <a:r>
              <a:rPr lang="id-ID" sz="2100" dirty="0" smtClean="0"/>
              <a:t>. </a:t>
            </a:r>
            <a:r>
              <a:rPr lang="id-ID" sz="2100" dirty="0"/>
              <a:t>Seorang satpam tentunya tidak kompeten meluluskan permohonan kredit, meskipun dia satpam di sebuah bank yang cukup termasyhur dan bonafide, sedangkan staf atau pimpinan bagian kredit memiliki </a:t>
            </a:r>
            <a:r>
              <a:rPr lang="id-ID" sz="2100" dirty="0" smtClean="0"/>
              <a:t>kewenangan</a:t>
            </a:r>
            <a:r>
              <a:rPr lang="id-ID" sz="2100" dirty="0"/>
              <a:t> meluluskan ajuan kredit;</a:t>
            </a:r>
          </a:p>
          <a:p>
            <a:pPr lvl="0"/>
            <a:r>
              <a:rPr lang="id-ID" sz="2100" b="1" dirty="0" smtClean="0"/>
              <a:t>2. Dapat </a:t>
            </a:r>
            <a:r>
              <a:rPr lang="id-ID" sz="2100" b="1" dirty="0"/>
              <a:t>dipercaya (</a:t>
            </a:r>
            <a:r>
              <a:rPr lang="id-ID" sz="2100" b="1" i="1" dirty="0"/>
              <a:t>truthwortiness</a:t>
            </a:r>
            <a:r>
              <a:rPr lang="id-ID" sz="2100" b="1" dirty="0"/>
              <a:t>)/aman (</a:t>
            </a:r>
            <a:r>
              <a:rPr lang="id-ID" sz="2100" b="1" i="1" dirty="0"/>
              <a:t>safety</a:t>
            </a:r>
            <a:r>
              <a:rPr lang="id-ID" sz="2100" b="1" dirty="0"/>
              <a:t>)</a:t>
            </a:r>
            <a:r>
              <a:rPr lang="id-ID" sz="2100" dirty="0"/>
              <a:t>. Kembali kepada contoh satpam tadi, tentu tidak dapat dipercaya ada bank yang </a:t>
            </a:r>
            <a:r>
              <a:rPr lang="id-ID" sz="2100" dirty="0" smtClean="0"/>
              <a:t>memberi kewenangan pada </a:t>
            </a:r>
            <a:r>
              <a:rPr lang="id-ID" sz="2100" dirty="0"/>
              <a:t>satpamnya memeriksa dan meluluskan ajuan kredit bernilai miliaran rupiah pada nasabahnya. Bahkan mungkin malah akan muncul pertanyaan pada diri kita, bank macam apa memberi kewenangan seperti itu pada satpamnya;</a:t>
            </a:r>
          </a:p>
          <a:p>
            <a:pPr lvl="0"/>
            <a:r>
              <a:rPr lang="id-ID" sz="2100" b="1" dirty="0" smtClean="0"/>
              <a:t>3. Dinamisme </a:t>
            </a:r>
            <a:r>
              <a:rPr lang="id-ID" sz="2100" b="1" dirty="0"/>
              <a:t>(</a:t>
            </a:r>
            <a:r>
              <a:rPr lang="id-ID" sz="2100" b="1" i="1" dirty="0"/>
              <a:t>dynamism</a:t>
            </a:r>
            <a:r>
              <a:rPr lang="id-ID" sz="2100" b="1" dirty="0"/>
              <a:t>)</a:t>
            </a:r>
            <a:r>
              <a:rPr lang="id-ID" sz="2100" dirty="0"/>
              <a:t> yang memunculkan sifat-sifat </a:t>
            </a:r>
            <a:r>
              <a:rPr lang="id-ID" sz="2100" dirty="0" smtClean="0"/>
              <a:t>seperti agresif, </a:t>
            </a:r>
            <a:r>
              <a:rPr lang="id-ID" sz="2100" dirty="0"/>
              <a:t>empatik, tegas, aktif dan energetik. Tentu, satpam yang menjadi contoh kita, belum tentu memiliki sifat-sifat dinamisme dalam artian memperjuangkan pencapaian tujuan organisasi</a:t>
            </a:r>
            <a:r>
              <a:rPr lang="id-ID" sz="2100" dirty="0" smtClean="0"/>
              <a:t>/   </a:t>
            </a:r>
          </a:p>
          <a:p>
            <a:pPr lvl="0"/>
            <a:r>
              <a:rPr lang="id-ID" sz="2100" dirty="0"/>
              <a:t> </a:t>
            </a:r>
            <a:r>
              <a:rPr lang="id-ID" sz="2100" dirty="0" smtClean="0"/>
              <a:t>                                          lembaga </a:t>
            </a:r>
            <a:r>
              <a:rPr lang="id-ID" sz="2100" dirty="0"/>
              <a:t>bisnis.</a:t>
            </a:r>
          </a:p>
          <a:p>
            <a:endParaRPr lang="id-ID" sz="21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a:bodyPr>
          <a:lstStyle/>
          <a:p>
            <a:pPr algn="ctr">
              <a:buNone/>
            </a:pPr>
            <a:endParaRPr lang="id-ID" sz="9600" dirty="0">
              <a:solidFill>
                <a:srgbClr val="00B0F0"/>
              </a:solidFill>
              <a:latin typeface="Berlin Sans FB Demi" pitchFamily="34" charset="0"/>
            </a:endParaRPr>
          </a:p>
        </p:txBody>
      </p:sp>
      <p:sp>
        <p:nvSpPr>
          <p:cNvPr id="4" name="Footer Placeholder 3"/>
          <p:cNvSpPr>
            <a:spLocks noGrp="1"/>
          </p:cNvSpPr>
          <p:nvPr>
            <p:ph type="ftr" sz="quarter" idx="11"/>
          </p:nvPr>
        </p:nvSpPr>
        <p:spPr/>
        <p:txBody>
          <a:bodyPr/>
          <a:lstStyle/>
          <a:p>
            <a:r>
              <a:rPr lang="id-ID" sz="1400" dirty="0" smtClean="0">
                <a:solidFill>
                  <a:schemeClr val="bg1"/>
                </a:solidFill>
              </a:rPr>
              <a:t>Komunikasi Bisnis</a:t>
            </a:r>
            <a:endParaRPr lang="id-ID" sz="1400" dirty="0">
              <a:solidFill>
                <a:schemeClr val="bg1"/>
              </a:solidFill>
            </a:endParaRPr>
          </a:p>
        </p:txBody>
      </p:sp>
      <p:sp>
        <p:nvSpPr>
          <p:cNvPr id="6" name="TextBox 5"/>
          <p:cNvSpPr txBox="1"/>
          <p:nvPr/>
        </p:nvSpPr>
        <p:spPr>
          <a:xfrm>
            <a:off x="928662" y="1714488"/>
            <a:ext cx="7715304" cy="2492990"/>
          </a:xfrm>
          <a:prstGeom prst="rect">
            <a:avLst/>
          </a:prstGeom>
          <a:noFill/>
        </p:spPr>
        <p:txBody>
          <a:bodyPr wrap="square" rtlCol="0">
            <a:spAutoFit/>
          </a:bodyPr>
          <a:lstStyle/>
          <a:p>
            <a:pPr algn="ctr"/>
            <a:r>
              <a:rPr lang="id-ID" sz="4800" dirty="0" smtClean="0">
                <a:solidFill>
                  <a:srgbClr val="FFFF00"/>
                </a:solidFill>
              </a:rPr>
              <a:t>References </a:t>
            </a:r>
          </a:p>
          <a:p>
            <a:pPr algn="ctr"/>
            <a:endParaRPr lang="id-ID" sz="3600" dirty="0" smtClean="0">
              <a:solidFill>
                <a:srgbClr val="FFFF00"/>
              </a:solidFill>
            </a:endParaRPr>
          </a:p>
          <a:p>
            <a:pPr marL="342900" indent="-342900">
              <a:buAutoNum type="arabicPeriod"/>
            </a:pPr>
            <a:r>
              <a:rPr lang="id-ID" sz="3600" dirty="0" smtClean="0">
                <a:solidFill>
                  <a:srgbClr val="FFFF00"/>
                </a:solidFill>
              </a:rPr>
              <a:t> Darso </a:t>
            </a:r>
            <a:r>
              <a:rPr lang="id-ID" sz="3600" dirty="0" smtClean="0">
                <a:solidFill>
                  <a:srgbClr val="FFFF00"/>
                </a:solidFill>
              </a:rPr>
              <a:t>Widodo. Universitas Brawijaya.</a:t>
            </a:r>
          </a:p>
          <a:p>
            <a:pPr marL="342900" indent="-342900"/>
            <a:r>
              <a:rPr lang="id-ID" sz="3600" dirty="0" smtClean="0">
                <a:solidFill>
                  <a:srgbClr val="FFFF00"/>
                </a:solidFill>
              </a:rPr>
              <a:t>2.  Ajeng Afriana. 2019.</a:t>
            </a:r>
            <a:endParaRPr lang="id-ID" sz="3600"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d-ID" smtClean="0"/>
              <a:t>Komunikasi Bisnis</a:t>
            </a:r>
            <a:endParaRPr lang="id-ID"/>
          </a:p>
        </p:txBody>
      </p:sp>
      <p:pic>
        <p:nvPicPr>
          <p:cNvPr id="3" name="Picture 2" descr="book9.jpg"/>
          <p:cNvPicPr>
            <a:picLocks noChangeAspect="1"/>
          </p:cNvPicPr>
          <p:nvPr/>
        </p:nvPicPr>
        <p:blipFill>
          <a:blip r:embed="rId2"/>
          <a:stretch>
            <a:fillRect/>
          </a:stretch>
        </p:blipFill>
        <p:spPr>
          <a:xfrm>
            <a:off x="0" y="0"/>
            <a:ext cx="9144000" cy="6858000"/>
          </a:xfrm>
          <a:prstGeom prst="rect">
            <a:avLst/>
          </a:prstGeom>
        </p:spPr>
      </p:pic>
      <p:sp>
        <p:nvSpPr>
          <p:cNvPr id="4" name="Rectangle 3"/>
          <p:cNvSpPr/>
          <p:nvPr/>
        </p:nvSpPr>
        <p:spPr>
          <a:xfrm>
            <a:off x="1" y="2285992"/>
            <a:ext cx="9143999" cy="2015936"/>
          </a:xfrm>
          <a:prstGeom prst="rect">
            <a:avLst/>
          </a:prstGeom>
          <a:noFill/>
        </p:spPr>
        <p:txBody>
          <a:bodyPr wrap="square" lIns="91440" tIns="45720" rIns="91440" bIns="45720">
            <a:spAutoFit/>
          </a:bodyPr>
          <a:lstStyle/>
          <a:p>
            <a:pPr algn="ctr"/>
            <a:r>
              <a:rPr lang="id-ID" sz="12500" b="1" cap="none" spc="100" dirty="0" smtClean="0">
                <a:ln w="18000">
                  <a:solidFill>
                    <a:schemeClr val="accent1">
                      <a:satMod val="200000"/>
                      <a:tint val="72000"/>
                    </a:schemeClr>
                  </a:solidFill>
                  <a:prstDash val="solid"/>
                </a:ln>
                <a:blipFill>
                  <a:blip r:embed="rId3"/>
                  <a:tile tx="0" ty="0" sx="100000" sy="100000" flip="none" algn="tl"/>
                </a:blipFill>
                <a:effectLst>
                  <a:outerShdw blurRad="25000" dist="20000" dir="16020000" algn="tl">
                    <a:schemeClr val="accent1">
                      <a:satMod val="200000"/>
                      <a:shade val="1000"/>
                      <a:alpha val="60000"/>
                    </a:schemeClr>
                  </a:outerShdw>
                </a:effectLst>
              </a:rPr>
              <a:t>Thank You</a:t>
            </a:r>
            <a:endParaRPr lang="en-US" sz="12500" b="1" cap="none" spc="100" dirty="0">
              <a:ln w="18000">
                <a:solidFill>
                  <a:schemeClr val="accent1">
                    <a:satMod val="200000"/>
                    <a:tint val="72000"/>
                  </a:schemeClr>
                </a:solidFill>
                <a:prstDash val="solid"/>
              </a:ln>
              <a:blipFill>
                <a:blip r:embed="rId3"/>
                <a:tile tx="0" ty="0" sx="100000" sy="100000" flip="none" algn="tl"/>
              </a:blipFill>
              <a:effectLst>
                <a:outerShdw blurRad="25000" dist="20000" dir="16020000" algn="tl">
                  <a:schemeClr val="accent1">
                    <a:satMod val="200000"/>
                    <a:shade val="1000"/>
                    <a:alpha val="60000"/>
                  </a:scheme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descr="a note.jpg"/>
          <p:cNvPicPr>
            <a:picLocks noGrp="1" noChangeAspect="1"/>
          </p:cNvPicPr>
          <p:nvPr>
            <p:ph idx="1"/>
          </p:nvPr>
        </p:nvPicPr>
        <p:blipFill>
          <a:blip r:embed="rId2"/>
          <a:stretch>
            <a:fillRect/>
          </a:stretch>
        </p:blipFill>
        <p:spPr>
          <a:xfrm>
            <a:off x="-32" y="0"/>
            <a:ext cx="9144064" cy="6858000"/>
          </a:xfrm>
        </p:spPr>
      </p:pic>
      <p:sp>
        <p:nvSpPr>
          <p:cNvPr id="4" name="Footer Placeholder 3"/>
          <p:cNvSpPr>
            <a:spLocks noGrp="1"/>
          </p:cNvSpPr>
          <p:nvPr>
            <p:ph type="ftr" sz="quarter" idx="11"/>
          </p:nvPr>
        </p:nvSpPr>
        <p:spPr/>
        <p:txBody>
          <a:bodyPr/>
          <a:lstStyle/>
          <a:p>
            <a:r>
              <a:rPr lang="id-ID" sz="1800" dirty="0" smtClean="0">
                <a:solidFill>
                  <a:srgbClr val="FFFF00"/>
                </a:solidFill>
              </a:rPr>
              <a:t>Komunikasi Bisnis</a:t>
            </a:r>
            <a:endParaRPr lang="id-ID" sz="1800" dirty="0">
              <a:solidFill>
                <a:srgbClr val="FFFF00"/>
              </a:solidFill>
            </a:endParaRPr>
          </a:p>
        </p:txBody>
      </p:sp>
      <p:sp>
        <p:nvSpPr>
          <p:cNvPr id="6" name="TextBox 5"/>
          <p:cNvSpPr txBox="1"/>
          <p:nvPr/>
        </p:nvSpPr>
        <p:spPr>
          <a:xfrm>
            <a:off x="1428728" y="1214422"/>
            <a:ext cx="3786214" cy="5016758"/>
          </a:xfrm>
          <a:prstGeom prst="rect">
            <a:avLst/>
          </a:prstGeom>
          <a:noFill/>
        </p:spPr>
        <p:txBody>
          <a:bodyPr wrap="square" rtlCol="0">
            <a:spAutoFit/>
          </a:bodyPr>
          <a:lstStyle/>
          <a:p>
            <a:r>
              <a:rPr lang="id-ID" sz="3200" dirty="0" smtClean="0"/>
              <a:t>pertukaran </a:t>
            </a:r>
            <a:r>
              <a:rPr lang="id-ID" sz="3200" dirty="0"/>
              <a:t>gagasan, opini, info, dengan saluran personal/ impersonal, dengan simbol (positif/abstrak), atau sinyal (verbal/non-verbal) untuk mencapai tujuan organisasi</a:t>
            </a:r>
          </a:p>
        </p:txBody>
      </p:sp>
      <p:sp>
        <p:nvSpPr>
          <p:cNvPr id="7" name="TextBox 6"/>
          <p:cNvSpPr txBox="1"/>
          <p:nvPr/>
        </p:nvSpPr>
        <p:spPr>
          <a:xfrm>
            <a:off x="5643570" y="928670"/>
            <a:ext cx="2643206" cy="1569660"/>
          </a:xfrm>
          <a:prstGeom prst="rect">
            <a:avLst/>
          </a:prstGeom>
          <a:noFill/>
        </p:spPr>
        <p:txBody>
          <a:bodyPr wrap="square" rtlCol="0">
            <a:spAutoFit/>
          </a:bodyPr>
          <a:lstStyle/>
          <a:p>
            <a:pPr algn="r"/>
            <a:r>
              <a:rPr lang="id-ID" sz="3200" b="1" dirty="0" smtClean="0">
                <a:solidFill>
                  <a:srgbClr val="FFFF00"/>
                </a:solidFill>
              </a:rPr>
              <a:t>TUJUAN KOMUNIKASI BISNIS</a:t>
            </a:r>
            <a:endParaRPr lang="id-ID" sz="3200" b="1" dirty="0">
              <a:solidFill>
                <a:srgbClr val="FFFF00"/>
              </a:solidFill>
            </a:endParaRPr>
          </a:p>
        </p:txBody>
      </p:sp>
      <p:sp>
        <p:nvSpPr>
          <p:cNvPr id="8" name="TextBox 7"/>
          <p:cNvSpPr txBox="1"/>
          <p:nvPr/>
        </p:nvSpPr>
        <p:spPr>
          <a:xfrm>
            <a:off x="5143504" y="5643578"/>
            <a:ext cx="2071702" cy="523220"/>
          </a:xfrm>
          <a:prstGeom prst="rect">
            <a:avLst/>
          </a:prstGeom>
          <a:noFill/>
        </p:spPr>
        <p:txBody>
          <a:bodyPr wrap="square" rtlCol="0">
            <a:spAutoFit/>
          </a:bodyPr>
          <a:lstStyle/>
          <a:p>
            <a:r>
              <a:rPr lang="id-ID" sz="2800" b="1" dirty="0">
                <a:latin typeface="Hobo Std" pitchFamily="50" charset="0"/>
              </a:rPr>
              <a:t>Rosenblatt</a:t>
            </a:r>
            <a:endParaRPr lang="id-ID" sz="2800" dirty="0">
              <a:latin typeface="Hobo Std" pitchFamily="50"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solidFill>
                  <a:srgbClr val="FFFF00"/>
                </a:solidFill>
              </a:rPr>
              <a:t/>
            </a:r>
            <a:br>
              <a:rPr lang="id-ID" dirty="0" smtClean="0">
                <a:solidFill>
                  <a:srgbClr val="FFFF00"/>
                </a:solidFill>
              </a:rPr>
            </a:br>
            <a:r>
              <a:rPr lang="id-ID" b="1" dirty="0" smtClean="0">
                <a:solidFill>
                  <a:srgbClr val="FFFF00"/>
                </a:solidFill>
              </a:rPr>
              <a:t>Pentingnya Komunikasi Bagi Bisnis </a:t>
            </a:r>
            <a:br>
              <a:rPr lang="id-ID" b="1" dirty="0" smtClean="0">
                <a:solidFill>
                  <a:srgbClr val="FFFF00"/>
                </a:solidFill>
              </a:rPr>
            </a:br>
            <a:endParaRPr lang="id-ID" b="1" dirty="0"/>
          </a:p>
        </p:txBody>
      </p:sp>
      <p:sp>
        <p:nvSpPr>
          <p:cNvPr id="3" name="Content Placeholder 2"/>
          <p:cNvSpPr>
            <a:spLocks noGrp="1"/>
          </p:cNvSpPr>
          <p:nvPr>
            <p:ph idx="1"/>
          </p:nvPr>
        </p:nvSpPr>
        <p:spPr/>
        <p:txBody>
          <a:bodyPr/>
          <a:lstStyle/>
          <a:p>
            <a:pPr>
              <a:buNone/>
            </a:pPr>
            <a:r>
              <a:rPr lang="id-ID" dirty="0">
                <a:solidFill>
                  <a:srgbClr val="FFFF00"/>
                </a:solidFill>
              </a:rPr>
              <a:t>	</a:t>
            </a:r>
            <a:r>
              <a:rPr lang="id-ID" dirty="0" smtClean="0">
                <a:solidFill>
                  <a:srgbClr val="FFFF00"/>
                </a:solidFill>
              </a:rPr>
              <a:t>1) pelatihan/recruitmen</a:t>
            </a:r>
          </a:p>
          <a:p>
            <a:pPr>
              <a:buNone/>
            </a:pPr>
            <a:r>
              <a:rPr lang="id-ID" dirty="0" smtClean="0">
                <a:solidFill>
                  <a:srgbClr val="FFFF00"/>
                </a:solidFill>
              </a:rPr>
              <a:t>	2) hubungan antar-karyawan </a:t>
            </a:r>
          </a:p>
          <a:p>
            <a:pPr>
              <a:buNone/>
            </a:pPr>
            <a:r>
              <a:rPr lang="id-ID" dirty="0">
                <a:solidFill>
                  <a:srgbClr val="FFFF00"/>
                </a:solidFill>
              </a:rPr>
              <a:t>	</a:t>
            </a:r>
            <a:r>
              <a:rPr lang="id-ID" dirty="0" smtClean="0">
                <a:solidFill>
                  <a:srgbClr val="FFFF00"/>
                </a:solidFill>
              </a:rPr>
              <a:t>3) penjualan/promo</a:t>
            </a:r>
          </a:p>
          <a:p>
            <a:pPr>
              <a:buNone/>
            </a:pPr>
            <a:r>
              <a:rPr lang="id-ID" dirty="0">
                <a:solidFill>
                  <a:srgbClr val="FFFF00"/>
                </a:solidFill>
              </a:rPr>
              <a:t>	</a:t>
            </a:r>
            <a:r>
              <a:rPr lang="id-ID" dirty="0" smtClean="0">
                <a:solidFill>
                  <a:srgbClr val="FFFF00"/>
                </a:solidFill>
              </a:rPr>
              <a:t>4) pelaporan </a:t>
            </a:r>
            <a:r>
              <a:rPr lang="id-ID" dirty="0">
                <a:solidFill>
                  <a:srgbClr val="FFFF00"/>
                </a:solidFill>
              </a:rPr>
              <a:t>manajer/pihak </a:t>
            </a:r>
            <a:r>
              <a:rPr lang="id-ID" dirty="0" smtClean="0">
                <a:solidFill>
                  <a:srgbClr val="FFFF00"/>
                </a:solidFill>
              </a:rPr>
              <a:t>lain</a:t>
            </a:r>
            <a:endParaRPr lang="id-ID" dirty="0">
              <a:solidFill>
                <a:srgbClr val="FFFF00"/>
              </a:solidFill>
            </a:endParaRPr>
          </a:p>
          <a:p>
            <a:pPr>
              <a:buNone/>
            </a:pPr>
            <a:r>
              <a:rPr lang="id-ID" dirty="0">
                <a:solidFill>
                  <a:srgbClr val="FFFF00"/>
                </a:solidFill>
              </a:rPr>
              <a:t>	</a:t>
            </a:r>
            <a:r>
              <a:rPr lang="id-ID" dirty="0" smtClean="0">
                <a:solidFill>
                  <a:srgbClr val="FFFF00"/>
                </a:solidFill>
              </a:rPr>
              <a:t>    </a:t>
            </a:r>
            <a:r>
              <a:rPr lang="id-ID" sz="1600" dirty="0" smtClean="0">
                <a:solidFill>
                  <a:srgbClr val="FFFF00"/>
                </a:solidFill>
                <a:latin typeface="Tahoma" pitchFamily="34" charset="0"/>
                <a:ea typeface="Tahoma" pitchFamily="34" charset="0"/>
                <a:cs typeface="Tahoma" pitchFamily="34" charset="0"/>
              </a:rPr>
              <a:t>(</a:t>
            </a:r>
            <a:r>
              <a:rPr lang="id-ID" sz="1600" b="1" dirty="0" smtClean="0">
                <a:solidFill>
                  <a:srgbClr val="FFFF00"/>
                </a:solidFill>
                <a:latin typeface="Tahoma" pitchFamily="34" charset="0"/>
                <a:ea typeface="Tahoma" pitchFamily="34" charset="0"/>
                <a:cs typeface="Tahoma" pitchFamily="34" charset="0"/>
              </a:rPr>
              <a:t>Wiley)</a:t>
            </a:r>
            <a:endParaRPr lang="id-ID" sz="1600" dirty="0">
              <a:solidFill>
                <a:srgbClr val="FFFF00"/>
              </a:solidFill>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id-ID" sz="1400" dirty="0" smtClean="0">
                <a:solidFill>
                  <a:srgbClr val="FFFF00"/>
                </a:solidFill>
              </a:rPr>
              <a:t>Komunikasi Bisnis</a:t>
            </a:r>
            <a:endParaRPr lang="id-ID" sz="1400" dirty="0">
              <a:solidFill>
                <a:srgbClr val="FFFF00"/>
              </a:solidFill>
            </a:endParaRPr>
          </a:p>
        </p:txBody>
      </p:sp>
      <p:pic>
        <p:nvPicPr>
          <p:cNvPr id="5" name="Picture 4" descr="org comm.jpg"/>
          <p:cNvPicPr>
            <a:picLocks noChangeAspect="1"/>
          </p:cNvPicPr>
          <p:nvPr/>
        </p:nvPicPr>
        <p:blipFill>
          <a:blip r:embed="rId2"/>
          <a:stretch>
            <a:fillRect/>
          </a:stretch>
        </p:blipFill>
        <p:spPr>
          <a:xfrm>
            <a:off x="5072066" y="3933368"/>
            <a:ext cx="3857652" cy="272371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6" name="Content Placeholder 5" descr="WoodBackground54342.jpg"/>
          <p:cNvPicPr>
            <a:picLocks noGrp="1" noChangeAspect="1"/>
          </p:cNvPicPr>
          <p:nvPr>
            <p:ph idx="1"/>
          </p:nvPr>
        </p:nvPicPr>
        <p:blipFill>
          <a:blip r:embed="rId2"/>
          <a:stretch>
            <a:fillRect/>
          </a:stretch>
        </p:blipFill>
        <p:spPr>
          <a:xfrm>
            <a:off x="-38077" y="-24"/>
            <a:ext cx="9182077" cy="6858024"/>
          </a:xfrm>
        </p:spPr>
      </p:pic>
      <p:sp>
        <p:nvSpPr>
          <p:cNvPr id="7" name="Footer Placeholder 6"/>
          <p:cNvSpPr>
            <a:spLocks noGrp="1"/>
          </p:cNvSpPr>
          <p:nvPr>
            <p:ph type="ftr" sz="quarter" idx="11"/>
          </p:nvPr>
        </p:nvSpPr>
        <p:spPr/>
        <p:txBody>
          <a:bodyPr/>
          <a:lstStyle/>
          <a:p>
            <a:r>
              <a:rPr lang="id-ID" sz="1800" dirty="0" smtClean="0">
                <a:solidFill>
                  <a:schemeClr val="bg1"/>
                </a:solidFill>
              </a:rPr>
              <a:t>Komunikasi Bisnis</a:t>
            </a:r>
            <a:endParaRPr lang="id-ID" sz="1800" dirty="0">
              <a:solidFill>
                <a:schemeClr val="bg1"/>
              </a:solidFill>
            </a:endParaRPr>
          </a:p>
        </p:txBody>
      </p:sp>
      <p:sp>
        <p:nvSpPr>
          <p:cNvPr id="8" name="TextBox 7"/>
          <p:cNvSpPr txBox="1"/>
          <p:nvPr/>
        </p:nvSpPr>
        <p:spPr>
          <a:xfrm>
            <a:off x="428596" y="357166"/>
            <a:ext cx="8358246" cy="6278642"/>
          </a:xfrm>
          <a:prstGeom prst="rect">
            <a:avLst/>
          </a:prstGeom>
          <a:noFill/>
        </p:spPr>
        <p:txBody>
          <a:bodyPr wrap="square" rtlCol="0">
            <a:spAutoFit/>
          </a:bodyPr>
          <a:lstStyle/>
          <a:p>
            <a:r>
              <a:rPr lang="id-ID" sz="6000" b="1" dirty="0" smtClean="0">
                <a:latin typeface="Angsana New" pitchFamily="18" charset="-34"/>
                <a:cs typeface="Angsana New" pitchFamily="18" charset="-34"/>
              </a:rPr>
              <a:t>Prinsip </a:t>
            </a:r>
            <a:r>
              <a:rPr lang="id-ID" sz="6000" b="1" dirty="0">
                <a:latin typeface="Angsana New" pitchFamily="18" charset="-34"/>
                <a:cs typeface="Angsana New" pitchFamily="18" charset="-34"/>
              </a:rPr>
              <a:t>7C dalam </a:t>
            </a:r>
            <a:r>
              <a:rPr lang="id-ID" sz="6000" b="1" dirty="0" smtClean="0">
                <a:latin typeface="Angsana New" pitchFamily="18" charset="-34"/>
                <a:cs typeface="Angsana New" pitchFamily="18" charset="-34"/>
              </a:rPr>
              <a:t>Komunikasi  Bisnis </a:t>
            </a:r>
          </a:p>
          <a:p>
            <a:pPr lvl="0"/>
            <a:r>
              <a:rPr lang="id-ID" sz="3600" i="1" dirty="0" smtClean="0"/>
              <a:t>Completeness</a:t>
            </a:r>
            <a:r>
              <a:rPr lang="id-ID" sz="3600" dirty="0"/>
              <a:t>, lengkap</a:t>
            </a:r>
          </a:p>
          <a:p>
            <a:pPr lvl="0"/>
            <a:r>
              <a:rPr lang="id-ID" sz="3600" i="1" dirty="0" smtClean="0"/>
              <a:t>Concisness</a:t>
            </a:r>
            <a:r>
              <a:rPr lang="id-ID" sz="3600" dirty="0"/>
              <a:t>, jelas, singkat</a:t>
            </a:r>
          </a:p>
          <a:p>
            <a:pPr lvl="0"/>
            <a:r>
              <a:rPr lang="id-ID" sz="3600" i="1" dirty="0" smtClean="0"/>
              <a:t>Concretness</a:t>
            </a:r>
            <a:r>
              <a:rPr lang="id-ID" sz="3600" dirty="0"/>
              <a:t>, non-abstrak</a:t>
            </a:r>
          </a:p>
          <a:p>
            <a:pPr lvl="0"/>
            <a:r>
              <a:rPr lang="id-ID" sz="3600" i="1" dirty="0" smtClean="0"/>
              <a:t>Consideration</a:t>
            </a:r>
            <a:r>
              <a:rPr lang="id-ID" sz="3600" dirty="0"/>
              <a:t>, mempertimbangkan situasi</a:t>
            </a:r>
          </a:p>
          <a:p>
            <a:pPr lvl="0"/>
            <a:r>
              <a:rPr lang="id-ID" sz="3600" i="1" dirty="0" smtClean="0"/>
              <a:t>Clarity</a:t>
            </a:r>
            <a:r>
              <a:rPr lang="id-ID" sz="3600" dirty="0"/>
              <a:t>, kalimat mudah</a:t>
            </a:r>
          </a:p>
          <a:p>
            <a:pPr lvl="0"/>
            <a:r>
              <a:rPr lang="id-ID" sz="3600" i="1" dirty="0" smtClean="0"/>
              <a:t>Courtessy</a:t>
            </a:r>
            <a:r>
              <a:rPr lang="id-ID" sz="3600" dirty="0"/>
              <a:t>, sopan, tata krama</a:t>
            </a:r>
          </a:p>
          <a:p>
            <a:pPr lvl="0"/>
            <a:r>
              <a:rPr lang="id-ID" sz="3600" i="1" dirty="0" smtClean="0"/>
              <a:t>Correctness</a:t>
            </a:r>
            <a:r>
              <a:rPr lang="id-ID" sz="3600" dirty="0"/>
              <a:t>, cermat  tata bahasa</a:t>
            </a:r>
            <a:r>
              <a:rPr lang="id-ID" sz="3600" dirty="0" smtClean="0"/>
              <a:t>.</a:t>
            </a:r>
          </a:p>
          <a:p>
            <a:pPr lvl="0"/>
            <a:endParaRPr lang="id-ID" dirty="0"/>
          </a:p>
          <a:p>
            <a:pPr lvl="0"/>
            <a:endParaRPr lang="id-ID" dirty="0" smtClean="0"/>
          </a:p>
          <a:p>
            <a:pPr lvl="0"/>
            <a:endParaRPr lang="id-ID" dirty="0"/>
          </a:p>
          <a:p>
            <a:pPr lvl="0"/>
            <a:r>
              <a:rPr lang="id-ID" b="1" dirty="0" smtClean="0"/>
              <a:t>                                                                                                                    Murphy Hildebrandt </a:t>
            </a:r>
            <a:endParaRPr lang="id-ID" dirty="0"/>
          </a:p>
          <a:p>
            <a:endParaRPr lang="id-ID"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descr="book reader.jpg"/>
          <p:cNvPicPr>
            <a:picLocks noGrp="1" noChangeAspect="1"/>
          </p:cNvPicPr>
          <p:nvPr>
            <p:ph idx="1"/>
          </p:nvPr>
        </p:nvPicPr>
        <p:blipFill>
          <a:blip r:embed="rId2"/>
          <a:stretch>
            <a:fillRect/>
          </a:stretch>
        </p:blipFill>
        <p:spPr>
          <a:xfrm>
            <a:off x="27405" y="0"/>
            <a:ext cx="9116627" cy="6863545"/>
          </a:xfrm>
        </p:spPr>
      </p:pic>
      <p:sp>
        <p:nvSpPr>
          <p:cNvPr id="4" name="Footer Placeholder 3"/>
          <p:cNvSpPr>
            <a:spLocks noGrp="1"/>
          </p:cNvSpPr>
          <p:nvPr>
            <p:ph type="ftr" sz="quarter" idx="11"/>
          </p:nvPr>
        </p:nvSpPr>
        <p:spPr/>
        <p:txBody>
          <a:bodyPr/>
          <a:lstStyle/>
          <a:p>
            <a:r>
              <a:rPr lang="id-ID" sz="1800" dirty="0" smtClean="0">
                <a:solidFill>
                  <a:srgbClr val="FFFF00"/>
                </a:solidFill>
              </a:rPr>
              <a:t>Komunikasi Bisnis</a:t>
            </a:r>
            <a:endParaRPr lang="id-ID" sz="1800" dirty="0">
              <a:solidFill>
                <a:srgbClr val="FFFF00"/>
              </a:solidFill>
            </a:endParaRPr>
          </a:p>
        </p:txBody>
      </p:sp>
      <p:sp>
        <p:nvSpPr>
          <p:cNvPr id="6" name="TextBox 5"/>
          <p:cNvSpPr txBox="1"/>
          <p:nvPr/>
        </p:nvSpPr>
        <p:spPr>
          <a:xfrm>
            <a:off x="4786314" y="214290"/>
            <a:ext cx="4143404" cy="3662541"/>
          </a:xfrm>
          <a:prstGeom prst="rect">
            <a:avLst/>
          </a:prstGeom>
          <a:noFill/>
        </p:spPr>
        <p:txBody>
          <a:bodyPr wrap="square" rtlCol="0">
            <a:spAutoFit/>
          </a:bodyPr>
          <a:lstStyle/>
          <a:p>
            <a:r>
              <a:rPr lang="id-ID" sz="2800" b="1" dirty="0">
                <a:latin typeface="Adobe Garamond Pro" pitchFamily="18" charset="0"/>
              </a:rPr>
              <a:t>Elemen </a:t>
            </a:r>
            <a:r>
              <a:rPr lang="id-ID" sz="2800" b="1" dirty="0" smtClean="0">
                <a:latin typeface="Adobe Garamond Pro" pitchFamily="18" charset="0"/>
              </a:rPr>
              <a:t>Komunikasi Bisnis</a:t>
            </a:r>
          </a:p>
          <a:p>
            <a:endParaRPr lang="id-ID" sz="2000" dirty="0" smtClean="0"/>
          </a:p>
          <a:p>
            <a:pPr algn="ctr"/>
            <a:r>
              <a:rPr lang="id-ID" sz="2400" dirty="0" smtClean="0">
                <a:sym typeface="Wingdings"/>
              </a:rPr>
              <a:t> </a:t>
            </a:r>
            <a:r>
              <a:rPr lang="id-ID" sz="2400" dirty="0" smtClean="0"/>
              <a:t>Sumber</a:t>
            </a:r>
            <a:endParaRPr lang="id-ID" sz="2400" dirty="0"/>
          </a:p>
          <a:p>
            <a:pPr algn="ctr"/>
            <a:r>
              <a:rPr lang="id-ID" sz="2400" dirty="0" smtClean="0">
                <a:sym typeface="Wingdings"/>
              </a:rPr>
              <a:t> </a:t>
            </a:r>
            <a:r>
              <a:rPr lang="id-ID" sz="2400" dirty="0" smtClean="0"/>
              <a:t>Media</a:t>
            </a:r>
          </a:p>
          <a:p>
            <a:pPr algn="ctr"/>
            <a:r>
              <a:rPr lang="id-ID" sz="2400" b="1" dirty="0" smtClean="0">
                <a:sym typeface="Wingdings 2"/>
              </a:rPr>
              <a:t> </a:t>
            </a:r>
            <a:r>
              <a:rPr lang="id-ID" sz="2400" dirty="0" smtClean="0"/>
              <a:t>Komunikan</a:t>
            </a:r>
          </a:p>
          <a:p>
            <a:pPr algn="ctr"/>
            <a:r>
              <a:rPr lang="id-ID" sz="2400" b="1" dirty="0" smtClean="0">
                <a:sym typeface="Wingdings"/>
              </a:rPr>
              <a:t> </a:t>
            </a:r>
            <a:r>
              <a:rPr lang="id-ID" sz="2400" dirty="0" smtClean="0"/>
              <a:t>Tujuan</a:t>
            </a:r>
          </a:p>
          <a:p>
            <a:pPr algn="ctr"/>
            <a:r>
              <a:rPr lang="id-ID" sz="2400" dirty="0" smtClean="0">
                <a:sym typeface="Wingdings"/>
              </a:rPr>
              <a:t> </a:t>
            </a:r>
            <a:r>
              <a:rPr lang="id-ID" sz="2400" dirty="0" smtClean="0"/>
              <a:t>Komunikator</a:t>
            </a:r>
          </a:p>
          <a:p>
            <a:pPr algn="ctr"/>
            <a:r>
              <a:rPr lang="id-ID" sz="2400" b="1" dirty="0" smtClean="0">
                <a:sym typeface="Wingdings"/>
              </a:rPr>
              <a:t> </a:t>
            </a:r>
            <a:r>
              <a:rPr lang="id-ID" sz="2400" dirty="0" smtClean="0"/>
              <a:t>Gangguan</a:t>
            </a:r>
            <a:r>
              <a:rPr lang="id-ID" sz="2400" dirty="0"/>
              <a:t>.</a:t>
            </a:r>
          </a:p>
          <a:p>
            <a:endParaRPr lang="id-ID" sz="2000" dirty="0"/>
          </a:p>
          <a:p>
            <a:endParaRPr lang="id-ID"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pic>
        <p:nvPicPr>
          <p:cNvPr id="4" name="Content Placeholder 3" descr="virtual background1.jpg"/>
          <p:cNvPicPr>
            <a:picLocks noGrp="1" noChangeAspect="1"/>
          </p:cNvPicPr>
          <p:nvPr>
            <p:ph idx="1"/>
          </p:nvPr>
        </p:nvPicPr>
        <p:blipFill>
          <a:blip r:embed="rId2"/>
          <a:stretch>
            <a:fillRect/>
          </a:stretch>
        </p:blipFill>
        <p:spPr>
          <a:xfrm>
            <a:off x="0" y="1071546"/>
            <a:ext cx="9159042" cy="4929222"/>
          </a:xfrm>
        </p:spPr>
      </p:pic>
      <p:sp>
        <p:nvSpPr>
          <p:cNvPr id="5" name="Footer Placeholder 4"/>
          <p:cNvSpPr>
            <a:spLocks noGrp="1"/>
          </p:cNvSpPr>
          <p:nvPr>
            <p:ph type="ftr" sz="quarter" idx="11"/>
          </p:nvPr>
        </p:nvSpPr>
        <p:spPr/>
        <p:txBody>
          <a:bodyPr/>
          <a:lstStyle/>
          <a:p>
            <a:r>
              <a:rPr lang="id-ID" sz="1800" dirty="0" smtClean="0">
                <a:solidFill>
                  <a:schemeClr val="bg1"/>
                </a:solidFill>
              </a:rPr>
              <a:t>Komunikasi Bisnis</a:t>
            </a:r>
            <a:endParaRPr lang="id-ID" sz="1800" dirty="0">
              <a:solidFill>
                <a:schemeClr val="bg1"/>
              </a:solidFill>
            </a:endParaRPr>
          </a:p>
        </p:txBody>
      </p:sp>
      <p:sp>
        <p:nvSpPr>
          <p:cNvPr id="6" name="TextBox 5"/>
          <p:cNvSpPr txBox="1"/>
          <p:nvPr/>
        </p:nvSpPr>
        <p:spPr>
          <a:xfrm>
            <a:off x="1000100" y="214290"/>
            <a:ext cx="7000924" cy="584775"/>
          </a:xfrm>
          <a:prstGeom prst="rect">
            <a:avLst/>
          </a:prstGeom>
          <a:noFill/>
        </p:spPr>
        <p:txBody>
          <a:bodyPr wrap="square" rtlCol="0">
            <a:spAutoFit/>
          </a:bodyPr>
          <a:lstStyle/>
          <a:p>
            <a:pPr algn="ctr"/>
            <a:r>
              <a:rPr lang="id-ID" sz="3200" b="1" dirty="0" smtClean="0">
                <a:solidFill>
                  <a:srgbClr val="FFFF00"/>
                </a:solidFill>
              </a:rPr>
              <a:t>VARIABEL KOMUNIKASI BISNIS</a:t>
            </a:r>
            <a:endParaRPr lang="id-ID" sz="3200" b="1" dirty="0">
              <a:solidFill>
                <a:srgbClr val="FFFF00"/>
              </a:solidFill>
            </a:endParaRPr>
          </a:p>
        </p:txBody>
      </p:sp>
      <p:sp>
        <p:nvSpPr>
          <p:cNvPr id="7" name="TextBox 6"/>
          <p:cNvSpPr txBox="1"/>
          <p:nvPr/>
        </p:nvSpPr>
        <p:spPr>
          <a:xfrm>
            <a:off x="1142976" y="1071547"/>
            <a:ext cx="7358114" cy="5262979"/>
          </a:xfrm>
          <a:prstGeom prst="rect">
            <a:avLst/>
          </a:prstGeom>
          <a:solidFill>
            <a:schemeClr val="bg2">
              <a:lumMod val="7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id-ID" sz="2400" dirty="0" smtClean="0">
                <a:solidFill>
                  <a:srgbClr val="FFFF00"/>
                </a:solidFill>
              </a:rPr>
              <a:t>Menurut </a:t>
            </a:r>
            <a:r>
              <a:rPr lang="id-ID" sz="2400" b="1" dirty="0" smtClean="0">
                <a:solidFill>
                  <a:srgbClr val="FFFF00"/>
                </a:solidFill>
              </a:rPr>
              <a:t>Rosenblatt:</a:t>
            </a:r>
            <a:r>
              <a:rPr lang="id-ID" sz="2800" dirty="0">
                <a:solidFill>
                  <a:srgbClr val="FFFF00"/>
                </a:solidFill>
              </a:rPr>
              <a:t> </a:t>
            </a:r>
            <a:endParaRPr lang="id-ID" sz="2800" dirty="0" smtClean="0">
              <a:solidFill>
                <a:srgbClr val="FFFF00"/>
              </a:solidFill>
            </a:endParaRPr>
          </a:p>
          <a:p>
            <a:pPr lvl="0"/>
            <a:r>
              <a:rPr lang="id-ID" sz="2800" dirty="0" smtClean="0">
                <a:solidFill>
                  <a:srgbClr val="FFFF00"/>
                </a:solidFill>
              </a:rPr>
              <a:t>1. Variabel </a:t>
            </a:r>
            <a:r>
              <a:rPr lang="id-ID" sz="2800" dirty="0">
                <a:solidFill>
                  <a:srgbClr val="FFFF00"/>
                </a:solidFill>
              </a:rPr>
              <a:t>sumber </a:t>
            </a:r>
            <a:r>
              <a:rPr lang="id-ID" sz="2800" i="1" dirty="0">
                <a:solidFill>
                  <a:srgbClr val="FFFF00"/>
                </a:solidFill>
              </a:rPr>
              <a:t>(who)</a:t>
            </a:r>
            <a:r>
              <a:rPr lang="id-ID" sz="2800" dirty="0">
                <a:solidFill>
                  <a:srgbClr val="FFFF00"/>
                </a:solidFill>
              </a:rPr>
              <a:t>, dipengaruhi kredibility : </a:t>
            </a:r>
            <a:r>
              <a:rPr lang="id-ID" sz="2800" dirty="0" smtClean="0">
                <a:solidFill>
                  <a:srgbClr val="FFFF00"/>
                </a:solidFill>
              </a:rPr>
              <a:t>	(</a:t>
            </a:r>
            <a:r>
              <a:rPr lang="id-ID" sz="2800" dirty="0">
                <a:solidFill>
                  <a:srgbClr val="FFFF00"/>
                </a:solidFill>
              </a:rPr>
              <a:t>a)</a:t>
            </a:r>
            <a:r>
              <a:rPr lang="id-ID" sz="2800" i="1" dirty="0">
                <a:solidFill>
                  <a:srgbClr val="FFFF00"/>
                </a:solidFill>
              </a:rPr>
              <a:t>expert</a:t>
            </a:r>
            <a:r>
              <a:rPr lang="id-ID" sz="2800" dirty="0">
                <a:solidFill>
                  <a:srgbClr val="FFFF00"/>
                </a:solidFill>
              </a:rPr>
              <a:t> atau </a:t>
            </a:r>
            <a:r>
              <a:rPr lang="id-ID" sz="2800" dirty="0" smtClean="0">
                <a:solidFill>
                  <a:srgbClr val="FFFF00"/>
                </a:solidFill>
              </a:rPr>
              <a:t>kompeten</a:t>
            </a:r>
          </a:p>
          <a:p>
            <a:pPr lvl="0"/>
            <a:r>
              <a:rPr lang="id-ID" sz="2800" dirty="0">
                <a:solidFill>
                  <a:srgbClr val="FFFF00"/>
                </a:solidFill>
              </a:rPr>
              <a:t>	</a:t>
            </a:r>
            <a:r>
              <a:rPr lang="id-ID" sz="2800" dirty="0" smtClean="0">
                <a:solidFill>
                  <a:srgbClr val="FFFF00"/>
                </a:solidFill>
              </a:rPr>
              <a:t> </a:t>
            </a:r>
            <a:r>
              <a:rPr lang="id-ID" sz="2800" dirty="0">
                <a:solidFill>
                  <a:srgbClr val="FFFF00"/>
                </a:solidFill>
              </a:rPr>
              <a:t>(b)dapat dipercaya </a:t>
            </a:r>
            <a:r>
              <a:rPr lang="id-ID" sz="2800" dirty="0" smtClean="0">
                <a:solidFill>
                  <a:srgbClr val="FFFF00"/>
                </a:solidFill>
              </a:rPr>
              <a:t>	(c)dinamis/simpatik/tegas/dll</a:t>
            </a:r>
          </a:p>
          <a:p>
            <a:pPr lvl="0"/>
            <a:endParaRPr lang="id-ID" sz="2800" dirty="0">
              <a:solidFill>
                <a:srgbClr val="FFFF00"/>
              </a:solidFill>
            </a:endParaRPr>
          </a:p>
          <a:p>
            <a:pPr lvl="0"/>
            <a:r>
              <a:rPr lang="id-ID" sz="2800" dirty="0" smtClean="0">
                <a:solidFill>
                  <a:srgbClr val="FFFF00"/>
                </a:solidFill>
              </a:rPr>
              <a:t>2. Pesan</a:t>
            </a:r>
            <a:r>
              <a:rPr lang="id-ID" sz="2800" dirty="0">
                <a:solidFill>
                  <a:srgbClr val="FFFF00"/>
                </a:solidFill>
              </a:rPr>
              <a:t> </a:t>
            </a:r>
            <a:r>
              <a:rPr lang="id-ID" sz="2800" i="1" dirty="0">
                <a:solidFill>
                  <a:srgbClr val="FFFF00"/>
                </a:solidFill>
              </a:rPr>
              <a:t>(say what)</a:t>
            </a:r>
            <a:endParaRPr lang="id-ID" sz="2800" dirty="0">
              <a:solidFill>
                <a:srgbClr val="FFFF00"/>
              </a:solidFill>
            </a:endParaRPr>
          </a:p>
          <a:p>
            <a:pPr lvl="0"/>
            <a:r>
              <a:rPr lang="id-ID" sz="2800" dirty="0" smtClean="0">
                <a:solidFill>
                  <a:srgbClr val="FFFF00"/>
                </a:solidFill>
              </a:rPr>
              <a:t>3. Penerima</a:t>
            </a:r>
            <a:r>
              <a:rPr lang="id-ID" sz="2800" dirty="0">
                <a:solidFill>
                  <a:srgbClr val="FFFF00"/>
                </a:solidFill>
              </a:rPr>
              <a:t> </a:t>
            </a:r>
            <a:r>
              <a:rPr lang="id-ID" sz="2800" i="1" dirty="0">
                <a:solidFill>
                  <a:srgbClr val="FFFF00"/>
                </a:solidFill>
              </a:rPr>
              <a:t>(to whom)</a:t>
            </a:r>
            <a:endParaRPr lang="id-ID" sz="2800" dirty="0">
              <a:solidFill>
                <a:srgbClr val="FFFF00"/>
              </a:solidFill>
            </a:endParaRPr>
          </a:p>
          <a:p>
            <a:pPr lvl="0"/>
            <a:r>
              <a:rPr lang="id-ID" sz="2800" dirty="0" smtClean="0">
                <a:solidFill>
                  <a:srgbClr val="FFFF00"/>
                </a:solidFill>
              </a:rPr>
              <a:t>4. Konteks</a:t>
            </a:r>
            <a:r>
              <a:rPr lang="id-ID" sz="2800" dirty="0">
                <a:solidFill>
                  <a:srgbClr val="FFFF00"/>
                </a:solidFill>
              </a:rPr>
              <a:t> </a:t>
            </a:r>
            <a:r>
              <a:rPr lang="id-ID" sz="2800" i="1" dirty="0">
                <a:solidFill>
                  <a:srgbClr val="FFFF00"/>
                </a:solidFill>
              </a:rPr>
              <a:t>(in what context)</a:t>
            </a:r>
            <a:endParaRPr lang="id-ID" sz="2800" dirty="0">
              <a:solidFill>
                <a:srgbClr val="FFFF00"/>
              </a:solidFill>
            </a:endParaRPr>
          </a:p>
          <a:p>
            <a:pPr lvl="0"/>
            <a:r>
              <a:rPr lang="id-ID" sz="2800" dirty="0">
                <a:solidFill>
                  <a:srgbClr val="FFFF00"/>
                </a:solidFill>
              </a:rPr>
              <a:t> </a:t>
            </a:r>
            <a:r>
              <a:rPr lang="id-ID" sz="2800" dirty="0" smtClean="0">
                <a:solidFill>
                  <a:srgbClr val="FFFF00"/>
                </a:solidFill>
              </a:rPr>
              <a:t>5. Saluran</a:t>
            </a:r>
            <a:r>
              <a:rPr lang="id-ID" sz="2800" dirty="0">
                <a:solidFill>
                  <a:srgbClr val="FFFF00"/>
                </a:solidFill>
              </a:rPr>
              <a:t> </a:t>
            </a:r>
            <a:r>
              <a:rPr lang="id-ID" sz="2800" i="1" dirty="0">
                <a:solidFill>
                  <a:srgbClr val="FFFF00"/>
                </a:solidFill>
              </a:rPr>
              <a:t>(what channel)</a:t>
            </a:r>
            <a:endParaRPr lang="id-ID" sz="2800" dirty="0">
              <a:solidFill>
                <a:srgbClr val="FFFF00"/>
              </a:solidFill>
            </a:endParaRPr>
          </a:p>
          <a:p>
            <a:pPr lvl="0"/>
            <a:r>
              <a:rPr lang="id-ID" sz="2800" dirty="0">
                <a:solidFill>
                  <a:srgbClr val="FFFF00"/>
                </a:solidFill>
              </a:rPr>
              <a:t> </a:t>
            </a:r>
            <a:r>
              <a:rPr lang="id-ID" sz="2800" dirty="0" smtClean="0">
                <a:solidFill>
                  <a:srgbClr val="FFFF00"/>
                </a:solidFill>
              </a:rPr>
              <a:t>6. Efek</a:t>
            </a:r>
            <a:r>
              <a:rPr lang="id-ID" sz="2800" dirty="0">
                <a:solidFill>
                  <a:srgbClr val="FFFF00"/>
                </a:solidFill>
              </a:rPr>
              <a:t> </a:t>
            </a:r>
            <a:r>
              <a:rPr lang="id-ID" sz="2800" i="1" dirty="0">
                <a:solidFill>
                  <a:srgbClr val="FFFF00"/>
                </a:solidFill>
              </a:rPr>
              <a:t>(with what efect)</a:t>
            </a:r>
            <a:r>
              <a:rPr lang="id-ID" sz="2800" dirty="0">
                <a:solidFill>
                  <a:srgbClr val="FFFF00"/>
                </a:solidFill>
              </a:rPr>
              <a:t>.</a:t>
            </a:r>
          </a:p>
          <a:p>
            <a:endParaRPr lang="id-ID" sz="2800"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Footer Placeholder 3"/>
          <p:cNvSpPr>
            <a:spLocks noGrp="1"/>
          </p:cNvSpPr>
          <p:nvPr>
            <p:ph type="ftr" sz="quarter" idx="11"/>
          </p:nvPr>
        </p:nvSpPr>
        <p:spPr/>
        <p:txBody>
          <a:bodyPr/>
          <a:lstStyle/>
          <a:p>
            <a:r>
              <a:rPr lang="id-ID" smtClean="0"/>
              <a:t>Komunikasi Bisnis</a:t>
            </a:r>
            <a:endParaRPr lang="id-ID"/>
          </a:p>
        </p:txBody>
      </p:sp>
      <p:pic>
        <p:nvPicPr>
          <p:cNvPr id="7" name="Content Placeholder 6" descr="text.jpg"/>
          <p:cNvPicPr>
            <a:picLocks noGrp="1" noChangeAspect="1"/>
          </p:cNvPicPr>
          <p:nvPr>
            <p:ph idx="1"/>
          </p:nvPr>
        </p:nvPicPr>
        <p:blipFill>
          <a:blip r:embed="rId2"/>
          <a:stretch>
            <a:fillRect/>
          </a:stretch>
        </p:blipFill>
        <p:spPr>
          <a:xfrm>
            <a:off x="0" y="0"/>
            <a:ext cx="9144032" cy="6858000"/>
          </a:xfrm>
        </p:spPr>
      </p:pic>
      <p:sp>
        <p:nvSpPr>
          <p:cNvPr id="8" name="TextBox 7"/>
          <p:cNvSpPr txBox="1"/>
          <p:nvPr/>
        </p:nvSpPr>
        <p:spPr>
          <a:xfrm>
            <a:off x="2714612" y="214290"/>
            <a:ext cx="6072230" cy="954107"/>
          </a:xfrm>
          <a:prstGeom prst="rect">
            <a:avLst/>
          </a:prstGeom>
          <a:noFill/>
        </p:spPr>
        <p:txBody>
          <a:bodyPr wrap="square" rtlCol="0">
            <a:spAutoFit/>
          </a:bodyPr>
          <a:lstStyle/>
          <a:p>
            <a:pPr algn="r"/>
            <a:r>
              <a:rPr lang="id-ID" sz="2800" b="1" dirty="0"/>
              <a:t>1. Variabel Sumber </a:t>
            </a:r>
            <a:r>
              <a:rPr lang="id-ID" sz="2800" b="1" dirty="0" smtClean="0"/>
              <a:t>Atau Komunikator</a:t>
            </a:r>
            <a:endParaRPr lang="id-ID" sz="2800" dirty="0"/>
          </a:p>
          <a:p>
            <a:pPr algn="r"/>
            <a:endParaRPr lang="id-ID" sz="2800" dirty="0"/>
          </a:p>
        </p:txBody>
      </p:sp>
      <p:sp>
        <p:nvSpPr>
          <p:cNvPr id="9" name="TextBox 8"/>
          <p:cNvSpPr txBox="1"/>
          <p:nvPr/>
        </p:nvSpPr>
        <p:spPr>
          <a:xfrm>
            <a:off x="3428992" y="1928802"/>
            <a:ext cx="4786346" cy="4832092"/>
          </a:xfrm>
          <a:prstGeom prst="rect">
            <a:avLst/>
          </a:prstGeom>
          <a:noFill/>
        </p:spPr>
        <p:txBody>
          <a:bodyPr wrap="square" rtlCol="0">
            <a:spAutoFit/>
          </a:bodyPr>
          <a:lstStyle/>
          <a:p>
            <a:pPr algn="just"/>
            <a:r>
              <a:rPr lang="id-ID" sz="2200" dirty="0"/>
              <a:t>Variabel komunikasi bisnis yang pertama adalah variabel komunikator. Sebab komunikator adalah pihak pertama yang mendorong terjadinya komunikasi. </a:t>
            </a:r>
            <a:endParaRPr lang="id-ID" sz="2200" dirty="0" smtClean="0"/>
          </a:p>
          <a:p>
            <a:pPr algn="just"/>
            <a:r>
              <a:rPr lang="id-ID" sz="2200" dirty="0" smtClean="0"/>
              <a:t>Disamping </a:t>
            </a:r>
            <a:r>
              <a:rPr lang="id-ID" sz="2200" dirty="0"/>
              <a:t>itu, status dan kekuatan yang ada pada komunikator juga berpengaruh pada penerimaan pesan oleh penerima pesan. Oleh karena itu kredibilitas komunikator sangat mempengaruhi reaksi dan respon komunikan. </a:t>
            </a:r>
            <a:endParaRPr lang="id-ID" sz="2200" dirty="0" smtClean="0"/>
          </a:p>
          <a:p>
            <a:pPr algn="just"/>
            <a:r>
              <a:rPr lang="id-ID" sz="2200" dirty="0" smtClean="0"/>
              <a:t>Kredibilitas </a:t>
            </a:r>
            <a:r>
              <a:rPr lang="id-ID" sz="2200" dirty="0"/>
              <a:t>ini biasanya dinilai melalui keahlian, dapat dipercaya dan dinamisme dan bisa bersifat individual.</a:t>
            </a:r>
          </a:p>
          <a:p>
            <a:pPr algn="just"/>
            <a:endParaRPr lang="id-ID" sz="2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Footer Placeholder 3"/>
          <p:cNvSpPr>
            <a:spLocks noGrp="1"/>
          </p:cNvSpPr>
          <p:nvPr>
            <p:ph type="ftr" sz="quarter" idx="11"/>
          </p:nvPr>
        </p:nvSpPr>
        <p:spPr/>
        <p:txBody>
          <a:bodyPr/>
          <a:lstStyle/>
          <a:p>
            <a:r>
              <a:rPr lang="id-ID" smtClean="0"/>
              <a:t>Komunikasi Bisnis</a:t>
            </a:r>
            <a:endParaRPr lang="id-ID"/>
          </a:p>
        </p:txBody>
      </p:sp>
      <p:pic>
        <p:nvPicPr>
          <p:cNvPr id="7" name="Content Placeholder 6" descr="text.jpg"/>
          <p:cNvPicPr>
            <a:picLocks noGrp="1" noChangeAspect="1"/>
          </p:cNvPicPr>
          <p:nvPr>
            <p:ph idx="1"/>
          </p:nvPr>
        </p:nvPicPr>
        <p:blipFill>
          <a:blip r:embed="rId2"/>
          <a:stretch>
            <a:fillRect/>
          </a:stretch>
        </p:blipFill>
        <p:spPr>
          <a:xfrm>
            <a:off x="0" y="0"/>
            <a:ext cx="9144032" cy="6858000"/>
          </a:xfrm>
        </p:spPr>
      </p:pic>
      <p:sp>
        <p:nvSpPr>
          <p:cNvPr id="5" name="TextBox 4"/>
          <p:cNvSpPr txBox="1"/>
          <p:nvPr/>
        </p:nvSpPr>
        <p:spPr>
          <a:xfrm>
            <a:off x="3143240" y="214290"/>
            <a:ext cx="5572164" cy="954107"/>
          </a:xfrm>
          <a:prstGeom prst="rect">
            <a:avLst/>
          </a:prstGeom>
          <a:noFill/>
        </p:spPr>
        <p:txBody>
          <a:bodyPr wrap="square" rtlCol="0">
            <a:spAutoFit/>
          </a:bodyPr>
          <a:lstStyle/>
          <a:p>
            <a:pPr algn="r"/>
            <a:r>
              <a:rPr lang="id-ID" sz="2800" b="1" dirty="0"/>
              <a:t>2. Variabel pesan atau informasi</a:t>
            </a:r>
            <a:endParaRPr lang="id-ID" sz="2800" dirty="0"/>
          </a:p>
          <a:p>
            <a:pPr algn="r"/>
            <a:endParaRPr lang="id-ID" sz="2800" dirty="0"/>
          </a:p>
        </p:txBody>
      </p:sp>
      <p:sp>
        <p:nvSpPr>
          <p:cNvPr id="6" name="TextBox 5"/>
          <p:cNvSpPr txBox="1"/>
          <p:nvPr/>
        </p:nvSpPr>
        <p:spPr>
          <a:xfrm>
            <a:off x="3500430" y="1785926"/>
            <a:ext cx="4572032" cy="5262979"/>
          </a:xfrm>
          <a:prstGeom prst="rect">
            <a:avLst/>
          </a:prstGeom>
          <a:noFill/>
        </p:spPr>
        <p:txBody>
          <a:bodyPr wrap="square" rtlCol="0">
            <a:spAutoFit/>
          </a:bodyPr>
          <a:lstStyle/>
          <a:p>
            <a:r>
              <a:rPr lang="id-ID" sz="2100" dirty="0"/>
              <a:t>Dalam komunikasi tentu ada pesan atau informasi yang ingin disampaikan komunikator kepada yang lainnya baik dari perusahaan kepada konsumen, perusahaan kepada perusahaan lain, orang ke perusahaan dll. Pesan ini bisa disampaikan dengan simbol atau sinyal tertentu dan lebih umumnya menggunakan komunikasi verbal menggunakan </a:t>
            </a:r>
            <a:r>
              <a:rPr lang="id-ID" sz="2100" dirty="0" smtClean="0"/>
              <a:t>kata-kata</a:t>
            </a:r>
            <a:r>
              <a:rPr lang="id-ID" sz="2100" dirty="0"/>
              <a:t>. Pesan terdiri dari pesan verbal dan </a:t>
            </a:r>
            <a:r>
              <a:rPr lang="id-ID" sz="2100" dirty="0" smtClean="0"/>
              <a:t>pesan komunikasi nonverbal.</a:t>
            </a:r>
            <a:r>
              <a:rPr lang="id-ID" sz="2100" dirty="0"/>
              <a:t> </a:t>
            </a:r>
            <a:r>
              <a:rPr lang="id-ID" sz="2100" dirty="0" smtClean="0"/>
              <a:t> Ini bisa dipilih atau </a:t>
            </a:r>
            <a:r>
              <a:rPr lang="id-ID" sz="2100" dirty="0"/>
              <a:t>menggunakan keduanya sesuai dengan kebutuhan agar berjalannya </a:t>
            </a:r>
            <a:r>
              <a:rPr lang="id-ID" sz="2100" dirty="0" smtClean="0"/>
              <a:t>proses komunikasi efektif.</a:t>
            </a:r>
            <a:endParaRPr lang="id-ID" sz="2100" dirty="0"/>
          </a:p>
          <a:p>
            <a:endParaRPr lang="id-ID" sz="21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132</TotalTime>
  <Words>732</Words>
  <Application>Microsoft Office PowerPoint</Application>
  <PresentationFormat>On-screen Show (4:3)</PresentationFormat>
  <Paragraphs>132</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 Pentingnya Komunikasi Bagi Bisnis  </vt:lpstr>
      <vt:lpstr>Slide 5</vt:lpstr>
      <vt:lpstr>Slide 6</vt:lpstr>
      <vt:lpstr>Slide 7</vt:lpstr>
      <vt:lpstr>Slide 8</vt:lpstr>
      <vt:lpstr>Slide 9</vt:lpstr>
      <vt:lpstr>Slide 10</vt:lpstr>
      <vt:lpstr>Slide 11</vt:lpstr>
      <vt:lpstr>Slide 12</vt:lpstr>
      <vt:lpstr>Iklim Komunikasi</vt:lpstr>
      <vt:lpstr>Pola-pola Komunikasi</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63</cp:revision>
  <dcterms:created xsi:type="dcterms:W3CDTF">2020-10-21T14:14:52Z</dcterms:created>
  <dcterms:modified xsi:type="dcterms:W3CDTF">2020-10-22T01:42:58Z</dcterms:modified>
</cp:coreProperties>
</file>