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0" r:id="rId3"/>
    <p:sldId id="282" r:id="rId4"/>
    <p:sldId id="283" r:id="rId5"/>
    <p:sldId id="284" r:id="rId6"/>
    <p:sldId id="285" r:id="rId7"/>
    <p:sldId id="281" r:id="rId8"/>
  </p:sldIdLst>
  <p:sldSz cx="9144000" cy="6858000" type="screen4x3"/>
  <p:notesSz cx="7102475" cy="9388475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783" autoAdjust="0"/>
  </p:normalViewPr>
  <p:slideViewPr>
    <p:cSldViewPr>
      <p:cViewPr>
        <p:scale>
          <a:sx n="40" d="100"/>
          <a:sy n="40" d="100"/>
        </p:scale>
        <p:origin x="-2040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9330D8B-8EA1-45CF-9183-9594B80C1DA8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2C6062E-E781-4E51-9736-53AAC5326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F9411FD-F43C-4FF7-B995-F1761E0439FC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800" dirty="0" err="1" smtClean="0">
                <a:latin typeface="Cambria" pitchFamily="18" charset="0"/>
              </a:rPr>
              <a:t>Garis</a:t>
            </a:r>
            <a:r>
              <a:rPr lang="en-US" sz="800" dirty="0" smtClean="0">
                <a:latin typeface="Cambria" pitchFamily="18" charset="0"/>
              </a:rPr>
              <a:t> </a:t>
            </a:r>
            <a:r>
              <a:rPr lang="en-US" sz="800" dirty="0" err="1" smtClean="0">
                <a:latin typeface="Cambria" pitchFamily="18" charset="0"/>
              </a:rPr>
              <a:t>Nyata</a:t>
            </a:r>
            <a:r>
              <a:rPr lang="en-US" sz="800" dirty="0" smtClean="0">
                <a:latin typeface="Cambria" pitchFamily="18" charset="0"/>
              </a:rPr>
              <a:t> (</a:t>
            </a:r>
            <a:r>
              <a:rPr lang="en-US" sz="800" dirty="0" err="1" smtClean="0">
                <a:latin typeface="Cambria" pitchFamily="18" charset="0"/>
              </a:rPr>
              <a:t>Garis</a:t>
            </a:r>
            <a:r>
              <a:rPr lang="en-US" sz="800" dirty="0" smtClean="0">
                <a:latin typeface="Cambria" pitchFamily="18" charset="0"/>
              </a:rPr>
              <a:t> Linier), </a:t>
            </a:r>
            <a:r>
              <a:rPr lang="en-US" sz="800" dirty="0" err="1" smtClean="0">
                <a:latin typeface="Cambria" pitchFamily="18" charset="0"/>
              </a:rPr>
              <a:t>dihasilkan</a:t>
            </a:r>
            <a:r>
              <a:rPr lang="en-US" sz="800" dirty="0" smtClean="0">
                <a:latin typeface="Cambria" pitchFamily="18" charset="0"/>
              </a:rPr>
              <a:t> </a:t>
            </a:r>
            <a:r>
              <a:rPr lang="en-US" sz="800" dirty="0" err="1" smtClean="0">
                <a:latin typeface="Cambria" pitchFamily="18" charset="0"/>
              </a:rPr>
              <a:t>melalui</a:t>
            </a:r>
            <a:r>
              <a:rPr lang="en-US" sz="800" dirty="0" smtClean="0">
                <a:latin typeface="Cambria" pitchFamily="18" charset="0"/>
              </a:rPr>
              <a:t> </a:t>
            </a:r>
            <a:r>
              <a:rPr lang="en-US" sz="800" dirty="0" err="1" smtClean="0">
                <a:latin typeface="Cambria" pitchFamily="18" charset="0"/>
              </a:rPr>
              <a:t>goresan</a:t>
            </a:r>
            <a:r>
              <a:rPr lang="en-US" sz="800" dirty="0" smtClean="0">
                <a:latin typeface="Cambria" pitchFamily="18" charset="0"/>
              </a:rPr>
              <a:t> </a:t>
            </a:r>
            <a:r>
              <a:rPr lang="en-US" sz="800" dirty="0" err="1" smtClean="0">
                <a:latin typeface="Cambria" pitchFamily="18" charset="0"/>
              </a:rPr>
              <a:t>tangan</a:t>
            </a:r>
            <a:r>
              <a:rPr lang="en-US" sz="800" dirty="0" smtClean="0">
                <a:latin typeface="Cambria" pitchFamily="18" charset="0"/>
              </a:rPr>
              <a:t> </a:t>
            </a:r>
            <a:r>
              <a:rPr lang="en-US" sz="800" dirty="0" err="1" smtClean="0">
                <a:latin typeface="Cambria" pitchFamily="18" charset="0"/>
              </a:rPr>
              <a:t>manusia</a:t>
            </a:r>
            <a:endParaRPr lang="en-US" sz="800" dirty="0" smtClean="0">
              <a:latin typeface="Cambria" pitchFamily="18" charset="0"/>
            </a:endParaRPr>
          </a:p>
          <a:p>
            <a:pPr marL="514350" indent="-514350">
              <a:buNone/>
            </a:pPr>
            <a:r>
              <a:rPr lang="en-US" sz="800" dirty="0" smtClean="0">
                <a:latin typeface="Cambria" pitchFamily="18" charset="0"/>
              </a:rPr>
              <a:t>(</a:t>
            </a:r>
            <a:r>
              <a:rPr lang="en-US" sz="800" dirty="0" err="1" smtClean="0">
                <a:latin typeface="Cambria" pitchFamily="18" charset="0"/>
              </a:rPr>
              <a:t>wujud</a:t>
            </a:r>
            <a:r>
              <a:rPr lang="en-US" sz="800" dirty="0" smtClean="0">
                <a:latin typeface="Cambria" pitchFamily="18" charset="0"/>
              </a:rPr>
              <a:t>/</a:t>
            </a:r>
            <a:r>
              <a:rPr lang="en-US" sz="800" dirty="0" err="1" smtClean="0">
                <a:latin typeface="Cambria" pitchFamily="18" charset="0"/>
              </a:rPr>
              <a:t>tidak</a:t>
            </a:r>
            <a:r>
              <a:rPr lang="en-US" sz="800" dirty="0" smtClean="0">
                <a:latin typeface="Cambria" pitchFamily="18" charset="0"/>
              </a:rPr>
              <a:t> </a:t>
            </a:r>
            <a:r>
              <a:rPr lang="en-US" sz="800" dirty="0" err="1" smtClean="0">
                <a:latin typeface="Cambria" pitchFamily="18" charset="0"/>
              </a:rPr>
              <a:t>berwujud</a:t>
            </a:r>
            <a:r>
              <a:rPr lang="en-US" sz="800" dirty="0" smtClean="0">
                <a:latin typeface="Cambria" pitchFamily="18" charset="0"/>
              </a:rPr>
              <a:t>).</a:t>
            </a:r>
          </a:p>
          <a:p>
            <a:pPr marL="514350" indent="-514350"/>
            <a:r>
              <a:rPr lang="en-US" sz="800" dirty="0" err="1" smtClean="0">
                <a:latin typeface="Cambria" pitchFamily="18" charset="0"/>
              </a:rPr>
              <a:t>Garis</a:t>
            </a:r>
            <a:r>
              <a:rPr lang="en-US" sz="800" dirty="0" smtClean="0">
                <a:latin typeface="Cambria" pitchFamily="18" charset="0"/>
              </a:rPr>
              <a:t> </a:t>
            </a:r>
            <a:r>
              <a:rPr lang="en-US" sz="800" dirty="0" err="1" smtClean="0">
                <a:latin typeface="Cambria" pitchFamily="18" charset="0"/>
              </a:rPr>
              <a:t>Semu</a:t>
            </a:r>
            <a:r>
              <a:rPr lang="en-US" sz="800" dirty="0" smtClean="0">
                <a:latin typeface="Cambria" pitchFamily="18" charset="0"/>
              </a:rPr>
              <a:t>, </a:t>
            </a:r>
            <a:r>
              <a:rPr lang="en-US" sz="800" dirty="0" err="1" smtClean="0">
                <a:latin typeface="Cambria" pitchFamily="18" charset="0"/>
              </a:rPr>
              <a:t>Garis</a:t>
            </a:r>
            <a:r>
              <a:rPr lang="en-US" sz="800" dirty="0" smtClean="0">
                <a:latin typeface="Cambria" pitchFamily="18" charset="0"/>
              </a:rPr>
              <a:t> </a:t>
            </a:r>
            <a:r>
              <a:rPr lang="en-US" sz="800" dirty="0" err="1" smtClean="0">
                <a:latin typeface="Cambria" pitchFamily="18" charset="0"/>
              </a:rPr>
              <a:t>secara</a:t>
            </a:r>
            <a:r>
              <a:rPr lang="en-US" sz="800" dirty="0" smtClean="0">
                <a:latin typeface="Cambria" pitchFamily="18" charset="0"/>
              </a:rPr>
              <a:t> </a:t>
            </a:r>
            <a:r>
              <a:rPr lang="en-US" sz="800" dirty="0" err="1" smtClean="0">
                <a:latin typeface="Cambria" pitchFamily="18" charset="0"/>
              </a:rPr>
              <a:t>nyata</a:t>
            </a:r>
            <a:r>
              <a:rPr lang="en-US" sz="800" dirty="0" smtClean="0">
                <a:latin typeface="Cambria" pitchFamily="18" charset="0"/>
              </a:rPr>
              <a:t> </a:t>
            </a:r>
            <a:r>
              <a:rPr lang="en-US" sz="800" dirty="0" err="1" smtClean="0">
                <a:latin typeface="Cambria" pitchFamily="18" charset="0"/>
              </a:rPr>
              <a:t>dilihat</a:t>
            </a:r>
            <a:r>
              <a:rPr lang="en-US" sz="800" dirty="0" smtClean="0">
                <a:latin typeface="Cambria" pitchFamily="18" charset="0"/>
              </a:rPr>
              <a:t> </a:t>
            </a:r>
            <a:r>
              <a:rPr lang="en-US" sz="800" dirty="0" err="1" smtClean="0">
                <a:latin typeface="Cambria" pitchFamily="18" charset="0"/>
              </a:rPr>
              <a:t>tidak</a:t>
            </a:r>
            <a:r>
              <a:rPr lang="en-US" sz="800" dirty="0" smtClean="0">
                <a:latin typeface="Cambria" pitchFamily="18" charset="0"/>
              </a:rPr>
              <a:t> </a:t>
            </a:r>
            <a:r>
              <a:rPr lang="en-US" sz="800" dirty="0" err="1" smtClean="0">
                <a:latin typeface="Cambria" pitchFamily="18" charset="0"/>
              </a:rPr>
              <a:t>ada</a:t>
            </a:r>
            <a:r>
              <a:rPr lang="en-US" sz="800" dirty="0" smtClean="0">
                <a:latin typeface="Cambria" pitchFamily="18" charset="0"/>
              </a:rPr>
              <a:t>, </a:t>
            </a:r>
            <a:r>
              <a:rPr lang="en-US" sz="800" dirty="0" err="1" smtClean="0">
                <a:latin typeface="Cambria" pitchFamily="18" charset="0"/>
              </a:rPr>
              <a:t>namun</a:t>
            </a:r>
            <a:r>
              <a:rPr lang="en-US" sz="800" dirty="0" smtClean="0">
                <a:latin typeface="Cambria" pitchFamily="18" charset="0"/>
              </a:rPr>
              <a:t> </a:t>
            </a:r>
            <a:r>
              <a:rPr lang="en-US" sz="800" dirty="0" err="1" smtClean="0">
                <a:latin typeface="Cambria" pitchFamily="18" charset="0"/>
              </a:rPr>
              <a:t>kehadirannya</a:t>
            </a:r>
            <a:r>
              <a:rPr lang="en-US" sz="800" dirty="0" smtClean="0">
                <a:latin typeface="Cambria" pitchFamily="18" charset="0"/>
              </a:rPr>
              <a:t> </a:t>
            </a:r>
          </a:p>
          <a:p>
            <a:pPr marL="514350" indent="-514350"/>
            <a:r>
              <a:rPr lang="en-US" sz="800" dirty="0" smtClean="0">
                <a:latin typeface="Cambria" pitchFamily="18" charset="0"/>
              </a:rPr>
              <a:t>/ </a:t>
            </a:r>
            <a:r>
              <a:rPr lang="en-US" sz="800" dirty="0" err="1" smtClean="0">
                <a:latin typeface="Cambria" pitchFamily="18" charset="0"/>
              </a:rPr>
              <a:t>keadaan</a:t>
            </a:r>
            <a:r>
              <a:rPr lang="en-US" sz="800" dirty="0" smtClean="0">
                <a:latin typeface="Cambria" pitchFamily="18" charset="0"/>
              </a:rPr>
              <a:t> </a:t>
            </a:r>
            <a:r>
              <a:rPr lang="en-US" sz="800" dirty="0" err="1" smtClean="0">
                <a:latin typeface="Cambria" pitchFamily="18" charset="0"/>
              </a:rPr>
              <a:t>dapat</a:t>
            </a:r>
            <a:r>
              <a:rPr lang="en-US" sz="800" dirty="0" smtClean="0">
                <a:latin typeface="Cambria" pitchFamily="18" charset="0"/>
              </a:rPr>
              <a:t> </a:t>
            </a:r>
            <a:r>
              <a:rPr lang="en-US" sz="800" dirty="0" err="1" smtClean="0">
                <a:latin typeface="Cambria" pitchFamily="18" charset="0"/>
              </a:rPr>
              <a:t>dirasakan</a:t>
            </a:r>
            <a:r>
              <a:rPr lang="en-US" sz="800" dirty="0" smtClean="0">
                <a:latin typeface="Cambria" pitchFamily="18" charset="0"/>
              </a:rPr>
              <a:t> </a:t>
            </a:r>
            <a:r>
              <a:rPr lang="en-US" sz="800" dirty="0" err="1" smtClean="0">
                <a:latin typeface="Cambria" pitchFamily="18" charset="0"/>
              </a:rPr>
              <a:t>perasaan</a:t>
            </a:r>
            <a:r>
              <a:rPr lang="en-US" sz="800" dirty="0" smtClean="0">
                <a:latin typeface="Cambria" pitchFamily="18" charset="0"/>
              </a:rPr>
              <a:t>,</a:t>
            </a:r>
            <a:r>
              <a:rPr lang="en-US" sz="800" baseline="0" dirty="0" smtClean="0">
                <a:latin typeface="Cambria" pitchFamily="18" charset="0"/>
              </a:rPr>
              <a:t> </a:t>
            </a:r>
            <a:r>
              <a:rPr lang="en-US" sz="800" baseline="0" dirty="0" err="1" smtClean="0">
                <a:latin typeface="Cambria" pitchFamily="18" charset="0"/>
              </a:rPr>
              <a:t>yaitu</a:t>
            </a:r>
            <a:r>
              <a:rPr lang="en-US" sz="800" baseline="0" dirty="0" smtClean="0">
                <a:latin typeface="Cambria" pitchFamily="18" charset="0"/>
              </a:rPr>
              <a:t> :</a:t>
            </a:r>
          </a:p>
          <a:p>
            <a:pPr marL="514350" indent="-514350">
              <a:buAutoNum type="alphaLcPeriod"/>
            </a:pPr>
            <a:r>
              <a:rPr lang="en-US" sz="800" dirty="0" err="1" smtClean="0">
                <a:solidFill>
                  <a:prstClr val="black"/>
                </a:solidFill>
                <a:latin typeface="Cambria" pitchFamily="18" charset="0"/>
              </a:rPr>
              <a:t>Garis</a:t>
            </a:r>
            <a:r>
              <a:rPr lang="en-US" sz="8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800" dirty="0" err="1" smtClean="0">
                <a:solidFill>
                  <a:prstClr val="black"/>
                </a:solidFill>
                <a:latin typeface="Cambria" pitchFamily="18" charset="0"/>
              </a:rPr>
              <a:t>Struktural</a:t>
            </a:r>
            <a:r>
              <a:rPr lang="en-US" sz="800" dirty="0" smtClean="0">
                <a:solidFill>
                  <a:prstClr val="black"/>
                </a:solidFill>
                <a:latin typeface="Cambria" pitchFamily="18" charset="0"/>
              </a:rPr>
              <a:t>, </a:t>
            </a:r>
            <a:r>
              <a:rPr lang="en-US" sz="800" dirty="0" err="1" smtClean="0">
                <a:solidFill>
                  <a:prstClr val="black"/>
                </a:solidFill>
                <a:latin typeface="Cambria" pitchFamily="18" charset="0"/>
              </a:rPr>
              <a:t>tampilnya</a:t>
            </a:r>
            <a:r>
              <a:rPr lang="en-US" sz="8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800" dirty="0" err="1" smtClean="0">
                <a:solidFill>
                  <a:prstClr val="black"/>
                </a:solidFill>
                <a:latin typeface="Cambria" pitchFamily="18" charset="0"/>
              </a:rPr>
              <a:t>warna</a:t>
            </a:r>
            <a:r>
              <a:rPr lang="en-US" sz="8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800" dirty="0" err="1" smtClean="0">
                <a:solidFill>
                  <a:prstClr val="black"/>
                </a:solidFill>
                <a:latin typeface="Cambria" pitchFamily="18" charset="0"/>
              </a:rPr>
              <a:t>pada</a:t>
            </a:r>
            <a:r>
              <a:rPr lang="en-US" sz="8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800" dirty="0" err="1" smtClean="0">
                <a:solidFill>
                  <a:prstClr val="black"/>
                </a:solidFill>
                <a:latin typeface="Cambria" pitchFamily="18" charset="0"/>
              </a:rPr>
              <a:t>bidang</a:t>
            </a:r>
            <a:r>
              <a:rPr lang="en-US" sz="800" dirty="0" smtClean="0">
                <a:solidFill>
                  <a:prstClr val="black"/>
                </a:solidFill>
                <a:latin typeface="Cambria" pitchFamily="18" charset="0"/>
              </a:rPr>
              <a:t> yang </a:t>
            </a:r>
            <a:r>
              <a:rPr lang="en-US" sz="800" dirty="0" err="1" smtClean="0">
                <a:solidFill>
                  <a:prstClr val="black"/>
                </a:solidFill>
                <a:latin typeface="Cambria" pitchFamily="18" charset="0"/>
              </a:rPr>
              <a:t>berbeda</a:t>
            </a:r>
            <a:r>
              <a:rPr lang="en-US" sz="8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800" dirty="0" err="1" smtClean="0">
                <a:solidFill>
                  <a:prstClr val="black"/>
                </a:solidFill>
                <a:latin typeface="Cambria" pitchFamily="18" charset="0"/>
              </a:rPr>
              <a:t>akan</a:t>
            </a:r>
            <a:r>
              <a:rPr lang="en-US" sz="8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800" dirty="0" err="1" smtClean="0">
                <a:solidFill>
                  <a:prstClr val="black"/>
                </a:solidFill>
                <a:latin typeface="Cambria" pitchFamily="18" charset="0"/>
              </a:rPr>
              <a:t>menghasilkan</a:t>
            </a:r>
            <a:r>
              <a:rPr lang="en-US" sz="8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800" dirty="0" err="1" smtClean="0">
                <a:solidFill>
                  <a:prstClr val="black"/>
                </a:solidFill>
                <a:latin typeface="Cambria" pitchFamily="18" charset="0"/>
              </a:rPr>
              <a:t>suatu</a:t>
            </a:r>
            <a:r>
              <a:rPr lang="en-US" sz="8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800" dirty="0" err="1" smtClean="0">
                <a:solidFill>
                  <a:prstClr val="black"/>
                </a:solidFill>
                <a:latin typeface="Cambria" pitchFamily="18" charset="0"/>
              </a:rPr>
              <a:t>garis</a:t>
            </a:r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514350" indent="-514350">
              <a:buAutoNum type="alphaLcPeriod"/>
            </a:pPr>
            <a:r>
              <a:rPr lang="en-US" sz="800" dirty="0" err="1" smtClean="0">
                <a:solidFill>
                  <a:prstClr val="black"/>
                </a:solidFill>
                <a:latin typeface="Cambria" pitchFamily="18" charset="0"/>
              </a:rPr>
              <a:t>Garis</a:t>
            </a:r>
            <a:r>
              <a:rPr lang="en-US" sz="8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800" dirty="0" err="1" smtClean="0">
                <a:solidFill>
                  <a:prstClr val="black"/>
                </a:solidFill>
                <a:latin typeface="Cambria" pitchFamily="18" charset="0"/>
              </a:rPr>
              <a:t>Pengikat</a:t>
            </a:r>
            <a:r>
              <a:rPr lang="en-US" sz="800" dirty="0" smtClean="0">
                <a:solidFill>
                  <a:prstClr val="black"/>
                </a:solidFill>
                <a:latin typeface="Cambria" pitchFamily="18" charset="0"/>
              </a:rPr>
              <a:t>, </a:t>
            </a:r>
            <a:r>
              <a:rPr lang="en-US" sz="800" dirty="0" err="1" smtClean="0">
                <a:solidFill>
                  <a:prstClr val="black"/>
                </a:solidFill>
                <a:latin typeface="Cambria" pitchFamily="18" charset="0"/>
              </a:rPr>
              <a:t>Kesan</a:t>
            </a:r>
            <a:r>
              <a:rPr lang="en-US" sz="8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800" dirty="0" err="1" smtClean="0">
                <a:solidFill>
                  <a:prstClr val="black"/>
                </a:solidFill>
                <a:latin typeface="Cambria" pitchFamily="18" charset="0"/>
              </a:rPr>
              <a:t>ada</a:t>
            </a:r>
            <a:r>
              <a:rPr lang="en-US" sz="8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800" dirty="0" err="1" smtClean="0">
                <a:solidFill>
                  <a:prstClr val="black"/>
                </a:solidFill>
                <a:latin typeface="Cambria" pitchFamily="18" charset="0"/>
              </a:rPr>
              <a:t>garis</a:t>
            </a:r>
            <a:r>
              <a:rPr lang="en-US" sz="8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800" dirty="0" err="1" smtClean="0">
                <a:solidFill>
                  <a:prstClr val="black"/>
                </a:solidFill>
                <a:latin typeface="Cambria" pitchFamily="18" charset="0"/>
              </a:rPr>
              <a:t>diperoleh</a:t>
            </a:r>
            <a:r>
              <a:rPr lang="en-US" sz="8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800" dirty="0" err="1" smtClean="0">
                <a:solidFill>
                  <a:prstClr val="black"/>
                </a:solidFill>
                <a:latin typeface="Cambria" pitchFamily="18" charset="0"/>
              </a:rPr>
              <a:t>dari</a:t>
            </a:r>
            <a:r>
              <a:rPr lang="en-US" sz="8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800" dirty="0" err="1" smtClean="0">
                <a:solidFill>
                  <a:prstClr val="black"/>
                </a:solidFill>
                <a:latin typeface="Cambria" pitchFamily="18" charset="0"/>
              </a:rPr>
              <a:t>ujung</a:t>
            </a:r>
            <a:r>
              <a:rPr lang="en-US" sz="8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800" dirty="0" err="1" smtClean="0">
                <a:solidFill>
                  <a:prstClr val="black"/>
                </a:solidFill>
                <a:latin typeface="Cambria" pitchFamily="18" charset="0"/>
              </a:rPr>
              <a:t>pengulangan</a:t>
            </a:r>
            <a:endParaRPr lang="en-US" sz="800" dirty="0" smtClean="0">
              <a:latin typeface="Cambria" pitchFamily="18" charset="0"/>
            </a:endParaRPr>
          </a:p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8231-9198-4C99-9FBD-A70F6638DE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535A-5EF7-436B-B475-7D821B9310DE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icture\logo ibi 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9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9/9/2015</a:t>
            </a:r>
            <a:endParaRPr lang="en-US" dirty="0"/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80A70C-902A-499B-8946-FDFF5F5756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&amp; Multimedia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2492896"/>
            <a:ext cx="58192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5. </a:t>
            </a:r>
            <a:r>
              <a:rPr lang="en-US" sz="60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Elemen</a:t>
            </a:r>
            <a:r>
              <a:rPr lang="en-US" sz="6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GRAFIS</a:t>
            </a:r>
            <a:endParaRPr lang="en-US" sz="60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77" y="1793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Sesi-5</a:t>
            </a:r>
            <a:endParaRPr lang="en-US" dirty="0"/>
          </a:p>
        </p:txBody>
      </p:sp>
    </p:spTree>
  </p:cSld>
  <p:clrMapOvr>
    <a:masterClrMapping/>
  </p:clrMapOvr>
  <p:transition spd="slow" advClick="0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icture\logo ibi 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9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9/9/2015</a:t>
            </a:r>
            <a:endParaRPr lang="en-US" dirty="0"/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80A70C-902A-499B-8946-FDFF5F5756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&amp; Multimedia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477" y="1793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Sesi-5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11560" y="1126485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Arial" pitchFamily="34" charset="0"/>
              </a:rPr>
              <a:t>a. 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Arial" pitchFamily="34" charset="0"/>
              </a:rPr>
              <a:t>Titik</a:t>
            </a:r>
            <a:endParaRPr 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347864" y="548680"/>
            <a:ext cx="445117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Brush Script MT" pitchFamily="66" charset="0"/>
                <a:ea typeface="+mj-ea"/>
                <a:cs typeface="+mj-cs"/>
              </a:rPr>
              <a:t>Elemen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Brush Script MT" pitchFamily="66" charset="0"/>
                <a:ea typeface="+mj-ea"/>
                <a:cs typeface="+mj-cs"/>
              </a:rPr>
              <a:t>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Brush Script MT" pitchFamily="66" charset="0"/>
                <a:ea typeface="+mj-ea"/>
                <a:cs typeface="+mj-cs"/>
              </a:rPr>
              <a:t>Grafis</a:t>
            </a:r>
            <a:endParaRPr kumimoji="0" lang="en-US" sz="4800" b="0" i="1" u="none" strike="noStrike" kern="1200" cap="none" spc="0" normalizeH="0" baseline="0" noProof="0" dirty="0">
              <a:ln>
                <a:solidFill>
                  <a:srgbClr val="FF0000"/>
                </a:solidFill>
              </a:ln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2057400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err="1" smtClean="0">
                <a:latin typeface="Cambria" pitchFamily="18" charset="0"/>
              </a:rPr>
              <a:t>Menandai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sebuah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tempat</a:t>
            </a:r>
            <a:r>
              <a:rPr lang="en-US" sz="2800" dirty="0" smtClean="0">
                <a:latin typeface="Cambria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Cambria" pitchFamily="18" charset="0"/>
              </a:rPr>
              <a:t>Tidak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memiliki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panjang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dan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lebar</a:t>
            </a:r>
            <a:r>
              <a:rPr lang="en-US" sz="2800" dirty="0" smtClean="0">
                <a:latin typeface="Cambria" pitchFamily="18" charset="0"/>
              </a:rPr>
              <a:t>, 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Cambria" pitchFamily="18" charset="0"/>
              </a:rPr>
              <a:t>Tidak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mengambil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daerah</a:t>
            </a:r>
            <a:r>
              <a:rPr lang="en-US" sz="2800" dirty="0" smtClean="0">
                <a:latin typeface="Cambria" pitchFamily="18" charset="0"/>
              </a:rPr>
              <a:t> /</a:t>
            </a:r>
            <a:r>
              <a:rPr lang="en-US" sz="2800" dirty="0" err="1" smtClean="0">
                <a:latin typeface="Cambria" pitchFamily="18" charset="0"/>
              </a:rPr>
              <a:t>ruang</a:t>
            </a:r>
            <a:r>
              <a:rPr lang="en-US" sz="2800" dirty="0" smtClean="0">
                <a:latin typeface="Cambria" pitchFamily="18" charset="0"/>
              </a:rPr>
              <a:t>, 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Cambria" pitchFamily="18" charset="0"/>
              </a:rPr>
              <a:t>Pangkal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dan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ujung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sepotong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garis</a:t>
            </a:r>
            <a:r>
              <a:rPr lang="en-US" sz="2800" dirty="0" smtClean="0">
                <a:latin typeface="Cambria" pitchFamily="18" charset="0"/>
              </a:rPr>
              <a:t>,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Cambria" pitchFamily="18" charset="0"/>
              </a:rPr>
              <a:t>Perpotongan</a:t>
            </a:r>
            <a:r>
              <a:rPr lang="en-US" sz="2800" dirty="0" smtClean="0">
                <a:latin typeface="Cambria" pitchFamily="18" charset="0"/>
              </a:rPr>
              <a:t>/</a:t>
            </a:r>
            <a:r>
              <a:rPr lang="en-US" sz="2800" dirty="0" err="1" smtClean="0">
                <a:latin typeface="Cambria" pitchFamily="18" charset="0"/>
              </a:rPr>
              <a:t>pertemuan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antara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dua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garis</a:t>
            </a:r>
            <a:r>
              <a:rPr lang="en-US" sz="2800" dirty="0" smtClean="0">
                <a:latin typeface="Cambria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Cambria" pitchFamily="18" charset="0"/>
              </a:rPr>
              <a:t>Mendapat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arti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setelah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tersusun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penempatannya</a:t>
            </a:r>
            <a:r>
              <a:rPr lang="en-US" sz="2800" dirty="0" smtClean="0">
                <a:latin typeface="Cambria" pitchFamily="18" charset="0"/>
              </a:rPr>
              <a:t>.</a:t>
            </a:r>
            <a:endParaRPr lang="en-US" sz="2800" dirty="0">
              <a:latin typeface="Cambria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438400" y="4953000"/>
            <a:ext cx="3886200" cy="1219200"/>
            <a:chOff x="2667000" y="4572000"/>
            <a:chExt cx="3886200" cy="1219200"/>
          </a:xfrm>
        </p:grpSpPr>
        <p:sp>
          <p:nvSpPr>
            <p:cNvPr id="18" name="Rectangle 17"/>
            <p:cNvSpPr/>
            <p:nvPr/>
          </p:nvSpPr>
          <p:spPr>
            <a:xfrm>
              <a:off x="2667000" y="4572000"/>
              <a:ext cx="3886200" cy="1219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191000" y="48006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724400" y="48006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0" y="54864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276600" y="54864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505200" y="54864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733800" y="54864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962400" y="54864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191000" y="54864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419600" y="54864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648200" y="54864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876800" y="54864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105400" y="54864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334000" y="54864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562600" y="54864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791200" y="54864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019800" y="54864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 advClick="0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icture\logo ibi 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9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9/9/2015</a:t>
            </a:r>
            <a:endParaRPr lang="en-US" dirty="0"/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80A70C-902A-499B-8946-FDFF5F5756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&amp; Multimedia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477" y="1793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Sesi-5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11560" y="1126485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Arial" pitchFamily="34" charset="0"/>
              </a:rPr>
              <a:t>b.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Arial" pitchFamily="34" charset="0"/>
              </a:rPr>
              <a:t>Garis</a:t>
            </a:r>
            <a:endParaRPr 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347864" y="548680"/>
            <a:ext cx="445117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Brush Script MT" pitchFamily="66" charset="0"/>
                <a:ea typeface="+mj-ea"/>
                <a:cs typeface="+mj-cs"/>
              </a:rPr>
              <a:t>Elemen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Brush Script MT" pitchFamily="66" charset="0"/>
                <a:ea typeface="+mj-ea"/>
                <a:cs typeface="+mj-cs"/>
              </a:rPr>
              <a:t>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Brush Script MT" pitchFamily="66" charset="0"/>
                <a:ea typeface="+mj-ea"/>
                <a:cs typeface="+mj-cs"/>
              </a:rPr>
              <a:t>Grafis</a:t>
            </a:r>
            <a:endParaRPr kumimoji="0" lang="en-US" sz="4800" b="0" i="1" u="none" strike="noStrike" kern="1200" cap="none" spc="0" normalizeH="0" baseline="0" noProof="0" dirty="0">
              <a:ln>
                <a:solidFill>
                  <a:srgbClr val="FF0000"/>
                </a:solidFill>
              </a:ln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43608" y="1772816"/>
            <a:ext cx="8458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err="1" smtClean="0">
                <a:latin typeface="Cambria" pitchFamily="18" charset="0"/>
              </a:rPr>
              <a:t>titik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yang </a:t>
            </a:r>
            <a:r>
              <a:rPr lang="en-US" sz="2800" dirty="0" err="1" smtClean="0">
                <a:latin typeface="Cambria" pitchFamily="18" charset="0"/>
              </a:rPr>
              <a:t>akan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membentuk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garis</a:t>
            </a:r>
            <a:r>
              <a:rPr lang="en-US" sz="2800" dirty="0" smtClean="0">
                <a:latin typeface="Cambria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Cambria" pitchFamily="18" charset="0"/>
              </a:rPr>
              <a:t>Mempunyai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panjang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tanpa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lebar</a:t>
            </a:r>
            <a:r>
              <a:rPr lang="en-US" sz="2800" dirty="0" smtClean="0">
                <a:latin typeface="Cambria" pitchFamily="18" charset="0"/>
              </a:rPr>
              <a:t>, 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Cambria" pitchFamily="18" charset="0"/>
              </a:rPr>
              <a:t>Sisi</a:t>
            </a:r>
            <a:r>
              <a:rPr lang="en-US" sz="2800" dirty="0" smtClean="0">
                <a:latin typeface="Cambria" pitchFamily="18" charset="0"/>
              </a:rPr>
              <a:t>/</a:t>
            </a:r>
            <a:r>
              <a:rPr lang="en-US" sz="2800" dirty="0" err="1" smtClean="0">
                <a:latin typeface="Cambria" pitchFamily="18" charset="0"/>
              </a:rPr>
              <a:t>batas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dari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suatu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benda</a:t>
            </a:r>
            <a:r>
              <a:rPr lang="en-US" sz="2800" dirty="0" smtClean="0">
                <a:latin typeface="Cambria" pitchFamily="18" charset="0"/>
              </a:rPr>
              <a:t>, </a:t>
            </a:r>
            <a:r>
              <a:rPr lang="en-US" sz="2800" dirty="0" err="1" smtClean="0">
                <a:latin typeface="Cambria" pitchFamily="18" charset="0"/>
              </a:rPr>
              <a:t>masa</a:t>
            </a:r>
            <a:r>
              <a:rPr lang="en-US" sz="2800" dirty="0" smtClean="0">
                <a:latin typeface="Cambria" pitchFamily="18" charset="0"/>
              </a:rPr>
              <a:t>, </a:t>
            </a:r>
            <a:r>
              <a:rPr lang="en-US" sz="2800" dirty="0" err="1" smtClean="0">
                <a:latin typeface="Cambria" pitchFamily="18" charset="0"/>
              </a:rPr>
              <a:t>warna</a:t>
            </a:r>
            <a:r>
              <a:rPr lang="en-US" sz="2800" dirty="0" smtClean="0">
                <a:latin typeface="Cambria" pitchFamily="18" charset="0"/>
              </a:rPr>
              <a:t>, </a:t>
            </a:r>
            <a:r>
              <a:rPr lang="en-US" sz="2800" dirty="0" err="1" smtClean="0">
                <a:latin typeface="Cambria" pitchFamily="18" charset="0"/>
              </a:rPr>
              <a:t>bidang</a:t>
            </a:r>
            <a:r>
              <a:rPr lang="en-US" sz="2800" dirty="0" smtClean="0">
                <a:latin typeface="Cambria" pitchFamily="18" charset="0"/>
              </a:rPr>
              <a:t> </a:t>
            </a:r>
          </a:p>
          <a:p>
            <a:r>
              <a:rPr lang="en-US" sz="2800" dirty="0" smtClean="0">
                <a:latin typeface="Cambria" pitchFamily="18" charset="0"/>
              </a:rPr>
              <a:t>  </a:t>
            </a:r>
            <a:r>
              <a:rPr lang="en-US" sz="2800" dirty="0" err="1" smtClean="0">
                <a:latin typeface="Cambria" pitchFamily="18" charset="0"/>
              </a:rPr>
              <a:t>maupun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ruang</a:t>
            </a:r>
            <a:endParaRPr lang="en-US" sz="2800" dirty="0" smtClean="0">
              <a:latin typeface="Cambria" pitchFamily="18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Cambria" pitchFamily="18" charset="0"/>
              </a:rPr>
              <a:t>yang </a:t>
            </a:r>
            <a:r>
              <a:rPr lang="en-US" sz="2800" dirty="0" err="1" smtClean="0">
                <a:latin typeface="Cambria" pitchFamily="18" charset="0"/>
              </a:rPr>
              <a:t>mempunyai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arti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  </a:t>
            </a:r>
            <a:r>
              <a:rPr lang="en-US" sz="2800" dirty="0" err="1" smtClean="0">
                <a:latin typeface="Cambria" pitchFamily="18" charset="0"/>
              </a:rPr>
              <a:t>dan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melambangkan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sesuatu</a:t>
            </a:r>
            <a:r>
              <a:rPr lang="en-US" sz="2800" dirty="0" smtClean="0">
                <a:latin typeface="Cambria" pitchFamily="18" charset="0"/>
              </a:rPr>
              <a:t>.</a:t>
            </a:r>
            <a:endParaRPr lang="en-US" sz="2800" dirty="0">
              <a:latin typeface="Cambria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691680" y="5589240"/>
            <a:ext cx="1447800" cy="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427984" y="4797152"/>
            <a:ext cx="68580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076056" y="4653136"/>
            <a:ext cx="838200" cy="53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6084168" y="4365104"/>
            <a:ext cx="762000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691680" y="4581128"/>
            <a:ext cx="144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403648" y="4869160"/>
            <a:ext cx="2133600" cy="396766"/>
            <a:chOff x="1828800" y="5402731"/>
            <a:chExt cx="2133600" cy="396766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2133600" y="5647097"/>
              <a:ext cx="1447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3"/>
            <p:cNvGrpSpPr/>
            <p:nvPr/>
          </p:nvGrpSpPr>
          <p:grpSpPr>
            <a:xfrm>
              <a:off x="1828800" y="5410200"/>
              <a:ext cx="304800" cy="389297"/>
              <a:chOff x="1828800" y="5325703"/>
              <a:chExt cx="304800" cy="389297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flipH="1" flipV="1">
                <a:off x="1828800" y="5325703"/>
                <a:ext cx="30480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1828800" y="5562600"/>
                <a:ext cx="304800" cy="152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4"/>
            <p:cNvGrpSpPr/>
            <p:nvPr/>
          </p:nvGrpSpPr>
          <p:grpSpPr>
            <a:xfrm flipH="1">
              <a:off x="3581400" y="5402731"/>
              <a:ext cx="381000" cy="389297"/>
              <a:chOff x="1828800" y="5325703"/>
              <a:chExt cx="304800" cy="389297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H="1" flipV="1">
                <a:off x="1828800" y="5325703"/>
                <a:ext cx="30480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1828800" y="5562600"/>
                <a:ext cx="304800" cy="152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 advClick="0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icture\logo ibi smal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9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9/9/2015</a:t>
            </a:r>
            <a:endParaRPr lang="en-US" dirty="0"/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80A70C-902A-499B-8946-FDFF5F5756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&amp; Multimedia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477" y="1793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Sesi-5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11560" y="1126485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Arial" pitchFamily="34" charset="0"/>
              </a:rPr>
              <a:t>b.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Arial" pitchFamily="34" charset="0"/>
              </a:rPr>
              <a:t>Garis</a:t>
            </a:r>
            <a:endParaRPr 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347864" y="548680"/>
            <a:ext cx="445117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Brush Script MT" pitchFamily="66" charset="0"/>
                <a:ea typeface="+mj-ea"/>
                <a:cs typeface="+mj-cs"/>
              </a:rPr>
              <a:t>Elemen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Brush Script MT" pitchFamily="66" charset="0"/>
                <a:ea typeface="+mj-ea"/>
                <a:cs typeface="+mj-cs"/>
              </a:rPr>
              <a:t>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Brush Script MT" pitchFamily="66" charset="0"/>
                <a:ea typeface="+mj-ea"/>
                <a:cs typeface="+mj-cs"/>
              </a:rPr>
              <a:t>Grafis</a:t>
            </a:r>
            <a:endParaRPr kumimoji="0" lang="en-US" sz="4800" b="0" i="1" u="none" strike="noStrike" kern="1200" cap="none" spc="0" normalizeH="0" baseline="0" noProof="0" dirty="0">
              <a:ln>
                <a:solidFill>
                  <a:srgbClr val="FF0000"/>
                </a:solidFill>
              </a:ln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15616" y="1700808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Cambria" pitchFamily="18" charset="0"/>
              </a:rPr>
              <a:t>Vertikal</a:t>
            </a:r>
            <a:r>
              <a:rPr lang="en-US" sz="2800" dirty="0" smtClean="0">
                <a:latin typeface="Cambria" pitchFamily="18" charset="0"/>
              </a:rPr>
              <a:t>, Horizontal , </a:t>
            </a:r>
            <a:r>
              <a:rPr lang="en-US" sz="2800" dirty="0" err="1" smtClean="0">
                <a:latin typeface="Cambria" pitchFamily="18" charset="0"/>
              </a:rPr>
              <a:t>atau</a:t>
            </a:r>
            <a:r>
              <a:rPr lang="en-US" sz="2800" dirty="0" smtClean="0">
                <a:latin typeface="Cambria" pitchFamily="18" charset="0"/>
              </a:rPr>
              <a:t> Diagonal</a:t>
            </a:r>
            <a:endParaRPr lang="en-US" sz="2800" dirty="0">
              <a:latin typeface="Cambria" pitchFamily="18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276872"/>
            <a:ext cx="1584176" cy="7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556792"/>
            <a:ext cx="1656184" cy="67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1556792"/>
            <a:ext cx="1747095" cy="73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563615" y="2900881"/>
            <a:ext cx="2806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dirty="0" smtClean="0">
                <a:latin typeface="Cambria" pitchFamily="18" charset="0"/>
              </a:rPr>
              <a:t>       </a:t>
            </a:r>
            <a:r>
              <a:rPr lang="en-US" sz="2800" dirty="0" err="1" smtClean="0">
                <a:latin typeface="Cambria" pitchFamily="18" charset="0"/>
              </a:rPr>
              <a:t>Garis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Nyata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/>
            </a:r>
            <a:br>
              <a:rPr lang="en-US" sz="2800" dirty="0" smtClean="0">
                <a:latin typeface="Cambria" pitchFamily="18" charset="0"/>
              </a:rPr>
            </a:br>
            <a:r>
              <a:rPr lang="en-US" sz="2800" dirty="0" smtClean="0">
                <a:latin typeface="Cambria" pitchFamily="18" charset="0"/>
              </a:rPr>
              <a:t>(</a:t>
            </a:r>
            <a:r>
              <a:rPr lang="en-US" sz="2800" dirty="0" err="1" smtClean="0">
                <a:latin typeface="Cambria" pitchFamily="18" charset="0"/>
              </a:rPr>
              <a:t>Garis</a:t>
            </a:r>
            <a:r>
              <a:rPr lang="en-US" sz="2800" dirty="0" smtClean="0">
                <a:latin typeface="Cambria" pitchFamily="18" charset="0"/>
              </a:rPr>
              <a:t> Linier)</a:t>
            </a:r>
          </a:p>
          <a:p>
            <a:pPr marL="514350" indent="-514350"/>
            <a:r>
              <a:rPr lang="en-US" sz="2800" dirty="0" smtClean="0">
                <a:latin typeface="Cambria" pitchFamily="18" charset="0"/>
              </a:rPr>
              <a:t>      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3212976"/>
            <a:ext cx="959024" cy="97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3212976"/>
            <a:ext cx="959024" cy="95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3212976"/>
            <a:ext cx="964098" cy="95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328" y="3212976"/>
            <a:ext cx="959024" cy="96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203848" y="4149080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Garis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Geometrik</a:t>
            </a:r>
            <a:endParaRPr lang="en-US" sz="2000" dirty="0" smtClean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84168" y="4109010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/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Garis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Kaligrafis</a:t>
            </a:r>
            <a:endParaRPr lang="en-US" sz="2000" dirty="0" smtClean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50335" y="4633972"/>
            <a:ext cx="1909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Cambria" pitchFamily="18" charset="0"/>
              </a:rPr>
              <a:t>Garis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Semu</a:t>
            </a:r>
            <a:endParaRPr lang="en-US" sz="28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63888" y="4653136"/>
            <a:ext cx="1196177" cy="122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3707904" y="5877272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Cambria" pitchFamily="18" charset="0"/>
              </a:rPr>
              <a:t>Garis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itchFamily="18" charset="0"/>
              </a:rPr>
              <a:t>Pengikat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, </a:t>
            </a:r>
            <a:br>
              <a:rPr lang="en-US" dirty="0" smtClean="0">
                <a:solidFill>
                  <a:prstClr val="black"/>
                </a:solidFill>
                <a:latin typeface="Cambria" pitchFamily="18" charset="0"/>
              </a:rPr>
            </a:br>
            <a:endParaRPr lang="en-US" dirty="0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16216" y="4581128"/>
            <a:ext cx="125579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6516216" y="5805265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Cambria" pitchFamily="18" charset="0"/>
              </a:rPr>
              <a:t>Garis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itchFamily="18" charset="0"/>
              </a:rPr>
              <a:t>Pengikat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,</a:t>
            </a:r>
            <a:endParaRPr lang="en-US" dirty="0"/>
          </a:p>
        </p:txBody>
      </p:sp>
    </p:spTree>
  </p:cSld>
  <p:clrMapOvr>
    <a:masterClrMapping/>
  </p:clrMapOvr>
  <p:transition spd="slow" advClick="0">
    <p:fade thruBlk="1"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icture\logo ibi 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9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9/9/2015</a:t>
            </a:r>
            <a:endParaRPr lang="en-US" dirty="0"/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80A70C-902A-499B-8946-FDFF5F5756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&amp; Multimedia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477" y="1793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Sesi-5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347864" y="548680"/>
            <a:ext cx="445117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Brush Script MT" pitchFamily="66" charset="0"/>
                <a:ea typeface="+mj-ea"/>
                <a:cs typeface="+mj-cs"/>
              </a:rPr>
              <a:t>Elemen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Brush Script MT" pitchFamily="66" charset="0"/>
                <a:ea typeface="+mj-ea"/>
                <a:cs typeface="+mj-cs"/>
              </a:rPr>
              <a:t>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Brush Script MT" pitchFamily="66" charset="0"/>
                <a:ea typeface="+mj-ea"/>
                <a:cs typeface="+mj-cs"/>
              </a:rPr>
              <a:t>Grafis</a:t>
            </a:r>
            <a:endParaRPr kumimoji="0" lang="en-US" sz="4800" b="0" i="1" u="none" strike="noStrike" kern="1200" cap="none" spc="0" normalizeH="0" baseline="0" noProof="0" dirty="0">
              <a:ln>
                <a:solidFill>
                  <a:srgbClr val="FF0000"/>
                </a:solidFill>
              </a:ln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1560" y="1126485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Arial" pitchFamily="34" charset="0"/>
              </a:rPr>
              <a:t>c.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Arial" pitchFamily="34" charset="0"/>
              </a:rPr>
              <a:t>Bidang</a:t>
            </a:r>
            <a:endParaRPr 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1560" y="2708920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Arial" pitchFamily="34" charset="0"/>
              </a:rPr>
              <a:t>d.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Arial" pitchFamily="34" charset="0"/>
              </a:rPr>
              <a:t>Ruang</a:t>
            </a:r>
            <a:endParaRPr 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1560" y="4149080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Arial" pitchFamily="34" charset="0"/>
              </a:rPr>
              <a:t>e.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Arial" pitchFamily="34" charset="0"/>
              </a:rPr>
              <a:t>Bentuk</a:t>
            </a:r>
            <a:endParaRPr 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cs typeface="Arial" pitchFamily="34" charset="0"/>
            </a:endParaRPr>
          </a:p>
        </p:txBody>
      </p:sp>
    </p:spTree>
  </p:cSld>
  <p:clrMapOvr>
    <a:masterClrMapping/>
  </p:clrMapOvr>
  <p:transition spd="slow" advClick="0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icture\logo ibi 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9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9/9/2015</a:t>
            </a:r>
            <a:endParaRPr lang="en-US" dirty="0"/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80A70C-902A-499B-8946-FDFF5F5756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&amp; Multimedia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477" y="1793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Sesi-5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347864" y="548680"/>
            <a:ext cx="445117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Brush Script MT" pitchFamily="66" charset="0"/>
                <a:ea typeface="+mj-ea"/>
                <a:cs typeface="+mj-cs"/>
              </a:rPr>
              <a:t>Elemen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Brush Script MT" pitchFamily="66" charset="0"/>
                <a:ea typeface="+mj-ea"/>
                <a:cs typeface="+mj-cs"/>
              </a:rPr>
              <a:t>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Brush Script MT" pitchFamily="66" charset="0"/>
                <a:ea typeface="+mj-ea"/>
                <a:cs typeface="+mj-cs"/>
              </a:rPr>
              <a:t>Grafis</a:t>
            </a:r>
            <a:endParaRPr kumimoji="0" lang="en-US" sz="4800" b="0" i="1" u="none" strike="noStrike" kern="1200" cap="none" spc="0" normalizeH="0" baseline="0" noProof="0" dirty="0">
              <a:ln>
                <a:solidFill>
                  <a:srgbClr val="FF0000"/>
                </a:solidFill>
              </a:ln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552" y="1196752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Arial" pitchFamily="34" charset="0"/>
              </a:rPr>
              <a:t>f.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Arial" pitchFamily="34" charset="0"/>
              </a:rPr>
              <a:t>Tekstur</a:t>
            </a:r>
            <a:endParaRPr 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9552" y="3717032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Arial" pitchFamily="34" charset="0"/>
              </a:rPr>
              <a:t>g.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Arial" pitchFamily="34" charset="0"/>
              </a:rPr>
              <a:t>Warna</a:t>
            </a:r>
            <a:endParaRPr 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9592" y="1772816"/>
            <a:ext cx="4968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Cambria" pitchFamily="18" charset="0"/>
              </a:rPr>
              <a:t>di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kelompokkan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empat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jenis</a:t>
            </a:r>
            <a:r>
              <a:rPr lang="en-US" sz="2400" dirty="0" smtClean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yaitu</a:t>
            </a:r>
            <a:r>
              <a:rPr lang="en-US" sz="2400" dirty="0" smtClean="0">
                <a:latin typeface="Cambria" pitchFamily="18" charset="0"/>
              </a:rPr>
              <a:t> :</a:t>
            </a:r>
          </a:p>
          <a:p>
            <a:pPr marL="514350" indent="-514350" algn="just">
              <a:buAutoNum type="arabicPeriod"/>
            </a:pPr>
            <a:r>
              <a:rPr lang="en-US" sz="2400" dirty="0" err="1" smtClean="0">
                <a:latin typeface="Cambria" pitchFamily="18" charset="0"/>
              </a:rPr>
              <a:t>Tekstur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Alam</a:t>
            </a:r>
            <a:r>
              <a:rPr lang="en-US" sz="2400" dirty="0" smtClean="0">
                <a:latin typeface="Cambria" pitchFamily="18" charset="0"/>
              </a:rPr>
              <a:t>,</a:t>
            </a:r>
          </a:p>
          <a:p>
            <a:pPr marL="514350" indent="-514350" algn="just">
              <a:buAutoNum type="arabicPeriod"/>
            </a:pPr>
            <a:r>
              <a:rPr lang="en-US" sz="2400" dirty="0" err="1" smtClean="0">
                <a:latin typeface="Cambria" pitchFamily="18" charset="0"/>
              </a:rPr>
              <a:t>Tekstur</a:t>
            </a:r>
            <a:r>
              <a:rPr lang="en-US" sz="2400" dirty="0" smtClean="0">
                <a:latin typeface="Cambria" pitchFamily="18" charset="0"/>
              </a:rPr>
              <a:t>  </a:t>
            </a:r>
            <a:r>
              <a:rPr lang="en-US" sz="2400" dirty="0" err="1" smtClean="0">
                <a:latin typeface="Cambria" pitchFamily="18" charset="0"/>
              </a:rPr>
              <a:t>Masinal</a:t>
            </a:r>
            <a:r>
              <a:rPr lang="en-US" sz="2400" dirty="0" smtClean="0">
                <a:latin typeface="Cambria" pitchFamily="18" charset="0"/>
              </a:rPr>
              <a:t>,</a:t>
            </a:r>
          </a:p>
          <a:p>
            <a:pPr marL="514350" indent="-514350" algn="just">
              <a:buAutoNum type="arabicPeriod"/>
            </a:pPr>
            <a:r>
              <a:rPr lang="en-US" sz="2400" dirty="0" err="1" smtClean="0">
                <a:latin typeface="Cambria" pitchFamily="18" charset="0"/>
              </a:rPr>
              <a:t>Tekstur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komputer</a:t>
            </a:r>
            <a:endParaRPr lang="en-US" sz="2400" dirty="0" smtClean="0">
              <a:latin typeface="Cambria" pitchFamily="18" charset="0"/>
            </a:endParaRPr>
          </a:p>
          <a:p>
            <a:pPr marL="514350" indent="-514350" algn="just">
              <a:buAutoNum type="arabicPeriod"/>
            </a:pPr>
            <a:r>
              <a:rPr lang="en-US" sz="2400" dirty="0" err="1" smtClean="0">
                <a:latin typeface="Cambria" pitchFamily="18" charset="0"/>
              </a:rPr>
              <a:t>Tekstur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Buatan</a:t>
            </a:r>
            <a:r>
              <a:rPr lang="en-US" sz="2400" dirty="0" smtClean="0">
                <a:latin typeface="Cambria" pitchFamily="18" charset="0"/>
              </a:rPr>
              <a:t>.</a:t>
            </a:r>
            <a:endParaRPr lang="en-US" sz="2400" dirty="0" smtClean="0">
              <a:latin typeface="Cambria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1348" y="1772816"/>
            <a:ext cx="13590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043608" y="4365104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Cambria" pitchFamily="18" charset="0"/>
              </a:rPr>
              <a:t>Daya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tarik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warna</a:t>
            </a:r>
            <a:r>
              <a:rPr lang="en-US" sz="2400" dirty="0" smtClean="0">
                <a:latin typeface="Cambria" pitchFamily="18" charset="0"/>
              </a:rPr>
              <a:t> yang </a:t>
            </a:r>
            <a:r>
              <a:rPr lang="en-US" sz="2400" dirty="0" err="1" smtClean="0">
                <a:latin typeface="Cambria" pitchFamily="18" charset="0"/>
              </a:rPr>
              <a:t>ditimbulkan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suatu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mutu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cahaya</a:t>
            </a:r>
            <a:r>
              <a:rPr lang="en-US" sz="2400" dirty="0" smtClean="0">
                <a:latin typeface="Cambria" pitchFamily="18" charset="0"/>
              </a:rPr>
              <a:t> yang </a:t>
            </a:r>
            <a:r>
              <a:rPr lang="en-US" sz="2400" dirty="0" err="1" smtClean="0">
                <a:latin typeface="Cambria" pitchFamily="18" charset="0"/>
              </a:rPr>
              <a:t>dipantulkan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oleh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objek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ke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mata</a:t>
            </a:r>
            <a:endParaRPr lang="en-US" sz="24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4431539"/>
            <a:ext cx="1368152" cy="13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4283968" y="5733256"/>
            <a:ext cx="4344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r"/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          </a:t>
            </a:r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Warna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 Primer, </a:t>
            </a:r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Warna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Sekunder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dan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warna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mbria" pitchFamily="18" charset="0"/>
              </a:rPr>
              <a:t>Tertier</a:t>
            </a:r>
            <a:endParaRPr lang="en-US" sz="2000" dirty="0">
              <a:solidFill>
                <a:prstClr val="black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 advClick="0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icture\logo ibi 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9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9/9/2015</a:t>
            </a:r>
            <a:endParaRPr lang="en-US" dirty="0"/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80A70C-902A-499B-8946-FDFF5F5756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&amp; Multimedia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477" y="1793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Sesi-5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27584" y="2852936"/>
            <a:ext cx="6840760" cy="9807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End</a:t>
            </a:r>
            <a:endParaRPr kumimoji="0" lang="en-US" sz="5400" b="1" i="1" u="none" strike="noStrike" kern="1200" cap="none" spc="0" normalizeH="0" baseline="0" noProof="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287</Words>
  <Application>Microsoft Office PowerPoint</Application>
  <PresentationFormat>On-screen Show (4:3)</PresentationFormat>
  <Paragraphs>82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SILDE-1</dc:title>
  <dc:creator>TMZAINI</dc:creator>
  <cp:lastModifiedBy>Cut Arifah Brabo</cp:lastModifiedBy>
  <cp:revision>144</cp:revision>
  <dcterms:created xsi:type="dcterms:W3CDTF">2010-04-18T12:06:30Z</dcterms:created>
  <dcterms:modified xsi:type="dcterms:W3CDTF">2015-09-30T12:17:14Z</dcterms:modified>
</cp:coreProperties>
</file>