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7" r:id="rId9"/>
    <p:sldId id="268" r:id="rId10"/>
    <p:sldId id="269" r:id="rId11"/>
    <p:sldId id="263" r:id="rId12"/>
    <p:sldId id="264" r:id="rId13"/>
    <p:sldId id="266" r:id="rId14"/>
    <p:sldId id="260" r:id="rId15"/>
  </p:sldIdLst>
  <p:sldSz cx="18288000" cy="10287000"/>
  <p:notesSz cx="6858000" cy="9144000"/>
  <p:embeddedFontLst>
    <p:embeddedFont>
      <p:font typeface="Cakerolli" panose="020B0604020202020204" charset="-34"/>
      <p:regular r:id="rId16"/>
    </p:embeddedFont>
    <p:embeddedFont>
      <p:font typeface="Cakerolli Bold" panose="020B0604020202020204" charset="-34"/>
      <p:regular r:id="rId17"/>
    </p:embeddedFont>
    <p:embeddedFont>
      <p:font typeface="Cakerolli Bold Italics" panose="020B0604020202020204" charset="-34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tella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25143" y="7887214"/>
            <a:ext cx="13319236" cy="3037935"/>
          </a:xfrm>
          <a:custGeom>
            <a:avLst/>
            <a:gdLst/>
            <a:ahLst/>
            <a:cxnLst/>
            <a:rect l="l" t="t" r="r" b="b"/>
            <a:pathLst>
              <a:path w="13319236" h="3037935">
                <a:moveTo>
                  <a:pt x="0" y="0"/>
                </a:moveTo>
                <a:lnTo>
                  <a:pt x="13319236" y="0"/>
                </a:lnTo>
                <a:lnTo>
                  <a:pt x="13319236" y="3037935"/>
                </a:lnTo>
                <a:lnTo>
                  <a:pt x="0" y="3037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1" b="-1752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84761" y="6930071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4" y="0"/>
                </a:lnTo>
                <a:lnTo>
                  <a:pt x="782464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505962" y="5725089"/>
            <a:ext cx="449819" cy="550238"/>
          </a:xfrm>
          <a:custGeom>
            <a:avLst/>
            <a:gdLst/>
            <a:ahLst/>
            <a:cxnLst/>
            <a:rect l="l" t="t" r="r" b="b"/>
            <a:pathLst>
              <a:path w="449819" h="550238">
                <a:moveTo>
                  <a:pt x="449820" y="0"/>
                </a:moveTo>
                <a:lnTo>
                  <a:pt x="0" y="0"/>
                </a:lnTo>
                <a:lnTo>
                  <a:pt x="0" y="550238"/>
                </a:lnTo>
                <a:lnTo>
                  <a:pt x="449820" y="550238"/>
                </a:lnTo>
                <a:lnTo>
                  <a:pt x="44982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605628" y="2160527"/>
            <a:ext cx="5437797" cy="8229600"/>
            <a:chOff x="0" y="0"/>
            <a:chExt cx="7250396" cy="1097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50396" cy="10972800"/>
            </a:xfrm>
            <a:custGeom>
              <a:avLst/>
              <a:gdLst/>
              <a:ahLst/>
              <a:cxnLst/>
              <a:rect l="l" t="t" r="r" b="b"/>
              <a:pathLst>
                <a:path w="7250396" h="10972800">
                  <a:moveTo>
                    <a:pt x="0" y="0"/>
                  </a:moveTo>
                  <a:lnTo>
                    <a:pt x="7250396" y="0"/>
                  </a:lnTo>
                  <a:lnTo>
                    <a:pt x="72503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856018" y="843859"/>
              <a:ext cx="157520" cy="15752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192931" y="805229"/>
              <a:ext cx="157520" cy="15752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013537" y="1001378"/>
              <a:ext cx="157520" cy="15752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1683144" y="2643853"/>
            <a:ext cx="8702275" cy="3081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06"/>
              </a:lnSpc>
            </a:pPr>
            <a:r>
              <a:rPr lang="en-US" sz="11244">
                <a:solidFill>
                  <a:srgbClr val="151716"/>
                </a:solidFill>
                <a:latin typeface="Stella"/>
              </a:rPr>
              <a:t>METODOLOGI DESAIN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76416" y="5619208"/>
            <a:ext cx="4315447" cy="168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151716"/>
                </a:solidFill>
                <a:latin typeface="Cakerolli Bold"/>
              </a:rPr>
              <a:t>berkenalan dengan Metodologi Desain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44E69B6-3C52-4981-A2DC-761FF82F6DC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CC078C8-1451-4972-9C86-9EADF5FEC1AB}"/>
              </a:ext>
            </a:extLst>
          </p:cNvPr>
          <p:cNvSpPr/>
          <p:nvPr/>
        </p:nvSpPr>
        <p:spPr>
          <a:xfrm>
            <a:off x="228600" y="227468"/>
            <a:ext cx="16687800" cy="9488032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2"/>
                </a:lnTo>
                <a:lnTo>
                  <a:pt x="0" y="672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A6C20-FE19-4EB9-BD59-570ECC7F0129}"/>
              </a:ext>
            </a:extLst>
          </p:cNvPr>
          <p:cNvSpPr txBox="1"/>
          <p:nvPr/>
        </p:nvSpPr>
        <p:spPr>
          <a:xfrm>
            <a:off x="3390900" y="1537422"/>
            <a:ext cx="10363200" cy="1139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139"/>
              </a:lnSpc>
            </a:pPr>
            <a:r>
              <a:rPr lang="en-US" sz="6600" spc="176" dirty="0">
                <a:solidFill>
                  <a:srgbClr val="151716"/>
                </a:solidFill>
                <a:latin typeface="Stella"/>
              </a:rPr>
              <a:t>3 KUNCI IBM DESIGN THINKING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464D011-3585-4252-A467-BF641061B0CA}"/>
              </a:ext>
            </a:extLst>
          </p:cNvPr>
          <p:cNvSpPr txBox="1"/>
          <p:nvPr/>
        </p:nvSpPr>
        <p:spPr>
          <a:xfrm>
            <a:off x="1371600" y="3248914"/>
            <a:ext cx="145542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Hill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dala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m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IBM Design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Thingking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: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untuk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mendapatkan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kemampuan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user yang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lebih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spesifik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dimasa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depan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(3W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yakni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Who, What, dan Wow)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Loop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dalam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IBM Design Thinking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Sponsor Users </a:t>
            </a:r>
            <a:r>
              <a:rPr lang="en-US" sz="3200" b="1" dirty="0" err="1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dalam</a:t>
            </a:r>
            <a:r>
              <a:rPr lang="en-US" sz="3200" b="1" dirty="0">
                <a:solidFill>
                  <a:srgbClr val="0D0D0D"/>
                </a:solidFill>
                <a:latin typeface="Cakerolli Bold" panose="020B0604020202020204" charset="-34"/>
                <a:cs typeface="Cakerolli Bold" panose="020B0604020202020204" charset="-34"/>
              </a:rPr>
              <a:t> IBM Design Thinking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en-US" sz="3200" b="1" dirty="0">
              <a:solidFill>
                <a:srgbClr val="151716"/>
              </a:solidFill>
              <a:latin typeface="Cakerolli Bold" panose="020B0604020202020204" charset="-34"/>
              <a:cs typeface="Cakerolli 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161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C06730-3163-4F3B-AE7C-AD258187C2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6E14F9-644C-4043-AC2E-972B6B626EDE}"/>
              </a:ext>
            </a:extLst>
          </p:cNvPr>
          <p:cNvSpPr/>
          <p:nvPr/>
        </p:nvSpPr>
        <p:spPr>
          <a:xfrm>
            <a:off x="1028700" y="1587346"/>
            <a:ext cx="13224205" cy="7975753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3"/>
                </a:lnTo>
                <a:lnTo>
                  <a:pt x="0" y="6725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DB7FCA1F-D7EE-4BB3-83D6-BBE4FB2431D0}"/>
              </a:ext>
            </a:extLst>
          </p:cNvPr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64A3DA3D-32A4-4322-8623-2A18383BD732}"/>
              </a:ext>
            </a:extLst>
          </p:cNvPr>
          <p:cNvSpPr/>
          <p:nvPr/>
        </p:nvSpPr>
        <p:spPr>
          <a:xfrm>
            <a:off x="14509283" y="6646025"/>
            <a:ext cx="2426637" cy="2760156"/>
          </a:xfrm>
          <a:custGeom>
            <a:avLst/>
            <a:gdLst/>
            <a:ahLst/>
            <a:cxnLst/>
            <a:rect l="l" t="t" r="r" b="b"/>
            <a:pathLst>
              <a:path w="2426637" h="2760156">
                <a:moveTo>
                  <a:pt x="0" y="0"/>
                </a:moveTo>
                <a:lnTo>
                  <a:pt x="2426638" y="0"/>
                </a:lnTo>
                <a:lnTo>
                  <a:pt x="2426638" y="2760156"/>
                </a:lnTo>
                <a:lnTo>
                  <a:pt x="0" y="276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ED59519B-9513-4D28-A0C9-859FE941F3A6}"/>
              </a:ext>
            </a:extLst>
          </p:cNvPr>
          <p:cNvSpPr txBox="1"/>
          <p:nvPr/>
        </p:nvSpPr>
        <p:spPr>
          <a:xfrm>
            <a:off x="1496942" y="3090795"/>
            <a:ext cx="1228772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9725" indent="-339725" algn="l">
              <a:buFont typeface="+mj-lt"/>
              <a:buAutoNum type="arabicPeriod"/>
            </a:pPr>
            <a:r>
              <a:rPr lang="en-US" sz="3200" b="1" i="0" dirty="0" err="1">
                <a:solidFill>
                  <a:srgbClr val="0D0D0D"/>
                </a:solidFill>
                <a:effectLst/>
                <a:latin typeface="Söhne"/>
              </a:rPr>
              <a:t>Empati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 (Empathize)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Memahami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pengalaman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kebutuhan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pengguna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dengan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mendengarkan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mengamati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,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mengumpulkan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data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secara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mendalam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Ini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memungkinkan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para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desainer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untuk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mendapatkan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wawasan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lebih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baik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tentang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konteks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tantangan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dihadapi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oleh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pengguna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marL="339725" indent="-339725" algn="l">
              <a:buFont typeface="+mj-lt"/>
              <a:buAutoNum type="arabicPeriod"/>
            </a:pPr>
            <a:r>
              <a:rPr lang="en-US" sz="3200" b="1" i="0" dirty="0" err="1">
                <a:solidFill>
                  <a:srgbClr val="0D0D0D"/>
                </a:solidFill>
                <a:effectLst/>
                <a:latin typeface="Söhne"/>
              </a:rPr>
              <a:t>Definisi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 (Define)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Menafsirkan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merumuskan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masalah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dengan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jelas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berdasarkan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pemahaman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diperoleh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dari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langkah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pertama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Ini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melibatkan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pengidentifikasian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aspek-aspek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kunci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perlu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diselesaikan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E2F9D69-3F53-400E-ABD8-1F6E0EC7EF8A}"/>
              </a:ext>
            </a:extLst>
          </p:cNvPr>
          <p:cNvSpPr txBox="1"/>
          <p:nvPr/>
        </p:nvSpPr>
        <p:spPr>
          <a:xfrm>
            <a:off x="2113332" y="1707506"/>
            <a:ext cx="11849848" cy="12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spc="202" dirty="0">
                <a:solidFill>
                  <a:srgbClr val="151716"/>
                </a:solidFill>
                <a:latin typeface="Stella"/>
              </a:rPr>
              <a:t>Langkah </a:t>
            </a:r>
            <a:r>
              <a:rPr lang="en-US" sz="7499" spc="202" dirty="0" err="1">
                <a:solidFill>
                  <a:srgbClr val="151716"/>
                </a:solidFill>
                <a:latin typeface="Stella"/>
              </a:rPr>
              <a:t>Umum</a:t>
            </a:r>
            <a:r>
              <a:rPr lang="en-US" sz="7499" spc="202" dirty="0">
                <a:solidFill>
                  <a:srgbClr val="151716"/>
                </a:solidFill>
                <a:latin typeface="Stella"/>
              </a:rPr>
              <a:t> </a:t>
            </a:r>
            <a:r>
              <a:rPr lang="en-US" sz="7499" spc="202" dirty="0" err="1">
                <a:solidFill>
                  <a:srgbClr val="151716"/>
                </a:solidFill>
                <a:latin typeface="Stella"/>
              </a:rPr>
              <a:t>Dalam</a:t>
            </a:r>
            <a:r>
              <a:rPr lang="en-US" sz="7499" spc="202" dirty="0">
                <a:solidFill>
                  <a:srgbClr val="151716"/>
                </a:solidFill>
                <a:latin typeface="Stella"/>
              </a:rPr>
              <a:t> Desain Thinking</a:t>
            </a:r>
          </a:p>
        </p:txBody>
      </p:sp>
    </p:spTree>
    <p:extLst>
      <p:ext uri="{BB962C8B-B14F-4D97-AF65-F5344CB8AC3E}">
        <p14:creationId xmlns:p14="http://schemas.microsoft.com/office/powerpoint/2010/main" val="351033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C947A2-038F-4D84-BC25-26CB8FCA530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252BFD-E153-4BB2-98C3-82A0633D57A2}"/>
              </a:ext>
            </a:extLst>
          </p:cNvPr>
          <p:cNvSpPr/>
          <p:nvPr/>
        </p:nvSpPr>
        <p:spPr>
          <a:xfrm>
            <a:off x="1028701" y="1587347"/>
            <a:ext cx="13068300" cy="6992148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3"/>
                </a:lnTo>
                <a:lnTo>
                  <a:pt x="0" y="6725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22EFF1A-4CC6-4C62-B985-512164D89459}"/>
              </a:ext>
            </a:extLst>
          </p:cNvPr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3AFDD25-1947-481C-AF02-338B55AFABBF}"/>
              </a:ext>
            </a:extLst>
          </p:cNvPr>
          <p:cNvSpPr/>
          <p:nvPr/>
        </p:nvSpPr>
        <p:spPr>
          <a:xfrm>
            <a:off x="14509283" y="6646025"/>
            <a:ext cx="2426637" cy="2760156"/>
          </a:xfrm>
          <a:custGeom>
            <a:avLst/>
            <a:gdLst/>
            <a:ahLst/>
            <a:cxnLst/>
            <a:rect l="l" t="t" r="r" b="b"/>
            <a:pathLst>
              <a:path w="2426637" h="2760156">
                <a:moveTo>
                  <a:pt x="0" y="0"/>
                </a:moveTo>
                <a:lnTo>
                  <a:pt x="2426638" y="0"/>
                </a:lnTo>
                <a:lnTo>
                  <a:pt x="2426638" y="2760156"/>
                </a:lnTo>
                <a:lnTo>
                  <a:pt x="0" y="276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1A8B17-6D53-4A4E-93D5-BCD6B960B203}"/>
              </a:ext>
            </a:extLst>
          </p:cNvPr>
          <p:cNvSpPr txBox="1"/>
          <p:nvPr/>
        </p:nvSpPr>
        <p:spPr>
          <a:xfrm>
            <a:off x="1675460" y="3412532"/>
            <a:ext cx="1173574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8463" indent="-398463" algn="l"/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3.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Söhne"/>
              </a:rPr>
              <a:t>Ideasi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 (Ideate)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Menghasilkan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berbagai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ide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solusi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tanpa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batasan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mendorong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kreativitas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pemikiran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out-of-the-box. Langkah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ini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menekankan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pada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kuantitas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ide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sebelum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memilih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ide yang paling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menjanjikan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marL="398463" indent="-398463" algn="l"/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4. Prototyping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Membangun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model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atau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prototipe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dari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ide-ide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telah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dihasilkan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dalam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langkah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sebelumnya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Prototipe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ini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dapat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berupa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model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sederhana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sketsa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atau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bahkan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simulasi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digital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digunakan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untuk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menguji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memvalidasi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konsep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73DE16ED-7703-4208-B3B0-87F5559CC26E}"/>
              </a:ext>
            </a:extLst>
          </p:cNvPr>
          <p:cNvSpPr txBox="1"/>
          <p:nvPr/>
        </p:nvSpPr>
        <p:spPr>
          <a:xfrm>
            <a:off x="2113332" y="1707506"/>
            <a:ext cx="11849848" cy="12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spc="202" dirty="0">
                <a:solidFill>
                  <a:srgbClr val="151716"/>
                </a:solidFill>
                <a:latin typeface="Stella"/>
              </a:rPr>
              <a:t>Langkah </a:t>
            </a:r>
            <a:r>
              <a:rPr lang="en-US" sz="7499" spc="202" dirty="0" err="1">
                <a:solidFill>
                  <a:srgbClr val="151716"/>
                </a:solidFill>
                <a:latin typeface="Stella"/>
              </a:rPr>
              <a:t>Umum</a:t>
            </a:r>
            <a:r>
              <a:rPr lang="en-US" sz="7499" spc="202" dirty="0">
                <a:solidFill>
                  <a:srgbClr val="151716"/>
                </a:solidFill>
                <a:latin typeface="Stella"/>
              </a:rPr>
              <a:t> </a:t>
            </a:r>
            <a:r>
              <a:rPr lang="en-US" sz="7499" spc="202" dirty="0" err="1">
                <a:solidFill>
                  <a:srgbClr val="151716"/>
                </a:solidFill>
                <a:latin typeface="Stella"/>
              </a:rPr>
              <a:t>Dalam</a:t>
            </a:r>
            <a:r>
              <a:rPr lang="en-US" sz="7499" spc="202" dirty="0">
                <a:solidFill>
                  <a:srgbClr val="151716"/>
                </a:solidFill>
                <a:latin typeface="Stella"/>
              </a:rPr>
              <a:t> Desain Thinking</a:t>
            </a:r>
          </a:p>
        </p:txBody>
      </p:sp>
    </p:spTree>
    <p:extLst>
      <p:ext uri="{BB962C8B-B14F-4D97-AF65-F5344CB8AC3E}">
        <p14:creationId xmlns:p14="http://schemas.microsoft.com/office/powerpoint/2010/main" val="948322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CD98895-6A44-4B96-BBE8-63B63C20B6E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4DCAB5-690F-4761-9032-02F9B02EED80}"/>
              </a:ext>
            </a:extLst>
          </p:cNvPr>
          <p:cNvSpPr/>
          <p:nvPr/>
        </p:nvSpPr>
        <p:spPr>
          <a:xfrm>
            <a:off x="1028701" y="1587347"/>
            <a:ext cx="13068300" cy="6992148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3"/>
                </a:lnTo>
                <a:lnTo>
                  <a:pt x="0" y="6725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5CAD97CE-451C-43AA-B3DC-95B9B1FE9B81}"/>
              </a:ext>
            </a:extLst>
          </p:cNvPr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D13451F-226A-4EB4-8002-EE312B3AFBE3}"/>
              </a:ext>
            </a:extLst>
          </p:cNvPr>
          <p:cNvSpPr/>
          <p:nvPr/>
        </p:nvSpPr>
        <p:spPr>
          <a:xfrm>
            <a:off x="14509283" y="6646025"/>
            <a:ext cx="2426637" cy="2760156"/>
          </a:xfrm>
          <a:custGeom>
            <a:avLst/>
            <a:gdLst/>
            <a:ahLst/>
            <a:cxnLst/>
            <a:rect l="l" t="t" r="r" b="b"/>
            <a:pathLst>
              <a:path w="2426637" h="2760156">
                <a:moveTo>
                  <a:pt x="0" y="0"/>
                </a:moveTo>
                <a:lnTo>
                  <a:pt x="2426638" y="0"/>
                </a:lnTo>
                <a:lnTo>
                  <a:pt x="2426638" y="2760156"/>
                </a:lnTo>
                <a:lnTo>
                  <a:pt x="0" y="276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898A029-7CAA-4DAF-B182-A786C2A2DCAB}"/>
              </a:ext>
            </a:extLst>
          </p:cNvPr>
          <p:cNvSpPr txBox="1"/>
          <p:nvPr/>
        </p:nvSpPr>
        <p:spPr>
          <a:xfrm>
            <a:off x="1675460" y="3412532"/>
            <a:ext cx="11849848" cy="4093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4675" indent="-574675" algn="l"/>
            <a:r>
              <a:rPr lang="en-US" sz="3200" b="1" dirty="0">
                <a:solidFill>
                  <a:srgbClr val="0D0D0D"/>
                </a:solidFill>
                <a:latin typeface="Söhne"/>
              </a:rPr>
              <a:t>5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.  Uji (Test)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Menguji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prototipe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dengan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pengguna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akhir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untuk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mendapatkan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umpan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balik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evaluasi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 Langkah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ini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penting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untuk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memastikan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bahwa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solusi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dihasilkan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benar-benar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memenuhi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kebutuhan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memecahkan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masalah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pengguna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marL="515938" indent="-515938" algn="l"/>
            <a:r>
              <a:rPr lang="en-US" sz="3200" b="1" dirty="0">
                <a:solidFill>
                  <a:srgbClr val="0D0D0D"/>
                </a:solidFill>
                <a:latin typeface="Söhne"/>
              </a:rPr>
              <a:t>6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. 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Söhne"/>
              </a:rPr>
              <a:t>Iterasi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Söhne"/>
              </a:rPr>
              <a:t> (Iterate)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Berdasarkan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umpan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balik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dari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pengujian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melakukan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perbaikan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dan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pengembangan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pada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solusi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dihasilkan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 Proses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ini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dapat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berulang-ulang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hingga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solusi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dihasilkan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mencapai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tingkat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 yang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Söhne"/>
              </a:rPr>
              <a:t>diinginkan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CB5E4AD-27F2-4BE4-9563-DE12B6936908}"/>
              </a:ext>
            </a:extLst>
          </p:cNvPr>
          <p:cNvSpPr txBox="1"/>
          <p:nvPr/>
        </p:nvSpPr>
        <p:spPr>
          <a:xfrm>
            <a:off x="2113332" y="1707506"/>
            <a:ext cx="11849848" cy="12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spc="202" dirty="0">
                <a:solidFill>
                  <a:srgbClr val="151716"/>
                </a:solidFill>
                <a:latin typeface="Stella"/>
              </a:rPr>
              <a:t>Langkah </a:t>
            </a:r>
            <a:r>
              <a:rPr lang="en-US" sz="7499" spc="202" dirty="0" err="1">
                <a:solidFill>
                  <a:srgbClr val="151716"/>
                </a:solidFill>
                <a:latin typeface="Stella"/>
              </a:rPr>
              <a:t>Umum</a:t>
            </a:r>
            <a:r>
              <a:rPr lang="en-US" sz="7499" spc="202" dirty="0">
                <a:solidFill>
                  <a:srgbClr val="151716"/>
                </a:solidFill>
                <a:latin typeface="Stella"/>
              </a:rPr>
              <a:t> </a:t>
            </a:r>
            <a:r>
              <a:rPr lang="en-US" sz="7499" spc="202" dirty="0" err="1">
                <a:solidFill>
                  <a:srgbClr val="151716"/>
                </a:solidFill>
                <a:latin typeface="Stella"/>
              </a:rPr>
              <a:t>Dalam</a:t>
            </a:r>
            <a:r>
              <a:rPr lang="en-US" sz="7499" spc="202" dirty="0">
                <a:solidFill>
                  <a:srgbClr val="151716"/>
                </a:solidFill>
                <a:latin typeface="Stella"/>
              </a:rPr>
              <a:t> Desain Thinking</a:t>
            </a:r>
          </a:p>
        </p:txBody>
      </p:sp>
    </p:spTree>
    <p:extLst>
      <p:ext uri="{BB962C8B-B14F-4D97-AF65-F5344CB8AC3E}">
        <p14:creationId xmlns:p14="http://schemas.microsoft.com/office/powerpoint/2010/main" val="377103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25143" y="7887214"/>
            <a:ext cx="13319236" cy="3037935"/>
          </a:xfrm>
          <a:custGeom>
            <a:avLst/>
            <a:gdLst/>
            <a:ahLst/>
            <a:cxnLst/>
            <a:rect l="l" t="t" r="r" b="b"/>
            <a:pathLst>
              <a:path w="13319236" h="3037935">
                <a:moveTo>
                  <a:pt x="0" y="0"/>
                </a:moveTo>
                <a:lnTo>
                  <a:pt x="13319236" y="0"/>
                </a:lnTo>
                <a:lnTo>
                  <a:pt x="13319236" y="3037935"/>
                </a:lnTo>
                <a:lnTo>
                  <a:pt x="0" y="3037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1" b="-17522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10590" y="3028712"/>
            <a:ext cx="10374170" cy="440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26"/>
              </a:lnSpc>
            </a:pPr>
            <a:r>
              <a:rPr lang="en-US" sz="16024" spc="432">
                <a:solidFill>
                  <a:srgbClr val="151716"/>
                </a:solidFill>
                <a:latin typeface="Stella"/>
              </a:rPr>
              <a:t>TERIMA KASIH</a:t>
            </a:r>
          </a:p>
        </p:txBody>
      </p:sp>
      <p:sp>
        <p:nvSpPr>
          <p:cNvPr id="5" name="Freeform 5"/>
          <p:cNvSpPr/>
          <p:nvPr/>
        </p:nvSpPr>
        <p:spPr>
          <a:xfrm>
            <a:off x="13364403" y="3551831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4" y="0"/>
                </a:lnTo>
                <a:lnTo>
                  <a:pt x="782464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4933426" y="6331777"/>
            <a:ext cx="391232" cy="478571"/>
          </a:xfrm>
          <a:custGeom>
            <a:avLst/>
            <a:gdLst/>
            <a:ahLst/>
            <a:cxnLst/>
            <a:rect l="l" t="t" r="r" b="b"/>
            <a:pathLst>
              <a:path w="391232" h="478571">
                <a:moveTo>
                  <a:pt x="0" y="478572"/>
                </a:moveTo>
                <a:lnTo>
                  <a:pt x="391232" y="478572"/>
                </a:lnTo>
                <a:lnTo>
                  <a:pt x="391232" y="0"/>
                </a:lnTo>
                <a:lnTo>
                  <a:pt x="0" y="0"/>
                </a:lnTo>
                <a:lnTo>
                  <a:pt x="0" y="47857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755635" y="2456263"/>
            <a:ext cx="5437797" cy="8229600"/>
            <a:chOff x="0" y="0"/>
            <a:chExt cx="7250396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50396" cy="10972800"/>
            </a:xfrm>
            <a:custGeom>
              <a:avLst/>
              <a:gdLst/>
              <a:ahLst/>
              <a:cxnLst/>
              <a:rect l="l" t="t" r="r" b="b"/>
              <a:pathLst>
                <a:path w="7250396" h="10972800">
                  <a:moveTo>
                    <a:pt x="0" y="0"/>
                  </a:moveTo>
                  <a:lnTo>
                    <a:pt x="7250396" y="0"/>
                  </a:lnTo>
                  <a:lnTo>
                    <a:pt x="72503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2856018" y="843859"/>
              <a:ext cx="157520" cy="15752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192931" y="805229"/>
              <a:ext cx="157520" cy="15752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013537" y="1001378"/>
              <a:ext cx="157520" cy="15752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-1318615" y="7464125"/>
            <a:ext cx="4694629" cy="2822875"/>
          </a:xfrm>
          <a:custGeom>
            <a:avLst/>
            <a:gdLst/>
            <a:ahLst/>
            <a:cxnLst/>
            <a:rect l="l" t="t" r="r" b="b"/>
            <a:pathLst>
              <a:path w="4694629" h="2822875">
                <a:moveTo>
                  <a:pt x="0" y="0"/>
                </a:moveTo>
                <a:lnTo>
                  <a:pt x="4694630" y="0"/>
                </a:lnTo>
                <a:lnTo>
                  <a:pt x="4694630" y="2822875"/>
                </a:lnTo>
                <a:lnTo>
                  <a:pt x="0" y="2822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780819"/>
            <a:ext cx="11208937" cy="6725362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2"/>
                </a:lnTo>
                <a:lnTo>
                  <a:pt x="0" y="672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25143" y="7887214"/>
            <a:ext cx="13319236" cy="3037935"/>
          </a:xfrm>
          <a:custGeom>
            <a:avLst/>
            <a:gdLst/>
            <a:ahLst/>
            <a:cxnLst/>
            <a:rect l="l" t="t" r="r" b="b"/>
            <a:pathLst>
              <a:path w="13319236" h="3037935">
                <a:moveTo>
                  <a:pt x="0" y="0"/>
                </a:moveTo>
                <a:lnTo>
                  <a:pt x="13319236" y="0"/>
                </a:lnTo>
                <a:lnTo>
                  <a:pt x="13319236" y="3037935"/>
                </a:lnTo>
                <a:lnTo>
                  <a:pt x="0" y="3037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1" b="-1752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84761" y="6930071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4" y="0"/>
                </a:lnTo>
                <a:lnTo>
                  <a:pt x="782464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18615" y="7464125"/>
            <a:ext cx="4694629" cy="2822875"/>
          </a:xfrm>
          <a:custGeom>
            <a:avLst/>
            <a:gdLst/>
            <a:ahLst/>
            <a:cxnLst/>
            <a:rect l="l" t="t" r="r" b="b"/>
            <a:pathLst>
              <a:path w="4694629" h="2822875">
                <a:moveTo>
                  <a:pt x="0" y="0"/>
                </a:moveTo>
                <a:lnTo>
                  <a:pt x="4694630" y="0"/>
                </a:lnTo>
                <a:lnTo>
                  <a:pt x="4694630" y="2822875"/>
                </a:lnTo>
                <a:lnTo>
                  <a:pt x="0" y="282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92314" y="5406725"/>
            <a:ext cx="4082224" cy="4114800"/>
          </a:xfrm>
          <a:custGeom>
            <a:avLst/>
            <a:gdLst/>
            <a:ahLst/>
            <a:cxnLst/>
            <a:rect l="l" t="t" r="r" b="b"/>
            <a:pathLst>
              <a:path w="4082224" h="4114800">
                <a:moveTo>
                  <a:pt x="0" y="0"/>
                </a:moveTo>
                <a:lnTo>
                  <a:pt x="4082224" y="0"/>
                </a:lnTo>
                <a:lnTo>
                  <a:pt x="40822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21548" y="4204174"/>
            <a:ext cx="8568545" cy="193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0520" lvl="1" indent="-350260">
              <a:lnSpc>
                <a:spcPts val="4542"/>
              </a:lnSpc>
              <a:buAutoNum type="arabicPeriod"/>
            </a:pPr>
            <a:r>
              <a:rPr lang="en-US" sz="3244">
                <a:solidFill>
                  <a:srgbClr val="151716"/>
                </a:solidFill>
                <a:latin typeface="Cakerolli"/>
              </a:rPr>
              <a:t> Metode Desain Konvensional</a:t>
            </a:r>
          </a:p>
          <a:p>
            <a:pPr marL="700520" lvl="1" indent="-350260">
              <a:lnSpc>
                <a:spcPts val="4542"/>
              </a:lnSpc>
              <a:buAutoNum type="arabicPeriod"/>
            </a:pPr>
            <a:r>
              <a:rPr lang="en-US" sz="3244">
                <a:solidFill>
                  <a:srgbClr val="151716"/>
                </a:solidFill>
                <a:latin typeface="Cakerolli"/>
              </a:rPr>
              <a:t> Metode Desain Baru</a:t>
            </a:r>
          </a:p>
          <a:p>
            <a:pPr marL="700520" lvl="1" indent="-350260" algn="l">
              <a:lnSpc>
                <a:spcPts val="4542"/>
              </a:lnSpc>
              <a:buAutoNum type="arabicPeriod"/>
            </a:pPr>
            <a:r>
              <a:rPr lang="en-US" sz="3244">
                <a:solidFill>
                  <a:srgbClr val="151716"/>
                </a:solidFill>
                <a:latin typeface="Cakerolli"/>
              </a:rPr>
              <a:t> Design Thinking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73258" y="2552766"/>
            <a:ext cx="7865124" cy="121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en-US" sz="6952" spc="187">
                <a:solidFill>
                  <a:srgbClr val="151716"/>
                </a:solidFill>
                <a:latin typeface="Stella"/>
              </a:rPr>
              <a:t>OUTLINE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587346"/>
            <a:ext cx="12128503" cy="6992147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3"/>
                </a:lnTo>
                <a:lnTo>
                  <a:pt x="0" y="6725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25143" y="7887214"/>
            <a:ext cx="13319236" cy="3037935"/>
          </a:xfrm>
          <a:custGeom>
            <a:avLst/>
            <a:gdLst/>
            <a:ahLst/>
            <a:cxnLst/>
            <a:rect l="l" t="t" r="r" b="b"/>
            <a:pathLst>
              <a:path w="13319236" h="3037935">
                <a:moveTo>
                  <a:pt x="0" y="0"/>
                </a:moveTo>
                <a:lnTo>
                  <a:pt x="13319236" y="0"/>
                </a:lnTo>
                <a:lnTo>
                  <a:pt x="13319236" y="3037935"/>
                </a:lnTo>
                <a:lnTo>
                  <a:pt x="0" y="3037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1" b="-1752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74369" y="6930071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4" y="0"/>
                </a:lnTo>
                <a:lnTo>
                  <a:pt x="782464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5722602" y="7408642"/>
            <a:ext cx="588859" cy="720316"/>
          </a:xfrm>
          <a:custGeom>
            <a:avLst/>
            <a:gdLst/>
            <a:ahLst/>
            <a:cxnLst/>
            <a:rect l="l" t="t" r="r" b="b"/>
            <a:pathLst>
              <a:path w="588859" h="720316">
                <a:moveTo>
                  <a:pt x="0" y="720317"/>
                </a:moveTo>
                <a:lnTo>
                  <a:pt x="588858" y="720317"/>
                </a:lnTo>
                <a:lnTo>
                  <a:pt x="588858" y="0"/>
                </a:lnTo>
                <a:lnTo>
                  <a:pt x="0" y="0"/>
                </a:lnTo>
                <a:lnTo>
                  <a:pt x="0" y="72031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09283" y="6646025"/>
            <a:ext cx="2426637" cy="2760156"/>
          </a:xfrm>
          <a:custGeom>
            <a:avLst/>
            <a:gdLst/>
            <a:ahLst/>
            <a:cxnLst/>
            <a:rect l="l" t="t" r="r" b="b"/>
            <a:pathLst>
              <a:path w="2426637" h="2760156">
                <a:moveTo>
                  <a:pt x="0" y="0"/>
                </a:moveTo>
                <a:lnTo>
                  <a:pt x="2426638" y="0"/>
                </a:lnTo>
                <a:lnTo>
                  <a:pt x="2426638" y="2760156"/>
                </a:lnTo>
                <a:lnTo>
                  <a:pt x="0" y="27601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939753"/>
            <a:ext cx="11631454" cy="5010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Dimulai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antara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dasawarsa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1950-1960-an oleh negara-negara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industri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maju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(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ingris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dan Amerika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151716"/>
                </a:solidFill>
                <a:latin typeface="Cakerolli Bold"/>
              </a:rPr>
              <a:t>Jones, 1979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mengembangkan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pemikiran-pemikiran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tentang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metodologi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desain</a:t>
            </a:r>
            <a:endParaRPr lang="en-US" sz="3000" dirty="0">
              <a:solidFill>
                <a:srgbClr val="151716"/>
              </a:solidFill>
              <a:latin typeface="Cakerolli Bold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melalui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riset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tentang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masalah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desain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(1987) Axel von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Saldem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menemukan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bahwa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pada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akhir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abad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16 di Italia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terdapat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kata </a:t>
            </a:r>
            <a:r>
              <a:rPr lang="en-US" sz="3000" dirty="0" err="1">
                <a:solidFill>
                  <a:srgbClr val="151716"/>
                </a:solidFill>
                <a:latin typeface="Cakerolli Bold Italics"/>
              </a:rPr>
              <a:t>disegno</a:t>
            </a:r>
            <a:r>
              <a:rPr lang="en-US" sz="3000" dirty="0">
                <a:solidFill>
                  <a:srgbClr val="151716"/>
                </a:solidFill>
                <a:latin typeface="Cakerolli Bold Italics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 Italics"/>
              </a:rPr>
              <a:t>interno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yang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artinya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konsep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untuk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karya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yang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akan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di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laksanakan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,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sedangkan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disegno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esterno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berarti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karya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yang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sudah</a:t>
            </a:r>
            <a:r>
              <a:rPr lang="en-US" sz="3000" dirty="0">
                <a:solidFill>
                  <a:srgbClr val="151716"/>
                </a:solidFill>
                <a:latin typeface="Cakerolli Bold"/>
              </a:rPr>
              <a:t> di </a:t>
            </a:r>
            <a:r>
              <a:rPr lang="en-US" sz="3000" dirty="0" err="1">
                <a:solidFill>
                  <a:srgbClr val="151716"/>
                </a:solidFill>
                <a:latin typeface="Cakerolli Bold"/>
              </a:rPr>
              <a:t>laksanakan</a:t>
            </a:r>
            <a:endParaRPr lang="en-US" sz="3000" dirty="0">
              <a:solidFill>
                <a:srgbClr val="151716"/>
              </a:solidFill>
              <a:latin typeface="Cakerolli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13332" y="1707506"/>
            <a:ext cx="903967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spc="202">
                <a:solidFill>
                  <a:srgbClr val="151716"/>
                </a:solidFill>
                <a:latin typeface="Stella"/>
              </a:rPr>
              <a:t>METODOLOGI DESAIN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18615" y="7464125"/>
            <a:ext cx="4694629" cy="2822875"/>
          </a:xfrm>
          <a:custGeom>
            <a:avLst/>
            <a:gdLst/>
            <a:ahLst/>
            <a:cxnLst/>
            <a:rect l="l" t="t" r="r" b="b"/>
            <a:pathLst>
              <a:path w="4694629" h="2822875">
                <a:moveTo>
                  <a:pt x="0" y="0"/>
                </a:moveTo>
                <a:lnTo>
                  <a:pt x="4694630" y="0"/>
                </a:lnTo>
                <a:lnTo>
                  <a:pt x="4694630" y="2822875"/>
                </a:lnTo>
                <a:lnTo>
                  <a:pt x="0" y="2822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9748" y="1482490"/>
            <a:ext cx="12021067" cy="6725362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2"/>
                </a:lnTo>
                <a:lnTo>
                  <a:pt x="0" y="672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25143" y="7887214"/>
            <a:ext cx="13319236" cy="3037935"/>
          </a:xfrm>
          <a:custGeom>
            <a:avLst/>
            <a:gdLst/>
            <a:ahLst/>
            <a:cxnLst/>
            <a:rect l="l" t="t" r="r" b="b"/>
            <a:pathLst>
              <a:path w="13319236" h="3037935">
                <a:moveTo>
                  <a:pt x="0" y="0"/>
                </a:moveTo>
                <a:lnTo>
                  <a:pt x="13319236" y="0"/>
                </a:lnTo>
                <a:lnTo>
                  <a:pt x="13319236" y="3037935"/>
                </a:lnTo>
                <a:lnTo>
                  <a:pt x="0" y="3037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1" b="-17522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90721" y="2079148"/>
            <a:ext cx="10816689" cy="10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9"/>
              </a:lnSpc>
            </a:pPr>
            <a:r>
              <a:rPr lang="en-US" sz="6528" spc="176" dirty="0">
                <a:solidFill>
                  <a:srgbClr val="151716"/>
                </a:solidFill>
                <a:latin typeface="Stella"/>
              </a:rPr>
              <a:t>METODE DESAIN KONVENSIONAL</a:t>
            </a:r>
          </a:p>
        </p:txBody>
      </p:sp>
      <p:sp>
        <p:nvSpPr>
          <p:cNvPr id="6" name="Freeform 6"/>
          <p:cNvSpPr/>
          <p:nvPr/>
        </p:nvSpPr>
        <p:spPr>
          <a:xfrm>
            <a:off x="12782085" y="6737787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5" y="0"/>
                </a:lnTo>
                <a:lnTo>
                  <a:pt x="782465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64986" flipV="1">
            <a:off x="14150962" y="7493984"/>
            <a:ext cx="555506" cy="679517"/>
          </a:xfrm>
          <a:custGeom>
            <a:avLst/>
            <a:gdLst/>
            <a:ahLst/>
            <a:cxnLst/>
            <a:rect l="l" t="t" r="r" b="b"/>
            <a:pathLst>
              <a:path w="555506" h="679517">
                <a:moveTo>
                  <a:pt x="0" y="679517"/>
                </a:moveTo>
                <a:lnTo>
                  <a:pt x="555505" y="679517"/>
                </a:lnTo>
                <a:lnTo>
                  <a:pt x="555505" y="0"/>
                </a:lnTo>
                <a:lnTo>
                  <a:pt x="0" y="0"/>
                </a:lnTo>
                <a:lnTo>
                  <a:pt x="0" y="67951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07683" y="2238588"/>
            <a:ext cx="3881628" cy="8229600"/>
          </a:xfrm>
          <a:custGeom>
            <a:avLst/>
            <a:gdLst/>
            <a:ahLst/>
            <a:cxnLst/>
            <a:rect l="l" t="t" r="r" b="b"/>
            <a:pathLst>
              <a:path w="3881628" h="8229600">
                <a:moveTo>
                  <a:pt x="0" y="0"/>
                </a:moveTo>
                <a:lnTo>
                  <a:pt x="3881628" y="0"/>
                </a:lnTo>
                <a:lnTo>
                  <a:pt x="38816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18615" y="7464125"/>
            <a:ext cx="4694629" cy="2822875"/>
          </a:xfrm>
          <a:custGeom>
            <a:avLst/>
            <a:gdLst/>
            <a:ahLst/>
            <a:cxnLst/>
            <a:rect l="l" t="t" r="r" b="b"/>
            <a:pathLst>
              <a:path w="4694629" h="2822875">
                <a:moveTo>
                  <a:pt x="0" y="0"/>
                </a:moveTo>
                <a:lnTo>
                  <a:pt x="4694630" y="0"/>
                </a:lnTo>
                <a:lnTo>
                  <a:pt x="4694630" y="2822875"/>
                </a:lnTo>
                <a:lnTo>
                  <a:pt x="0" y="2822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49641" y="3403967"/>
            <a:ext cx="10601279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Metode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Evolusi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Kria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(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Metode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Vernakular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)</a:t>
            </a:r>
          </a:p>
          <a:p>
            <a:pPr marL="398463">
              <a:lnSpc>
                <a:spcPts val="4900"/>
              </a:lnSpc>
            </a:pP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merupakan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metode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perancangan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dan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pembuatan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barang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yang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dilaksanakan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secara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terpadu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dalam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satu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proses,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dimana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proses di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lakukan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secara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individual </a:t>
            </a:r>
          </a:p>
          <a:p>
            <a:pPr>
              <a:lnSpc>
                <a:spcPts val="4900"/>
              </a:lnSpc>
            </a:pPr>
            <a:endParaRPr lang="en-US" sz="3500" dirty="0">
              <a:solidFill>
                <a:srgbClr val="151716"/>
              </a:solidFill>
              <a:latin typeface="Cakerolli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E3CCDE-16CE-430A-9048-6686E583FFBD}"/>
              </a:ext>
            </a:extLst>
          </p:cNvPr>
          <p:cNvSpPr/>
          <p:nvPr/>
        </p:nvSpPr>
        <p:spPr>
          <a:xfrm>
            <a:off x="0" y="-476250"/>
            <a:ext cx="18288000" cy="113157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64ABC97A-3E2F-4D59-8847-E4EA948A2D01}"/>
              </a:ext>
            </a:extLst>
          </p:cNvPr>
          <p:cNvGrpSpPr/>
          <p:nvPr/>
        </p:nvGrpSpPr>
        <p:grpSpPr>
          <a:xfrm>
            <a:off x="13755635" y="2456263"/>
            <a:ext cx="5437797" cy="8229600"/>
            <a:chOff x="0" y="0"/>
            <a:chExt cx="7250396" cy="10972800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8E32246D-A308-4362-B88D-19AA8DB65A2B}"/>
                </a:ext>
              </a:extLst>
            </p:cNvPr>
            <p:cNvSpPr/>
            <p:nvPr/>
          </p:nvSpPr>
          <p:spPr>
            <a:xfrm>
              <a:off x="0" y="0"/>
              <a:ext cx="7250396" cy="10972800"/>
            </a:xfrm>
            <a:custGeom>
              <a:avLst/>
              <a:gdLst/>
              <a:ahLst/>
              <a:cxnLst/>
              <a:rect l="l" t="t" r="r" b="b"/>
              <a:pathLst>
                <a:path w="7250396" h="10972800">
                  <a:moveTo>
                    <a:pt x="0" y="0"/>
                  </a:moveTo>
                  <a:lnTo>
                    <a:pt x="7250396" y="0"/>
                  </a:lnTo>
                  <a:lnTo>
                    <a:pt x="72503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7E273982-233A-42F6-B5DC-6A5E6EE2E764}"/>
                </a:ext>
              </a:extLst>
            </p:cNvPr>
            <p:cNvGrpSpPr/>
            <p:nvPr/>
          </p:nvGrpSpPr>
          <p:grpSpPr>
            <a:xfrm>
              <a:off x="2856018" y="843859"/>
              <a:ext cx="157520" cy="157520"/>
              <a:chOff x="0" y="0"/>
              <a:chExt cx="812800" cy="812800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5FE8B08-71C9-45F3-9BAA-569F6D7507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E2A308-C7EA-4621-A149-91777596470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544A4ED7-43E3-4FAD-ADC5-5904686C5AB3}"/>
                </a:ext>
              </a:extLst>
            </p:cNvPr>
            <p:cNvGrpSpPr/>
            <p:nvPr/>
          </p:nvGrpSpPr>
          <p:grpSpPr>
            <a:xfrm>
              <a:off x="3192931" y="805229"/>
              <a:ext cx="157520" cy="157520"/>
              <a:chOff x="0" y="0"/>
              <a:chExt cx="812800" cy="812800"/>
            </a:xfrm>
          </p:grpSpPr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C91D69BB-5730-4AD4-8914-3943D3398C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1" name="TextBox 15">
                <a:extLst>
                  <a:ext uri="{FF2B5EF4-FFF2-40B4-BE49-F238E27FC236}">
                    <a16:creationId xmlns:a16="http://schemas.microsoft.com/office/drawing/2014/main" id="{DC304EB0-DE61-491B-8BBC-829608D6EB1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C6AC7765-C480-4BA2-B7D1-8DE135A37BB4}"/>
                </a:ext>
              </a:extLst>
            </p:cNvPr>
            <p:cNvGrpSpPr/>
            <p:nvPr/>
          </p:nvGrpSpPr>
          <p:grpSpPr>
            <a:xfrm>
              <a:off x="3013537" y="1001378"/>
              <a:ext cx="157520" cy="157520"/>
              <a:chOff x="0" y="0"/>
              <a:chExt cx="812800" cy="812800"/>
            </a:xfrm>
          </p:grpSpPr>
          <p:sp>
            <p:nvSpPr>
              <p:cNvPr id="8" name="Freeform 17">
                <a:extLst>
                  <a:ext uri="{FF2B5EF4-FFF2-40B4-BE49-F238E27FC236}">
                    <a16:creationId xmlns:a16="http://schemas.microsoft.com/office/drawing/2014/main" id="{4F738784-4E72-4566-A2E0-38C996785E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9" name="TextBox 18">
                <a:extLst>
                  <a:ext uri="{FF2B5EF4-FFF2-40B4-BE49-F238E27FC236}">
                    <a16:creationId xmlns:a16="http://schemas.microsoft.com/office/drawing/2014/main" id="{E793FC3B-4722-4742-9C9A-FEF18D497A0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4F6730F2-5512-4D9D-BC25-B75B0FE2FF8D}"/>
              </a:ext>
            </a:extLst>
          </p:cNvPr>
          <p:cNvSpPr/>
          <p:nvPr/>
        </p:nvSpPr>
        <p:spPr>
          <a:xfrm>
            <a:off x="1140660" y="1749990"/>
            <a:ext cx="12041940" cy="7355910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2"/>
                </a:lnTo>
                <a:lnTo>
                  <a:pt x="0" y="6725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B0B5E79A-A879-4CB3-A75D-2B600CBD5EA5}"/>
              </a:ext>
            </a:extLst>
          </p:cNvPr>
          <p:cNvSpPr txBox="1"/>
          <p:nvPr/>
        </p:nvSpPr>
        <p:spPr>
          <a:xfrm>
            <a:off x="2057400" y="3819434"/>
            <a:ext cx="10214914" cy="439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Cont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…</a:t>
            </a:r>
          </a:p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Desainer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tidak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lagi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individu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melaikan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juga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berkelompok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(Design Team, Design Board)</a:t>
            </a:r>
          </a:p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Metode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desain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baru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lebih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luas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meliputi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pemilik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proyek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(</a:t>
            </a:r>
            <a:r>
              <a:rPr lang="en-US" sz="3500" i="1" dirty="0">
                <a:solidFill>
                  <a:srgbClr val="151716"/>
                </a:solidFill>
                <a:latin typeface="Cakerolli Bold"/>
              </a:rPr>
              <a:t>owner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),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pengelola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(</a:t>
            </a:r>
            <a:r>
              <a:rPr lang="en-US" sz="3500" i="1" dirty="0">
                <a:solidFill>
                  <a:srgbClr val="151716"/>
                </a:solidFill>
                <a:latin typeface="Cakerolli Bold"/>
              </a:rPr>
              <a:t>operator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),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pengguna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(user),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klien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(</a:t>
            </a:r>
            <a:r>
              <a:rPr lang="en-US" sz="3500" i="1" dirty="0">
                <a:solidFill>
                  <a:srgbClr val="151716"/>
                </a:solidFill>
                <a:latin typeface="Cakerolli Bold"/>
              </a:rPr>
              <a:t>stakeholder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), dan </a:t>
            </a:r>
            <a:r>
              <a:rPr lang="en-US" sz="3500" i="1" dirty="0">
                <a:solidFill>
                  <a:srgbClr val="151716"/>
                </a:solidFill>
                <a:latin typeface="Cakerolli Bold"/>
              </a:rPr>
              <a:t>legislator.</a:t>
            </a:r>
          </a:p>
          <a:p>
            <a:pPr>
              <a:lnSpc>
                <a:spcPts val="4900"/>
              </a:lnSpc>
            </a:pPr>
            <a:endParaRPr lang="en-US" sz="3500" dirty="0">
              <a:solidFill>
                <a:srgbClr val="151716"/>
              </a:solidFill>
              <a:latin typeface="Cakerolli Bold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23D485F-2434-4550-AB7C-192F6C295FA3}"/>
              </a:ext>
            </a:extLst>
          </p:cNvPr>
          <p:cNvSpPr txBox="1"/>
          <p:nvPr/>
        </p:nvSpPr>
        <p:spPr>
          <a:xfrm>
            <a:off x="1183334" y="2261780"/>
            <a:ext cx="10816689" cy="10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9"/>
              </a:lnSpc>
            </a:pPr>
            <a:r>
              <a:rPr lang="en-US" sz="6528" spc="176" dirty="0">
                <a:solidFill>
                  <a:srgbClr val="151716"/>
                </a:solidFill>
                <a:latin typeface="Stella"/>
              </a:rPr>
              <a:t>METODE DESAIN BARU</a:t>
            </a:r>
          </a:p>
        </p:txBody>
      </p:sp>
    </p:spTree>
    <p:extLst>
      <p:ext uri="{BB962C8B-B14F-4D97-AF65-F5344CB8AC3E}">
        <p14:creationId xmlns:p14="http://schemas.microsoft.com/office/powerpoint/2010/main" val="295891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72E37619-8421-4483-8AF5-FADB888F71D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CEC0F17-1C63-4690-9D3D-C7AD6389B85C}"/>
              </a:ext>
            </a:extLst>
          </p:cNvPr>
          <p:cNvSpPr/>
          <p:nvPr/>
        </p:nvSpPr>
        <p:spPr>
          <a:xfrm>
            <a:off x="1028700" y="1587346"/>
            <a:ext cx="11849100" cy="7442353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3"/>
                </a:lnTo>
                <a:lnTo>
                  <a:pt x="0" y="6725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2F70871-2A36-460A-8DFA-6DE96D7BAA96}"/>
              </a:ext>
            </a:extLst>
          </p:cNvPr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06D32B4-15C6-431E-95E7-5049E1FAF505}"/>
              </a:ext>
            </a:extLst>
          </p:cNvPr>
          <p:cNvSpPr/>
          <p:nvPr/>
        </p:nvSpPr>
        <p:spPr>
          <a:xfrm>
            <a:off x="14509283" y="6646025"/>
            <a:ext cx="2426637" cy="2760156"/>
          </a:xfrm>
          <a:custGeom>
            <a:avLst/>
            <a:gdLst/>
            <a:ahLst/>
            <a:cxnLst/>
            <a:rect l="l" t="t" r="r" b="b"/>
            <a:pathLst>
              <a:path w="2426637" h="2760156">
                <a:moveTo>
                  <a:pt x="0" y="0"/>
                </a:moveTo>
                <a:lnTo>
                  <a:pt x="2426638" y="0"/>
                </a:lnTo>
                <a:lnTo>
                  <a:pt x="2426638" y="2760156"/>
                </a:lnTo>
                <a:lnTo>
                  <a:pt x="0" y="276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4E6E39A-4538-4835-84E2-3F2CDBCC511F}"/>
              </a:ext>
            </a:extLst>
          </p:cNvPr>
          <p:cNvSpPr txBox="1"/>
          <p:nvPr/>
        </p:nvSpPr>
        <p:spPr>
          <a:xfrm>
            <a:off x="1295400" y="3191619"/>
            <a:ext cx="1131570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Desain thinking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adalah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pemecahan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masalah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dan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mengembangkan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solusi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yang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inovatif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melalui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pendekatan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kreatif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.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Pendekatan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ini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fokus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pada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pemahaman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mendalam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terhadap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pengguna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akhir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(user-centered)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serta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penggunaan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metode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eksplorasi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,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ideasi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, dan prototyping yang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iteratif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. Desain thinking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menggabungkan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elemen-elemen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dari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desain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,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inovasi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, dan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ilmu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sosial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untuk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menghasilkan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solusi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yang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lebih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baik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dan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lebih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sesuai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dengan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kebutuhan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 </a:t>
            </a:r>
            <a:r>
              <a:rPr lang="en-US" sz="3200" b="1" i="0" dirty="0" err="1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pengguna</a:t>
            </a:r>
            <a:r>
              <a:rPr lang="en-US" sz="3200" b="1" i="0" dirty="0">
                <a:solidFill>
                  <a:srgbClr val="0D0D0D"/>
                </a:solidFill>
                <a:effectLst/>
                <a:latin typeface="Cakerolli Bold" panose="020B0604020202020204" charset="-34"/>
                <a:cs typeface="Cakerolli Bold" panose="020B0604020202020204" charset="-34"/>
              </a:rPr>
              <a:t>.</a:t>
            </a:r>
            <a:endParaRPr lang="en-US" sz="3200" b="1" dirty="0">
              <a:solidFill>
                <a:srgbClr val="151716"/>
              </a:solidFill>
              <a:latin typeface="Cakerolli Bold" panose="020B0604020202020204" charset="-34"/>
              <a:cs typeface="Cakerolli Bold" panose="020B0604020202020204" charset="-34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70111C6-6C54-4E4B-9B2B-ACDC5533A30C}"/>
              </a:ext>
            </a:extLst>
          </p:cNvPr>
          <p:cNvSpPr txBox="1"/>
          <p:nvPr/>
        </p:nvSpPr>
        <p:spPr>
          <a:xfrm>
            <a:off x="2113332" y="1707506"/>
            <a:ext cx="9039674" cy="12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spc="202" dirty="0">
                <a:solidFill>
                  <a:srgbClr val="151716"/>
                </a:solidFill>
                <a:latin typeface="Stella"/>
              </a:rPr>
              <a:t>DESAIN THINGKING</a:t>
            </a:r>
          </a:p>
        </p:txBody>
      </p:sp>
    </p:spTree>
    <p:extLst>
      <p:ext uri="{BB962C8B-B14F-4D97-AF65-F5344CB8AC3E}">
        <p14:creationId xmlns:p14="http://schemas.microsoft.com/office/powerpoint/2010/main" val="284605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945FCC9-3CB3-4FF1-99CF-38F9A99669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69C7ABA-6345-400A-8179-E29ABE176DD9}"/>
              </a:ext>
            </a:extLst>
          </p:cNvPr>
          <p:cNvSpPr/>
          <p:nvPr/>
        </p:nvSpPr>
        <p:spPr>
          <a:xfrm>
            <a:off x="467731" y="1275785"/>
            <a:ext cx="13639951" cy="8040232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2"/>
                </a:lnTo>
                <a:lnTo>
                  <a:pt x="0" y="672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803BF-862A-4E41-8F8B-1F3C94FE6205}"/>
              </a:ext>
            </a:extLst>
          </p:cNvPr>
          <p:cNvSpPr txBox="1"/>
          <p:nvPr/>
        </p:nvSpPr>
        <p:spPr>
          <a:xfrm>
            <a:off x="1590721" y="2079148"/>
            <a:ext cx="10816689" cy="10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9"/>
              </a:lnSpc>
            </a:pPr>
            <a:r>
              <a:rPr lang="en-US" sz="6528" spc="176" dirty="0">
                <a:solidFill>
                  <a:srgbClr val="151716"/>
                </a:solidFill>
                <a:latin typeface="Stella"/>
              </a:rPr>
              <a:t>DESIGN THINKING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12CA639-A1F3-457D-8767-5F382D743EFE}"/>
              </a:ext>
            </a:extLst>
          </p:cNvPr>
          <p:cNvSpPr/>
          <p:nvPr/>
        </p:nvSpPr>
        <p:spPr>
          <a:xfrm>
            <a:off x="12782085" y="6737787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5" y="0"/>
                </a:lnTo>
                <a:lnTo>
                  <a:pt x="782465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41FF98F-2008-4E94-B587-3C4323020822}"/>
              </a:ext>
            </a:extLst>
          </p:cNvPr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50BE4E6-6B59-4DBA-84AF-5D556C86F18F}"/>
              </a:ext>
            </a:extLst>
          </p:cNvPr>
          <p:cNvSpPr/>
          <p:nvPr/>
        </p:nvSpPr>
        <p:spPr>
          <a:xfrm rot="-464986" flipV="1">
            <a:off x="14150962" y="7493984"/>
            <a:ext cx="555506" cy="679517"/>
          </a:xfrm>
          <a:custGeom>
            <a:avLst/>
            <a:gdLst/>
            <a:ahLst/>
            <a:cxnLst/>
            <a:rect l="l" t="t" r="r" b="b"/>
            <a:pathLst>
              <a:path w="555506" h="679517">
                <a:moveTo>
                  <a:pt x="0" y="679517"/>
                </a:moveTo>
                <a:lnTo>
                  <a:pt x="555505" y="679517"/>
                </a:lnTo>
                <a:lnTo>
                  <a:pt x="555505" y="0"/>
                </a:lnTo>
                <a:lnTo>
                  <a:pt x="0" y="0"/>
                </a:lnTo>
                <a:lnTo>
                  <a:pt x="0" y="67951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FC818E6-CE33-4C6D-9469-2F972442D3B1}"/>
              </a:ext>
            </a:extLst>
          </p:cNvPr>
          <p:cNvSpPr txBox="1"/>
          <p:nvPr/>
        </p:nvSpPr>
        <p:spPr>
          <a:xfrm>
            <a:off x="1295400" y="3403967"/>
            <a:ext cx="1246023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dirty="0">
                <a:solidFill>
                  <a:srgbClr val="151716"/>
                </a:solidFill>
                <a:latin typeface="Cakerolli Bold"/>
              </a:rPr>
              <a:t>Di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populerkan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oleh David Kelley dan Tim Brown </a:t>
            </a: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pendiri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IDEO</a:t>
            </a:r>
          </a:p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u="sng" dirty="0" err="1">
                <a:solidFill>
                  <a:srgbClr val="151716"/>
                </a:solidFill>
                <a:latin typeface="Cakerolli Bold"/>
              </a:rPr>
              <a:t>Versi</a:t>
            </a:r>
            <a:r>
              <a:rPr lang="en-US" sz="3500" u="sng" dirty="0">
                <a:solidFill>
                  <a:srgbClr val="151716"/>
                </a:solidFill>
                <a:latin typeface="Cakerolli Bold"/>
              </a:rPr>
              <a:t> IDEO</a:t>
            </a:r>
          </a:p>
          <a:p>
            <a:pPr>
              <a:lnSpc>
                <a:spcPts val="4900"/>
              </a:lnSpc>
            </a:pPr>
            <a:endParaRPr lang="en-US" sz="3500" dirty="0">
              <a:solidFill>
                <a:srgbClr val="151716"/>
              </a:solidFill>
              <a:latin typeface="Cakerolli Bold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49D9DC32-15D1-4D85-A14C-3BEA2205ABF5}"/>
              </a:ext>
            </a:extLst>
          </p:cNvPr>
          <p:cNvGrpSpPr/>
          <p:nvPr/>
        </p:nvGrpSpPr>
        <p:grpSpPr>
          <a:xfrm>
            <a:off x="13755635" y="2456263"/>
            <a:ext cx="4913365" cy="7674927"/>
            <a:chOff x="0" y="0"/>
            <a:chExt cx="7250396" cy="1097280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F64F525-426F-47B4-BB6D-5FB15F5F24B0}"/>
                </a:ext>
              </a:extLst>
            </p:cNvPr>
            <p:cNvSpPr/>
            <p:nvPr/>
          </p:nvSpPr>
          <p:spPr>
            <a:xfrm>
              <a:off x="0" y="0"/>
              <a:ext cx="7250396" cy="10972800"/>
            </a:xfrm>
            <a:custGeom>
              <a:avLst/>
              <a:gdLst/>
              <a:ahLst/>
              <a:cxnLst/>
              <a:rect l="l" t="t" r="r" b="b"/>
              <a:pathLst>
                <a:path w="7250396" h="10972800">
                  <a:moveTo>
                    <a:pt x="0" y="0"/>
                  </a:moveTo>
                  <a:lnTo>
                    <a:pt x="7250396" y="0"/>
                  </a:lnTo>
                  <a:lnTo>
                    <a:pt x="72503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6C6C8DD7-CD92-47C7-9FDA-75E25A91660C}"/>
                </a:ext>
              </a:extLst>
            </p:cNvPr>
            <p:cNvGrpSpPr/>
            <p:nvPr/>
          </p:nvGrpSpPr>
          <p:grpSpPr>
            <a:xfrm>
              <a:off x="2856018" y="843859"/>
              <a:ext cx="157520" cy="157520"/>
              <a:chOff x="0" y="0"/>
              <a:chExt cx="812800" cy="812800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839CC47-5F26-4ADD-99CA-FBDC0EEB60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21" name="TextBox 12">
                <a:extLst>
                  <a:ext uri="{FF2B5EF4-FFF2-40B4-BE49-F238E27FC236}">
                    <a16:creationId xmlns:a16="http://schemas.microsoft.com/office/drawing/2014/main" id="{4ABBE43B-E9D6-4D27-AFFF-A82F2A478FE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F7FC26-329B-4412-BF44-28E7A8A23069}"/>
                </a:ext>
              </a:extLst>
            </p:cNvPr>
            <p:cNvGrpSpPr/>
            <p:nvPr/>
          </p:nvGrpSpPr>
          <p:grpSpPr>
            <a:xfrm>
              <a:off x="3192931" y="805229"/>
              <a:ext cx="157520" cy="157520"/>
              <a:chOff x="0" y="0"/>
              <a:chExt cx="812800" cy="812800"/>
            </a:xfrm>
          </p:grpSpPr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3CCAAB1D-8AAC-4C21-994C-54CDFF896D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A183EC96-AF5C-45F6-BE72-8C78E0CF437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7FBE68ED-9ECA-45DA-8C8A-228D4B1DA878}"/>
                </a:ext>
              </a:extLst>
            </p:cNvPr>
            <p:cNvGrpSpPr/>
            <p:nvPr/>
          </p:nvGrpSpPr>
          <p:grpSpPr>
            <a:xfrm>
              <a:off x="3013537" y="1001378"/>
              <a:ext cx="157520" cy="157520"/>
              <a:chOff x="0" y="0"/>
              <a:chExt cx="812800" cy="812800"/>
            </a:xfrm>
          </p:grpSpPr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4687CAD8-6D23-4773-85E2-63223C761C5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BEB0713B-9911-43DD-A8EC-FF1CFD58482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D531A74-B683-4A8C-B119-9C3DCEB38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1439" y="4831278"/>
            <a:ext cx="11152534" cy="34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5A85D4-F390-4C27-8312-0AA9A91AC30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A96C447-4DDF-456B-A999-4285ABF89110}"/>
              </a:ext>
            </a:extLst>
          </p:cNvPr>
          <p:cNvSpPr/>
          <p:nvPr/>
        </p:nvSpPr>
        <p:spPr>
          <a:xfrm>
            <a:off x="228600" y="227468"/>
            <a:ext cx="14859000" cy="9488032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2"/>
                </a:lnTo>
                <a:lnTo>
                  <a:pt x="0" y="672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04DEA-DC42-4A0F-BBF3-9705CBA07FF7}"/>
              </a:ext>
            </a:extLst>
          </p:cNvPr>
          <p:cNvSpPr txBox="1"/>
          <p:nvPr/>
        </p:nvSpPr>
        <p:spPr>
          <a:xfrm>
            <a:off x="2125278" y="822689"/>
            <a:ext cx="10816689" cy="10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9"/>
              </a:lnSpc>
            </a:pPr>
            <a:r>
              <a:rPr lang="en-US" sz="6528" spc="176" dirty="0">
                <a:solidFill>
                  <a:srgbClr val="151716"/>
                </a:solidFill>
                <a:latin typeface="Stella"/>
              </a:rPr>
              <a:t>DESIGN THINKING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9D3489B8-AEDD-49A9-9A19-95B29E610A6D}"/>
              </a:ext>
            </a:extLst>
          </p:cNvPr>
          <p:cNvSpPr/>
          <p:nvPr/>
        </p:nvSpPr>
        <p:spPr>
          <a:xfrm>
            <a:off x="12782085" y="6737787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5" y="0"/>
                </a:lnTo>
                <a:lnTo>
                  <a:pt x="782465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C7C945E-4AE1-45A4-B8DB-0D5D522F6869}"/>
              </a:ext>
            </a:extLst>
          </p:cNvPr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C6E58B2-1541-4966-956E-D2CE152B39CB}"/>
              </a:ext>
            </a:extLst>
          </p:cNvPr>
          <p:cNvSpPr/>
          <p:nvPr/>
        </p:nvSpPr>
        <p:spPr>
          <a:xfrm rot="-464986" flipV="1">
            <a:off x="14150962" y="7493984"/>
            <a:ext cx="555506" cy="679517"/>
          </a:xfrm>
          <a:custGeom>
            <a:avLst/>
            <a:gdLst/>
            <a:ahLst/>
            <a:cxnLst/>
            <a:rect l="l" t="t" r="r" b="b"/>
            <a:pathLst>
              <a:path w="555506" h="679517">
                <a:moveTo>
                  <a:pt x="0" y="679517"/>
                </a:moveTo>
                <a:lnTo>
                  <a:pt x="555505" y="679517"/>
                </a:lnTo>
                <a:lnTo>
                  <a:pt x="555505" y="0"/>
                </a:lnTo>
                <a:lnTo>
                  <a:pt x="0" y="0"/>
                </a:lnTo>
                <a:lnTo>
                  <a:pt x="0" y="67951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5B3799C-A736-46A8-B471-69E8E13645F6}"/>
              </a:ext>
            </a:extLst>
          </p:cNvPr>
          <p:cNvSpPr txBox="1"/>
          <p:nvPr/>
        </p:nvSpPr>
        <p:spPr>
          <a:xfrm>
            <a:off x="990600" y="2080320"/>
            <a:ext cx="1111201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dirty="0">
                <a:solidFill>
                  <a:srgbClr val="151716"/>
                </a:solidFill>
                <a:latin typeface="Cakerolli Bold"/>
              </a:rPr>
              <a:t>The Interaction Design Foundation - IDF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404D55-0A11-4989-9D2C-BDB2AB94562D}"/>
              </a:ext>
            </a:extLst>
          </p:cNvPr>
          <p:cNvGrpSpPr/>
          <p:nvPr/>
        </p:nvGrpSpPr>
        <p:grpSpPr>
          <a:xfrm>
            <a:off x="13755635" y="2456263"/>
            <a:ext cx="4913365" cy="7674927"/>
            <a:chOff x="0" y="0"/>
            <a:chExt cx="7250396" cy="109728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EE5641-FDBD-4BCD-82F9-AC372959D4EB}"/>
                </a:ext>
              </a:extLst>
            </p:cNvPr>
            <p:cNvSpPr/>
            <p:nvPr/>
          </p:nvSpPr>
          <p:spPr>
            <a:xfrm>
              <a:off x="0" y="0"/>
              <a:ext cx="7250396" cy="10972800"/>
            </a:xfrm>
            <a:custGeom>
              <a:avLst/>
              <a:gdLst/>
              <a:ahLst/>
              <a:cxnLst/>
              <a:rect l="l" t="t" r="r" b="b"/>
              <a:pathLst>
                <a:path w="7250396" h="10972800">
                  <a:moveTo>
                    <a:pt x="0" y="0"/>
                  </a:moveTo>
                  <a:lnTo>
                    <a:pt x="7250396" y="0"/>
                  </a:lnTo>
                  <a:lnTo>
                    <a:pt x="72503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30A392-3905-44AF-84DF-D9F797CB5BA8}"/>
                </a:ext>
              </a:extLst>
            </p:cNvPr>
            <p:cNvGrpSpPr/>
            <p:nvPr/>
          </p:nvGrpSpPr>
          <p:grpSpPr>
            <a:xfrm>
              <a:off x="2856018" y="843859"/>
              <a:ext cx="157520" cy="157520"/>
              <a:chOff x="0" y="0"/>
              <a:chExt cx="812800" cy="812800"/>
            </a:xfrm>
          </p:grpSpPr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296728-BF5C-4B63-A39A-5A4E74BDDD9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18E0531F-3666-4881-857F-D284B88A3FC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2DCF5A2-85C1-4158-BBD7-8F38E85E01CA}"/>
                </a:ext>
              </a:extLst>
            </p:cNvPr>
            <p:cNvGrpSpPr/>
            <p:nvPr/>
          </p:nvGrpSpPr>
          <p:grpSpPr>
            <a:xfrm>
              <a:off x="3192931" y="805229"/>
              <a:ext cx="157520" cy="157520"/>
              <a:chOff x="0" y="0"/>
              <a:chExt cx="812800" cy="812800"/>
            </a:xfrm>
          </p:grpSpPr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EEC84A2E-92E3-4FD6-A070-C32876C32E7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9D452279-1EE9-46F4-A80D-4C9E457F5A5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AD16F6C0-F0BC-499F-8536-59F81CE6EBE0}"/>
                </a:ext>
              </a:extLst>
            </p:cNvPr>
            <p:cNvGrpSpPr/>
            <p:nvPr/>
          </p:nvGrpSpPr>
          <p:grpSpPr>
            <a:xfrm>
              <a:off x="3013537" y="1001378"/>
              <a:ext cx="157520" cy="157520"/>
              <a:chOff x="0" y="0"/>
              <a:chExt cx="812800" cy="812800"/>
            </a:xfrm>
          </p:grpSpPr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9BDA99AF-DF21-4EB5-BFFA-8E7194AECB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15" name="TextBox 18">
                <a:extLst>
                  <a:ext uri="{FF2B5EF4-FFF2-40B4-BE49-F238E27FC236}">
                    <a16:creationId xmlns:a16="http://schemas.microsoft.com/office/drawing/2014/main" id="{F3D54E5E-E2CA-4D35-BEFE-4709E31BF99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E3741EF-42BC-422A-8D55-2D6E60A0A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256" y="2695178"/>
            <a:ext cx="7607565" cy="62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1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555CEB57-2D9A-4051-9BE8-75FACA54C1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280" b="-67280"/>
            </a:stretch>
          </a:blipFill>
        </p:spPr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5CE7DC55-8C56-4471-BE12-291DB018251B}"/>
              </a:ext>
            </a:extLst>
          </p:cNvPr>
          <p:cNvSpPr/>
          <p:nvPr/>
        </p:nvSpPr>
        <p:spPr>
          <a:xfrm>
            <a:off x="228600" y="227468"/>
            <a:ext cx="14859000" cy="9488032"/>
          </a:xfrm>
          <a:custGeom>
            <a:avLst/>
            <a:gdLst/>
            <a:ahLst/>
            <a:cxnLst/>
            <a:rect l="l" t="t" r="r" b="b"/>
            <a:pathLst>
              <a:path w="11208937" h="6725362">
                <a:moveTo>
                  <a:pt x="0" y="0"/>
                </a:moveTo>
                <a:lnTo>
                  <a:pt x="11208937" y="0"/>
                </a:lnTo>
                <a:lnTo>
                  <a:pt x="11208937" y="6725362"/>
                </a:lnTo>
                <a:lnTo>
                  <a:pt x="0" y="672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CC8AA1-0198-4AEA-B430-7BD3CADCF5B9}"/>
              </a:ext>
            </a:extLst>
          </p:cNvPr>
          <p:cNvSpPr txBox="1"/>
          <p:nvPr/>
        </p:nvSpPr>
        <p:spPr>
          <a:xfrm>
            <a:off x="2125278" y="822689"/>
            <a:ext cx="10816689" cy="10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9"/>
              </a:lnSpc>
            </a:pPr>
            <a:r>
              <a:rPr lang="en-US" sz="6528" spc="176" dirty="0">
                <a:solidFill>
                  <a:srgbClr val="151716"/>
                </a:solidFill>
                <a:latin typeface="Stella"/>
              </a:rPr>
              <a:t>DESIGN THINKING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55A5CC2-FDC6-48EA-97D3-7218477451A4}"/>
              </a:ext>
            </a:extLst>
          </p:cNvPr>
          <p:cNvSpPr/>
          <p:nvPr/>
        </p:nvSpPr>
        <p:spPr>
          <a:xfrm>
            <a:off x="12782085" y="6737787"/>
            <a:ext cx="782464" cy="957143"/>
          </a:xfrm>
          <a:custGeom>
            <a:avLst/>
            <a:gdLst/>
            <a:ahLst/>
            <a:cxnLst/>
            <a:rect l="l" t="t" r="r" b="b"/>
            <a:pathLst>
              <a:path w="782464" h="957143">
                <a:moveTo>
                  <a:pt x="0" y="0"/>
                </a:moveTo>
                <a:lnTo>
                  <a:pt x="782465" y="0"/>
                </a:lnTo>
                <a:lnTo>
                  <a:pt x="782465" y="957143"/>
                </a:lnTo>
                <a:lnTo>
                  <a:pt x="0" y="957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19B0BD6E-D772-4C5C-9243-08F83E09E08A}"/>
              </a:ext>
            </a:extLst>
          </p:cNvPr>
          <p:cNvSpPr/>
          <p:nvPr/>
        </p:nvSpPr>
        <p:spPr>
          <a:xfrm flipH="1">
            <a:off x="11322473" y="-31799"/>
            <a:ext cx="7221905" cy="4540773"/>
          </a:xfrm>
          <a:custGeom>
            <a:avLst/>
            <a:gdLst/>
            <a:ahLst/>
            <a:cxnLst/>
            <a:rect l="l" t="t" r="r" b="b"/>
            <a:pathLst>
              <a:path w="7221905" h="4540773">
                <a:moveTo>
                  <a:pt x="7221906" y="0"/>
                </a:moveTo>
                <a:lnTo>
                  <a:pt x="0" y="0"/>
                </a:lnTo>
                <a:lnTo>
                  <a:pt x="0" y="4540773"/>
                </a:lnTo>
                <a:lnTo>
                  <a:pt x="7221906" y="4540773"/>
                </a:lnTo>
                <a:lnTo>
                  <a:pt x="72219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CF33399D-7993-46CD-8C83-BD67E7185A8A}"/>
              </a:ext>
            </a:extLst>
          </p:cNvPr>
          <p:cNvSpPr/>
          <p:nvPr/>
        </p:nvSpPr>
        <p:spPr>
          <a:xfrm rot="-464986" flipV="1">
            <a:off x="14150962" y="7493984"/>
            <a:ext cx="555506" cy="679517"/>
          </a:xfrm>
          <a:custGeom>
            <a:avLst/>
            <a:gdLst/>
            <a:ahLst/>
            <a:cxnLst/>
            <a:rect l="l" t="t" r="r" b="b"/>
            <a:pathLst>
              <a:path w="555506" h="679517">
                <a:moveTo>
                  <a:pt x="0" y="679517"/>
                </a:moveTo>
                <a:lnTo>
                  <a:pt x="555505" y="679517"/>
                </a:lnTo>
                <a:lnTo>
                  <a:pt x="555505" y="0"/>
                </a:lnTo>
                <a:lnTo>
                  <a:pt x="0" y="0"/>
                </a:lnTo>
                <a:lnTo>
                  <a:pt x="0" y="67951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45B3C6A3-8009-4EF0-96D2-30ED08487343}"/>
              </a:ext>
            </a:extLst>
          </p:cNvPr>
          <p:cNvSpPr txBox="1"/>
          <p:nvPr/>
        </p:nvSpPr>
        <p:spPr>
          <a:xfrm>
            <a:off x="990600" y="2080320"/>
            <a:ext cx="1325880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r>
              <a:rPr lang="en-US" sz="3500" dirty="0" err="1">
                <a:solidFill>
                  <a:srgbClr val="151716"/>
                </a:solidFill>
                <a:latin typeface="Cakerolli Bold"/>
              </a:rPr>
              <a:t>Versi</a:t>
            </a:r>
            <a:r>
              <a:rPr lang="en-US" sz="3500" dirty="0">
                <a:solidFill>
                  <a:srgbClr val="151716"/>
                </a:solidFill>
                <a:latin typeface="Cakerolli Bold"/>
              </a:rPr>
              <a:t> IBM  </a:t>
            </a:r>
          </a:p>
          <a:p>
            <a:pPr marL="515938">
              <a:lnSpc>
                <a:spcPts val="4900"/>
              </a:lnSpc>
            </a:pPr>
            <a:r>
              <a:rPr lang="en-US" sz="3600" b="0" i="0" dirty="0">
                <a:effectLst/>
                <a:latin typeface="ff-more-web-pro"/>
              </a:rPr>
              <a:t>IBM </a:t>
            </a:r>
            <a:r>
              <a:rPr lang="en-US" sz="3600" b="0" i="0" dirty="0" err="1">
                <a:effectLst/>
                <a:latin typeface="ff-more-web-pro"/>
              </a:rPr>
              <a:t>menyebut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konsep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ini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dengan</a:t>
            </a:r>
            <a:r>
              <a:rPr lang="en-US" sz="3600" b="0" i="0" dirty="0">
                <a:effectLst/>
                <a:latin typeface="ff-more-web-pro"/>
              </a:rPr>
              <a:t> Enterprise Design Thinking, </a:t>
            </a:r>
            <a:r>
              <a:rPr lang="en-US" sz="3600" b="0" i="0" dirty="0" err="1">
                <a:effectLst/>
                <a:latin typeface="ff-more-web-pro"/>
              </a:rPr>
              <a:t>dimana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konsep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ini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berfokus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dalam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mengimbangi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keterputusan</a:t>
            </a:r>
            <a:r>
              <a:rPr lang="en-US" sz="3600" b="0" i="0" dirty="0">
                <a:effectLst/>
                <a:latin typeface="ff-more-web-pro"/>
              </a:rPr>
              <a:t> yang </a:t>
            </a:r>
            <a:r>
              <a:rPr lang="en-US" sz="3600" b="0" i="0" dirty="0" err="1">
                <a:effectLst/>
                <a:latin typeface="ff-more-web-pro"/>
              </a:rPr>
              <a:t>sering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dialami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perusahaan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antara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tim</a:t>
            </a:r>
            <a:r>
              <a:rPr lang="en-US" sz="3600" b="0" i="0" dirty="0">
                <a:effectLst/>
                <a:latin typeface="ff-more-web-pro"/>
              </a:rPr>
              <a:t>, </a:t>
            </a:r>
            <a:r>
              <a:rPr lang="en-US" sz="3600" b="0" i="0" dirty="0" err="1">
                <a:effectLst/>
                <a:latin typeface="ff-more-web-pro"/>
              </a:rPr>
              <a:t>pemangku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kepentingan</a:t>
            </a:r>
            <a:r>
              <a:rPr lang="en-US" sz="3600" b="0" i="0" dirty="0">
                <a:effectLst/>
                <a:latin typeface="ff-more-web-pro"/>
              </a:rPr>
              <a:t> dan </a:t>
            </a:r>
            <a:r>
              <a:rPr lang="en-US" sz="3600" b="0" i="0" dirty="0" err="1">
                <a:effectLst/>
                <a:latin typeface="ff-more-web-pro"/>
              </a:rPr>
              <a:t>pengguna</a:t>
            </a:r>
            <a:r>
              <a:rPr lang="en-US" sz="3600" b="0" i="0" dirty="0">
                <a:effectLst/>
                <a:latin typeface="ff-more-web-pro"/>
              </a:rPr>
              <a:t> </a:t>
            </a:r>
            <a:r>
              <a:rPr lang="en-US" sz="3600" b="0" i="0" dirty="0" err="1">
                <a:effectLst/>
                <a:latin typeface="ff-more-web-pro"/>
              </a:rPr>
              <a:t>akhir</a:t>
            </a:r>
            <a:r>
              <a:rPr lang="en-US" sz="3600" b="0" i="0" dirty="0">
                <a:effectLst/>
                <a:latin typeface="ff-more-web-pro"/>
              </a:rPr>
              <a:t>.</a:t>
            </a:r>
            <a:endParaRPr lang="en-US" sz="3600" dirty="0"/>
          </a:p>
          <a:p>
            <a:pPr marL="457200" indent="-457200">
              <a:lnSpc>
                <a:spcPts val="4900"/>
              </a:lnSpc>
              <a:buFont typeface="Wingdings" panose="05000000000000000000" pitchFamily="2" charset="2"/>
              <a:buChar char="Ø"/>
            </a:pPr>
            <a:endParaRPr lang="en-US" sz="3500" dirty="0">
              <a:solidFill>
                <a:srgbClr val="151716"/>
              </a:solidFill>
              <a:latin typeface="Cakerolli Bold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A8224C-A296-4DC0-A5E2-5BD853699A76}"/>
              </a:ext>
            </a:extLst>
          </p:cNvPr>
          <p:cNvGrpSpPr/>
          <p:nvPr/>
        </p:nvGrpSpPr>
        <p:grpSpPr>
          <a:xfrm>
            <a:off x="13755635" y="2456263"/>
            <a:ext cx="4913365" cy="7674927"/>
            <a:chOff x="0" y="0"/>
            <a:chExt cx="7250396" cy="10972800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F7FA197F-FC80-4D93-9BA2-6B1A14B70B33}"/>
                </a:ext>
              </a:extLst>
            </p:cNvPr>
            <p:cNvSpPr/>
            <p:nvPr/>
          </p:nvSpPr>
          <p:spPr>
            <a:xfrm>
              <a:off x="0" y="0"/>
              <a:ext cx="7250396" cy="10972800"/>
            </a:xfrm>
            <a:custGeom>
              <a:avLst/>
              <a:gdLst/>
              <a:ahLst/>
              <a:cxnLst/>
              <a:rect l="l" t="t" r="r" b="b"/>
              <a:pathLst>
                <a:path w="7250396" h="10972800">
                  <a:moveTo>
                    <a:pt x="0" y="0"/>
                  </a:moveTo>
                  <a:lnTo>
                    <a:pt x="7250396" y="0"/>
                  </a:lnTo>
                  <a:lnTo>
                    <a:pt x="72503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204A46-BEB7-4C23-A70C-61C1C05D5298}"/>
                </a:ext>
              </a:extLst>
            </p:cNvPr>
            <p:cNvGrpSpPr/>
            <p:nvPr/>
          </p:nvGrpSpPr>
          <p:grpSpPr>
            <a:xfrm>
              <a:off x="2856018" y="843859"/>
              <a:ext cx="157520" cy="157520"/>
              <a:chOff x="0" y="0"/>
              <a:chExt cx="812800" cy="812800"/>
            </a:xfrm>
          </p:grpSpPr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D59A9CE0-A7D0-4A39-B586-77A11E8696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38" name="TextBox 12">
                <a:extLst>
                  <a:ext uri="{FF2B5EF4-FFF2-40B4-BE49-F238E27FC236}">
                    <a16:creationId xmlns:a16="http://schemas.microsoft.com/office/drawing/2014/main" id="{6628CCC4-AF75-460A-800A-F79340C8D63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667474C-2B10-4127-9085-C8090FEF6044}"/>
                </a:ext>
              </a:extLst>
            </p:cNvPr>
            <p:cNvGrpSpPr/>
            <p:nvPr/>
          </p:nvGrpSpPr>
          <p:grpSpPr>
            <a:xfrm>
              <a:off x="3192931" y="805229"/>
              <a:ext cx="157520" cy="157520"/>
              <a:chOff x="0" y="0"/>
              <a:chExt cx="812800" cy="812800"/>
            </a:xfrm>
          </p:grpSpPr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E9AED9F4-7159-4C28-9C3B-CB81DD2ED4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36" name="TextBox 15">
                <a:extLst>
                  <a:ext uri="{FF2B5EF4-FFF2-40B4-BE49-F238E27FC236}">
                    <a16:creationId xmlns:a16="http://schemas.microsoft.com/office/drawing/2014/main" id="{36E7CC95-2CDD-4ECC-A488-F01DDEA3899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2" name="Group 16">
              <a:extLst>
                <a:ext uri="{FF2B5EF4-FFF2-40B4-BE49-F238E27FC236}">
                  <a16:creationId xmlns:a16="http://schemas.microsoft.com/office/drawing/2014/main" id="{ECDB5345-E187-4C5C-A96E-BF79BC5F9489}"/>
                </a:ext>
              </a:extLst>
            </p:cNvPr>
            <p:cNvGrpSpPr/>
            <p:nvPr/>
          </p:nvGrpSpPr>
          <p:grpSpPr>
            <a:xfrm>
              <a:off x="3013537" y="1001378"/>
              <a:ext cx="157520" cy="157520"/>
              <a:chOff x="0" y="0"/>
              <a:chExt cx="812800" cy="812800"/>
            </a:xfrm>
          </p:grpSpPr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EF4F596B-0299-4910-8439-6A93E0205EB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8C4"/>
              </a:solidFill>
            </p:spPr>
          </p:sp>
          <p:sp>
            <p:nvSpPr>
              <p:cNvPr id="34" name="TextBox 18">
                <a:extLst>
                  <a:ext uri="{FF2B5EF4-FFF2-40B4-BE49-F238E27FC236}">
                    <a16:creationId xmlns:a16="http://schemas.microsoft.com/office/drawing/2014/main" id="{3F5F3EFD-5811-48F1-A18B-79B2C930696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5A239862-C5C9-4C79-B44F-3DE90BDB4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0" y="5013525"/>
            <a:ext cx="7221905" cy="37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8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540</Words>
  <Application>Microsoft Office PowerPoint</Application>
  <PresentationFormat>Custom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Stella</vt:lpstr>
      <vt:lpstr>Wingdings</vt:lpstr>
      <vt:lpstr>Cakerolli Bold Italics</vt:lpstr>
      <vt:lpstr>Cakerolli Bold</vt:lpstr>
      <vt:lpstr>Cakerolli</vt:lpstr>
      <vt:lpstr>Calibri</vt:lpstr>
      <vt:lpstr>Arial</vt:lpstr>
      <vt:lpstr>ff-more-web-pro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Hijau dan Biru Ilustratif Ceria Template Presentasi Tugas</dc:title>
  <dc:creator>THIS-PC</dc:creator>
  <cp:lastModifiedBy>Abdi Darmawan</cp:lastModifiedBy>
  <cp:revision>2</cp:revision>
  <dcterms:created xsi:type="dcterms:W3CDTF">2006-08-16T00:00:00Z</dcterms:created>
  <dcterms:modified xsi:type="dcterms:W3CDTF">2024-04-01T04:35:46Z</dcterms:modified>
  <dc:identifier>DAGBIQWFUVo</dc:identifier>
</cp:coreProperties>
</file>