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71" r:id="rId3"/>
    <p:sldId id="258" r:id="rId4"/>
    <p:sldId id="257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2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1388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73E28-5EC7-420E-875E-65DB160FE272}" type="datetimeFigureOut">
              <a:rPr lang="en-US" smtClean="0"/>
              <a:pPr/>
              <a:t>11/21/2021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55AECD38-9C73-440A-8CF5-81EF817929D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73E28-5EC7-420E-875E-65DB160FE272}" type="datetimeFigureOut">
              <a:rPr lang="en-US" smtClean="0"/>
              <a:pPr/>
              <a:t>11/21/2021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ECD38-9C73-440A-8CF5-81EF817929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73E28-5EC7-420E-875E-65DB160FE272}" type="datetimeFigureOut">
              <a:rPr lang="en-US" smtClean="0"/>
              <a:pPr/>
              <a:t>11/21/2021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ECD38-9C73-440A-8CF5-81EF817929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73E28-5EC7-420E-875E-65DB160FE272}" type="datetimeFigureOut">
              <a:rPr lang="en-US" smtClean="0"/>
              <a:pPr/>
              <a:t>11/21/2021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ECD38-9C73-440A-8CF5-81EF817929D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73E28-5EC7-420E-875E-65DB160FE272}" type="datetimeFigureOut">
              <a:rPr lang="en-US" smtClean="0"/>
              <a:pPr/>
              <a:t>11/21/2021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55AECD38-9C73-440A-8CF5-81EF817929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73E28-5EC7-420E-875E-65DB160FE272}" type="datetimeFigureOut">
              <a:rPr lang="en-US" smtClean="0"/>
              <a:pPr/>
              <a:t>11/21/2021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ECD38-9C73-440A-8CF5-81EF817929D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73E28-5EC7-420E-875E-65DB160FE272}" type="datetimeFigureOut">
              <a:rPr lang="en-US" smtClean="0"/>
              <a:pPr/>
              <a:t>11/21/2021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ECD38-9C73-440A-8CF5-81EF817929D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73E28-5EC7-420E-875E-65DB160FE272}" type="datetimeFigureOut">
              <a:rPr lang="en-US" smtClean="0"/>
              <a:pPr/>
              <a:t>11/21/2021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ECD38-9C73-440A-8CF5-81EF817929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73E28-5EC7-420E-875E-65DB160FE272}" type="datetimeFigureOut">
              <a:rPr lang="en-US" smtClean="0"/>
              <a:pPr/>
              <a:t>11/21/2021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ECD38-9C73-440A-8CF5-81EF817929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73E28-5EC7-420E-875E-65DB160FE272}" type="datetimeFigureOut">
              <a:rPr lang="en-US" smtClean="0"/>
              <a:pPr/>
              <a:t>11/21/2021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ECD38-9C73-440A-8CF5-81EF817929D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73E28-5EC7-420E-875E-65DB160FE272}" type="datetimeFigureOut">
              <a:rPr lang="en-US" smtClean="0"/>
              <a:pPr/>
              <a:t>11/21/2021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55AECD38-9C73-440A-8CF5-81EF817929D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D273E28-5EC7-420E-875E-65DB160FE272}" type="datetimeFigureOut">
              <a:rPr lang="en-US" smtClean="0"/>
              <a:pPr/>
              <a:t>11/21/2021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55AECD38-9C73-440A-8CF5-81EF817929D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KETIDAKPASTIAN </a:t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1162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Contoh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762000"/>
            <a:ext cx="8077200" cy="3607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3348" y="4318910"/>
            <a:ext cx="7896225" cy="2310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dirty="0"/>
              <a:t>FAKTOR KEPASTIAN (CERTAINTY FACTOR)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Certainty Factor (CF) </a:t>
            </a:r>
            <a:r>
              <a:rPr lang="en-US" dirty="0" err="1"/>
              <a:t>menunjukkan</a:t>
            </a:r>
            <a:r>
              <a:rPr lang="en-US" dirty="0"/>
              <a:t> </a:t>
            </a:r>
            <a:r>
              <a:rPr lang="en-US" dirty="0" err="1"/>
              <a:t>ukuran</a:t>
            </a:r>
            <a:r>
              <a:rPr lang="en-US" dirty="0"/>
              <a:t> </a:t>
            </a:r>
            <a:r>
              <a:rPr lang="en-US" dirty="0" err="1"/>
              <a:t>kepastian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fakta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aturan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  <a:p>
            <a:pPr>
              <a:buNone/>
            </a:pPr>
            <a:r>
              <a:rPr lang="en-US" dirty="0"/>
              <a:t>	</a:t>
            </a:r>
            <a:r>
              <a:rPr lang="en-US" b="1" dirty="0"/>
              <a:t>CF[</a:t>
            </a:r>
            <a:r>
              <a:rPr lang="en-US" b="1" dirty="0" err="1"/>
              <a:t>h,e</a:t>
            </a:r>
            <a:r>
              <a:rPr lang="en-US" b="1" dirty="0"/>
              <a:t>] = MB[</a:t>
            </a:r>
            <a:r>
              <a:rPr lang="en-US" b="1" dirty="0" err="1"/>
              <a:t>h,e</a:t>
            </a:r>
            <a:r>
              <a:rPr lang="en-US" b="1" dirty="0"/>
              <a:t>] – MD[</a:t>
            </a:r>
            <a:r>
              <a:rPr lang="en-US" b="1" dirty="0" err="1"/>
              <a:t>h,e</a:t>
            </a:r>
            <a:r>
              <a:rPr lang="en-US" b="1" dirty="0"/>
              <a:t>]</a:t>
            </a:r>
          </a:p>
          <a:p>
            <a:pPr>
              <a:buNone/>
            </a:pPr>
            <a:endParaRPr lang="en-US" b="1" dirty="0"/>
          </a:p>
          <a:p>
            <a:pPr marL="1652588" indent="-1652588">
              <a:buNone/>
              <a:tabLst>
                <a:tab pos="1371600" algn="l"/>
              </a:tabLst>
            </a:pPr>
            <a:r>
              <a:rPr lang="en-US" dirty="0"/>
              <a:t>CF[</a:t>
            </a:r>
            <a:r>
              <a:rPr lang="en-US" dirty="0" err="1"/>
              <a:t>h,e</a:t>
            </a:r>
            <a:r>
              <a:rPr lang="en-US" dirty="0"/>
              <a:t>] 	= </a:t>
            </a:r>
            <a:r>
              <a:rPr lang="en-US" dirty="0" err="1"/>
              <a:t>faktor</a:t>
            </a:r>
            <a:r>
              <a:rPr lang="en-US" dirty="0"/>
              <a:t> </a:t>
            </a:r>
            <a:r>
              <a:rPr lang="en-US" dirty="0" err="1"/>
              <a:t>kepastian</a:t>
            </a:r>
            <a:endParaRPr lang="en-US" dirty="0"/>
          </a:p>
          <a:p>
            <a:pPr marL="1652588" indent="-1652588">
              <a:buNone/>
              <a:tabLst>
                <a:tab pos="1371600" algn="l"/>
              </a:tabLst>
            </a:pPr>
            <a:r>
              <a:rPr lang="en-US" dirty="0"/>
              <a:t>MB[</a:t>
            </a:r>
            <a:r>
              <a:rPr lang="en-US" dirty="0" err="1"/>
              <a:t>h,e</a:t>
            </a:r>
            <a:r>
              <a:rPr lang="en-US" dirty="0"/>
              <a:t>] 	= </a:t>
            </a:r>
            <a:r>
              <a:rPr lang="en-US" dirty="0" err="1"/>
              <a:t>ukuran</a:t>
            </a:r>
            <a:r>
              <a:rPr lang="en-US" dirty="0"/>
              <a:t> </a:t>
            </a:r>
            <a:r>
              <a:rPr lang="en-US" dirty="0" err="1"/>
              <a:t>kepercayaan</a:t>
            </a:r>
            <a:r>
              <a:rPr lang="en-US" dirty="0"/>
              <a:t>/</a:t>
            </a:r>
            <a:r>
              <a:rPr lang="en-US" dirty="0" err="1"/>
              <a:t>tingkat</a:t>
            </a:r>
            <a:r>
              <a:rPr lang="en-US" dirty="0"/>
              <a:t> </a:t>
            </a:r>
            <a:r>
              <a:rPr lang="en-US" dirty="0" err="1"/>
              <a:t>keyakinan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hipotesis</a:t>
            </a:r>
            <a:r>
              <a:rPr lang="en-US" dirty="0"/>
              <a:t> h,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diberikan</a:t>
            </a:r>
            <a:r>
              <a:rPr lang="en-US" dirty="0"/>
              <a:t> / </a:t>
            </a:r>
            <a:r>
              <a:rPr lang="en-US" dirty="0" err="1"/>
              <a:t>dipengaruhi</a:t>
            </a:r>
            <a:r>
              <a:rPr lang="en-US" dirty="0"/>
              <a:t> </a:t>
            </a:r>
            <a:r>
              <a:rPr lang="pt-BR" dirty="0"/>
              <a:t>evidence e (antara 0 dan 1)</a:t>
            </a:r>
          </a:p>
          <a:p>
            <a:pPr marL="1652588" indent="-1652588">
              <a:buNone/>
              <a:tabLst>
                <a:tab pos="1371600" algn="l"/>
              </a:tabLst>
            </a:pPr>
            <a:r>
              <a:rPr lang="en-US" dirty="0"/>
              <a:t>MD[</a:t>
            </a:r>
            <a:r>
              <a:rPr lang="en-US" dirty="0" err="1"/>
              <a:t>h,e</a:t>
            </a:r>
            <a:r>
              <a:rPr lang="en-US" dirty="0"/>
              <a:t>] 	= </a:t>
            </a:r>
            <a:r>
              <a:rPr lang="en-US" dirty="0" err="1"/>
              <a:t>ukuran</a:t>
            </a:r>
            <a:r>
              <a:rPr lang="en-US" dirty="0"/>
              <a:t> </a:t>
            </a:r>
            <a:r>
              <a:rPr lang="en-US" dirty="0" err="1"/>
              <a:t>ketidakpercayaan</a:t>
            </a:r>
            <a:r>
              <a:rPr lang="en-US" dirty="0"/>
              <a:t>/</a:t>
            </a:r>
            <a:r>
              <a:rPr lang="en-US" dirty="0" err="1"/>
              <a:t>tingkat</a:t>
            </a:r>
            <a:r>
              <a:rPr lang="en-US" dirty="0"/>
              <a:t> </a:t>
            </a:r>
            <a:r>
              <a:rPr lang="en-US" dirty="0" err="1"/>
              <a:t>ketidakyakinan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hipotesis</a:t>
            </a:r>
            <a:r>
              <a:rPr lang="en-US" dirty="0"/>
              <a:t> h,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diberikan</a:t>
            </a:r>
            <a:r>
              <a:rPr lang="en-US" dirty="0"/>
              <a:t>/</a:t>
            </a:r>
            <a:r>
              <a:rPr lang="en-US" dirty="0" err="1"/>
              <a:t>dipenharuhi</a:t>
            </a:r>
            <a:r>
              <a:rPr lang="en-US" dirty="0"/>
              <a:t> evidence e (</a:t>
            </a:r>
            <a:r>
              <a:rPr lang="en-US" dirty="0" err="1"/>
              <a:t>antara</a:t>
            </a:r>
            <a:r>
              <a:rPr lang="en-US" dirty="0"/>
              <a:t> 0 </a:t>
            </a:r>
            <a:r>
              <a:rPr lang="en-US" dirty="0" err="1"/>
              <a:t>dan</a:t>
            </a:r>
            <a:r>
              <a:rPr lang="en-US" dirty="0"/>
              <a:t> 1)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dirty="0"/>
              <a:t>FAKTOR KEPASTIAN (CERTAINTY FACTOR)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2800" dirty="0"/>
              <a:t>3 </a:t>
            </a:r>
            <a:r>
              <a:rPr lang="en-US" sz="2800" dirty="0" err="1"/>
              <a:t>hal</a:t>
            </a:r>
            <a:r>
              <a:rPr lang="en-US" sz="2800" dirty="0"/>
              <a:t> yang </a:t>
            </a:r>
            <a:r>
              <a:rPr lang="en-US" sz="2800" dirty="0" err="1"/>
              <a:t>mungkin</a:t>
            </a:r>
            <a:r>
              <a:rPr lang="en-US" sz="2800" dirty="0"/>
              <a:t> </a:t>
            </a:r>
            <a:r>
              <a:rPr lang="en-US" sz="2800" dirty="0" err="1"/>
              <a:t>terjadi</a:t>
            </a:r>
            <a:r>
              <a:rPr lang="en-US" sz="2800" dirty="0"/>
              <a:t> 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 err="1"/>
              <a:t>Beberapa</a:t>
            </a:r>
            <a:r>
              <a:rPr lang="en-US" sz="2800" dirty="0"/>
              <a:t> evidence </a:t>
            </a:r>
            <a:r>
              <a:rPr lang="en-US" sz="2800" dirty="0" err="1"/>
              <a:t>dikombinasikan</a:t>
            </a:r>
            <a:r>
              <a:rPr lang="en-US" sz="2800" dirty="0"/>
              <a:t> </a:t>
            </a:r>
            <a:r>
              <a:rPr lang="en-US" sz="2800" dirty="0" err="1"/>
              <a:t>untuk</a:t>
            </a:r>
            <a:r>
              <a:rPr lang="en-US" sz="2800" dirty="0"/>
              <a:t> </a:t>
            </a:r>
            <a:r>
              <a:rPr lang="en-US" sz="2800" dirty="0" err="1"/>
              <a:t>menentukan</a:t>
            </a:r>
            <a:r>
              <a:rPr lang="en-US" sz="2800" dirty="0"/>
              <a:t> CF </a:t>
            </a:r>
            <a:r>
              <a:rPr lang="en-US" sz="2800" dirty="0" err="1"/>
              <a:t>dari</a:t>
            </a:r>
            <a:r>
              <a:rPr lang="en-US" sz="2800" dirty="0"/>
              <a:t> </a:t>
            </a:r>
            <a:r>
              <a:rPr lang="en-US" sz="2800" dirty="0" err="1"/>
              <a:t>suatu</a:t>
            </a:r>
            <a:r>
              <a:rPr lang="en-US" sz="2800" dirty="0"/>
              <a:t> </a:t>
            </a:r>
            <a:r>
              <a:rPr lang="en-US" sz="2800" dirty="0" err="1"/>
              <a:t>hipotesis</a:t>
            </a:r>
            <a:r>
              <a:rPr lang="en-US" sz="2800" dirty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/>
              <a:t>CF </a:t>
            </a:r>
            <a:r>
              <a:rPr lang="en-US" sz="2800" dirty="0" err="1"/>
              <a:t>dihitung</a:t>
            </a:r>
            <a:r>
              <a:rPr lang="en-US" sz="2800" dirty="0"/>
              <a:t> </a:t>
            </a:r>
            <a:r>
              <a:rPr lang="en-US" sz="2800" dirty="0" err="1"/>
              <a:t>dari</a:t>
            </a:r>
            <a:r>
              <a:rPr lang="en-US" sz="2800" dirty="0"/>
              <a:t> </a:t>
            </a:r>
            <a:r>
              <a:rPr lang="en-US" sz="2800" dirty="0" err="1"/>
              <a:t>kombinasi</a:t>
            </a:r>
            <a:r>
              <a:rPr lang="en-US" sz="2800" dirty="0"/>
              <a:t> </a:t>
            </a:r>
            <a:r>
              <a:rPr lang="en-US" sz="2800" dirty="0" err="1"/>
              <a:t>beberapa</a:t>
            </a:r>
            <a:r>
              <a:rPr lang="en-US" sz="2800" dirty="0"/>
              <a:t> </a:t>
            </a:r>
            <a:r>
              <a:rPr lang="en-US" sz="2800" dirty="0" err="1"/>
              <a:t>hipotesis</a:t>
            </a:r>
            <a:endParaRPr lang="en-US" sz="2800" dirty="0"/>
          </a:p>
          <a:p>
            <a:pPr marL="457200" indent="-457200">
              <a:buFont typeface="+mj-lt"/>
              <a:buAutoNum type="arabicPeriod"/>
            </a:pPr>
            <a:r>
              <a:rPr lang="en-US" sz="2800" dirty="0" err="1"/>
              <a:t>Beberapa</a:t>
            </a:r>
            <a:r>
              <a:rPr lang="en-US" sz="2800" dirty="0"/>
              <a:t> </a:t>
            </a:r>
            <a:r>
              <a:rPr lang="en-US" sz="2800" dirty="0" err="1"/>
              <a:t>aturan</a:t>
            </a:r>
            <a:r>
              <a:rPr lang="en-US" sz="2800" dirty="0"/>
              <a:t> </a:t>
            </a:r>
            <a:r>
              <a:rPr lang="en-US" sz="2800" dirty="0" err="1"/>
              <a:t>saling</a:t>
            </a:r>
            <a:r>
              <a:rPr lang="en-US" sz="2800" dirty="0"/>
              <a:t> </a:t>
            </a:r>
            <a:r>
              <a:rPr lang="en-US" sz="2800" dirty="0" err="1"/>
              <a:t>bergandengan</a:t>
            </a:r>
            <a:r>
              <a:rPr lang="en-US" sz="2800" dirty="0"/>
              <a:t>, </a:t>
            </a:r>
            <a:r>
              <a:rPr lang="en-US" sz="2800" dirty="0" err="1"/>
              <a:t>ketidakpastian</a:t>
            </a:r>
            <a:r>
              <a:rPr lang="en-US" sz="2800" dirty="0"/>
              <a:t> </a:t>
            </a:r>
            <a:r>
              <a:rPr lang="en-US" sz="2800" dirty="0" err="1"/>
              <a:t>dari</a:t>
            </a:r>
            <a:r>
              <a:rPr lang="en-US" sz="2800" dirty="0"/>
              <a:t> </a:t>
            </a:r>
            <a:r>
              <a:rPr lang="en-US" sz="2800" dirty="0" err="1"/>
              <a:t>suatu</a:t>
            </a:r>
            <a:r>
              <a:rPr lang="en-US" sz="2800" dirty="0"/>
              <a:t> </a:t>
            </a:r>
            <a:r>
              <a:rPr lang="en-US" sz="2800" dirty="0" err="1"/>
              <a:t>aturan</a:t>
            </a:r>
            <a:r>
              <a:rPr lang="en-US" sz="2800" dirty="0"/>
              <a:t> </a:t>
            </a:r>
            <a:r>
              <a:rPr lang="en-US" sz="2800" dirty="0" err="1"/>
              <a:t>menjadi</a:t>
            </a:r>
            <a:r>
              <a:rPr lang="en-US" sz="2800" dirty="0"/>
              <a:t> input </a:t>
            </a:r>
            <a:r>
              <a:rPr lang="en-US" sz="2800" dirty="0" err="1"/>
              <a:t>untuk</a:t>
            </a:r>
            <a:r>
              <a:rPr lang="en-US" sz="2800" dirty="0"/>
              <a:t> </a:t>
            </a:r>
            <a:r>
              <a:rPr lang="en-US" sz="2800" dirty="0" err="1"/>
              <a:t>aturan</a:t>
            </a:r>
            <a:r>
              <a:rPr lang="en-US" sz="2800" dirty="0"/>
              <a:t> yang </a:t>
            </a:r>
            <a:r>
              <a:rPr lang="en-US" sz="2800" dirty="0" err="1"/>
              <a:t>lainnya</a:t>
            </a:r>
            <a:endParaRPr lang="en-US" sz="2800" dirty="0"/>
          </a:p>
          <a:p>
            <a:pPr>
              <a:buNone/>
            </a:pPr>
            <a:endParaRPr lang="en-US" sz="2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Autofit/>
          </a:bodyPr>
          <a:lstStyle/>
          <a:p>
            <a:pPr algn="l"/>
            <a:r>
              <a:rPr lang="en-US" sz="2800" b="1" dirty="0" err="1"/>
              <a:t>Beberapa</a:t>
            </a:r>
            <a:r>
              <a:rPr lang="en-US" sz="2800" b="1" dirty="0"/>
              <a:t> evidence </a:t>
            </a:r>
            <a:r>
              <a:rPr lang="en-US" sz="2800" b="1" dirty="0" err="1"/>
              <a:t>dikombinasikan</a:t>
            </a:r>
            <a:r>
              <a:rPr lang="en-US" sz="2800" b="1" dirty="0"/>
              <a:t> </a:t>
            </a:r>
            <a:r>
              <a:rPr lang="en-US" sz="2800" b="1" dirty="0" err="1"/>
              <a:t>untuk</a:t>
            </a:r>
            <a:r>
              <a:rPr lang="en-US" sz="2800" b="1" dirty="0"/>
              <a:t> </a:t>
            </a:r>
            <a:r>
              <a:rPr lang="en-US" sz="2800" b="1" dirty="0" err="1"/>
              <a:t>menentukan</a:t>
            </a:r>
            <a:r>
              <a:rPr lang="en-US" sz="2800" b="1" dirty="0"/>
              <a:t> CF </a:t>
            </a:r>
            <a:r>
              <a:rPr lang="en-US" sz="2800" b="1" dirty="0" err="1"/>
              <a:t>dari</a:t>
            </a:r>
            <a:r>
              <a:rPr lang="en-US" sz="2800" b="1" dirty="0"/>
              <a:t> </a:t>
            </a:r>
            <a:r>
              <a:rPr lang="en-US" sz="2800" b="1" dirty="0" err="1"/>
              <a:t>suatu</a:t>
            </a:r>
            <a:r>
              <a:rPr lang="en-US" sz="2800" b="1" dirty="0"/>
              <a:t> </a:t>
            </a:r>
            <a:r>
              <a:rPr lang="en-US" sz="2800" b="1" dirty="0" err="1"/>
              <a:t>hipotesis</a:t>
            </a:r>
            <a:endParaRPr lang="en-US" sz="2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599" y="1212963"/>
            <a:ext cx="7924801" cy="5492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dirty="0"/>
              <a:t>CF </a:t>
            </a:r>
            <a:r>
              <a:rPr lang="en-US" sz="3600" b="1" dirty="0" err="1"/>
              <a:t>dihitung</a:t>
            </a:r>
            <a:r>
              <a:rPr lang="en-US" sz="3600" b="1" dirty="0"/>
              <a:t> </a:t>
            </a:r>
            <a:r>
              <a:rPr lang="en-US" sz="3600" b="1" dirty="0" err="1"/>
              <a:t>dari</a:t>
            </a:r>
            <a:r>
              <a:rPr lang="en-US" sz="3600" b="1" dirty="0"/>
              <a:t> </a:t>
            </a:r>
            <a:r>
              <a:rPr lang="en-US" sz="3600" b="1" dirty="0" err="1"/>
              <a:t>kombinasi</a:t>
            </a:r>
            <a:r>
              <a:rPr lang="en-US" sz="3600" b="1" dirty="0"/>
              <a:t> </a:t>
            </a:r>
            <a:r>
              <a:rPr lang="en-US" sz="3600" b="1" dirty="0" err="1"/>
              <a:t>beberapa</a:t>
            </a:r>
            <a:r>
              <a:rPr lang="en-US" sz="3600" b="1" dirty="0"/>
              <a:t> </a:t>
            </a:r>
            <a:r>
              <a:rPr lang="en-US" sz="3600" b="1" dirty="0" err="1"/>
              <a:t>hipotesis</a:t>
            </a:r>
            <a:endParaRPr lang="en-US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1447800"/>
            <a:ext cx="787717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/>
              <a:t>CF </a:t>
            </a:r>
            <a:r>
              <a:rPr lang="en-US" sz="3200" b="1" dirty="0" err="1"/>
              <a:t>dihitung</a:t>
            </a:r>
            <a:r>
              <a:rPr lang="en-US" sz="3200" b="1" dirty="0"/>
              <a:t> </a:t>
            </a:r>
            <a:r>
              <a:rPr lang="en-US" sz="3200" b="1" dirty="0" err="1"/>
              <a:t>dari</a:t>
            </a:r>
            <a:r>
              <a:rPr lang="en-US" sz="3200" b="1" dirty="0"/>
              <a:t> </a:t>
            </a:r>
            <a:r>
              <a:rPr lang="en-US" sz="3200" b="1" dirty="0" err="1"/>
              <a:t>kombinasi</a:t>
            </a:r>
            <a:r>
              <a:rPr lang="en-US" sz="3200" b="1" dirty="0"/>
              <a:t> </a:t>
            </a:r>
            <a:r>
              <a:rPr lang="en-US" sz="3200" b="1" dirty="0" err="1"/>
              <a:t>beberapa</a:t>
            </a:r>
            <a:r>
              <a:rPr lang="en-US" sz="3200" b="1" dirty="0"/>
              <a:t> </a:t>
            </a:r>
            <a:r>
              <a:rPr lang="en-US" sz="3200" b="1" dirty="0" err="1"/>
              <a:t>hipotesis</a:t>
            </a:r>
            <a:endParaRPr lang="en-US" sz="3200" dirty="0"/>
          </a:p>
        </p:txBody>
      </p:sp>
      <p:grpSp>
        <p:nvGrpSpPr>
          <p:cNvPr id="5" name="Group 4"/>
          <p:cNvGrpSpPr/>
          <p:nvPr/>
        </p:nvGrpSpPr>
        <p:grpSpPr>
          <a:xfrm>
            <a:off x="304801" y="1503909"/>
            <a:ext cx="8583666" cy="3753891"/>
            <a:chOff x="304801" y="1219201"/>
            <a:chExt cx="8583666" cy="3753891"/>
          </a:xfrm>
        </p:grpSpPr>
        <p:pic>
          <p:nvPicPr>
            <p:cNvPr id="4098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04801" y="1219201"/>
              <a:ext cx="8583666" cy="28955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099" name="Picture 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511713" y="4114800"/>
              <a:ext cx="3746088" cy="8582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86800" cy="1143000"/>
          </a:xfrm>
        </p:spPr>
        <p:txBody>
          <a:bodyPr>
            <a:noAutofit/>
          </a:bodyPr>
          <a:lstStyle/>
          <a:p>
            <a:pPr algn="l"/>
            <a:r>
              <a:rPr lang="en-US" sz="2800" b="1" dirty="0" err="1"/>
              <a:t>Beberapa</a:t>
            </a:r>
            <a:r>
              <a:rPr lang="en-US" sz="2800" b="1" dirty="0"/>
              <a:t> </a:t>
            </a:r>
            <a:r>
              <a:rPr lang="en-US" sz="2800" b="1" dirty="0" err="1"/>
              <a:t>aturan</a:t>
            </a:r>
            <a:r>
              <a:rPr lang="en-US" sz="2800" b="1" dirty="0"/>
              <a:t> </a:t>
            </a:r>
            <a:r>
              <a:rPr lang="en-US" sz="2800" b="1" dirty="0" err="1"/>
              <a:t>saling</a:t>
            </a:r>
            <a:r>
              <a:rPr lang="en-US" sz="2800" b="1" dirty="0"/>
              <a:t> </a:t>
            </a:r>
            <a:r>
              <a:rPr lang="en-US" sz="2800" b="1" dirty="0" err="1"/>
              <a:t>bergandengan</a:t>
            </a:r>
            <a:r>
              <a:rPr lang="en-US" sz="2800" b="1" dirty="0"/>
              <a:t>, </a:t>
            </a:r>
            <a:r>
              <a:rPr lang="en-US" sz="2800" b="1" dirty="0" err="1"/>
              <a:t>ketidakpastian</a:t>
            </a:r>
            <a:r>
              <a:rPr lang="en-US" sz="2800" b="1" dirty="0"/>
              <a:t> </a:t>
            </a:r>
            <a:r>
              <a:rPr lang="en-US" sz="2800" b="1" dirty="0" err="1"/>
              <a:t>dari</a:t>
            </a:r>
            <a:r>
              <a:rPr lang="en-US" sz="2800" b="1" dirty="0"/>
              <a:t> </a:t>
            </a:r>
            <a:r>
              <a:rPr lang="en-US" sz="2800" b="1" dirty="0" err="1"/>
              <a:t>suatu</a:t>
            </a:r>
            <a:r>
              <a:rPr lang="en-US" sz="2800" b="1" dirty="0"/>
              <a:t> </a:t>
            </a:r>
            <a:r>
              <a:rPr lang="en-US" sz="2800" b="1" dirty="0" err="1"/>
              <a:t>aturan</a:t>
            </a:r>
            <a:r>
              <a:rPr lang="en-US" sz="2800" b="1" dirty="0"/>
              <a:t> </a:t>
            </a:r>
            <a:r>
              <a:rPr lang="en-US" sz="2800" b="1" dirty="0" err="1"/>
              <a:t>menjadi</a:t>
            </a:r>
            <a:r>
              <a:rPr lang="en-US" sz="2800" b="1" dirty="0"/>
              <a:t> input </a:t>
            </a:r>
            <a:r>
              <a:rPr lang="en-US" sz="2800" b="1" dirty="0" err="1"/>
              <a:t>untuk</a:t>
            </a:r>
            <a:r>
              <a:rPr lang="en-US" sz="2800" b="1" dirty="0"/>
              <a:t> </a:t>
            </a:r>
            <a:r>
              <a:rPr lang="en-US" sz="2800" b="1" dirty="0" err="1"/>
              <a:t>aturan</a:t>
            </a:r>
            <a:r>
              <a:rPr lang="en-US" sz="2800" b="1" dirty="0"/>
              <a:t> yang lain</a:t>
            </a:r>
            <a:endParaRPr lang="en-US" sz="28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688" y="1524000"/>
            <a:ext cx="8763000" cy="487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Soal</a:t>
            </a:r>
            <a:r>
              <a:rPr lang="en-US" dirty="0"/>
              <a:t>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066800"/>
            <a:ext cx="8229600" cy="5410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sz="2400" dirty="0"/>
              <a:t>Pertengahan tahun 2002, ada indikasi bahwa turunnya devisa Indonesia disebabkan oleh permasalahan TKI di Malaysia. Apabila diketahui MB[devisaturun,TKI]=0,8 dan MD[devisaturun,TKI]=0,3 . </a:t>
            </a:r>
            <a:r>
              <a:rPr lang="en-US" sz="2400" dirty="0" err="1"/>
              <a:t>Akhir</a:t>
            </a:r>
            <a:r>
              <a:rPr lang="en-US" sz="2400" dirty="0"/>
              <a:t> September 2002 </a:t>
            </a:r>
            <a:r>
              <a:rPr lang="en-US" sz="2400" dirty="0" err="1"/>
              <a:t>kemarau</a:t>
            </a:r>
            <a:r>
              <a:rPr lang="en-US" sz="2400" dirty="0"/>
              <a:t> </a:t>
            </a:r>
            <a:r>
              <a:rPr lang="en-US" sz="2400" dirty="0" err="1"/>
              <a:t>berkepanjangan</a:t>
            </a:r>
            <a:r>
              <a:rPr lang="en-US" sz="2400" dirty="0"/>
              <a:t> </a:t>
            </a:r>
            <a:r>
              <a:rPr lang="en-US" sz="2400" dirty="0" err="1"/>
              <a:t>mengakibatkan</a:t>
            </a:r>
            <a:r>
              <a:rPr lang="en-US" sz="2400" dirty="0"/>
              <a:t> </a:t>
            </a:r>
            <a:r>
              <a:rPr lang="en-US" sz="2400" dirty="0" err="1"/>
              <a:t>gagal</a:t>
            </a:r>
            <a:r>
              <a:rPr lang="en-US" sz="2400" dirty="0"/>
              <a:t> </a:t>
            </a:r>
            <a:r>
              <a:rPr lang="en-US" sz="2400" dirty="0" err="1"/>
              <a:t>panen</a:t>
            </a:r>
            <a:r>
              <a:rPr lang="en-US" sz="2400" dirty="0"/>
              <a:t> yang </a:t>
            </a:r>
            <a:r>
              <a:rPr lang="en-US" sz="2400" dirty="0" err="1"/>
              <a:t>cukup</a:t>
            </a:r>
            <a:r>
              <a:rPr lang="en-US" sz="2400" dirty="0"/>
              <a:t> </a:t>
            </a:r>
            <a:r>
              <a:rPr lang="en-US" sz="2400" dirty="0" err="1"/>
              <a:t>serius</a:t>
            </a:r>
            <a:r>
              <a:rPr lang="en-US" sz="2400" dirty="0"/>
              <a:t>, </a:t>
            </a:r>
            <a:r>
              <a:rPr lang="fi-FI" sz="2400" dirty="0"/>
              <a:t>berdampak pada turunnya ekspor Indonesia. Bila diketahui MB[devisaturun,eksporturun] = 0,75 </a:t>
            </a:r>
            <a:r>
              <a:rPr lang="en-US" sz="2400" dirty="0" err="1"/>
              <a:t>dan</a:t>
            </a:r>
            <a:r>
              <a:rPr lang="en-US" sz="2400" dirty="0"/>
              <a:t> MD[</a:t>
            </a:r>
            <a:r>
              <a:rPr lang="en-US" sz="2400" dirty="0" err="1"/>
              <a:t>devisaturun,eksporturun</a:t>
            </a:r>
            <a:r>
              <a:rPr lang="en-US" sz="2400" dirty="0"/>
              <a:t>] </a:t>
            </a:r>
            <a:r>
              <a:rPr lang="en-US" sz="2400"/>
              <a:t>= 0,1</a:t>
            </a:r>
            <a:endParaRPr lang="en-US" sz="2400" dirty="0"/>
          </a:p>
          <a:p>
            <a:pPr marL="0" indent="0">
              <a:buNone/>
            </a:pPr>
            <a:r>
              <a:rPr lang="fi-FI" sz="2400" dirty="0"/>
              <a:t>Hitung:</a:t>
            </a:r>
          </a:p>
          <a:p>
            <a:pPr marL="457200" indent="-457200">
              <a:buFont typeface="+mj-lt"/>
              <a:buAutoNum type="alphaLcPeriod"/>
            </a:pPr>
            <a:r>
              <a:rPr lang="fi-FI" sz="2400" dirty="0"/>
              <a:t>CF[devisaturun,TKI]</a:t>
            </a:r>
          </a:p>
          <a:p>
            <a:pPr marL="457200" indent="-457200">
              <a:buFont typeface="+mj-lt"/>
              <a:buAutoNum type="alphaLcPeriod"/>
            </a:pPr>
            <a:r>
              <a:rPr lang="en-US" sz="2400" dirty="0"/>
              <a:t>CF[</a:t>
            </a:r>
            <a:r>
              <a:rPr lang="en-US" sz="2400" dirty="0" err="1"/>
              <a:t>devisaturun,eksporturun</a:t>
            </a:r>
            <a:r>
              <a:rPr lang="en-US" sz="2400" dirty="0"/>
              <a:t>]</a:t>
            </a:r>
          </a:p>
          <a:p>
            <a:pPr marL="457200" indent="-457200">
              <a:buFont typeface="+mj-lt"/>
              <a:buAutoNum type="alphaLcPeriod"/>
            </a:pPr>
            <a:r>
              <a:rPr lang="en-US" sz="2400" dirty="0"/>
              <a:t>MB[</a:t>
            </a:r>
            <a:r>
              <a:rPr lang="en-US" sz="2400" dirty="0" err="1"/>
              <a:t>devisaturun</a:t>
            </a:r>
            <a:r>
              <a:rPr lang="en-US" sz="2400" dirty="0"/>
              <a:t>, TKI ∧ </a:t>
            </a:r>
            <a:r>
              <a:rPr lang="en-US" sz="2400" dirty="0" err="1"/>
              <a:t>eksporturun</a:t>
            </a:r>
            <a:r>
              <a:rPr lang="en-US" sz="2400" dirty="0"/>
              <a:t>] </a:t>
            </a:r>
          </a:p>
          <a:p>
            <a:pPr marL="457200" indent="-457200">
              <a:buFont typeface="+mj-lt"/>
              <a:buAutoNum type="alphaLcPeriod"/>
            </a:pPr>
            <a:r>
              <a:rPr lang="en-US" sz="2400" dirty="0"/>
              <a:t>MD[</a:t>
            </a:r>
            <a:r>
              <a:rPr lang="en-US" sz="2400" dirty="0" err="1"/>
              <a:t>devisaturun</a:t>
            </a:r>
            <a:r>
              <a:rPr lang="en-US" sz="2400" dirty="0"/>
              <a:t>, TKI ∧ </a:t>
            </a:r>
            <a:r>
              <a:rPr lang="en-US" sz="2400" dirty="0" err="1"/>
              <a:t>eksporturun</a:t>
            </a:r>
            <a:r>
              <a:rPr lang="en-US" sz="2400" dirty="0"/>
              <a:t>]</a:t>
            </a:r>
          </a:p>
          <a:p>
            <a:pPr marL="457200" indent="-457200">
              <a:buFont typeface="+mj-lt"/>
              <a:buAutoNum type="alphaLcPeriod"/>
            </a:pPr>
            <a:r>
              <a:rPr lang="en-US" sz="2400" dirty="0"/>
              <a:t>CF[</a:t>
            </a:r>
            <a:r>
              <a:rPr lang="en-US" sz="2400" dirty="0" err="1"/>
              <a:t>devisaturun,TKI</a:t>
            </a:r>
            <a:r>
              <a:rPr lang="en-US" sz="2400" dirty="0"/>
              <a:t> ∧ </a:t>
            </a:r>
            <a:r>
              <a:rPr lang="en-US" sz="2400" dirty="0" err="1"/>
              <a:t>eksporturun</a:t>
            </a:r>
            <a:r>
              <a:rPr lang="en-US" sz="2400" dirty="0"/>
              <a:t>]</a:t>
            </a:r>
          </a:p>
          <a:p>
            <a:pPr marL="457200" indent="-457200">
              <a:buFont typeface="+mj-lt"/>
              <a:buAutoNum type="alphaLcPeriod"/>
            </a:pPr>
            <a:endParaRPr lang="fi-FI" sz="2400" dirty="0"/>
          </a:p>
          <a:p>
            <a:pPr marL="457200" indent="-457200">
              <a:buFont typeface="+mj-lt"/>
              <a:buAutoNum type="alphaLcPeriod"/>
            </a:pPr>
            <a:endParaRPr lang="fi-FI" sz="2400" dirty="0"/>
          </a:p>
          <a:p>
            <a:pPr marL="0" indent="0">
              <a:buNone/>
            </a:pPr>
            <a:endParaRPr lang="en-US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KETIDAKPASTIAN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menghadapi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sering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temukan</a:t>
            </a:r>
            <a:r>
              <a:rPr lang="en-US" dirty="0"/>
              <a:t> </a:t>
            </a:r>
            <a:r>
              <a:rPr lang="en-US" dirty="0" err="1"/>
              <a:t>jawaban</a:t>
            </a:r>
            <a:r>
              <a:rPr lang="en-US" dirty="0"/>
              <a:t> yang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kepastian</a:t>
            </a:r>
            <a:r>
              <a:rPr lang="en-US" dirty="0"/>
              <a:t> </a:t>
            </a:r>
            <a:r>
              <a:rPr lang="en-US" dirty="0" err="1"/>
              <a:t>penuh</a:t>
            </a:r>
            <a:r>
              <a:rPr lang="en-US" dirty="0"/>
              <a:t>.</a:t>
            </a:r>
          </a:p>
          <a:p>
            <a:r>
              <a:rPr lang="en-US" dirty="0" err="1"/>
              <a:t>Ketidakpastian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biasanya</a:t>
            </a:r>
            <a:r>
              <a:rPr lang="en-US" dirty="0"/>
              <a:t> </a:t>
            </a:r>
            <a:r>
              <a:rPr lang="en-US" dirty="0" err="1"/>
              <a:t>berupa</a:t>
            </a:r>
            <a:r>
              <a:rPr lang="en-US" dirty="0"/>
              <a:t> </a:t>
            </a:r>
            <a:r>
              <a:rPr lang="en-US" dirty="0" err="1"/>
              <a:t>probabilitas</a:t>
            </a:r>
            <a:endParaRPr lang="en-US" dirty="0"/>
          </a:p>
          <a:p>
            <a:r>
              <a:rPr lang="en-US" dirty="0" err="1"/>
              <a:t>Hasil</a:t>
            </a:r>
            <a:r>
              <a:rPr lang="en-US" dirty="0"/>
              <a:t> yang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pasti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sebabkan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aturan</a:t>
            </a:r>
            <a:r>
              <a:rPr lang="en-US" dirty="0"/>
              <a:t> yang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pasti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jawaban</a:t>
            </a:r>
            <a:r>
              <a:rPr lang="en-US" dirty="0"/>
              <a:t> </a:t>
            </a:r>
            <a:r>
              <a:rPr lang="en-US" dirty="0" err="1"/>
              <a:t>pengguna</a:t>
            </a:r>
            <a:r>
              <a:rPr lang="en-US" dirty="0"/>
              <a:t> yang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pasti</a:t>
            </a:r>
            <a:r>
              <a:rPr lang="en-US" dirty="0"/>
              <a:t> yang </a:t>
            </a:r>
            <a:r>
              <a:rPr lang="en-US" dirty="0" err="1"/>
              <a:t>diajukan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sistem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Contoh</a:t>
            </a:r>
            <a:r>
              <a:rPr lang="en-US" dirty="0"/>
              <a:t> </a:t>
            </a:r>
            <a:r>
              <a:rPr lang="en-US" dirty="0" err="1"/>
              <a:t>Ketidakpastian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688" y="1600200"/>
            <a:ext cx="8763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err="1"/>
              <a:t>Teori</a:t>
            </a:r>
            <a:r>
              <a:rPr lang="en-US" b="1" dirty="0"/>
              <a:t> </a:t>
            </a:r>
            <a:r>
              <a:rPr lang="en-US" b="1" dirty="0" err="1"/>
              <a:t>Penyelesaian</a:t>
            </a:r>
            <a:r>
              <a:rPr lang="en-US" b="1" dirty="0"/>
              <a:t> </a:t>
            </a:r>
            <a:r>
              <a:rPr lang="en-US" b="1" dirty="0" err="1"/>
              <a:t>Ketidakpastian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/>
              <a:t>Probabilitas</a:t>
            </a:r>
            <a:r>
              <a:rPr lang="en-US" dirty="0"/>
              <a:t> </a:t>
            </a:r>
            <a:r>
              <a:rPr lang="en-US" dirty="0" err="1"/>
              <a:t>klasik</a:t>
            </a:r>
            <a:endParaRPr lang="en-US" dirty="0"/>
          </a:p>
          <a:p>
            <a:r>
              <a:rPr lang="en-US" dirty="0" err="1"/>
              <a:t>Probabilitas</a:t>
            </a:r>
            <a:r>
              <a:rPr lang="en-US" dirty="0"/>
              <a:t> </a:t>
            </a:r>
            <a:r>
              <a:rPr lang="en-US" dirty="0" err="1"/>
              <a:t>Bayes</a:t>
            </a:r>
            <a:endParaRPr lang="en-US" dirty="0"/>
          </a:p>
          <a:p>
            <a:r>
              <a:rPr lang="en-US" dirty="0" err="1"/>
              <a:t>Teori</a:t>
            </a:r>
            <a:r>
              <a:rPr lang="en-US" dirty="0"/>
              <a:t> Hartley </a:t>
            </a: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/>
              <a:t>himpunan</a:t>
            </a:r>
            <a:r>
              <a:rPr lang="en-US" dirty="0"/>
              <a:t> </a:t>
            </a:r>
            <a:r>
              <a:rPr lang="en-US" dirty="0" err="1"/>
              <a:t>klasik</a:t>
            </a:r>
            <a:endParaRPr lang="en-US" dirty="0"/>
          </a:p>
          <a:p>
            <a:r>
              <a:rPr lang="en-US" dirty="0" err="1"/>
              <a:t>Teori</a:t>
            </a:r>
            <a:r>
              <a:rPr lang="en-US" dirty="0"/>
              <a:t> </a:t>
            </a:r>
            <a:r>
              <a:rPr lang="en-US" dirty="0" err="1"/>
              <a:t>shannon</a:t>
            </a:r>
            <a:r>
              <a:rPr lang="en-US" dirty="0"/>
              <a:t> </a:t>
            </a: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/>
              <a:t>Probabilitas</a:t>
            </a:r>
            <a:endParaRPr lang="en-US" dirty="0"/>
          </a:p>
          <a:p>
            <a:r>
              <a:rPr lang="en-US" dirty="0" err="1"/>
              <a:t>Teori</a:t>
            </a:r>
            <a:r>
              <a:rPr lang="en-US" dirty="0"/>
              <a:t> </a:t>
            </a:r>
            <a:r>
              <a:rPr lang="en-US" dirty="0" err="1"/>
              <a:t>Dempster</a:t>
            </a:r>
            <a:r>
              <a:rPr lang="en-US" dirty="0"/>
              <a:t>-Shafer</a:t>
            </a:r>
          </a:p>
          <a:p>
            <a:r>
              <a:rPr lang="en-US" dirty="0" err="1"/>
              <a:t>Teori</a:t>
            </a:r>
            <a:r>
              <a:rPr lang="en-US" dirty="0"/>
              <a:t> Fuzzy </a:t>
            </a:r>
            <a:r>
              <a:rPr lang="en-US" dirty="0" err="1"/>
              <a:t>Zadeh</a:t>
            </a:r>
            <a:endParaRPr lang="en-US" dirty="0"/>
          </a:p>
          <a:p>
            <a:r>
              <a:rPr lang="en-US" dirty="0" err="1"/>
              <a:t>Faktor</a:t>
            </a:r>
            <a:r>
              <a:rPr lang="en-US" dirty="0"/>
              <a:t> </a:t>
            </a:r>
            <a:r>
              <a:rPr lang="en-US" dirty="0" err="1"/>
              <a:t>kepastian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PROBABILITAS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Probabilitas</a:t>
            </a:r>
            <a:r>
              <a:rPr lang="en-US" dirty="0"/>
              <a:t> </a:t>
            </a:r>
            <a:r>
              <a:rPr lang="en-US" dirty="0" err="1"/>
              <a:t>menunjukkan</a:t>
            </a:r>
            <a:r>
              <a:rPr lang="en-US" dirty="0"/>
              <a:t> </a:t>
            </a:r>
            <a:r>
              <a:rPr lang="en-US" dirty="0" err="1"/>
              <a:t>kemungkinan</a:t>
            </a:r>
            <a:r>
              <a:rPr lang="en-US" dirty="0"/>
              <a:t> </a:t>
            </a:r>
            <a:r>
              <a:rPr lang="en-US" dirty="0" err="1"/>
              <a:t>sesuatu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terjadi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. 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 err="1"/>
              <a:t>Misal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10 </a:t>
            </a:r>
            <a:r>
              <a:rPr lang="en-US" dirty="0" err="1"/>
              <a:t>orang</a:t>
            </a:r>
            <a:r>
              <a:rPr lang="en-US" dirty="0"/>
              <a:t> </a:t>
            </a:r>
            <a:r>
              <a:rPr lang="en-US" dirty="0" err="1"/>
              <a:t>sarjana</a:t>
            </a:r>
            <a:r>
              <a:rPr lang="en-US" dirty="0"/>
              <a:t> , 7 </a:t>
            </a:r>
            <a:r>
              <a:rPr lang="en-US" dirty="0" err="1"/>
              <a:t>orang</a:t>
            </a:r>
            <a:r>
              <a:rPr lang="en-US" dirty="0"/>
              <a:t> </a:t>
            </a:r>
            <a:r>
              <a:rPr lang="en-US" dirty="0" err="1"/>
              <a:t>menguasai</a:t>
            </a:r>
            <a:r>
              <a:rPr lang="en-US" dirty="0"/>
              <a:t> </a:t>
            </a:r>
            <a:r>
              <a:rPr lang="en-US" dirty="0" err="1"/>
              <a:t>pemrograman</a:t>
            </a:r>
            <a:r>
              <a:rPr lang="en-US" dirty="0"/>
              <a:t>,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peluang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memilih</a:t>
            </a:r>
            <a:r>
              <a:rPr lang="en-US" dirty="0"/>
              <a:t> </a:t>
            </a:r>
            <a:r>
              <a:rPr lang="en-US" dirty="0" err="1"/>
              <a:t>sarjana</a:t>
            </a:r>
            <a:r>
              <a:rPr lang="en-US" dirty="0"/>
              <a:t> yang </a:t>
            </a:r>
            <a:r>
              <a:rPr lang="en-US" dirty="0" err="1"/>
              <a:t>menguasai</a:t>
            </a:r>
            <a:r>
              <a:rPr lang="en-US" dirty="0"/>
              <a:t> </a:t>
            </a:r>
            <a:r>
              <a:rPr lang="en-US" dirty="0" err="1"/>
              <a:t>pemrograman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: </a:t>
            </a:r>
          </a:p>
          <a:p>
            <a:pPr>
              <a:buNone/>
            </a:pPr>
            <a:r>
              <a:rPr lang="en-US" dirty="0"/>
              <a:t>	p(</a:t>
            </a:r>
            <a:r>
              <a:rPr lang="en-US" dirty="0" err="1"/>
              <a:t>pemrograman</a:t>
            </a:r>
            <a:r>
              <a:rPr lang="en-US" dirty="0"/>
              <a:t>) = 7/10 = 0.7</a:t>
            </a:r>
          </a:p>
          <a:p>
            <a:endParaRPr lang="en-US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52600" y="2209800"/>
            <a:ext cx="5105400" cy="1007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TEOREMA BAYES 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1752600"/>
            <a:ext cx="4142267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1925" y="3276600"/>
            <a:ext cx="8905875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792162"/>
          </a:xfrm>
        </p:spPr>
        <p:txBody>
          <a:bodyPr/>
          <a:lstStyle/>
          <a:p>
            <a:r>
              <a:rPr lang="en-US" dirty="0" err="1"/>
              <a:t>Contoh</a:t>
            </a:r>
            <a:r>
              <a:rPr lang="en-US" dirty="0"/>
              <a:t> </a:t>
            </a:r>
            <a:r>
              <a:rPr lang="en-US" dirty="0" err="1"/>
              <a:t>Teorema</a:t>
            </a:r>
            <a:r>
              <a:rPr lang="en-US" dirty="0"/>
              <a:t> </a:t>
            </a:r>
            <a:r>
              <a:rPr lang="en-US" dirty="0" err="1"/>
              <a:t>Bayes</a:t>
            </a: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371599"/>
            <a:ext cx="8763000" cy="2667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4038600"/>
            <a:ext cx="6858000" cy="154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" y="5498687"/>
            <a:ext cx="8839200" cy="12455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57200"/>
            <a:ext cx="7772400" cy="655638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err="1"/>
              <a:t>Contoh</a:t>
            </a:r>
            <a:r>
              <a:rPr lang="en-US" b="1" dirty="0"/>
              <a:t> </a:t>
            </a:r>
            <a:r>
              <a:rPr lang="en-US" b="1" dirty="0" err="1"/>
              <a:t>Teorema</a:t>
            </a:r>
            <a:r>
              <a:rPr lang="en-US" b="1" dirty="0"/>
              <a:t> </a:t>
            </a:r>
            <a:r>
              <a:rPr lang="en-US" b="1" dirty="0" err="1"/>
              <a:t>Bayes</a:t>
            </a:r>
            <a:endParaRPr lang="en-US" b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447800"/>
            <a:ext cx="86868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7772400" cy="1143000"/>
          </a:xfrm>
        </p:spPr>
        <p:txBody>
          <a:bodyPr/>
          <a:lstStyle/>
          <a:p>
            <a:pPr algn="ctr"/>
            <a:r>
              <a:rPr lang="en-US" b="1" dirty="0" err="1"/>
              <a:t>Teorima</a:t>
            </a:r>
            <a:r>
              <a:rPr lang="en-US" b="1" dirty="0"/>
              <a:t> </a:t>
            </a:r>
            <a:r>
              <a:rPr lang="en-US" b="1" dirty="0" err="1"/>
              <a:t>Bayes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setelah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pengujian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hipotesis</a:t>
            </a:r>
            <a:r>
              <a:rPr lang="en-US" dirty="0"/>
              <a:t> </a:t>
            </a:r>
            <a:r>
              <a:rPr lang="en-US" dirty="0" err="1"/>
              <a:t>muncul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evidence (</a:t>
            </a:r>
            <a:r>
              <a:rPr lang="en-US" dirty="0" err="1"/>
              <a:t>fakta</a:t>
            </a:r>
            <a:r>
              <a:rPr lang="en-US" dirty="0"/>
              <a:t>)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observasi</a:t>
            </a:r>
            <a:r>
              <a:rPr lang="en-US" dirty="0"/>
              <a:t> </a:t>
            </a:r>
            <a:r>
              <a:rPr lang="en-US" dirty="0" err="1"/>
              <a:t>baru</a:t>
            </a:r>
            <a:r>
              <a:rPr lang="en-US" dirty="0"/>
              <a:t> </a:t>
            </a:r>
            <a:r>
              <a:rPr lang="en-US" dirty="0" err="1"/>
              <a:t>maka</a:t>
            </a:r>
            <a:r>
              <a:rPr lang="en-US" dirty="0"/>
              <a:t> : 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4277" y="2514600"/>
            <a:ext cx="8101123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165</TotalTime>
  <Words>437</Words>
  <Application>Microsoft Office PowerPoint</Application>
  <PresentationFormat>On-screen Show (4:3)</PresentationFormat>
  <Paragraphs>52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Franklin Gothic Book</vt:lpstr>
      <vt:lpstr>Perpetua</vt:lpstr>
      <vt:lpstr>Wingdings 2</vt:lpstr>
      <vt:lpstr>Equity</vt:lpstr>
      <vt:lpstr>KETIDAKPASTIAN  </vt:lpstr>
      <vt:lpstr>KETIDAKPASTIAN</vt:lpstr>
      <vt:lpstr>Contoh Ketidakpastian</vt:lpstr>
      <vt:lpstr>Teori Penyelesaian Ketidakpastian</vt:lpstr>
      <vt:lpstr>PROBABILITAS</vt:lpstr>
      <vt:lpstr>TEOREMA BAYES </vt:lpstr>
      <vt:lpstr>Contoh Teorema Bayes</vt:lpstr>
      <vt:lpstr>Contoh Teorema Bayes</vt:lpstr>
      <vt:lpstr>Teorima Bayes</vt:lpstr>
      <vt:lpstr>Contoh</vt:lpstr>
      <vt:lpstr>FAKTOR KEPASTIAN (CERTAINTY FACTOR)</vt:lpstr>
      <vt:lpstr>FAKTOR KEPASTIAN (CERTAINTY FACTOR)</vt:lpstr>
      <vt:lpstr>Beberapa evidence dikombinasikan untuk menentukan CF dari suatu hipotesis</vt:lpstr>
      <vt:lpstr>CF dihitung dari kombinasi beberapa hipotesis</vt:lpstr>
      <vt:lpstr>CF dihitung dari kombinasi beberapa hipotesis</vt:lpstr>
      <vt:lpstr>Beberapa aturan saling bergandengan, ketidakpastian dari suatu aturan menjadi input untuk aturan yang lain</vt:lpstr>
      <vt:lpstr>Soal:</vt:lpstr>
    </vt:vector>
  </TitlesOfParts>
  <Company>undip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sutikno</dc:creator>
  <cp:lastModifiedBy>Nurjoko Nurjoko</cp:lastModifiedBy>
  <cp:revision>11</cp:revision>
  <dcterms:created xsi:type="dcterms:W3CDTF">2010-10-14T08:52:31Z</dcterms:created>
  <dcterms:modified xsi:type="dcterms:W3CDTF">2021-11-21T14:37:18Z</dcterms:modified>
</cp:coreProperties>
</file>