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273E28-5EC7-420E-875E-65DB160FE272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5AECD38-9C73-440A-8CF5-81EF817929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KETIDAKPASTIAN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762000"/>
            <a:ext cx="8077200" cy="360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348" y="4318910"/>
            <a:ext cx="7896225" cy="2310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FAKTOR KEPASTIAN (CERTAINTY FACTOR)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Certainty Factor (CF)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CF[</a:t>
            </a:r>
            <a:r>
              <a:rPr lang="en-US" b="1" dirty="0" err="1"/>
              <a:t>h,e</a:t>
            </a:r>
            <a:r>
              <a:rPr lang="en-US" b="1" dirty="0"/>
              <a:t>] = MB[</a:t>
            </a:r>
            <a:r>
              <a:rPr lang="en-US" b="1" dirty="0" err="1"/>
              <a:t>h,e</a:t>
            </a:r>
            <a:r>
              <a:rPr lang="en-US" b="1" dirty="0"/>
              <a:t>] – MD[</a:t>
            </a:r>
            <a:r>
              <a:rPr lang="en-US" b="1" dirty="0" err="1"/>
              <a:t>h,e</a:t>
            </a:r>
            <a:r>
              <a:rPr lang="en-US" b="1" dirty="0"/>
              <a:t>]</a:t>
            </a:r>
          </a:p>
          <a:p>
            <a:pPr>
              <a:buNone/>
            </a:pPr>
            <a:endParaRPr lang="en-US" b="1" dirty="0"/>
          </a:p>
          <a:p>
            <a:pPr marL="1652588" indent="-1652588">
              <a:buNone/>
              <a:tabLst>
                <a:tab pos="1371600" algn="l"/>
              </a:tabLst>
            </a:pPr>
            <a:r>
              <a:rPr lang="en-US" dirty="0"/>
              <a:t>CF[</a:t>
            </a:r>
            <a:r>
              <a:rPr lang="en-US" dirty="0" err="1"/>
              <a:t>h,e</a:t>
            </a:r>
            <a:r>
              <a:rPr lang="en-US" dirty="0"/>
              <a:t>] 	=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kepastian</a:t>
            </a:r>
            <a:endParaRPr lang="en-US" dirty="0"/>
          </a:p>
          <a:p>
            <a:pPr marL="1652588" indent="-1652588">
              <a:buNone/>
              <a:tabLst>
                <a:tab pos="1371600" algn="l"/>
              </a:tabLst>
            </a:pPr>
            <a:r>
              <a:rPr lang="en-US" dirty="0"/>
              <a:t>MB[</a:t>
            </a:r>
            <a:r>
              <a:rPr lang="en-US" dirty="0" err="1"/>
              <a:t>h,e</a:t>
            </a:r>
            <a:r>
              <a:rPr lang="en-US" dirty="0"/>
              <a:t>] 	=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/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h,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/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pt-BR" dirty="0"/>
              <a:t>evidence e (antara 0 dan 1)</a:t>
            </a:r>
          </a:p>
          <a:p>
            <a:pPr marL="1652588" indent="-1652588">
              <a:buNone/>
              <a:tabLst>
                <a:tab pos="1371600" algn="l"/>
              </a:tabLst>
            </a:pPr>
            <a:r>
              <a:rPr lang="en-US" dirty="0"/>
              <a:t>MD[</a:t>
            </a:r>
            <a:r>
              <a:rPr lang="en-US" dirty="0" err="1"/>
              <a:t>h,e</a:t>
            </a:r>
            <a:r>
              <a:rPr lang="en-US" dirty="0"/>
              <a:t>] 	=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ketidakpercayaan</a:t>
            </a:r>
            <a:r>
              <a:rPr lang="en-US" dirty="0"/>
              <a:t>/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ketidakyakinan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h,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/</a:t>
            </a:r>
            <a:r>
              <a:rPr lang="en-US" dirty="0" err="1"/>
              <a:t>dipenharuhi</a:t>
            </a:r>
            <a:r>
              <a:rPr lang="en-US" dirty="0"/>
              <a:t> evidence e (</a:t>
            </a:r>
            <a:r>
              <a:rPr lang="en-US" dirty="0" err="1"/>
              <a:t>antara</a:t>
            </a:r>
            <a:r>
              <a:rPr lang="en-US" dirty="0"/>
              <a:t> 0 </a:t>
            </a:r>
            <a:r>
              <a:rPr lang="en-US" dirty="0" err="1"/>
              <a:t>dan</a:t>
            </a:r>
            <a:r>
              <a:rPr lang="en-US" dirty="0"/>
              <a:t> 1)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FAKTOR KEPASTIAN (CERTAINTY FACTOR)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3 </a:t>
            </a:r>
            <a:r>
              <a:rPr lang="en-US" sz="2800" dirty="0" err="1"/>
              <a:t>hal</a:t>
            </a:r>
            <a:r>
              <a:rPr lang="en-US" sz="2800" dirty="0"/>
              <a:t> yang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Beberapa</a:t>
            </a:r>
            <a:r>
              <a:rPr lang="en-US" sz="2800" dirty="0"/>
              <a:t> evidence </a:t>
            </a:r>
            <a:r>
              <a:rPr lang="en-US" sz="2800" dirty="0" err="1"/>
              <a:t>dikombinasikan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CF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r>
              <a:rPr lang="en-US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CF </a:t>
            </a:r>
            <a:r>
              <a:rPr lang="en-US" sz="2800" dirty="0" err="1"/>
              <a:t>dihitung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kombinasi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hipotesis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bergandengan</a:t>
            </a:r>
            <a:r>
              <a:rPr lang="en-US" sz="2800" dirty="0"/>
              <a:t>, </a:t>
            </a:r>
            <a:r>
              <a:rPr lang="en-US" sz="2800" dirty="0" err="1"/>
              <a:t>ketidakpastian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input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yang </a:t>
            </a:r>
            <a:r>
              <a:rPr lang="en-US" sz="2800" dirty="0" err="1"/>
              <a:t>lainnya</a:t>
            </a:r>
            <a:endParaRPr lang="en-US" sz="28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l"/>
            <a:r>
              <a:rPr lang="en-US" sz="2800" b="1" dirty="0" err="1"/>
              <a:t>Beberapa</a:t>
            </a:r>
            <a:r>
              <a:rPr lang="en-US" sz="2800" b="1" dirty="0"/>
              <a:t> evidence </a:t>
            </a:r>
            <a:r>
              <a:rPr lang="en-US" sz="2800" b="1" dirty="0" err="1"/>
              <a:t>dikombinasikan</a:t>
            </a:r>
            <a:r>
              <a:rPr lang="en-US" sz="2800" b="1" dirty="0"/>
              <a:t>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menentukan</a:t>
            </a:r>
            <a:r>
              <a:rPr lang="en-US" sz="2800" b="1" dirty="0"/>
              <a:t> CF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hipotesis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1212963"/>
            <a:ext cx="7924801" cy="54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CF </a:t>
            </a:r>
            <a:r>
              <a:rPr lang="en-US" sz="3600" b="1" dirty="0" err="1"/>
              <a:t>dihitung</a:t>
            </a:r>
            <a:r>
              <a:rPr lang="en-US" sz="3600" b="1" dirty="0"/>
              <a:t> </a:t>
            </a:r>
            <a:r>
              <a:rPr lang="en-US" sz="3600" b="1" dirty="0" err="1"/>
              <a:t>dari</a:t>
            </a:r>
            <a:r>
              <a:rPr lang="en-US" sz="3600" b="1" dirty="0"/>
              <a:t> </a:t>
            </a:r>
            <a:r>
              <a:rPr lang="en-US" sz="3600" b="1" dirty="0" err="1"/>
              <a:t>kombinasi</a:t>
            </a:r>
            <a:r>
              <a:rPr lang="en-US" sz="3600" b="1" dirty="0"/>
              <a:t> </a:t>
            </a:r>
            <a:r>
              <a:rPr lang="en-US" sz="3600" b="1" dirty="0" err="1"/>
              <a:t>beberapa</a:t>
            </a:r>
            <a:r>
              <a:rPr lang="en-US" sz="3600" b="1" dirty="0"/>
              <a:t> </a:t>
            </a:r>
            <a:r>
              <a:rPr lang="en-US" sz="3600" b="1" dirty="0" err="1"/>
              <a:t>hipotesis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78771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CF </a:t>
            </a:r>
            <a:r>
              <a:rPr lang="en-US" sz="3200" b="1" dirty="0" err="1"/>
              <a:t>dihitung</a:t>
            </a:r>
            <a:r>
              <a:rPr lang="en-US" sz="3200" b="1" dirty="0"/>
              <a:t> </a:t>
            </a:r>
            <a:r>
              <a:rPr lang="en-US" sz="3200" b="1" dirty="0" err="1"/>
              <a:t>dari</a:t>
            </a:r>
            <a:r>
              <a:rPr lang="en-US" sz="3200" b="1" dirty="0"/>
              <a:t> </a:t>
            </a:r>
            <a:r>
              <a:rPr lang="en-US" sz="3200" b="1" dirty="0" err="1"/>
              <a:t>kombinasi</a:t>
            </a:r>
            <a:r>
              <a:rPr lang="en-US" sz="3200" b="1" dirty="0"/>
              <a:t> </a:t>
            </a:r>
            <a:r>
              <a:rPr lang="en-US" sz="3200" b="1" dirty="0" err="1"/>
              <a:t>beberapa</a:t>
            </a:r>
            <a:r>
              <a:rPr lang="en-US" sz="3200" b="1" dirty="0"/>
              <a:t> </a:t>
            </a:r>
            <a:r>
              <a:rPr lang="en-US" sz="3200" b="1" dirty="0" err="1"/>
              <a:t>hipotesis</a:t>
            </a:r>
            <a:endParaRPr lang="en-US" sz="3200" dirty="0"/>
          </a:p>
        </p:txBody>
      </p:sp>
      <p:grpSp>
        <p:nvGrpSpPr>
          <p:cNvPr id="5" name="Group 4"/>
          <p:cNvGrpSpPr/>
          <p:nvPr/>
        </p:nvGrpSpPr>
        <p:grpSpPr>
          <a:xfrm>
            <a:off x="304801" y="1503909"/>
            <a:ext cx="8583666" cy="3753891"/>
            <a:chOff x="304801" y="1219201"/>
            <a:chExt cx="8583666" cy="3753891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801" y="1219201"/>
              <a:ext cx="8583666" cy="2895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11713" y="4114800"/>
              <a:ext cx="3746088" cy="858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err="1"/>
              <a:t>Beberapa</a:t>
            </a:r>
            <a:r>
              <a:rPr lang="en-US" sz="2800" b="1" dirty="0"/>
              <a:t> </a:t>
            </a:r>
            <a:r>
              <a:rPr lang="en-US" sz="2800" b="1" dirty="0" err="1"/>
              <a:t>aturan</a:t>
            </a:r>
            <a:r>
              <a:rPr lang="en-US" sz="2800" b="1" dirty="0"/>
              <a:t> </a:t>
            </a:r>
            <a:r>
              <a:rPr lang="en-US" sz="2800" b="1" dirty="0" err="1"/>
              <a:t>saling</a:t>
            </a:r>
            <a:r>
              <a:rPr lang="en-US" sz="2800" b="1" dirty="0"/>
              <a:t> </a:t>
            </a:r>
            <a:r>
              <a:rPr lang="en-US" sz="2800" b="1" dirty="0" err="1"/>
              <a:t>bergandengan</a:t>
            </a:r>
            <a:r>
              <a:rPr lang="en-US" sz="2800" b="1" dirty="0"/>
              <a:t>, </a:t>
            </a:r>
            <a:r>
              <a:rPr lang="en-US" sz="2800" b="1" dirty="0" err="1"/>
              <a:t>ketidakpastian</a:t>
            </a:r>
            <a:r>
              <a:rPr lang="en-US" sz="2800" b="1" dirty="0"/>
              <a:t> </a:t>
            </a:r>
            <a:r>
              <a:rPr lang="en-US" sz="2800" b="1" dirty="0" err="1"/>
              <a:t>dari</a:t>
            </a:r>
            <a:r>
              <a:rPr lang="en-US" sz="2800" b="1" dirty="0"/>
              <a:t> 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aturan</a:t>
            </a:r>
            <a:r>
              <a:rPr lang="en-US" sz="2800" b="1" dirty="0"/>
              <a:t> </a:t>
            </a:r>
            <a:r>
              <a:rPr lang="en-US" sz="2800" b="1" dirty="0" err="1"/>
              <a:t>menjadi</a:t>
            </a:r>
            <a:r>
              <a:rPr lang="en-US" sz="2800" b="1" dirty="0"/>
              <a:t> input </a:t>
            </a:r>
            <a:r>
              <a:rPr lang="en-US" sz="2800" b="1" dirty="0" err="1"/>
              <a:t>untuk</a:t>
            </a:r>
            <a:r>
              <a:rPr lang="en-US" sz="2800" b="1" dirty="0"/>
              <a:t> </a:t>
            </a:r>
            <a:r>
              <a:rPr lang="en-US" sz="2800" b="1" dirty="0" err="1"/>
              <a:t>aturan</a:t>
            </a:r>
            <a:r>
              <a:rPr lang="en-US" sz="2800" b="1" dirty="0"/>
              <a:t> yang lain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688" y="1524000"/>
            <a:ext cx="8763000" cy="487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Soal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Pertengahan tahun 2002, ada indikasi bahwa turunnya devisa Indonesia disebabkan oleh permasalahan TKI di Malaysia. Apabila diketahui MB[devisaturun,TKI]=0,8 dan MD[devisaturun,TKI]=0,3 . </a:t>
            </a:r>
            <a:r>
              <a:rPr lang="en-US" sz="2400" dirty="0" err="1"/>
              <a:t>Akhir</a:t>
            </a:r>
            <a:r>
              <a:rPr lang="en-US" sz="2400" dirty="0"/>
              <a:t> September 2002 </a:t>
            </a:r>
            <a:r>
              <a:rPr lang="en-US" sz="2400" dirty="0" err="1"/>
              <a:t>kemarau</a:t>
            </a:r>
            <a:r>
              <a:rPr lang="en-US" sz="2400" dirty="0"/>
              <a:t> </a:t>
            </a:r>
            <a:r>
              <a:rPr lang="en-US" sz="2400" dirty="0" err="1"/>
              <a:t>berkepanjangan</a:t>
            </a:r>
            <a:r>
              <a:rPr lang="en-US" sz="2400" dirty="0"/>
              <a:t> </a:t>
            </a:r>
            <a:r>
              <a:rPr lang="en-US" sz="2400" dirty="0" err="1"/>
              <a:t>mengakibatkan</a:t>
            </a:r>
            <a:r>
              <a:rPr lang="en-US" sz="2400" dirty="0"/>
              <a:t> </a:t>
            </a:r>
            <a:r>
              <a:rPr lang="en-US" sz="2400" dirty="0" err="1"/>
              <a:t>gagal</a:t>
            </a:r>
            <a:r>
              <a:rPr lang="en-US" sz="2400" dirty="0"/>
              <a:t> </a:t>
            </a:r>
            <a:r>
              <a:rPr lang="en-US" sz="2400" dirty="0" err="1"/>
              <a:t>panen</a:t>
            </a:r>
            <a:r>
              <a:rPr lang="en-US" sz="2400" dirty="0"/>
              <a:t>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serius</a:t>
            </a:r>
            <a:r>
              <a:rPr lang="en-US" sz="2400" dirty="0"/>
              <a:t>, </a:t>
            </a:r>
            <a:r>
              <a:rPr lang="fi-FI" sz="2400" dirty="0"/>
              <a:t>berdampak pada turunnya ekspor Indonesia. Bila diketahui MB[devisaturun,eksporturun] = 0,75 </a:t>
            </a:r>
            <a:r>
              <a:rPr lang="en-US" sz="2400" dirty="0" err="1"/>
              <a:t>dan</a:t>
            </a:r>
            <a:r>
              <a:rPr lang="en-US" sz="2400" dirty="0"/>
              <a:t> MD[</a:t>
            </a:r>
            <a:r>
              <a:rPr lang="en-US" sz="2400" dirty="0" err="1"/>
              <a:t>devisaturun,eksporturun</a:t>
            </a:r>
            <a:r>
              <a:rPr lang="en-US" sz="2400" dirty="0"/>
              <a:t>] </a:t>
            </a:r>
            <a:r>
              <a:rPr lang="en-US" sz="2400"/>
              <a:t>= 0,1</a:t>
            </a:r>
            <a:endParaRPr lang="en-US" sz="2400" dirty="0"/>
          </a:p>
          <a:p>
            <a:pPr marL="0" indent="0">
              <a:buNone/>
            </a:pPr>
            <a:r>
              <a:rPr lang="fi-FI" sz="2400" dirty="0"/>
              <a:t>Hitung:</a:t>
            </a:r>
          </a:p>
          <a:p>
            <a:pPr marL="457200" indent="-457200">
              <a:buFont typeface="+mj-lt"/>
              <a:buAutoNum type="alphaLcPeriod"/>
            </a:pPr>
            <a:r>
              <a:rPr lang="fi-FI" sz="2400" dirty="0"/>
              <a:t>CF[devisaturun,TKI]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/>
              <a:t>CF[</a:t>
            </a:r>
            <a:r>
              <a:rPr lang="en-US" sz="2400" dirty="0" err="1"/>
              <a:t>devisaturun,eksporturun</a:t>
            </a:r>
            <a:r>
              <a:rPr lang="en-US" sz="2400" dirty="0"/>
              <a:t>]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/>
              <a:t>MB[</a:t>
            </a:r>
            <a:r>
              <a:rPr lang="en-US" sz="2400" dirty="0" err="1"/>
              <a:t>devisaturun</a:t>
            </a:r>
            <a:r>
              <a:rPr lang="en-US" sz="2400" dirty="0"/>
              <a:t>, TKI ∧ </a:t>
            </a:r>
            <a:r>
              <a:rPr lang="en-US" sz="2400" dirty="0" err="1"/>
              <a:t>eksporturun</a:t>
            </a:r>
            <a:r>
              <a:rPr lang="en-US" sz="2400" dirty="0"/>
              <a:t>]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/>
              <a:t>MD[</a:t>
            </a:r>
            <a:r>
              <a:rPr lang="en-US" sz="2400" dirty="0" err="1"/>
              <a:t>devisaturun</a:t>
            </a:r>
            <a:r>
              <a:rPr lang="en-US" sz="2400" dirty="0"/>
              <a:t>, TKI ∧ </a:t>
            </a:r>
            <a:r>
              <a:rPr lang="en-US" sz="2400" dirty="0" err="1"/>
              <a:t>eksporturun</a:t>
            </a:r>
            <a:r>
              <a:rPr lang="en-US" sz="2400" dirty="0"/>
              <a:t>]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/>
              <a:t>CF[</a:t>
            </a:r>
            <a:r>
              <a:rPr lang="en-US" sz="2400" dirty="0" err="1"/>
              <a:t>devisaturun,TKI</a:t>
            </a:r>
            <a:r>
              <a:rPr lang="en-US" sz="2400" dirty="0"/>
              <a:t> ∧ </a:t>
            </a:r>
            <a:r>
              <a:rPr lang="en-US" sz="2400" dirty="0" err="1"/>
              <a:t>eksporturun</a:t>
            </a:r>
            <a:r>
              <a:rPr lang="en-US" sz="2400" dirty="0"/>
              <a:t>]</a:t>
            </a:r>
          </a:p>
          <a:p>
            <a:pPr marL="457200" indent="-457200">
              <a:buFont typeface="+mj-lt"/>
              <a:buAutoNum type="alphaLcPeriod"/>
            </a:pPr>
            <a:endParaRPr lang="fi-FI" sz="2400" dirty="0"/>
          </a:p>
          <a:p>
            <a:pPr marL="457200" indent="-457200">
              <a:buFont typeface="+mj-lt"/>
              <a:buAutoNum type="alphaLcPeriod"/>
            </a:pPr>
            <a:endParaRPr lang="fi-FI" sz="2400" dirty="0"/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KETIDAKPASTIAN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temukan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</a:t>
            </a:r>
          </a:p>
          <a:p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endParaRPr lang="en-US" dirty="0"/>
          </a:p>
          <a:p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688" y="1600200"/>
            <a:ext cx="8763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Ketidakpastian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klasik</a:t>
            </a:r>
            <a:endParaRPr lang="en-US" dirty="0"/>
          </a:p>
          <a:p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Bayes</a:t>
            </a:r>
            <a:endParaRPr lang="en-US" dirty="0"/>
          </a:p>
          <a:p>
            <a:r>
              <a:rPr lang="en-US" dirty="0" err="1"/>
              <a:t>Teori</a:t>
            </a:r>
            <a:r>
              <a:rPr lang="en-US" dirty="0"/>
              <a:t> Hartley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klasik</a:t>
            </a:r>
            <a:endParaRPr lang="en-US" dirty="0"/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shannon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endParaRPr lang="en-US" dirty="0"/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Dempster</a:t>
            </a:r>
            <a:r>
              <a:rPr lang="en-US" dirty="0"/>
              <a:t>-Shafer</a:t>
            </a:r>
          </a:p>
          <a:p>
            <a:r>
              <a:rPr lang="en-US" dirty="0" err="1"/>
              <a:t>Teori</a:t>
            </a:r>
            <a:r>
              <a:rPr lang="en-US" dirty="0"/>
              <a:t> Fuzzy </a:t>
            </a:r>
            <a:r>
              <a:rPr lang="en-US" dirty="0" err="1"/>
              <a:t>Zadeh</a:t>
            </a:r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kepastian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PROBABILITAS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, 7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</a:p>
          <a:p>
            <a:pPr>
              <a:buNone/>
            </a:pPr>
            <a:r>
              <a:rPr lang="en-US" dirty="0"/>
              <a:t>	p(</a:t>
            </a:r>
            <a:r>
              <a:rPr lang="en-US" dirty="0" err="1"/>
              <a:t>pemrograman</a:t>
            </a:r>
            <a:r>
              <a:rPr lang="en-US" dirty="0"/>
              <a:t>) = 7/10 = 0.7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09800"/>
            <a:ext cx="5105400" cy="1007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TEOREMA BAYES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752600"/>
            <a:ext cx="414226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25" y="3276600"/>
            <a:ext cx="89058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Teorema</a:t>
            </a:r>
            <a:r>
              <a:rPr lang="en-US" dirty="0"/>
              <a:t> </a:t>
            </a:r>
            <a:r>
              <a:rPr lang="en-US" dirty="0" err="1"/>
              <a:t>Bayes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599"/>
            <a:ext cx="8763000" cy="266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038600"/>
            <a:ext cx="6858000" cy="15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5498687"/>
            <a:ext cx="8839200" cy="124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6556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Teorema</a:t>
            </a:r>
            <a:r>
              <a:rPr lang="en-US" b="1" dirty="0"/>
              <a:t> </a:t>
            </a:r>
            <a:r>
              <a:rPr lang="en-US" b="1" dirty="0" err="1"/>
              <a:t>Bayes</a:t>
            </a:r>
            <a:endParaRPr 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8686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pPr algn="ctr"/>
            <a:r>
              <a:rPr lang="en-US" b="1" dirty="0" err="1"/>
              <a:t>Teorima</a:t>
            </a:r>
            <a:r>
              <a:rPr lang="en-US" b="1" dirty="0"/>
              <a:t> </a:t>
            </a:r>
            <a:r>
              <a:rPr lang="en-US" b="1" dirty="0" err="1"/>
              <a:t>Bayes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evidence (</a:t>
            </a:r>
            <a:r>
              <a:rPr lang="en-US" dirty="0" err="1"/>
              <a:t>fakta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: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277" y="2514600"/>
            <a:ext cx="810112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165</TotalTime>
  <Words>437</Words>
  <Application>Microsoft Office PowerPoint</Application>
  <PresentationFormat>On-screen Show (4:3)</PresentationFormat>
  <Paragraphs>52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Franklin Gothic Book</vt:lpstr>
      <vt:lpstr>Perpetua</vt:lpstr>
      <vt:lpstr>Wingdings 2</vt:lpstr>
      <vt:lpstr>Equity</vt:lpstr>
      <vt:lpstr>KETIDAKPASTIAN  </vt:lpstr>
      <vt:lpstr>KETIDAKPASTIAN</vt:lpstr>
      <vt:lpstr>Contoh Ketidakpastian</vt:lpstr>
      <vt:lpstr>Teori Penyelesaian Ketidakpastian</vt:lpstr>
      <vt:lpstr>PROBABILITAS</vt:lpstr>
      <vt:lpstr>TEOREMA BAYES </vt:lpstr>
      <vt:lpstr>Contoh Teorema Bayes</vt:lpstr>
      <vt:lpstr>Contoh Teorema Bayes</vt:lpstr>
      <vt:lpstr>Teorima Bayes</vt:lpstr>
      <vt:lpstr>Contoh</vt:lpstr>
      <vt:lpstr>FAKTOR KEPASTIAN (CERTAINTY FACTOR)</vt:lpstr>
      <vt:lpstr>FAKTOR KEPASTIAN (CERTAINTY FACTOR)</vt:lpstr>
      <vt:lpstr>Beberapa evidence dikombinasikan untuk menentukan CF dari suatu hipotesis</vt:lpstr>
      <vt:lpstr>CF dihitung dari kombinasi beberapa hipotesis</vt:lpstr>
      <vt:lpstr>CF dihitung dari kombinasi beberapa hipotesis</vt:lpstr>
      <vt:lpstr>Beberapa aturan saling bergandengan, ketidakpastian dari suatu aturan menjadi input untuk aturan yang lain</vt:lpstr>
      <vt:lpstr>Soal:</vt:lpstr>
    </vt:vector>
  </TitlesOfParts>
  <Company>undip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sutikno</dc:creator>
  <cp:lastModifiedBy>Nurjoko Nurjoko</cp:lastModifiedBy>
  <cp:revision>11</cp:revision>
  <dcterms:created xsi:type="dcterms:W3CDTF">2010-10-14T08:52:31Z</dcterms:created>
  <dcterms:modified xsi:type="dcterms:W3CDTF">2021-11-21T14:37:18Z</dcterms:modified>
</cp:coreProperties>
</file>