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9"/>
  </p:handoutMasterIdLst>
  <p:sldIdLst>
    <p:sldId id="256" r:id="rId3"/>
    <p:sldId id="303" r:id="rId5"/>
    <p:sldId id="279" r:id="rId6"/>
    <p:sldId id="280" r:id="rId7"/>
    <p:sldId id="316" r:id="rId8"/>
    <p:sldId id="317" r:id="rId9"/>
    <p:sldId id="318" r:id="rId10"/>
    <p:sldId id="319" r:id="rId11"/>
    <p:sldId id="321" r:id="rId12"/>
    <p:sldId id="320" r:id="rId13"/>
    <p:sldId id="322" r:id="rId14"/>
    <p:sldId id="324" r:id="rId15"/>
    <p:sldId id="325" r:id="rId16"/>
    <p:sldId id="289" r:id="rId17"/>
    <p:sldId id="275" r:id="rId18"/>
  </p:sldIdLst>
  <p:sldSz cx="9144000" cy="6858000" type="screen4x3"/>
  <p:notesSz cx="9144000" cy="6858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41"/>
  </p:normalViewPr>
  <p:slideViewPr>
    <p:cSldViewPr showGuides="1">
      <p:cViewPr varScale="1">
        <p:scale>
          <a:sx n="72" d="100"/>
          <a:sy n="72" d="100"/>
        </p:scale>
        <p:origin x="1326" y="54"/>
      </p:cViewPr>
      <p:guideLst>
        <p:guide orient="horz" pos="2160"/>
        <p:guide pos="286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Header Placeholder 1"/>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lstStyle>
            <a:lvl1pPr eaLnBrk="1" hangingPunct="1">
              <a:defRPr sz="1200">
                <a:latin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d-ID" altLang="en-US" sz="1200" b="0" i="0" u="none" strike="noStrike" kern="1200" cap="none" spc="0" normalizeH="0" baseline="0" noProof="0">
              <a:ln>
                <a:noFill/>
              </a:ln>
              <a:solidFill>
                <a:schemeClr val="tx1"/>
              </a:solidFill>
              <a:effectLst/>
              <a:uLnTx/>
              <a:uFillTx/>
              <a:latin typeface="Calibri" pitchFamily="34" charset="0"/>
              <a:ea typeface="+mn-ea"/>
              <a:cs typeface="Arial" panose="020B0604020202090204" pitchFamily="34" charset="0"/>
            </a:endParaRPr>
          </a:p>
        </p:txBody>
      </p:sp>
      <p:sp>
        <p:nvSpPr>
          <p:cNvPr id="3" name="Date Placeholder 2"/>
          <p:cNvSpPr>
            <a:spLocks noGrp="1"/>
          </p:cNvSpPr>
          <p:nvPr>
            <p:ph type="dt" sz="quarter" idx="1"/>
          </p:nvPr>
        </p:nvSpPr>
        <p:spPr>
          <a:xfrm>
            <a:off x="5180013" y="0"/>
            <a:ext cx="3962400" cy="342900"/>
          </a:xfrm>
          <a:prstGeom prst="rect">
            <a:avLst/>
          </a:prstGeom>
        </p:spPr>
        <p:txBody>
          <a:bodyPr vert="horz" wrap="square" lIns="91440" tIns="45720" rIns="91440" bIns="45720" numCol="1" anchor="t" anchorCtr="0" compatLnSpc="1"/>
          <a:lstStyle>
            <a:lvl1pPr algn="r" eaLnBrk="1" hangingPunct="1">
              <a:defRPr sz="1200">
                <a:latin typeface="Calibri"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mn-ea"/>
              <a:cs typeface="Arial" panose="020B0604020202090204" pitchFamily="34" charset="0"/>
            </a:endParaRPr>
          </a:p>
        </p:txBody>
      </p:sp>
      <p:sp>
        <p:nvSpPr>
          <p:cNvPr id="4" name="Footer Placeholder 3"/>
          <p:cNvSpPr>
            <a:spLocks noGrp="1"/>
          </p:cNvSpPr>
          <p:nvPr>
            <p:ph type="ftr" sz="quarter" idx="2"/>
          </p:nvPr>
        </p:nvSpPr>
        <p:spPr>
          <a:xfrm>
            <a:off x="0" y="6513513"/>
            <a:ext cx="3962400" cy="342900"/>
          </a:xfrm>
          <a:prstGeom prst="rect">
            <a:avLst/>
          </a:prstGeom>
        </p:spPr>
        <p:txBody>
          <a:bodyPr vert="horz" wrap="square" lIns="91440" tIns="45720" rIns="91440" bIns="45720" numCol="1" anchor="b" anchorCtr="0" compatLnSpc="1"/>
          <a:lstStyle>
            <a:lvl1pPr eaLnBrk="1" hangingPunct="1">
              <a:defRPr sz="1200">
                <a:latin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d-ID" altLang="en-US" sz="1200" b="0" i="0" u="none" strike="noStrike" kern="1200" cap="none" spc="0" normalizeH="0" baseline="0" noProof="0">
              <a:ln>
                <a:noFill/>
              </a:ln>
              <a:solidFill>
                <a:schemeClr val="tx1"/>
              </a:solidFill>
              <a:effectLst/>
              <a:uLnTx/>
              <a:uFillTx/>
              <a:latin typeface="Calibri" pitchFamily="34" charset="0"/>
              <a:ea typeface="+mn-ea"/>
              <a:cs typeface="Arial" panose="020B0604020202090204" pitchFamily="34" charset="0"/>
            </a:endParaRPr>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wrap="square" lIns="91440" tIns="45720" rIns="91440" bIns="45720" numCol="1" anchor="b" anchorCtr="0" compatLnSpc="1"/>
          <a:lstStyle>
            <a:lvl1pPr algn="r" eaLnBrk="1" hangingPunct="1">
              <a:defRPr sz="1200">
                <a:latin typeface="Calibri"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EAC9CFF3-854F-4396-8DA3-74A0D8E286C1}" type="slidenum">
              <a:rPr kumimoji="0" lang="en-US" altLang="en-US" sz="1200" b="0" i="0" u="none" strike="noStrike" kern="1200" cap="none" spc="0" normalizeH="0" baseline="0" noProof="0">
                <a:ln>
                  <a:noFill/>
                </a:ln>
                <a:solidFill>
                  <a:schemeClr val="tx1"/>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chemeClr val="tx1"/>
              </a:solidFill>
              <a:effectLst/>
              <a:uLnTx/>
              <a:uFillTx/>
              <a:latin typeface="Calibri" pitchFamily="34" charset="0"/>
              <a:ea typeface="+mn-ea"/>
              <a:cs typeface="Arial" panose="020B060402020209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Header Placeholder 1"/>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lstStyle>
            <a:lvl1pPr eaLnBrk="1" hangingPunct="1">
              <a:defRPr sz="1200">
                <a:latin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d-ID" altLang="en-US" sz="1200" b="0" i="0" u="none" strike="noStrike" kern="1200" cap="none" spc="0" normalizeH="0" baseline="0" noProof="0">
              <a:ln>
                <a:noFill/>
              </a:ln>
              <a:solidFill>
                <a:schemeClr val="tx1"/>
              </a:solidFill>
              <a:effectLst/>
              <a:uLnTx/>
              <a:uFillTx/>
              <a:latin typeface="Calibri" pitchFamily="34" charset="0"/>
              <a:ea typeface="+mn-ea"/>
              <a:cs typeface="Arial" panose="020B0604020202090204" pitchFamily="34" charset="0"/>
            </a:endParaRPr>
          </a:p>
        </p:txBody>
      </p:sp>
      <p:sp>
        <p:nvSpPr>
          <p:cNvPr id="3" name="Date Placeholder 2"/>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lstStyle>
            <a:lvl1pPr algn="r" eaLnBrk="1" hangingPunct="1">
              <a:defRPr sz="1200">
                <a:latin typeface="Calibri"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mn-ea"/>
              <a:cs typeface="Arial" panose="020B0604020202090204" pitchFamily="34" charset="0"/>
            </a:endParaRPr>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6513513"/>
            <a:ext cx="3962400" cy="342900"/>
          </a:xfrm>
          <a:prstGeom prst="rect">
            <a:avLst/>
          </a:prstGeom>
        </p:spPr>
        <p:txBody>
          <a:bodyPr vert="horz" wrap="square" lIns="91440" tIns="45720" rIns="91440" bIns="45720" numCol="1" anchor="b" anchorCtr="0" compatLnSpc="1"/>
          <a:lstStyle>
            <a:lvl1pPr eaLnBrk="1" hangingPunct="1">
              <a:defRPr sz="1200">
                <a:latin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d-ID" altLang="en-US" sz="1200" b="0" i="0" u="none" strike="noStrike" kern="1200" cap="none" spc="0" normalizeH="0" baseline="0" noProof="0">
              <a:ln>
                <a:noFill/>
              </a:ln>
              <a:solidFill>
                <a:schemeClr val="tx1"/>
              </a:solidFill>
              <a:effectLst/>
              <a:uLnTx/>
              <a:uFillTx/>
              <a:latin typeface="Calibri" pitchFamily="34" charset="0"/>
              <a:ea typeface="+mn-ea"/>
              <a:cs typeface="Arial" panose="020B0604020202090204" pitchFamily="34" charset="0"/>
            </a:endParaRPr>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lstStyle>
            <a:lvl1pPr algn="r" eaLnBrk="1" hangingPunct="1">
              <a:defRPr sz="1200">
                <a:latin typeface="Calibri"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A85AF5A-07A2-48DD-8D68-73C7F89B54B8}" type="slidenum">
              <a:rPr kumimoji="0" lang="en-US" altLang="en-US" sz="1200" b="0" i="0" u="none" strike="noStrike" kern="1200" cap="none" spc="0" normalizeH="0" baseline="0" noProof="0">
                <a:ln>
                  <a:noFill/>
                </a:ln>
                <a:solidFill>
                  <a:schemeClr val="tx1"/>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chemeClr val="tx1"/>
              </a:solidFill>
              <a:effectLst/>
              <a:uLnTx/>
              <a:uFillTx/>
              <a:latin typeface="Calibri" pitchFamily="34" charset="0"/>
              <a:ea typeface="+mn-ea"/>
              <a:cs typeface="Arial" panose="020B060402020209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Slide Image Placeholder 1"/>
          <p:cNvSpPr>
            <a:spLocks noGrp="1" noRot="1" noChangeAspect="1" noTextEdit="1"/>
          </p:cNvSpPr>
          <p:nvPr>
            <p:ph type="sldImg"/>
          </p:nvPr>
        </p:nvSpPr>
        <p:spPr>
          <a:ln>
            <a:solidFill>
              <a:srgbClr val="000000"/>
            </a:solidFill>
            <a:miter/>
          </a:ln>
        </p:spPr>
      </p:sp>
      <p:sp>
        <p:nvSpPr>
          <p:cNvPr id="5122" name="Notes Placeholder 2"/>
          <p:cNvSpPr>
            <a:spLocks noGrp="1"/>
          </p:cNvSpPr>
          <p:nvPr>
            <p:ph type="body"/>
          </p:nvPr>
        </p:nvSpPr>
        <p:spPr>
          <a:noFill/>
          <a:ln>
            <a:noFill/>
          </a:ln>
        </p:spPr>
        <p:txBody>
          <a:bodyPr wrap="square" lIns="91440" tIns="45720" rIns="91440" bIns="45720" anchor="t"/>
          <a:p>
            <a:pPr lvl="0" eaLnBrk="1" hangingPunct="1">
              <a:spcBef>
                <a:spcPct val="0"/>
              </a:spcBef>
            </a:pPr>
            <a:endParaRPr lang="id-ID"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265"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265"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265"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265"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265"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Slide Image Placeholder 1"/>
          <p:cNvSpPr>
            <a:spLocks noGrp="1" noRot="1" noChangeAspect="1" noTextEdit="1"/>
          </p:cNvSpPr>
          <p:nvPr>
            <p:ph type="sldImg"/>
          </p:nvPr>
        </p:nvSpPr>
        <p:spPr>
          <a:ln>
            <a:solidFill>
              <a:srgbClr val="000000"/>
            </a:solidFill>
            <a:miter/>
          </a:ln>
        </p:spPr>
      </p:sp>
      <p:sp>
        <p:nvSpPr>
          <p:cNvPr id="15362" name="Notes Placeholder 2"/>
          <p:cNvSpPr>
            <a:spLocks noGrp="1"/>
          </p:cNvSpPr>
          <p:nvPr>
            <p:ph type="body"/>
          </p:nvPr>
        </p:nvSpPr>
        <p:spPr>
          <a:noFill/>
          <a:ln>
            <a:noFill/>
          </a:ln>
        </p:spPr>
        <p:txBody>
          <a:bodyPr wrap="square" lIns="91440" tIns="45720" rIns="91440" bIns="45720" anchor="t"/>
          <a:p>
            <a:pPr lvl="0" eaLnBrk="1" hangingPunct="1">
              <a:spcBef>
                <a:spcPct val="0"/>
              </a:spcBef>
            </a:pPr>
            <a:endParaRPr lang="id-ID"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7169"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9217"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265"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265"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265"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265"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265"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265" name="Shape 84"/>
          <p:cNvSpPr>
            <a:spLocks noGrp="1"/>
          </p:cNvSpPr>
          <p:nvPr>
            <p:ph type="body"/>
          </p:nvPr>
        </p:nvSpPr>
        <p:spPr>
          <a:xfrm>
            <a:off x="685800" y="4343400"/>
            <a:ext cx="5486400" cy="4114800"/>
          </a:xfrm>
          <a:noFill/>
          <a:ln>
            <a:noFill/>
          </a:ln>
        </p:spPr>
        <p:txBody>
          <a:bodyPr wrap="square" lIns="91425" tIns="91425" rIns="91425" bIns="91425" anchor="ctr"/>
          <a:p>
            <a:pPr lvl="0">
              <a:spcBef>
                <a:spcPct val="0"/>
              </a:spcBef>
            </a:pPr>
            <a:endParaRPr lang="en-US" altLang="en-US" dirty="0"/>
          </a:p>
        </p:txBody>
      </p:sp>
      <p:sp>
        <p:nvSpPr>
          <p:cNvPr id="7171" name="Shape 85"/>
          <p:cNvSpPr>
            <a:spLocks noGrp="1" noRot="1" noChangeAspect="1" noTextEdit="1"/>
          </p:cNvSpPr>
          <p:nvPr>
            <p:ph type="sldImg" idx="2"/>
          </p:nvPr>
        </p:nvSpPr>
        <p:spPr>
          <a:xfrm>
            <a:off x="1143000" y="685800"/>
            <a:ext cx="4572000" cy="3429000"/>
          </a:xfrm>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w="9525">
            <a:solidFill>
              <a:srgbClr val="000000">
                <a:alpha val="100000"/>
              </a:srgbClr>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9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Title Placeholder 1"/>
          <p:cNvSpPr>
            <a:spLocks noGrp="1"/>
          </p:cNvSpPr>
          <p:nvPr>
            <p:ph type="title"/>
          </p:nvPr>
        </p:nvSpPr>
        <p:spPr>
          <a:xfrm>
            <a:off x="457200" y="274638"/>
            <a:ext cx="8229600" cy="1143000"/>
          </a:xfrm>
          <a:prstGeom prst="rect">
            <a:avLst/>
          </a:prstGeom>
          <a:noFill/>
          <a:ln w="9525">
            <a:noFill/>
          </a:ln>
        </p:spPr>
        <p:txBody>
          <a:bodyPr anchor="ctr"/>
          <a:p>
            <a:pPr lvl="0"/>
            <a:r>
              <a:rPr lang="en-US" altLang="en-US" dirty="0"/>
              <a:t>Click to edit Master title style</a:t>
            </a:r>
            <a:endParaRPr lang="en-US" altLang="en-US" dirty="0"/>
          </a:p>
        </p:txBody>
      </p:sp>
      <p:sp>
        <p:nvSpPr>
          <p:cNvPr id="1027" name="Text Placeholder 2"/>
          <p:cNvSpPr>
            <a:spLocks noGrp="1"/>
          </p:cNvSpPr>
          <p:nvPr>
            <p:ph type="body"/>
          </p:nvPr>
        </p:nvSpPr>
        <p:spPr>
          <a:xfrm>
            <a:off x="457200" y="1600200"/>
            <a:ext cx="8229600" cy="4525963"/>
          </a:xfrm>
          <a:prstGeom prst="rect">
            <a:avLst/>
          </a:prstGeom>
          <a:noFill/>
          <a:ln w="9525">
            <a:noFill/>
          </a:ln>
        </p:spPr>
        <p:txBody>
          <a:bodyPr anchor="t"/>
          <a:p>
            <a:pPr lvl="0" indent="-342900"/>
            <a:r>
              <a:rPr lang="en-US" altLang="en-US" dirty="0"/>
              <a:t>Click to edit Master text styles</a:t>
            </a:r>
            <a:endParaRPr lang="en-US" altLang="en-US" dirty="0"/>
          </a:p>
          <a:p>
            <a:pPr lvl="1" indent="-285750"/>
            <a:r>
              <a:rPr lang="en-US" altLang="en-US" dirty="0"/>
              <a:t>Second level</a:t>
            </a:r>
            <a:endParaRPr lang="en-US" altLang="en-US" dirty="0"/>
          </a:p>
          <a:p>
            <a:pPr lvl="2" indent="-228600"/>
            <a:r>
              <a:rPr lang="en-US" altLang="en-US" dirty="0"/>
              <a:t>Third level</a:t>
            </a:r>
            <a:endParaRPr lang="en-US" altLang="en-US" dirty="0"/>
          </a:p>
          <a:p>
            <a:pPr lvl="3" indent="-228600"/>
            <a:r>
              <a:rPr lang="en-US" altLang="en-US" dirty="0"/>
              <a:t>Fourth level</a:t>
            </a:r>
            <a:endParaRPr lang="en-US" altLang="en-US" dirty="0"/>
          </a:p>
          <a:p>
            <a:pPr lvl="4" indent="-228600"/>
            <a:r>
              <a:rPr lang="en-US" altLang="en-US" dirty="0"/>
              <a:t>Fifth level</a:t>
            </a:r>
            <a:endParaRPr lang="en-US" alt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eaLnBrk="1" hangingPunct="1">
              <a:defRPr sz="1200">
                <a:solidFill>
                  <a:srgbClr val="898989"/>
                </a:solidFill>
                <a:latin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BB4E8D2B-C86B-47F7-83E5-8547BF14DF5B}" type="datetime1">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Kewirausahaan dan Perencanaan Bisnis  </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A4AF67B-DBD5-46C9-8CF1-AD202B0AB99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rPr>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9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hf sldNum="0"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9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9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9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4098" name="Picture 2" descr="D:\Picture\logo ibi small.gif"/>
          <p:cNvPicPr>
            <a:picLocks noChangeAspect="1"/>
          </p:cNvPicPr>
          <p:nvPr/>
        </p:nvPicPr>
        <p:blipFill>
          <a:blip r:embed="rId2"/>
          <a:stretch>
            <a:fillRect/>
          </a:stretch>
        </p:blipFill>
        <p:spPr>
          <a:xfrm>
            <a:off x="7524750" y="0"/>
            <a:ext cx="1577975" cy="1577975"/>
          </a:xfrm>
          <a:prstGeom prst="rect">
            <a:avLst/>
          </a:prstGeom>
          <a:noFill/>
          <a:ln w="9525">
            <a:noFill/>
          </a:ln>
        </p:spPr>
      </p:pic>
      <p:sp>
        <p:nvSpPr>
          <p:cNvPr id="2054" name="Text Box 7"/>
          <p:cNvSpPr txBox="1">
            <a:spLocks noChangeArrowheads="1"/>
          </p:cNvSpPr>
          <p:nvPr/>
        </p:nvSpPr>
        <p:spPr bwMode="auto">
          <a:xfrm>
            <a:off x="1222375" y="2434590"/>
            <a:ext cx="7719695" cy="953135"/>
          </a:xfrm>
          <a:prstGeom prst="rect">
            <a:avLst/>
          </a:prstGeom>
          <a:noFill/>
          <a:ln w="9525">
            <a:noFill/>
            <a:miter lim="800000"/>
          </a:ln>
        </p:spPr>
        <p:txBody>
          <a:bodyPr wrap="square">
            <a:spAutoFit/>
          </a:bodyP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8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Arial" panose="020B0604020202090204" pitchFamily="34" charset="0"/>
                <a:ea typeface="+mn-ea"/>
                <a:cs typeface="Arial" panose="020B0604020202090204" pitchFamily="34" charset="0"/>
                <a:sym typeface="+mn-ea"/>
              </a:rPr>
              <a:t>DESAIN DAN SIMULASI RANGKAIAN ELEKTRONIKA</a:t>
            </a:r>
            <a:endParaRPr kumimoji="0" lang="en-US" altLang="en-US" sz="28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Arial" panose="020B0604020202090204" pitchFamily="34" charset="0"/>
              <a:ea typeface="+mn-ea"/>
              <a:cs typeface="Arial" panose="020B0604020202090204" pitchFamily="34" charset="0"/>
              <a:sym typeface="+mn-ea"/>
            </a:endParaRPr>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102" name="Rectangle 7"/>
          <p:cNvSpPr txBox="1"/>
          <p:nvPr/>
        </p:nvSpPr>
        <p:spPr>
          <a:xfrm>
            <a:off x="1187450" y="1127125"/>
            <a:ext cx="5899150" cy="1146175"/>
          </a:xfrm>
          <a:prstGeom prst="rect">
            <a:avLst/>
          </a:prstGeom>
          <a:noFill/>
          <a:ln w="9525">
            <a:noFill/>
          </a:ln>
        </p:spPr>
        <p:txBody>
          <a:bodyPr anchor="t"/>
          <a:p>
            <a:pPr indent="0" eaLnBrk="0" hangingPunct="0">
              <a:spcBef>
                <a:spcPct val="20000"/>
              </a:spcBef>
              <a:buFont typeface="Arial" panose="020B0604020202090204" pitchFamily="34" charset="0"/>
              <a:buNone/>
            </a:pPr>
            <a:r>
              <a:rPr lang="en-US" altLang="zh-CN" sz="2000" u="sng" dirty="0">
                <a:solidFill>
                  <a:srgbClr val="0070C0"/>
                </a:solidFill>
                <a:latin typeface="Calibri" pitchFamily="34" charset="0"/>
              </a:rPr>
              <a:t>Materi Pembelajaran</a:t>
            </a:r>
            <a:r>
              <a:rPr lang="en-US" altLang="zh-CN" sz="3200" dirty="0">
                <a:solidFill>
                  <a:srgbClr val="0070C0"/>
                </a:solidFill>
                <a:latin typeface="Calibri" pitchFamily="34" charset="0"/>
              </a:rPr>
              <a:t> </a:t>
            </a:r>
            <a:endParaRPr lang="en-US" altLang="zh-CN" sz="3200" dirty="0">
              <a:solidFill>
                <a:srgbClr val="0070C0"/>
              </a:solidFill>
              <a:latin typeface="Calibri" pitchFamily="34" charset="0"/>
            </a:endParaRPr>
          </a:p>
          <a:p>
            <a:pPr indent="0" eaLnBrk="0" hangingPunct="0">
              <a:spcBef>
                <a:spcPct val="20000"/>
              </a:spcBef>
              <a:buFont typeface="Arial" panose="020B0604020202090204" pitchFamily="34" charset="0"/>
              <a:buNone/>
            </a:pPr>
            <a:r>
              <a:rPr lang="en-US" sz="3200" dirty="0">
                <a:solidFill>
                  <a:srgbClr val="0070C0"/>
                </a:solidFill>
                <a:latin typeface="Calibri" pitchFamily="34" charset="0"/>
              </a:rPr>
              <a:t>Matakuliah :</a:t>
            </a:r>
            <a:endParaRPr lang="en-US" sz="3200" dirty="0">
              <a:solidFill>
                <a:srgbClr val="0070C0"/>
              </a:solidFill>
              <a:latin typeface="Calibri" pitchFamily="34" charset="0"/>
            </a:endParaRPr>
          </a:p>
        </p:txBody>
      </p:sp>
      <p:sp>
        <p:nvSpPr>
          <p:cNvPr id="4103" name="Rectangle 7"/>
          <p:cNvSpPr txBox="1"/>
          <p:nvPr/>
        </p:nvSpPr>
        <p:spPr>
          <a:xfrm>
            <a:off x="1222375" y="3387725"/>
            <a:ext cx="5365750" cy="488950"/>
          </a:xfrm>
          <a:prstGeom prst="rect">
            <a:avLst/>
          </a:prstGeom>
          <a:noFill/>
          <a:ln w="9525">
            <a:noFill/>
          </a:ln>
        </p:spPr>
        <p:txBody>
          <a:bodyPr anchor="t"/>
          <a:p>
            <a:pPr indent="0" eaLnBrk="0" hangingPunct="0">
              <a:spcBef>
                <a:spcPct val="20000"/>
              </a:spcBef>
              <a:buFont typeface="Arial" panose="020B0604020202090204" pitchFamily="34" charset="0"/>
              <a:buNone/>
            </a:pPr>
            <a:r>
              <a:rPr lang="en-US" sz="2000" dirty="0">
                <a:solidFill>
                  <a:srgbClr val="404040"/>
                </a:solidFill>
                <a:latin typeface="Calibri" pitchFamily="34" charset="0"/>
              </a:rPr>
              <a:t>Kode Matakuliah : SKO 20425</a:t>
            </a:r>
            <a:endParaRPr lang="en-US" sz="2000" dirty="0">
              <a:solidFill>
                <a:srgbClr val="404040"/>
              </a:solidFill>
              <a:latin typeface="Calibri" pitchFamily="34" charset="0"/>
            </a:endParaRPr>
          </a:p>
        </p:txBody>
      </p:sp>
      <p:sp>
        <p:nvSpPr>
          <p:cNvPr id="4104" name="Rectangle 7"/>
          <p:cNvSpPr txBox="1"/>
          <p:nvPr/>
        </p:nvSpPr>
        <p:spPr>
          <a:xfrm>
            <a:off x="1187450" y="4829175"/>
            <a:ext cx="6302375" cy="944563"/>
          </a:xfrm>
          <a:prstGeom prst="rect">
            <a:avLst/>
          </a:prstGeom>
          <a:noFill/>
          <a:ln w="9525">
            <a:noFill/>
          </a:ln>
        </p:spPr>
        <p:txBody>
          <a:bodyPr anchor="t"/>
          <a:p>
            <a:pPr indent="0" eaLnBrk="0" hangingPunct="0">
              <a:spcBef>
                <a:spcPct val="20000"/>
              </a:spcBef>
              <a:buFont typeface="Arial" panose="020B0604020202090204" pitchFamily="34" charset="0"/>
              <a:buNone/>
            </a:pPr>
            <a:r>
              <a:rPr lang="en-ID" altLang="x-none" sz="1800" dirty="0">
                <a:solidFill>
                  <a:srgbClr val="0D0D0D"/>
                </a:solidFill>
                <a:latin typeface="Calibri" pitchFamily="34" charset="0"/>
              </a:rPr>
              <a:t>Dosen Pengampu </a:t>
            </a:r>
            <a:r>
              <a:rPr lang="en-US" altLang="en-ID" sz="1800" dirty="0">
                <a:solidFill>
                  <a:srgbClr val="0D0D0D"/>
                </a:solidFill>
                <a:latin typeface="Calibri" pitchFamily="34" charset="0"/>
              </a:rPr>
              <a:t>Matakuliah</a:t>
            </a:r>
            <a:r>
              <a:rPr lang="en-ID" altLang="x-none" sz="1800" dirty="0">
                <a:solidFill>
                  <a:srgbClr val="0D0D0D"/>
                </a:solidFill>
                <a:latin typeface="Calibri" pitchFamily="34" charset="0"/>
              </a:rPr>
              <a:t>:</a:t>
            </a:r>
            <a:r>
              <a:rPr lang="en-ID" altLang="x-none" sz="2400" dirty="0">
                <a:solidFill>
                  <a:srgbClr val="0D0D0D"/>
                </a:solidFill>
                <a:latin typeface="Calibri" pitchFamily="34" charset="0"/>
              </a:rPr>
              <a:t> </a:t>
            </a:r>
            <a:endParaRPr lang="en-ID" altLang="x-none" sz="2400" dirty="0">
              <a:solidFill>
                <a:srgbClr val="0D0D0D"/>
              </a:solidFill>
              <a:latin typeface="Calibri" pitchFamily="34" charset="0"/>
            </a:endParaRPr>
          </a:p>
          <a:p>
            <a:pPr indent="0" eaLnBrk="0" hangingPunct="0">
              <a:spcBef>
                <a:spcPct val="20000"/>
              </a:spcBef>
              <a:buFont typeface="Arial" panose="020B0604020202090204" pitchFamily="34" charset="0"/>
              <a:buNone/>
            </a:pPr>
            <a:r>
              <a:rPr lang="en-ID" altLang="x-none" sz="2400" dirty="0">
                <a:solidFill>
                  <a:srgbClr val="0D0D0D"/>
                </a:solidFill>
                <a:latin typeface="Calibri" pitchFamily="34" charset="0"/>
              </a:rPr>
              <a:t>Bayu Nugroho, </a:t>
            </a:r>
            <a:r>
              <a:rPr lang="en-US" altLang="en-ID" sz="2400" dirty="0">
                <a:solidFill>
                  <a:srgbClr val="0D0D0D"/>
                </a:solidFill>
                <a:latin typeface="Calibri" pitchFamily="34" charset="0"/>
              </a:rPr>
              <a:t>S.Kom., </a:t>
            </a:r>
            <a:r>
              <a:rPr lang="en-ID" altLang="x-none" sz="2400" dirty="0">
                <a:solidFill>
                  <a:srgbClr val="0D0D0D"/>
                </a:solidFill>
                <a:latin typeface="Calibri" pitchFamily="34" charset="0"/>
              </a:rPr>
              <a:t>M.Eng</a:t>
            </a:r>
            <a:endParaRPr lang="en-ID" altLang="x-none" sz="2400" dirty="0">
              <a:solidFill>
                <a:srgbClr val="0D0D0D"/>
              </a:solidFill>
              <a:latin typeface="Calibri" pitchFamily="34" charset="0"/>
            </a:endParaRPr>
          </a:p>
        </p:txBody>
      </p:sp>
      <p:sp>
        <p:nvSpPr>
          <p:cNvPr id="4105" name="Rectangle 7"/>
          <p:cNvSpPr txBox="1"/>
          <p:nvPr/>
        </p:nvSpPr>
        <p:spPr>
          <a:xfrm>
            <a:off x="1187450" y="298450"/>
            <a:ext cx="3062288" cy="384175"/>
          </a:xfrm>
          <a:prstGeom prst="rect">
            <a:avLst/>
          </a:prstGeom>
          <a:noFill/>
          <a:ln w="9525">
            <a:noFill/>
          </a:ln>
        </p:spPr>
        <p:txBody>
          <a:bodyPr anchor="t"/>
          <a:p>
            <a:pPr indent="0" eaLnBrk="0" hangingPunct="0">
              <a:spcBef>
                <a:spcPct val="20000"/>
              </a:spcBef>
              <a:buFont typeface="Arial" panose="020B0604020202090204" pitchFamily="34" charset="0"/>
              <a:buNone/>
            </a:pPr>
            <a:r>
              <a:rPr lang="en-US" altLang="en-ID" sz="1800" b="1" dirty="0">
                <a:solidFill>
                  <a:srgbClr val="595959"/>
                </a:solidFill>
                <a:latin typeface="Arial Narrow Bold" panose="020B0606020202030204" charset="0"/>
              </a:rPr>
              <a:t>Bahan Ajar</a:t>
            </a:r>
            <a:endParaRPr lang="en-US" altLang="en-ID" sz="1800" b="1" u="sng" dirty="0">
              <a:solidFill>
                <a:srgbClr val="595959"/>
              </a:solidFill>
              <a:latin typeface="Arial Narrow Bold" panose="020B0606020202030204" charset="0"/>
            </a:endParaRPr>
          </a:p>
        </p:txBody>
      </p:sp>
      <p:sp>
        <p:nvSpPr>
          <p:cNvPr id="3" name="Rectangle 7"/>
          <p:cNvSpPr txBox="1"/>
          <p:nvPr/>
        </p:nvSpPr>
        <p:spPr>
          <a:xfrm>
            <a:off x="1222375" y="3981450"/>
            <a:ext cx="5365750" cy="48895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9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9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9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20000"/>
              </a:spcBef>
              <a:spcAft>
                <a:spcPct val="0"/>
              </a:spcAft>
              <a:buFont typeface="Arial" panose="020B0604020202090204" pitchFamily="34" charset="0"/>
              <a:buNone/>
            </a:pPr>
            <a:r>
              <a:rPr kumimoji="0" lang="en-US" sz="2400" b="0" i="0" u="none" strike="noStrike" kern="1200" cap="none" spc="0" normalizeH="0" baseline="0" noProof="1" dirty="0">
                <a:solidFill>
                  <a:schemeClr val="accent6">
                    <a:lumMod val="75000"/>
                  </a:schemeClr>
                </a:solidFill>
                <a:latin typeface="+mn-lt"/>
                <a:ea typeface="+mn-ea"/>
                <a:cs typeface="Arial" panose="020B0604020202090204" pitchFamily="34" charset="0"/>
                <a:sym typeface="+mn-ea"/>
              </a:rPr>
              <a:t>Prodi : SISTEM KOMPUTER</a:t>
            </a:r>
            <a:endParaRPr kumimoji="0" lang="en-US" sz="2400" b="0" i="0" u="none" strike="noStrike" kern="1200" cap="none" spc="0" normalizeH="0" baseline="0" noProof="1" dirty="0">
              <a:solidFill>
                <a:schemeClr val="accent6">
                  <a:lumMod val="75000"/>
                </a:schemeClr>
              </a:solidFill>
              <a:latin typeface="+mn-lt"/>
              <a:ea typeface="Arial" panose="020B0604020202090204" pitchFamily="34" charset="0"/>
              <a:cs typeface="Arial" panose="020B0604020202090204" pitchFamily="34" charset="0"/>
              <a:sym typeface="+mn-ea"/>
            </a:endParaRPr>
          </a:p>
        </p:txBody>
      </p:sp>
      <p:pic>
        <p:nvPicPr>
          <p:cNvPr id="2" name="Picture 1"/>
          <p:cNvPicPr>
            <a:picLocks noChangeAspect="1"/>
          </p:cNvPicPr>
          <p:nvPr/>
        </p:nvPicPr>
        <p:blipFill>
          <a:blip r:embed="rId3"/>
          <a:stretch>
            <a:fillRect/>
          </a:stretch>
        </p:blipFill>
        <p:spPr>
          <a:xfrm>
            <a:off x="5022215" y="451485"/>
            <a:ext cx="2354580" cy="969645"/>
          </a:xfrm>
          <a:prstGeom prst="rect">
            <a:avLst/>
          </a:prstGeom>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Shape 80"/>
          <p:cNvSpPr>
            <a:spLocks noGrp="1"/>
          </p:cNvSpPr>
          <p:nvPr>
            <p:ph type="title"/>
          </p:nvPr>
        </p:nvSpPr>
        <p:spPr>
          <a:xfrm>
            <a:off x="268288" y="212725"/>
            <a:ext cx="8229600" cy="650875"/>
          </a:xfrm>
        </p:spPr>
        <p:txBody>
          <a:bodyPr vert="horz" wrap="square" lIns="91425" tIns="45700" rIns="91425" bIns="45700" anchor="ctr"/>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4" name="Text Box 3"/>
          <p:cNvSpPr txBox="1"/>
          <p:nvPr/>
        </p:nvSpPr>
        <p:spPr>
          <a:xfrm>
            <a:off x="268605" y="645795"/>
            <a:ext cx="7950200" cy="521970"/>
          </a:xfrm>
          <a:prstGeom prst="rect">
            <a:avLst/>
          </a:prstGeom>
          <a:noFill/>
        </p:spPr>
        <p:txBody>
          <a:bodyPr wrap="square" rtlCol="0" anchor="t">
            <a:spAutoFit/>
          </a:bodyPr>
          <a:p>
            <a:pPr marL="457200" indent="-457200">
              <a:buFont typeface="Arial" panose="020B0604020202090204" pitchFamily="34" charset="0"/>
              <a:buChar char="•"/>
            </a:pPr>
            <a:r>
              <a:rPr lang="en-US" sz="2800" b="1" dirty="0">
                <a:latin typeface="Arial Bold" panose="020B0604020202090204" charset="0"/>
                <a:cs typeface="Arial Bold" panose="020B0604020202090204" charset="0"/>
                <a:sym typeface="+mn-ea"/>
              </a:rPr>
              <a:t>LCD Display</a:t>
            </a:r>
            <a:endParaRPr lang="en-US" sz="2800" b="1" dirty="0">
              <a:latin typeface="Arial Bold" panose="020B0604020202090204" charset="0"/>
              <a:cs typeface="Arial Bold" panose="020B0604020202090204" charset="0"/>
              <a:sym typeface="+mn-ea"/>
            </a:endParaRPr>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Text Box 5"/>
          <p:cNvSpPr txBox="1"/>
          <p:nvPr/>
        </p:nvSpPr>
        <p:spPr>
          <a:xfrm>
            <a:off x="268605" y="1167765"/>
            <a:ext cx="8504555" cy="3046095"/>
          </a:xfrm>
          <a:prstGeom prst="rect">
            <a:avLst/>
          </a:prstGeom>
          <a:noFill/>
        </p:spPr>
        <p:txBody>
          <a:bodyPr wrap="square" rtlCol="0" anchor="t">
            <a:spAutoFit/>
          </a:bodyPr>
          <a:p>
            <a:r>
              <a:rPr lang="en-US" sz="2400" dirty="0">
                <a:sym typeface="+mn-ea"/>
              </a:rPr>
              <a:t>LCDs were a big leap in terms of the technology they replaced, which include light-emitting diode (LED) and gas-plasma displays. LCDs allowed displays to be much thinner than cathode ray tube (CRT) technology. LCDs consume much less power than LED and gas-display displays because they work on the principle of blocking light rather than emitting it. Where an LED emits light, the liquid crystals in an LCD produces an image using a backlight.</a:t>
            </a:r>
            <a:endParaRPr lang="en-US" sz="2400" dirty="0">
              <a:sym typeface="+mn-ea"/>
            </a:endParaRPr>
          </a:p>
        </p:txBody>
      </p:sp>
      <p:pic>
        <p:nvPicPr>
          <p:cNvPr id="2" name="Picture 1" descr="Screen Shot 2022-02-05 at 19.30.44"/>
          <p:cNvPicPr>
            <a:picLocks noChangeAspect="1"/>
          </p:cNvPicPr>
          <p:nvPr/>
        </p:nvPicPr>
        <p:blipFill>
          <a:blip r:embed="rId1"/>
          <a:stretch>
            <a:fillRect/>
          </a:stretch>
        </p:blipFill>
        <p:spPr>
          <a:xfrm>
            <a:off x="2211705" y="4972050"/>
            <a:ext cx="1846580" cy="1200150"/>
          </a:xfrm>
          <a:prstGeom prst="rect">
            <a:avLst/>
          </a:prstGeom>
        </p:spPr>
      </p:pic>
      <p:pic>
        <p:nvPicPr>
          <p:cNvPr id="3" name="Picture 2" descr="Screen Shot 2022-02-05 at 19.31.46"/>
          <p:cNvPicPr>
            <a:picLocks noChangeAspect="1"/>
          </p:cNvPicPr>
          <p:nvPr/>
        </p:nvPicPr>
        <p:blipFill>
          <a:blip r:embed="rId2"/>
          <a:stretch>
            <a:fillRect/>
          </a:stretch>
        </p:blipFill>
        <p:spPr>
          <a:xfrm>
            <a:off x="268605" y="5169535"/>
            <a:ext cx="1539240" cy="725170"/>
          </a:xfrm>
          <a:prstGeom prst="rect">
            <a:avLst/>
          </a:prstGeom>
        </p:spPr>
      </p:pic>
      <p:pic>
        <p:nvPicPr>
          <p:cNvPr id="5" name="Picture 4" descr="Screen Shot 2022-02-05 at 19.39.35"/>
          <p:cNvPicPr>
            <a:picLocks noChangeAspect="1"/>
          </p:cNvPicPr>
          <p:nvPr/>
        </p:nvPicPr>
        <p:blipFill>
          <a:blip r:embed="rId3"/>
          <a:stretch>
            <a:fillRect/>
          </a:stretch>
        </p:blipFill>
        <p:spPr>
          <a:xfrm>
            <a:off x="4424045" y="4668520"/>
            <a:ext cx="1651635" cy="1582420"/>
          </a:xfrm>
          <a:prstGeom prst="rect">
            <a:avLst/>
          </a:prstGeom>
        </p:spPr>
      </p:pic>
      <p:pic>
        <p:nvPicPr>
          <p:cNvPr id="7" name="Picture 6" descr="Screen Shot 2022-02-05 at 19.41.34"/>
          <p:cNvPicPr>
            <a:picLocks noChangeAspect="1"/>
          </p:cNvPicPr>
          <p:nvPr/>
        </p:nvPicPr>
        <p:blipFill>
          <a:blip r:embed="rId4"/>
          <a:stretch>
            <a:fillRect/>
          </a:stretch>
        </p:blipFill>
        <p:spPr>
          <a:xfrm>
            <a:off x="6513195" y="4205605"/>
            <a:ext cx="2432050" cy="1966595"/>
          </a:xfrm>
          <a:prstGeom prst="rect">
            <a:avLst/>
          </a:prstGeom>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Shape 80"/>
          <p:cNvSpPr>
            <a:spLocks noGrp="1"/>
          </p:cNvSpPr>
          <p:nvPr>
            <p:ph type="title"/>
          </p:nvPr>
        </p:nvSpPr>
        <p:spPr>
          <a:xfrm>
            <a:off x="268288" y="212725"/>
            <a:ext cx="8229600" cy="650875"/>
          </a:xfrm>
        </p:spPr>
        <p:txBody>
          <a:bodyPr vert="horz" wrap="square" lIns="91425" tIns="45700" rIns="91425" bIns="45700" anchor="ctr"/>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4" name="Text Box 3"/>
          <p:cNvSpPr txBox="1"/>
          <p:nvPr/>
        </p:nvSpPr>
        <p:spPr>
          <a:xfrm>
            <a:off x="268605" y="716915"/>
            <a:ext cx="7950200" cy="521970"/>
          </a:xfrm>
          <a:prstGeom prst="rect">
            <a:avLst/>
          </a:prstGeom>
          <a:noFill/>
        </p:spPr>
        <p:txBody>
          <a:bodyPr wrap="square" rtlCol="0" anchor="t">
            <a:spAutoFit/>
          </a:bodyPr>
          <a:p>
            <a:pPr marL="457200" indent="-457200">
              <a:buFont typeface="Arial" panose="020B0604020202090204" pitchFamily="34" charset="0"/>
              <a:buChar char="•"/>
            </a:pPr>
            <a:r>
              <a:rPr lang="en-US" sz="2800" b="1" dirty="0">
                <a:latin typeface="Arial Bold" panose="020B0604020202090204" charset="0"/>
                <a:cs typeface="Arial Bold" panose="020B0604020202090204" charset="0"/>
                <a:sym typeface="+mn-ea"/>
              </a:rPr>
              <a:t>Transistor</a:t>
            </a:r>
            <a:endParaRPr lang="en-US" sz="2800" b="1" dirty="0">
              <a:latin typeface="Arial Bold" panose="020B0604020202090204" charset="0"/>
              <a:cs typeface="Arial Bold" panose="020B0604020202090204" charset="0"/>
              <a:sym typeface="+mn-ea"/>
            </a:endParaRPr>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Text Box 5"/>
          <p:cNvSpPr txBox="1"/>
          <p:nvPr/>
        </p:nvSpPr>
        <p:spPr>
          <a:xfrm>
            <a:off x="268605" y="1238885"/>
            <a:ext cx="3758565" cy="5262245"/>
          </a:xfrm>
          <a:prstGeom prst="rect">
            <a:avLst/>
          </a:prstGeom>
          <a:noFill/>
        </p:spPr>
        <p:txBody>
          <a:bodyPr wrap="square" rtlCol="0" anchor="t">
            <a:spAutoFit/>
          </a:bodyPr>
          <a:p>
            <a:r>
              <a:rPr lang="en-US" sz="2400" dirty="0">
                <a:sym typeface="+mn-ea"/>
              </a:rPr>
              <a:t>“In 1951 William Schockley invented the first junction transistor. The transistor has led to many other semiconductor inventions, including the integrated circuit (IC), a small device that contains thousands of miniaturized transistors. Because of the IC, modern computers and other electronic miracles are possible.”</a:t>
            </a:r>
            <a:endParaRPr lang="en-US" sz="2400" dirty="0">
              <a:sym typeface="+mn-ea"/>
            </a:endParaRPr>
          </a:p>
        </p:txBody>
      </p:sp>
      <p:pic>
        <p:nvPicPr>
          <p:cNvPr id="2" name="Picture 1" descr="Screen Shot 2022-02-05 at 10.20.59"/>
          <p:cNvPicPr>
            <a:picLocks noChangeAspect="1"/>
          </p:cNvPicPr>
          <p:nvPr/>
        </p:nvPicPr>
        <p:blipFill>
          <a:blip r:embed="rId1"/>
          <a:stretch>
            <a:fillRect/>
          </a:stretch>
        </p:blipFill>
        <p:spPr>
          <a:xfrm>
            <a:off x="4758055" y="471805"/>
            <a:ext cx="2771140" cy="2590800"/>
          </a:xfrm>
          <a:prstGeom prst="rect">
            <a:avLst/>
          </a:prstGeom>
        </p:spPr>
      </p:pic>
      <p:pic>
        <p:nvPicPr>
          <p:cNvPr id="5" name="Picture 4" descr="Screen Shot 2022-02-05 at 10.22.45"/>
          <p:cNvPicPr>
            <a:picLocks noChangeAspect="1"/>
          </p:cNvPicPr>
          <p:nvPr/>
        </p:nvPicPr>
        <p:blipFill>
          <a:blip r:embed="rId2"/>
          <a:stretch>
            <a:fillRect/>
          </a:stretch>
        </p:blipFill>
        <p:spPr>
          <a:xfrm>
            <a:off x="4135120" y="3310255"/>
            <a:ext cx="1360805" cy="1426210"/>
          </a:xfrm>
          <a:prstGeom prst="rect">
            <a:avLst/>
          </a:prstGeom>
        </p:spPr>
      </p:pic>
      <p:pic>
        <p:nvPicPr>
          <p:cNvPr id="8" name="Picture 7" descr="Screen Shot 2022-02-05 at 10.23.19"/>
          <p:cNvPicPr>
            <a:picLocks noChangeAspect="1"/>
          </p:cNvPicPr>
          <p:nvPr/>
        </p:nvPicPr>
        <p:blipFill>
          <a:blip r:embed="rId3"/>
          <a:stretch>
            <a:fillRect/>
          </a:stretch>
        </p:blipFill>
        <p:spPr>
          <a:xfrm>
            <a:off x="4182110" y="4736465"/>
            <a:ext cx="1267460" cy="1533525"/>
          </a:xfrm>
          <a:prstGeom prst="rect">
            <a:avLst/>
          </a:prstGeom>
        </p:spPr>
      </p:pic>
      <p:pic>
        <p:nvPicPr>
          <p:cNvPr id="10" name="Picture 9" descr="Screen Shot 2022-02-05 at 10.24.35"/>
          <p:cNvPicPr>
            <a:picLocks noChangeAspect="1"/>
          </p:cNvPicPr>
          <p:nvPr/>
        </p:nvPicPr>
        <p:blipFill>
          <a:blip r:embed="rId4"/>
          <a:srcRect b="47200"/>
          <a:stretch>
            <a:fillRect/>
          </a:stretch>
        </p:blipFill>
        <p:spPr>
          <a:xfrm>
            <a:off x="7529195" y="3552825"/>
            <a:ext cx="1336675" cy="2446020"/>
          </a:xfrm>
          <a:prstGeom prst="rect">
            <a:avLst/>
          </a:prstGeom>
        </p:spPr>
      </p:pic>
      <p:pic>
        <p:nvPicPr>
          <p:cNvPr id="11" name="Picture 10" descr="Screen Shot 2022-02-05 at 10.24.35"/>
          <p:cNvPicPr>
            <a:picLocks noChangeAspect="1"/>
          </p:cNvPicPr>
          <p:nvPr/>
        </p:nvPicPr>
        <p:blipFill>
          <a:blip r:embed="rId4"/>
          <a:srcRect t="51939"/>
          <a:stretch>
            <a:fillRect/>
          </a:stretch>
        </p:blipFill>
        <p:spPr>
          <a:xfrm>
            <a:off x="5794375" y="3617595"/>
            <a:ext cx="1390015" cy="2316480"/>
          </a:xfrm>
          <a:prstGeom prst="rect">
            <a:avLst/>
          </a:prstGeom>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Shape 80"/>
          <p:cNvSpPr>
            <a:spLocks noGrp="1"/>
          </p:cNvSpPr>
          <p:nvPr>
            <p:ph type="title"/>
          </p:nvPr>
        </p:nvSpPr>
        <p:spPr>
          <a:xfrm>
            <a:off x="268288" y="212725"/>
            <a:ext cx="8229600" cy="650875"/>
          </a:xfrm>
        </p:spPr>
        <p:txBody>
          <a:bodyPr vert="horz" wrap="square" lIns="91425" tIns="45700" rIns="91425" bIns="45700" anchor="ctr"/>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4" name="Text Box 3"/>
          <p:cNvSpPr txBox="1"/>
          <p:nvPr/>
        </p:nvSpPr>
        <p:spPr>
          <a:xfrm>
            <a:off x="268605" y="683895"/>
            <a:ext cx="7950200" cy="521970"/>
          </a:xfrm>
          <a:prstGeom prst="rect">
            <a:avLst/>
          </a:prstGeom>
          <a:noFill/>
        </p:spPr>
        <p:txBody>
          <a:bodyPr wrap="square" rtlCol="0" anchor="t">
            <a:spAutoFit/>
          </a:bodyPr>
          <a:p>
            <a:pPr marL="457200" indent="-457200">
              <a:buFont typeface="Arial" panose="020B0604020202090204" pitchFamily="34" charset="0"/>
              <a:buChar char="•"/>
            </a:pPr>
            <a:r>
              <a:rPr lang="en-US" sz="2800" b="1" dirty="0">
                <a:latin typeface="Arial Bold" panose="020B0604020202090204" charset="0"/>
                <a:cs typeface="Arial Bold" panose="020B0604020202090204" charset="0"/>
                <a:sym typeface="+mn-ea"/>
              </a:rPr>
              <a:t>Oscillator, Timer</a:t>
            </a:r>
            <a:endParaRPr lang="en-US" sz="2800" b="1" dirty="0">
              <a:latin typeface="Arial Bold" panose="020B0604020202090204" charset="0"/>
              <a:cs typeface="Arial Bold" panose="020B0604020202090204" charset="0"/>
              <a:sym typeface="+mn-ea"/>
            </a:endParaRPr>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2" name="Picture 1" descr="Screen Shot 2022-02-05 at 10.48.08"/>
          <p:cNvPicPr>
            <a:picLocks noChangeAspect="1"/>
          </p:cNvPicPr>
          <p:nvPr/>
        </p:nvPicPr>
        <p:blipFill>
          <a:blip r:embed="rId1"/>
          <a:stretch>
            <a:fillRect/>
          </a:stretch>
        </p:blipFill>
        <p:spPr>
          <a:xfrm>
            <a:off x="5514975" y="4498975"/>
            <a:ext cx="3322320" cy="1441450"/>
          </a:xfrm>
          <a:prstGeom prst="rect">
            <a:avLst/>
          </a:prstGeom>
        </p:spPr>
      </p:pic>
      <p:sp>
        <p:nvSpPr>
          <p:cNvPr id="3" name="Text Box 2"/>
          <p:cNvSpPr txBox="1"/>
          <p:nvPr/>
        </p:nvSpPr>
        <p:spPr>
          <a:xfrm>
            <a:off x="336550" y="1275715"/>
            <a:ext cx="4060825" cy="1938020"/>
          </a:xfrm>
          <a:prstGeom prst="rect">
            <a:avLst/>
          </a:prstGeom>
          <a:noFill/>
        </p:spPr>
        <p:txBody>
          <a:bodyPr wrap="square" rtlCol="0" anchor="t">
            <a:spAutoFit/>
          </a:bodyPr>
          <a:p>
            <a:r>
              <a:rPr lang="en-US" sz="2400"/>
              <a:t>Oscillators are electronic circuits that generate a continuous periodic waveform at a precise frequency.</a:t>
            </a:r>
            <a:endParaRPr lang="en-US" sz="2400"/>
          </a:p>
        </p:txBody>
      </p:sp>
      <p:pic>
        <p:nvPicPr>
          <p:cNvPr id="5" name="Picture 4" descr="Screen Shot 2022-02-05 at 19.53.26"/>
          <p:cNvPicPr>
            <a:picLocks noChangeAspect="1"/>
          </p:cNvPicPr>
          <p:nvPr/>
        </p:nvPicPr>
        <p:blipFill>
          <a:blip r:embed="rId2"/>
          <a:stretch>
            <a:fillRect/>
          </a:stretch>
        </p:blipFill>
        <p:spPr>
          <a:xfrm>
            <a:off x="4594860" y="863600"/>
            <a:ext cx="1541780" cy="1036955"/>
          </a:xfrm>
          <a:prstGeom prst="rect">
            <a:avLst/>
          </a:prstGeom>
        </p:spPr>
      </p:pic>
      <p:sp>
        <p:nvSpPr>
          <p:cNvPr id="7" name="Text Box 6"/>
          <p:cNvSpPr txBox="1"/>
          <p:nvPr/>
        </p:nvSpPr>
        <p:spPr>
          <a:xfrm>
            <a:off x="336550" y="4065905"/>
            <a:ext cx="3321050" cy="2306955"/>
          </a:xfrm>
          <a:prstGeom prst="rect">
            <a:avLst/>
          </a:prstGeom>
          <a:noFill/>
        </p:spPr>
        <p:txBody>
          <a:bodyPr wrap="square" rtlCol="0" anchor="t">
            <a:spAutoFit/>
          </a:bodyPr>
          <a:p>
            <a:r>
              <a:rPr lang="en-US" sz="2400"/>
              <a:t>The 555 timer IC is an integrated circuit (chip) used in a variety of timer, delay, pulse generation, and oscillator applications</a:t>
            </a:r>
            <a:endParaRPr lang="en-US" sz="2400"/>
          </a:p>
        </p:txBody>
      </p:sp>
      <p:pic>
        <p:nvPicPr>
          <p:cNvPr id="8" name="Picture 7" descr="Screen Shot 2022-02-05 at 19.58.12"/>
          <p:cNvPicPr>
            <a:picLocks noChangeAspect="1"/>
          </p:cNvPicPr>
          <p:nvPr/>
        </p:nvPicPr>
        <p:blipFill>
          <a:blip r:embed="rId3"/>
          <a:stretch>
            <a:fillRect/>
          </a:stretch>
        </p:blipFill>
        <p:spPr>
          <a:xfrm>
            <a:off x="3748405" y="4547235"/>
            <a:ext cx="1463040" cy="1393190"/>
          </a:xfrm>
          <a:prstGeom prst="rect">
            <a:avLst/>
          </a:prstGeom>
        </p:spPr>
      </p:pic>
      <p:pic>
        <p:nvPicPr>
          <p:cNvPr id="10" name="Picture 9" descr="Screen Shot 2022-02-05 at 19.59.35"/>
          <p:cNvPicPr>
            <a:picLocks noChangeAspect="1"/>
          </p:cNvPicPr>
          <p:nvPr/>
        </p:nvPicPr>
        <p:blipFill>
          <a:blip r:embed="rId4"/>
          <a:stretch>
            <a:fillRect/>
          </a:stretch>
        </p:blipFill>
        <p:spPr>
          <a:xfrm>
            <a:off x="6878320" y="743585"/>
            <a:ext cx="1704340" cy="1235710"/>
          </a:xfrm>
          <a:prstGeom prst="rect">
            <a:avLst/>
          </a:prstGeom>
        </p:spPr>
      </p:pic>
      <p:pic>
        <p:nvPicPr>
          <p:cNvPr id="11" name="Picture 10" descr="Screen Shot 2022-02-05 at 20.00.26"/>
          <p:cNvPicPr>
            <a:picLocks noChangeAspect="1"/>
          </p:cNvPicPr>
          <p:nvPr/>
        </p:nvPicPr>
        <p:blipFill>
          <a:blip r:embed="rId5"/>
          <a:stretch>
            <a:fillRect/>
          </a:stretch>
        </p:blipFill>
        <p:spPr>
          <a:xfrm>
            <a:off x="5274945" y="2212340"/>
            <a:ext cx="1950085" cy="1001395"/>
          </a:xfrm>
          <a:prstGeom prst="rect">
            <a:avLst/>
          </a:prstGeom>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Shape 80"/>
          <p:cNvSpPr>
            <a:spLocks noGrp="1"/>
          </p:cNvSpPr>
          <p:nvPr>
            <p:ph type="title"/>
          </p:nvPr>
        </p:nvSpPr>
        <p:spPr>
          <a:xfrm>
            <a:off x="268288" y="212725"/>
            <a:ext cx="8229600" cy="650875"/>
          </a:xfrm>
        </p:spPr>
        <p:txBody>
          <a:bodyPr vert="horz" wrap="square" lIns="91425" tIns="45700" rIns="91425" bIns="45700" anchor="ctr"/>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4" name="Text Box 3"/>
          <p:cNvSpPr txBox="1"/>
          <p:nvPr/>
        </p:nvSpPr>
        <p:spPr>
          <a:xfrm>
            <a:off x="268605" y="683895"/>
            <a:ext cx="7950200" cy="521970"/>
          </a:xfrm>
          <a:prstGeom prst="rect">
            <a:avLst/>
          </a:prstGeom>
          <a:noFill/>
        </p:spPr>
        <p:txBody>
          <a:bodyPr wrap="square" rtlCol="0" anchor="t">
            <a:spAutoFit/>
          </a:bodyPr>
          <a:p>
            <a:pPr marL="457200" indent="-457200">
              <a:buFont typeface="Arial" panose="020B0604020202090204" pitchFamily="34" charset="0"/>
              <a:buChar char="•"/>
            </a:pPr>
            <a:r>
              <a:rPr lang="en-US" sz="2800" b="1" dirty="0">
                <a:latin typeface="Arial Bold" panose="020B0604020202090204" charset="0"/>
                <a:cs typeface="Arial Bold" panose="020B0604020202090204" charset="0"/>
                <a:sym typeface="+mn-ea"/>
              </a:rPr>
              <a:t>Push Button, Relay</a:t>
            </a:r>
            <a:endParaRPr lang="en-US" sz="2800" b="1" dirty="0">
              <a:latin typeface="Arial Bold" panose="020B0604020202090204" charset="0"/>
              <a:cs typeface="Arial Bold" panose="020B0604020202090204" charset="0"/>
              <a:sym typeface="+mn-ea"/>
            </a:endParaRPr>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2" name="Text Box 1"/>
          <p:cNvSpPr txBox="1"/>
          <p:nvPr/>
        </p:nvSpPr>
        <p:spPr>
          <a:xfrm>
            <a:off x="336550" y="1374775"/>
            <a:ext cx="4448810" cy="1938020"/>
          </a:xfrm>
          <a:prstGeom prst="rect">
            <a:avLst/>
          </a:prstGeom>
          <a:noFill/>
        </p:spPr>
        <p:txBody>
          <a:bodyPr wrap="square" rtlCol="0" anchor="t">
            <a:spAutoFit/>
          </a:bodyPr>
          <a:p>
            <a:r>
              <a:rPr lang="en-US" sz="2400"/>
              <a:t>A push-button (also spelled pushbutton) or simply button is a simple switch mechanism to control some aspect of a machine or a process.</a:t>
            </a:r>
            <a:endParaRPr lang="en-US" sz="2400"/>
          </a:p>
        </p:txBody>
      </p:sp>
      <p:pic>
        <p:nvPicPr>
          <p:cNvPr id="3" name="Picture 2" descr="Screen Shot 2022-02-05 at 20.03.26"/>
          <p:cNvPicPr>
            <a:picLocks noChangeAspect="1"/>
          </p:cNvPicPr>
          <p:nvPr/>
        </p:nvPicPr>
        <p:blipFill>
          <a:blip r:embed="rId1"/>
          <a:stretch>
            <a:fillRect/>
          </a:stretch>
        </p:blipFill>
        <p:spPr>
          <a:xfrm>
            <a:off x="4850130" y="775335"/>
            <a:ext cx="1035685" cy="1012190"/>
          </a:xfrm>
          <a:prstGeom prst="rect">
            <a:avLst/>
          </a:prstGeom>
        </p:spPr>
      </p:pic>
      <p:pic>
        <p:nvPicPr>
          <p:cNvPr id="5" name="Picture 4" descr="Screen Shot 2022-02-05 at 20.04.06"/>
          <p:cNvPicPr>
            <a:picLocks noChangeAspect="1"/>
          </p:cNvPicPr>
          <p:nvPr/>
        </p:nvPicPr>
        <p:blipFill>
          <a:blip r:embed="rId2"/>
          <a:stretch>
            <a:fillRect/>
          </a:stretch>
        </p:blipFill>
        <p:spPr>
          <a:xfrm>
            <a:off x="4850130" y="2259330"/>
            <a:ext cx="1258570" cy="1053465"/>
          </a:xfrm>
          <a:prstGeom prst="rect">
            <a:avLst/>
          </a:prstGeom>
        </p:spPr>
      </p:pic>
      <p:pic>
        <p:nvPicPr>
          <p:cNvPr id="6" name="Picture 5" descr="Screen Shot 2022-02-05 at 20.05.31"/>
          <p:cNvPicPr>
            <a:picLocks noChangeAspect="1"/>
          </p:cNvPicPr>
          <p:nvPr/>
        </p:nvPicPr>
        <p:blipFill>
          <a:blip r:embed="rId3"/>
          <a:stretch>
            <a:fillRect/>
          </a:stretch>
        </p:blipFill>
        <p:spPr>
          <a:xfrm>
            <a:off x="6364605" y="1005205"/>
            <a:ext cx="2133600" cy="2044700"/>
          </a:xfrm>
          <a:prstGeom prst="rect">
            <a:avLst/>
          </a:prstGeom>
        </p:spPr>
      </p:pic>
      <p:pic>
        <p:nvPicPr>
          <p:cNvPr id="7" name="Picture 6" descr="Screen Shot 2022-02-05 at 20.08.33"/>
          <p:cNvPicPr>
            <a:picLocks noChangeAspect="1"/>
          </p:cNvPicPr>
          <p:nvPr/>
        </p:nvPicPr>
        <p:blipFill>
          <a:blip r:embed="rId4"/>
          <a:stretch>
            <a:fillRect/>
          </a:stretch>
        </p:blipFill>
        <p:spPr>
          <a:xfrm>
            <a:off x="5117465" y="4421505"/>
            <a:ext cx="1721485" cy="1361440"/>
          </a:xfrm>
          <a:prstGeom prst="rect">
            <a:avLst/>
          </a:prstGeom>
        </p:spPr>
      </p:pic>
      <p:sp>
        <p:nvSpPr>
          <p:cNvPr id="8" name="Text Box 7"/>
          <p:cNvSpPr txBox="1"/>
          <p:nvPr/>
        </p:nvSpPr>
        <p:spPr>
          <a:xfrm>
            <a:off x="336550" y="4132580"/>
            <a:ext cx="3441065" cy="1938020"/>
          </a:xfrm>
          <a:prstGeom prst="rect">
            <a:avLst/>
          </a:prstGeom>
          <a:noFill/>
        </p:spPr>
        <p:txBody>
          <a:bodyPr wrap="square" rtlCol="0" anchor="t">
            <a:spAutoFit/>
          </a:bodyPr>
          <a:p>
            <a:r>
              <a:rPr lang="en-US" sz="2400"/>
              <a:t>The relay is the device that open or closes the contacts to cause the operation of the other electric control.</a:t>
            </a:r>
            <a:endParaRPr lang="en-US" sz="2400"/>
          </a:p>
        </p:txBody>
      </p:sp>
      <p:pic>
        <p:nvPicPr>
          <p:cNvPr id="10" name="Picture 9" descr="Screen Shot 2022-02-05 at 20.18.25"/>
          <p:cNvPicPr>
            <a:picLocks noChangeAspect="1"/>
          </p:cNvPicPr>
          <p:nvPr/>
        </p:nvPicPr>
        <p:blipFill>
          <a:blip r:embed="rId5"/>
          <a:stretch>
            <a:fillRect/>
          </a:stretch>
        </p:blipFill>
        <p:spPr>
          <a:xfrm>
            <a:off x="3483610" y="4461510"/>
            <a:ext cx="1224915" cy="1280795"/>
          </a:xfrm>
          <a:prstGeom prst="rect">
            <a:avLst/>
          </a:prstGeom>
        </p:spPr>
      </p:pic>
      <p:pic>
        <p:nvPicPr>
          <p:cNvPr id="11" name="Picture 10" descr="Screen Shot 2022-02-05 at 20.19.33"/>
          <p:cNvPicPr>
            <a:picLocks noChangeAspect="1"/>
          </p:cNvPicPr>
          <p:nvPr/>
        </p:nvPicPr>
        <p:blipFill>
          <a:blip r:embed="rId6"/>
          <a:stretch>
            <a:fillRect/>
          </a:stretch>
        </p:blipFill>
        <p:spPr>
          <a:xfrm>
            <a:off x="7076440" y="3910330"/>
            <a:ext cx="1606550" cy="2160270"/>
          </a:xfrm>
          <a:prstGeom prst="rect">
            <a:avLst/>
          </a:prstGeom>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Shape 80"/>
          <p:cNvSpPr>
            <a:spLocks noGrp="1"/>
          </p:cNvSpPr>
          <p:nvPr>
            <p:ph type="title"/>
          </p:nvPr>
        </p:nvSpPr>
        <p:spPr>
          <a:xfrm>
            <a:off x="268288" y="212725"/>
            <a:ext cx="8229600" cy="650875"/>
          </a:xfrm>
        </p:spPr>
        <p:txBody>
          <a:bodyPr vert="horz" wrap="square" lIns="91425" tIns="45700" rIns="91425" bIns="45700" anchor="ctr"/>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10242" name="Shape 81"/>
          <p:cNvSpPr>
            <a:spLocks noGrp="1"/>
          </p:cNvSpPr>
          <p:nvPr>
            <p:ph idx="1"/>
          </p:nvPr>
        </p:nvSpPr>
        <p:spPr>
          <a:xfrm>
            <a:off x="268605" y="863600"/>
            <a:ext cx="8608695" cy="2548255"/>
          </a:xfrm>
        </p:spPr>
        <p:txBody>
          <a:bodyPr vert="horz" wrap="square" lIns="91425" tIns="45700" rIns="91425" bIns="45700" anchor="t"/>
          <a:p>
            <a:pPr marL="0" indent="0">
              <a:spcBef>
                <a:spcPct val="0"/>
              </a:spcBef>
              <a:buClr>
                <a:schemeClr val="accent2"/>
              </a:buClr>
              <a:buSzPct val="60000"/>
              <a:buNone/>
            </a:pPr>
            <a:r>
              <a:rPr lang="en-US" sz="2800" b="1" dirty="0"/>
              <a:t>Tugas Mandiri (teori):</a:t>
            </a:r>
            <a:endParaRPr lang="en-US" sz="2800" b="1" dirty="0"/>
          </a:p>
          <a:p>
            <a:pPr marL="0" indent="0">
              <a:spcBef>
                <a:spcPct val="0"/>
              </a:spcBef>
              <a:buClr>
                <a:schemeClr val="accent2"/>
              </a:buClr>
              <a:buSzPct val="60000"/>
              <a:buNone/>
            </a:pPr>
            <a:r>
              <a:rPr lang="en-US" sz="1400" dirty="0"/>
              <a:t> </a:t>
            </a:r>
            <a:endParaRPr lang="en-US" sz="1400" dirty="0"/>
          </a:p>
          <a:p>
            <a:pPr marL="514350" indent="-514350">
              <a:spcBef>
                <a:spcPct val="0"/>
              </a:spcBef>
              <a:buClr>
                <a:schemeClr val="accent2"/>
              </a:buClr>
              <a:buSzPct val="60000"/>
              <a:buAutoNum type="arabicPeriod"/>
            </a:pPr>
            <a:r>
              <a:rPr lang="en-US" sz="2800" dirty="0"/>
              <a:t>Apa yang dimaksud dengan komponen aktif dan komponen pasif elektronika? jelaskan.</a:t>
            </a:r>
            <a:endParaRPr lang="en-US" sz="2800" dirty="0"/>
          </a:p>
          <a:p>
            <a:pPr marL="514350" indent="-514350">
              <a:spcBef>
                <a:spcPct val="0"/>
              </a:spcBef>
              <a:buClr>
                <a:schemeClr val="accent2"/>
              </a:buClr>
              <a:buSzPct val="60000"/>
              <a:buAutoNum type="arabicPeriod"/>
            </a:pPr>
            <a:r>
              <a:rPr lang="en-US" sz="2800" dirty="0"/>
              <a:t>Sebutkan jenis lain dan fungsi komponen yang ada (sertakan gambar komponennya)</a:t>
            </a:r>
            <a:endParaRPr lang="en-US" sz="2800" dirty="0"/>
          </a:p>
          <a:p>
            <a:pPr marL="0" indent="0">
              <a:spcBef>
                <a:spcPct val="0"/>
              </a:spcBef>
              <a:buClr>
                <a:schemeClr val="accent2"/>
              </a:buClr>
              <a:buSzPct val="60000"/>
              <a:buNone/>
            </a:pPr>
            <a:endParaRPr lang="en-US" sz="2800" dirty="0"/>
          </a:p>
        </p:txBody>
      </p:sp>
      <p:sp>
        <p:nvSpPr>
          <p:cNvPr id="2" name="Shape 81"/>
          <p:cNvSpPr>
            <a:spLocks noGrp="1"/>
          </p:cNvSpPr>
          <p:nvPr/>
        </p:nvSpPr>
        <p:spPr>
          <a:xfrm>
            <a:off x="267335" y="3908425"/>
            <a:ext cx="8608695" cy="2945130"/>
          </a:xfrm>
          <a:prstGeom prst="rect">
            <a:avLst/>
          </a:prstGeom>
          <a:noFill/>
          <a:ln w="9525">
            <a:noFill/>
          </a:ln>
        </p:spPr>
        <p:txBody>
          <a:bodyPr vert="horz" wrap="square" lIns="91425" tIns="45700" rIns="91425" bIns="45700" anchor="t"/>
          <a:lstStyle>
            <a:lvl1pPr marL="342900" indent="-342900" algn="l" rtl="0" eaLnBrk="0" fontAlgn="base" hangingPunct="0">
              <a:spcBef>
                <a:spcPct val="20000"/>
              </a:spcBef>
              <a:spcAft>
                <a:spcPct val="0"/>
              </a:spcAft>
              <a:buFont typeface="Arial" panose="020B060402020209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9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9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indent="0">
              <a:spcBef>
                <a:spcPct val="0"/>
              </a:spcBef>
              <a:buClr>
                <a:schemeClr val="accent2"/>
              </a:buClr>
              <a:buSzPct val="60000"/>
              <a:buNone/>
            </a:pPr>
            <a:r>
              <a:rPr lang="en-US" sz="2800" b="1" dirty="0"/>
              <a:t>Tugas Mandiri (prakt):</a:t>
            </a:r>
            <a:endParaRPr lang="en-US" sz="2800" b="1" dirty="0"/>
          </a:p>
          <a:p>
            <a:pPr marL="0" indent="0">
              <a:spcBef>
                <a:spcPct val="0"/>
              </a:spcBef>
              <a:buClr>
                <a:schemeClr val="accent2"/>
              </a:buClr>
              <a:buSzPct val="60000"/>
              <a:buNone/>
            </a:pPr>
            <a:endParaRPr lang="en-US" sz="1000" b="1" dirty="0"/>
          </a:p>
          <a:p>
            <a:pPr marL="0" indent="0">
              <a:spcBef>
                <a:spcPct val="0"/>
              </a:spcBef>
              <a:buClr>
                <a:schemeClr val="accent2"/>
              </a:buClr>
              <a:buSzPct val="60000"/>
              <a:buNone/>
            </a:pPr>
            <a:r>
              <a:rPr lang="en-US" sz="2400" dirty="0"/>
              <a:t>Gambarkan simbol dalam rangkaian elektronika komponen </a:t>
            </a:r>
            <a:r>
              <a:rPr lang="en-US" sz="2400" dirty="0">
                <a:sym typeface="+mn-ea"/>
              </a:rPr>
              <a:t>berikut ini:</a:t>
            </a:r>
            <a:endParaRPr lang="en-US" sz="2400" dirty="0">
              <a:sym typeface="+mn-ea"/>
            </a:endParaRPr>
          </a:p>
          <a:p>
            <a:pPr marL="0" indent="0">
              <a:spcBef>
                <a:spcPct val="0"/>
              </a:spcBef>
              <a:buClr>
                <a:schemeClr val="accent2"/>
              </a:buClr>
              <a:buSzPct val="60000"/>
              <a:buNone/>
            </a:pPr>
            <a:endParaRPr lang="en-US" sz="1000" dirty="0"/>
          </a:p>
          <a:p>
            <a:pPr marL="0" indent="0">
              <a:spcBef>
                <a:spcPct val="0"/>
              </a:spcBef>
              <a:buClr>
                <a:schemeClr val="accent2"/>
              </a:buClr>
              <a:buSzPct val="60000"/>
              <a:buNone/>
            </a:pPr>
            <a:r>
              <a:rPr lang="en-US" sz="2400" dirty="0">
                <a:sym typeface="+mn-ea"/>
              </a:rPr>
              <a:t>Resistor, Dioda, Zenner, LED, 7 Segment, LCD, Transistor, Oscillators, Timer, Push Button, Relay</a:t>
            </a:r>
            <a:endParaRPr lang="en-US" sz="2400" dirty="0"/>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a:spLocks noGrp="1"/>
          </p:cNvSpPr>
          <p:nvPr>
            <p:ph type="title"/>
            <p:custDataLst>
              <p:tags r:id="rId1"/>
            </p:custDataLst>
          </p:nvPr>
        </p:nvSpPr>
        <p:spPr bwMode="auto">
          <a:xfrm>
            <a:off x="3500430" y="2629326"/>
            <a:ext cx="2428892" cy="1362075"/>
          </a:xfrm>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7200" b="0" i="0" u="none" strike="noStrike" kern="1200" cap="none" spc="0" normalizeH="0" baseline="0" noProof="0" dirty="0" smtClean="0">
                <a:ln w="18415" cmpd="sng">
                  <a:solidFill>
                    <a:srgbClr val="FFFFFF"/>
                  </a:solidFill>
                  <a:prstDash val="solid"/>
                </a:ln>
                <a:solidFill>
                  <a:srgbClr val="FFFF00"/>
                </a:solidFill>
                <a:effectLst>
                  <a:glow rad="63500">
                    <a:schemeClr val="accent4">
                      <a:satMod val="175000"/>
                      <a:alpha val="40000"/>
                    </a:schemeClr>
                  </a:glow>
                  <a:outerShdw blurRad="63500" dir="3600000" algn="tl" rotWithShape="0">
                    <a:srgbClr val="000000">
                      <a:alpha val="70000"/>
                    </a:srgbClr>
                  </a:outerShdw>
                  <a:reflection blurRad="6350" stA="60000" endA="900" endPos="58000" dir="5400000" sy="-100000" algn="bl" rotWithShape="0"/>
                </a:effectLst>
                <a:uLnTx/>
                <a:uFillTx/>
                <a:latin typeface="Arial Black" panose="020B0A04020102020204" pitchFamily="34" charset="0"/>
                <a:ea typeface="+mj-ea"/>
                <a:cs typeface="+mj-cs"/>
              </a:rPr>
              <a:t>end</a:t>
            </a:r>
            <a:endParaRPr kumimoji="0" lang="en-US" sz="7200" b="0" i="0" u="none" strike="noStrike" kern="1200" cap="none" spc="0" normalizeH="0" baseline="0" noProof="0" dirty="0">
              <a:ln w="18415" cmpd="sng">
                <a:solidFill>
                  <a:srgbClr val="FFFFFF"/>
                </a:solidFill>
                <a:prstDash val="solid"/>
              </a:ln>
              <a:solidFill>
                <a:srgbClr val="FFFF00"/>
              </a:solidFill>
              <a:effectLst>
                <a:glow rad="63500">
                  <a:schemeClr val="accent4">
                    <a:satMod val="175000"/>
                    <a:alpha val="40000"/>
                  </a:schemeClr>
                </a:glow>
                <a:outerShdw blurRad="63500" dir="3600000" algn="tl" rotWithShape="0">
                  <a:srgbClr val="000000">
                    <a:alpha val="70000"/>
                  </a:srgbClr>
                </a:outerShdw>
                <a:reflection blurRad="6350" stA="60000" endA="900" endPos="58000" dir="5400000" sy="-100000" algn="bl" rotWithShape="0"/>
              </a:effectLst>
              <a:uLnTx/>
              <a:uFillTx/>
              <a:latin typeface="Arial Black" panose="020B0A04020102020204" pitchFamily="34" charset="0"/>
              <a:ea typeface="+mj-ea"/>
              <a:cs typeface="+mj-cs"/>
            </a:endParaRPr>
          </a:p>
        </p:txBody>
      </p:sp>
      <p:sp>
        <p:nvSpPr>
          <p:cNvPr id="14339" name="Date Placeholder 3"/>
          <p:cNvSpPr>
            <a:spLocks noGrp="1"/>
          </p:cNvSpPr>
          <p:nvPr>
            <p:ph type="dt" sz="half" idx="10"/>
          </p:nvPr>
        </p:nvSpPr>
        <p:spPr>
          <a:noFill/>
          <a:ln>
            <a:noFill/>
          </a:ln>
        </p:spPr>
        <p:txBody>
          <a:bodyPr wrap="square"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90204" pitchFamily="34" charset="0"/>
                <a:ea typeface="Arial" panose="020B060402020209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Arial" panose="020B0604020202090204" pitchFamily="34" charset="0"/>
                <a:cs typeface="+mn-cs"/>
              </a:defRPr>
            </a:lvl5pPr>
          </a:lstStyle>
          <a:p>
            <a:pPr lvl="0" indent="0" eaLnBrk="1" hangingPunct="1"/>
            <a:r>
              <a:rPr lang="en-US" altLang="en-US" sz="1200" dirty="0">
                <a:solidFill>
                  <a:srgbClr val="898989"/>
                </a:solidFill>
                <a:latin typeface="Calibri" pitchFamily="34" charset="0"/>
              </a:rPr>
              <a:t>*</a:t>
            </a:r>
            <a:endParaRPr lang="en-US" altLang="en-US" sz="1200" dirty="0">
              <a:solidFill>
                <a:srgbClr val="898989"/>
              </a:solidFill>
              <a:latin typeface="Calibri" pitchFamily="34" charset="0"/>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Shape 81"/>
          <p:cNvSpPr>
            <a:spLocks noGrp="1"/>
          </p:cNvSpPr>
          <p:nvPr>
            <p:ph idx="1"/>
          </p:nvPr>
        </p:nvSpPr>
        <p:spPr>
          <a:xfrm>
            <a:off x="457200" y="1774825"/>
            <a:ext cx="8258175" cy="2074863"/>
          </a:xfrm>
        </p:spPr>
        <p:txBody>
          <a:bodyPr vert="horz" wrap="square" lIns="91425" tIns="45700" rIns="91425" bIns="45700" anchor="t"/>
          <a:p>
            <a:pPr marL="0" indent="0">
              <a:spcBef>
                <a:spcPct val="0"/>
              </a:spcBef>
              <a:buClr>
                <a:schemeClr val="accent2"/>
              </a:buClr>
              <a:buSzPct val="60000"/>
              <a:buNone/>
            </a:pPr>
            <a:r>
              <a:rPr lang="en-US" sz="3000" dirty="0"/>
              <a:t>- </a:t>
            </a:r>
            <a:r>
              <a:rPr lang="id-ID" altLang="x-none" sz="3000" dirty="0"/>
              <a:t>Kontrak Perkuliahan </a:t>
            </a:r>
            <a:r>
              <a:rPr lang="en-US" altLang="id-ID" sz="3000" dirty="0"/>
              <a:t>&amp;</a:t>
            </a:r>
            <a:r>
              <a:rPr lang="id-ID" altLang="x-none" sz="3000" dirty="0"/>
              <a:t> </a:t>
            </a:r>
            <a:r>
              <a:rPr lang="en-US" sz="3000" dirty="0"/>
              <a:t>I</a:t>
            </a:r>
            <a:r>
              <a:rPr lang="id-ID" altLang="x-none" sz="3000" dirty="0"/>
              <a:t>nstrume</a:t>
            </a:r>
            <a:r>
              <a:rPr lang="en-US" altLang="id-ID" sz="3000" dirty="0"/>
              <a:t>nt </a:t>
            </a:r>
            <a:r>
              <a:rPr lang="en-US" sz="3000" dirty="0"/>
              <a:t>A</a:t>
            </a:r>
            <a:r>
              <a:rPr lang="id-ID" altLang="x-none" sz="3000" dirty="0"/>
              <a:t>ssesment </a:t>
            </a:r>
            <a:endParaRPr lang="en-US" sz="3000" dirty="0"/>
          </a:p>
          <a:p>
            <a:pPr marL="0" indent="0">
              <a:spcBef>
                <a:spcPct val="0"/>
              </a:spcBef>
              <a:buClr>
                <a:schemeClr val="accent2"/>
              </a:buClr>
              <a:buSzPct val="60000"/>
              <a:buNone/>
            </a:pPr>
            <a:r>
              <a:rPr lang="en-US" sz="3000" dirty="0"/>
              <a:t>- </a:t>
            </a:r>
            <a:r>
              <a:rPr lang="id-ID" altLang="x-none" sz="3000" dirty="0"/>
              <a:t>R</a:t>
            </a:r>
            <a:r>
              <a:rPr lang="en-US" sz="3000" dirty="0"/>
              <a:t>encana </a:t>
            </a:r>
            <a:r>
              <a:rPr lang="id-ID" altLang="x-none" sz="3000" dirty="0"/>
              <a:t>P</a:t>
            </a:r>
            <a:r>
              <a:rPr lang="en-US" sz="3000" dirty="0"/>
              <a:t>embelajaran </a:t>
            </a:r>
            <a:r>
              <a:rPr lang="id-ID" altLang="x-none" sz="3000" dirty="0"/>
              <a:t>S</a:t>
            </a:r>
            <a:r>
              <a:rPr lang="en-US" sz="3000" dirty="0"/>
              <a:t>emester </a:t>
            </a:r>
            <a:r>
              <a:rPr lang="en-US" altLang="zh-CN" sz="3000" dirty="0"/>
              <a:t>(RPS)</a:t>
            </a:r>
            <a:endParaRPr lang="en-US" sz="3000" dirty="0"/>
          </a:p>
          <a:p>
            <a:pPr marL="0" indent="0">
              <a:spcBef>
                <a:spcPct val="0"/>
              </a:spcBef>
              <a:buClr>
                <a:schemeClr val="accent2"/>
              </a:buClr>
              <a:buSzPct val="60000"/>
              <a:buNone/>
            </a:pPr>
            <a:r>
              <a:rPr lang="en-US" sz="3000" dirty="0">
                <a:solidFill>
                  <a:srgbClr val="000000"/>
                </a:solidFill>
                <a:sym typeface="Arial" panose="020B0604020202090204" pitchFamily="34" charset="0"/>
              </a:rPr>
              <a:t>- Tugas Mandiri (Teori &amp; Praktikum)</a:t>
            </a:r>
            <a:endParaRPr lang="en-US" sz="3000" dirty="0">
              <a:solidFill>
                <a:srgbClr val="000000"/>
              </a:solidFill>
              <a:sym typeface="Arial" panose="020B0604020202090204" pitchFamily="34" charset="0"/>
            </a:endParaRPr>
          </a:p>
          <a:p>
            <a:pPr marL="0" indent="0">
              <a:spcBef>
                <a:spcPct val="0"/>
              </a:spcBef>
              <a:buClr>
                <a:schemeClr val="accent2"/>
              </a:buClr>
              <a:buSzPct val="60000"/>
              <a:buNone/>
            </a:pPr>
            <a:r>
              <a:rPr lang="en-US" altLang="zh-CN" sz="3000" dirty="0">
                <a:solidFill>
                  <a:srgbClr val="000000"/>
                </a:solidFill>
                <a:sym typeface="Arial" panose="020B0604020202090204" pitchFamily="34" charset="0"/>
              </a:rPr>
              <a:t>- Buku Acuan :</a:t>
            </a:r>
            <a:endParaRPr lang="zh-CN" altLang="x-none" sz="3000">
              <a:solidFill>
                <a:srgbClr val="000000"/>
              </a:solidFill>
              <a:cs typeface="SimSun" charset="0"/>
              <a:sym typeface="Arial" panose="020B0604020202090204" pitchFamily="34" charset="0"/>
            </a:endParaRPr>
          </a:p>
          <a:p>
            <a:pPr marL="0" indent="0">
              <a:lnSpc>
                <a:spcPct val="90000"/>
              </a:lnSpc>
              <a:spcBef>
                <a:spcPct val="0"/>
              </a:spcBef>
              <a:buClrTx/>
              <a:buSzPct val="25000"/>
              <a:buNone/>
            </a:pPr>
            <a:r>
              <a:rPr lang="en-US" sz="3000" i="1" dirty="0">
                <a:solidFill>
                  <a:srgbClr val="000000"/>
                </a:solidFill>
                <a:latin typeface="Arial" panose="020B0604020202090204" pitchFamily="34" charset="0"/>
                <a:sym typeface="Arial" panose="020B0604020202090204" pitchFamily="34" charset="0"/>
              </a:rPr>
              <a:t>	</a:t>
            </a:r>
            <a:endParaRPr lang="en-US" sz="3000" i="1" dirty="0">
              <a:solidFill>
                <a:srgbClr val="000000"/>
              </a:solidFill>
              <a:latin typeface="Arial" panose="020B0604020202090204" pitchFamily="34" charset="0"/>
              <a:ea typeface="Arial" panose="020B0604020202090204" pitchFamily="34" charset="0"/>
              <a:sym typeface="Arial" panose="020B0604020202090204" pitchFamily="34" charset="0"/>
            </a:endParaRPr>
          </a:p>
        </p:txBody>
      </p:sp>
      <p:sp>
        <p:nvSpPr>
          <p:cNvPr id="6152" name="Shape 80"/>
          <p:cNvSpPr>
            <a:spLocks noGrp="1"/>
          </p:cNvSpPr>
          <p:nvPr/>
        </p:nvSpPr>
        <p:spPr>
          <a:xfrm>
            <a:off x="457200" y="228600"/>
            <a:ext cx="3552825" cy="857250"/>
          </a:xfrm>
          <a:prstGeom prst="rect">
            <a:avLst/>
          </a:prstGeom>
          <a:noFill/>
          <a:ln w="9525">
            <a:noFill/>
          </a:ln>
        </p:spPr>
        <p:txBody>
          <a:bodyPr wrap="square" lIns="91425" tIns="45700" rIns="91425" bIns="45700" anchor="ctr"/>
          <a:p>
            <a:pPr indent="0" eaLnBrk="0" hangingPunct="0">
              <a:buClr>
                <a:srgbClr val="1F497D"/>
              </a:buClr>
              <a:buSzPct val="25000"/>
            </a:pPr>
            <a:r>
              <a:rPr lang="en-US" altLang="en-US" sz="3200" b="1" u="sng" dirty="0">
                <a:latin typeface="Arial" panose="020B0604020202090204" pitchFamily="34" charset="0"/>
                <a:sym typeface="Arial" panose="020B0604020202090204" pitchFamily="34" charset="0"/>
              </a:rPr>
              <a:t>Introduction</a:t>
            </a:r>
            <a:endParaRPr lang="en-US" altLang="en-US" sz="3200" b="1" u="sng" dirty="0">
              <a:latin typeface="Arial" panose="020B0604020202090204" pitchFamily="34" charset="0"/>
              <a:sym typeface="Arial" panose="020B0604020202090204" pitchFamily="34" charset="0"/>
            </a:endParaRPr>
          </a:p>
        </p:txBody>
      </p:sp>
      <p:sp>
        <p:nvSpPr>
          <p:cNvPr id="2054" name="Text Box 7"/>
          <p:cNvSpPr txBox="1">
            <a:spLocks noChangeArrowheads="1"/>
          </p:cNvSpPr>
          <p:nvPr/>
        </p:nvSpPr>
        <p:spPr bwMode="auto">
          <a:xfrm>
            <a:off x="457200" y="1177925"/>
            <a:ext cx="7719695" cy="429895"/>
          </a:xfrm>
          <a:prstGeom prst="rect">
            <a:avLst/>
          </a:prstGeom>
          <a:noFill/>
          <a:ln w="9525">
            <a:noFill/>
            <a:miter lim="800000"/>
          </a:ln>
        </p:spPr>
        <p:txBody>
          <a:bodyPr wrap="square">
            <a:spAutoFit/>
          </a:bodyP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2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Arial" panose="020B0604020202090204" pitchFamily="34" charset="0"/>
                <a:ea typeface="+mn-ea"/>
                <a:cs typeface="Arial" panose="020B0604020202090204" pitchFamily="34" charset="0"/>
                <a:sym typeface="+mn-ea"/>
              </a:rPr>
              <a:t>DESAIN DAN SIMULASI RANGKAIAN ELEKTRONIKA</a:t>
            </a:r>
            <a:endParaRPr kumimoji="0" lang="en-US" altLang="en-US" sz="22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Arial" panose="020B0604020202090204" pitchFamily="34" charset="0"/>
              <a:ea typeface="+mn-ea"/>
              <a:cs typeface="Arial" panose="020B0604020202090204" pitchFamily="34" charset="0"/>
              <a:sym typeface="+mn-ea"/>
            </a:endParaRPr>
          </a:p>
        </p:txBody>
      </p:sp>
      <p:pic>
        <p:nvPicPr>
          <p:cNvPr id="8" name="Picture 7" descr="Screen Shot 2022-02-01 at 15.52.02"/>
          <p:cNvPicPr>
            <a:picLocks noChangeAspect="1"/>
          </p:cNvPicPr>
          <p:nvPr/>
        </p:nvPicPr>
        <p:blipFill>
          <a:blip r:embed="rId1"/>
          <a:stretch>
            <a:fillRect/>
          </a:stretch>
        </p:blipFill>
        <p:spPr>
          <a:xfrm>
            <a:off x="1496060" y="4017645"/>
            <a:ext cx="1898650" cy="2480310"/>
          </a:xfrm>
          <a:prstGeom prst="rect">
            <a:avLst/>
          </a:prstGeom>
        </p:spPr>
      </p:pic>
      <p:pic>
        <p:nvPicPr>
          <p:cNvPr id="9" name="Picture 8" descr="Screen Shot 2022-02-01 at 15.53.20"/>
          <p:cNvPicPr>
            <a:picLocks noChangeAspect="1"/>
          </p:cNvPicPr>
          <p:nvPr/>
        </p:nvPicPr>
        <p:blipFill>
          <a:blip r:embed="rId2"/>
          <a:stretch>
            <a:fillRect/>
          </a:stretch>
        </p:blipFill>
        <p:spPr>
          <a:xfrm>
            <a:off x="3569970" y="4018280"/>
            <a:ext cx="1885315" cy="2480310"/>
          </a:xfrm>
          <a:prstGeom prst="rect">
            <a:avLst/>
          </a:prstGeom>
        </p:spPr>
      </p:pic>
      <p:pic>
        <p:nvPicPr>
          <p:cNvPr id="11" name="Picture 10" descr="Screen Shot 2022-02-02 at 00.14.36"/>
          <p:cNvPicPr>
            <a:picLocks noChangeAspect="1"/>
          </p:cNvPicPr>
          <p:nvPr/>
        </p:nvPicPr>
        <p:blipFill>
          <a:blip r:embed="rId3"/>
          <a:stretch>
            <a:fillRect/>
          </a:stretch>
        </p:blipFill>
        <p:spPr>
          <a:xfrm>
            <a:off x="5631180" y="4017010"/>
            <a:ext cx="1933575" cy="2480945"/>
          </a:xfrm>
          <a:prstGeom prst="rect">
            <a:avLst/>
          </a:prstGeom>
        </p:spPr>
      </p:pic>
      <p:sp>
        <p:nvSpPr>
          <p:cNvPr id="12" name="Footer Placeholder 4"/>
          <p:cNvSpPr txBox="1">
            <a:spLocks noGrp="1"/>
          </p:cNvSpPr>
          <p:nvPr>
            <p:ph type="ftr" sz="quarter" idx="11"/>
          </p:nvPr>
        </p:nvSpPr>
        <p:spPr>
          <a:xfrm>
            <a:off x="2876550" y="6488430"/>
            <a:ext cx="3637280" cy="365125"/>
          </a:xfrm>
          <a:noFill/>
        </p:spPr>
        <p:txBody>
          <a:bodyPr vert="horz" lIns="91440" tIns="45720" rIns="91440" bIns="45720"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2" name="Picture 1"/>
          <p:cNvPicPr>
            <a:picLocks noChangeAspect="1"/>
          </p:cNvPicPr>
          <p:nvPr/>
        </p:nvPicPr>
        <p:blipFill>
          <a:blip r:embed="rId4"/>
          <a:stretch>
            <a:fillRect/>
          </a:stretch>
        </p:blipFill>
        <p:spPr>
          <a:xfrm>
            <a:off x="6881495" y="228600"/>
            <a:ext cx="1762125" cy="725805"/>
          </a:xfrm>
          <a:prstGeom prst="rect">
            <a:avLst/>
          </a:prstGeom>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Shape 80"/>
          <p:cNvSpPr>
            <a:spLocks noGrp="1"/>
          </p:cNvSpPr>
          <p:nvPr>
            <p:ph type="title"/>
          </p:nvPr>
        </p:nvSpPr>
        <p:spPr>
          <a:xfrm>
            <a:off x="395288" y="855345"/>
            <a:ext cx="8229600" cy="650875"/>
          </a:xfrm>
        </p:spPr>
        <p:txBody>
          <a:bodyPr vert="horz" wrap="square" lIns="91425" tIns="45700" rIns="91425" bIns="45700" anchor="ctr"/>
          <a:p>
            <a:pPr algn="l">
              <a:buClr>
                <a:srgbClr val="1F497D"/>
              </a:buClr>
              <a:buSzPct val="25000"/>
            </a:pPr>
            <a:r>
              <a:rPr lang="en-US" altLang="en-US" sz="3200" b="1" u="sng" dirty="0">
                <a:latin typeface="Arial" panose="020B0604020202090204" pitchFamily="34" charset="0"/>
                <a:sym typeface="Arial" panose="020B0604020202090204" pitchFamily="34" charset="0"/>
              </a:rPr>
              <a:t>Tables of Content</a:t>
            </a:r>
            <a:endParaRPr lang="en-US" altLang="en-US" sz="3200" b="1" u="sng" dirty="0">
              <a:latin typeface="Arial" panose="020B0604020202090204" pitchFamily="34" charset="0"/>
              <a:ea typeface="Arial" panose="020B0604020202090204" pitchFamily="34" charset="0"/>
              <a:sym typeface="Arial" panose="020B0604020202090204" pitchFamily="34" charset="0"/>
            </a:endParaRPr>
          </a:p>
        </p:txBody>
      </p:sp>
      <p:sp>
        <p:nvSpPr>
          <p:cNvPr id="8194" name="Shape 81"/>
          <p:cNvSpPr>
            <a:spLocks noGrp="1"/>
          </p:cNvSpPr>
          <p:nvPr>
            <p:ph idx="1"/>
          </p:nvPr>
        </p:nvSpPr>
        <p:spPr>
          <a:xfrm>
            <a:off x="395605" y="1577975"/>
            <a:ext cx="8608695" cy="4264025"/>
          </a:xfrm>
        </p:spPr>
        <p:txBody>
          <a:bodyPr vert="horz" wrap="square" lIns="91425" tIns="45700" rIns="91425" bIns="45700" anchor="t"/>
          <a:p>
            <a:pPr marL="0" indent="0">
              <a:spcBef>
                <a:spcPct val="0"/>
              </a:spcBef>
              <a:buClr>
                <a:schemeClr val="accent2"/>
              </a:buClr>
              <a:buSzPct val="60000"/>
              <a:buNone/>
            </a:pPr>
            <a:r>
              <a:rPr lang="en-US" sz="3000" dirty="0"/>
              <a:t>Conductor &amp; Semiconductor</a:t>
            </a:r>
            <a:endParaRPr lang="en-US" sz="3000" dirty="0"/>
          </a:p>
          <a:p>
            <a:pPr marL="0" indent="0">
              <a:spcBef>
                <a:spcPct val="0"/>
              </a:spcBef>
              <a:buClr>
                <a:schemeClr val="accent2"/>
              </a:buClr>
              <a:buSzPct val="60000"/>
              <a:buNone/>
            </a:pPr>
            <a:r>
              <a:rPr lang="en-US" sz="3000" dirty="0"/>
              <a:t>The Electronics Component</a:t>
            </a:r>
            <a:endParaRPr lang="en-US" sz="3000" dirty="0"/>
          </a:p>
          <a:p>
            <a:pPr marL="0" indent="0">
              <a:spcBef>
                <a:spcPct val="0"/>
              </a:spcBef>
              <a:buClr>
                <a:schemeClr val="accent2"/>
              </a:buClr>
              <a:buSzPct val="60000"/>
              <a:buNone/>
            </a:pPr>
            <a:r>
              <a:rPr lang="en-US" sz="3000" dirty="0"/>
              <a:t>	- </a:t>
            </a:r>
            <a:r>
              <a:rPr lang="en-US" sz="3000" dirty="0">
                <a:sym typeface="+mn-ea"/>
              </a:rPr>
              <a:t>Resistor</a:t>
            </a:r>
            <a:endParaRPr lang="en-US" sz="3000" dirty="0"/>
          </a:p>
          <a:p>
            <a:pPr marL="0" indent="0">
              <a:spcBef>
                <a:spcPct val="0"/>
              </a:spcBef>
              <a:buClr>
                <a:schemeClr val="accent2"/>
              </a:buClr>
              <a:buSzPct val="60000"/>
              <a:buNone/>
            </a:pPr>
            <a:r>
              <a:rPr lang="en-US" sz="3000" dirty="0"/>
              <a:t>	- </a:t>
            </a:r>
            <a:r>
              <a:rPr lang="en-US" sz="3000" dirty="0">
                <a:sym typeface="+mn-ea"/>
              </a:rPr>
              <a:t>Dioda, Zenner</a:t>
            </a:r>
            <a:endParaRPr lang="en-US" sz="3000" dirty="0">
              <a:sym typeface="+mn-ea"/>
            </a:endParaRPr>
          </a:p>
          <a:p>
            <a:pPr marL="0" indent="0">
              <a:spcBef>
                <a:spcPct val="0"/>
              </a:spcBef>
              <a:buClr>
                <a:schemeClr val="accent2"/>
              </a:buClr>
              <a:buSzPct val="60000"/>
              <a:buNone/>
            </a:pPr>
            <a:r>
              <a:rPr lang="en-US" sz="3000" dirty="0">
                <a:sym typeface="+mn-ea"/>
              </a:rPr>
              <a:t>	- LED, 7 Segment, LCD</a:t>
            </a:r>
            <a:endParaRPr lang="en-US" sz="3000" dirty="0">
              <a:sym typeface="+mn-ea"/>
            </a:endParaRPr>
          </a:p>
          <a:p>
            <a:pPr marL="0" indent="0">
              <a:spcBef>
                <a:spcPct val="0"/>
              </a:spcBef>
              <a:buClr>
                <a:schemeClr val="accent2"/>
              </a:buClr>
              <a:buSzPct val="60000"/>
              <a:buNone/>
            </a:pPr>
            <a:r>
              <a:rPr lang="en-US" sz="3000" dirty="0">
                <a:sym typeface="+mn-ea"/>
              </a:rPr>
              <a:t>	- Transistor</a:t>
            </a:r>
            <a:endParaRPr lang="en-US" sz="3000" dirty="0">
              <a:sym typeface="+mn-ea"/>
            </a:endParaRPr>
          </a:p>
          <a:p>
            <a:pPr marL="0" indent="0">
              <a:spcBef>
                <a:spcPct val="0"/>
              </a:spcBef>
              <a:buClr>
                <a:schemeClr val="accent2"/>
              </a:buClr>
              <a:buSzPct val="60000"/>
              <a:buNone/>
            </a:pPr>
            <a:r>
              <a:rPr lang="en-US" sz="3000" dirty="0">
                <a:sym typeface="+mn-ea"/>
              </a:rPr>
              <a:t>	- Oscillators, Timer</a:t>
            </a:r>
            <a:endParaRPr lang="en-US" sz="3000" dirty="0">
              <a:sym typeface="+mn-ea"/>
            </a:endParaRPr>
          </a:p>
          <a:p>
            <a:pPr marL="0" indent="0">
              <a:spcBef>
                <a:spcPct val="0"/>
              </a:spcBef>
              <a:buClr>
                <a:schemeClr val="accent2"/>
              </a:buClr>
              <a:buSzPct val="60000"/>
              <a:buNone/>
            </a:pPr>
            <a:r>
              <a:rPr lang="en-US" sz="3000" dirty="0">
                <a:sym typeface="+mn-ea"/>
              </a:rPr>
              <a:t>	- Push Button, Relay</a:t>
            </a:r>
            <a:endParaRPr lang="en-US" sz="3000" dirty="0">
              <a:sym typeface="+mn-ea"/>
            </a:endParaRPr>
          </a:p>
          <a:p>
            <a:pPr marL="0" indent="0">
              <a:spcBef>
                <a:spcPct val="0"/>
              </a:spcBef>
              <a:buClr>
                <a:schemeClr val="accent2"/>
              </a:buClr>
              <a:buSzPct val="60000"/>
              <a:buNone/>
            </a:pPr>
            <a:r>
              <a:rPr lang="en-US" sz="3000" dirty="0">
                <a:sym typeface="+mn-ea"/>
              </a:rPr>
              <a:t>Tugas Mandiri</a:t>
            </a:r>
            <a:endParaRPr lang="zh-CN" altLang="x-none" sz="3000">
              <a:solidFill>
                <a:srgbClr val="000000"/>
              </a:solidFill>
              <a:cs typeface="SimSun" charset="0"/>
              <a:sym typeface="Arial" panose="020B0604020202090204" pitchFamily="34" charset="0"/>
            </a:endParaRPr>
          </a:p>
          <a:p>
            <a:pPr marL="0" indent="0">
              <a:lnSpc>
                <a:spcPct val="90000"/>
              </a:lnSpc>
              <a:spcBef>
                <a:spcPct val="0"/>
              </a:spcBef>
              <a:buClrTx/>
              <a:buSzPct val="25000"/>
              <a:buNone/>
            </a:pPr>
            <a:r>
              <a:rPr lang="en-US" sz="3000" i="1" dirty="0">
                <a:solidFill>
                  <a:srgbClr val="000000"/>
                </a:solidFill>
                <a:latin typeface="Arial" panose="020B0604020202090204" pitchFamily="34" charset="0"/>
                <a:sym typeface="Arial" panose="020B0604020202090204" pitchFamily="34" charset="0"/>
              </a:rPr>
              <a:t>	</a:t>
            </a:r>
            <a:endParaRPr lang="en-US" sz="3000" i="1" dirty="0">
              <a:solidFill>
                <a:srgbClr val="000000"/>
              </a:solidFill>
              <a:latin typeface="Arial" panose="020B0604020202090204" pitchFamily="34" charset="0"/>
              <a:ea typeface="Arial" panose="020B0604020202090204" pitchFamily="34" charset="0"/>
              <a:sym typeface="Arial" panose="020B0604020202090204" pitchFamily="34" charset="0"/>
            </a:endParaRPr>
          </a:p>
        </p:txBody>
      </p:sp>
      <p:sp>
        <p:nvSpPr>
          <p:cNvPr id="10241" name="Shape 80"/>
          <p:cNvSpPr>
            <a:spLocks noGrp="1"/>
          </p:cNvSpPr>
          <p:nvPr/>
        </p:nvSpPr>
        <p:spPr>
          <a:xfrm>
            <a:off x="395288" y="339725"/>
            <a:ext cx="8229600" cy="650875"/>
          </a:xfrm>
          <a:prstGeom prst="rect">
            <a:avLst/>
          </a:prstGeom>
          <a:noFill/>
          <a:ln w="9525">
            <a:noFill/>
          </a:ln>
        </p:spPr>
        <p:txBody>
          <a:bodyPr vert="horz" wrap="square" lIns="91425" tIns="45700" rIns="91425" bIns="4570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Shape 80"/>
          <p:cNvSpPr>
            <a:spLocks noGrp="1"/>
          </p:cNvSpPr>
          <p:nvPr>
            <p:ph type="title"/>
          </p:nvPr>
        </p:nvSpPr>
        <p:spPr>
          <a:xfrm>
            <a:off x="268288" y="212725"/>
            <a:ext cx="8229600" cy="650875"/>
          </a:xfrm>
        </p:spPr>
        <p:txBody>
          <a:bodyPr vert="horz" wrap="square" lIns="91425" tIns="45700" rIns="91425" bIns="45700" anchor="ctr"/>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10242" name="Shape 81"/>
          <p:cNvSpPr>
            <a:spLocks noGrp="1"/>
          </p:cNvSpPr>
          <p:nvPr>
            <p:ph idx="1"/>
          </p:nvPr>
        </p:nvSpPr>
        <p:spPr>
          <a:xfrm>
            <a:off x="267335" y="728345"/>
            <a:ext cx="8608695" cy="579120"/>
          </a:xfrm>
        </p:spPr>
        <p:txBody>
          <a:bodyPr vert="horz" wrap="square" lIns="91425" tIns="45700" rIns="91425" bIns="45700" anchor="t"/>
          <a:p>
            <a:pPr marL="0" indent="0">
              <a:spcBef>
                <a:spcPct val="0"/>
              </a:spcBef>
              <a:buClr>
                <a:schemeClr val="accent2"/>
              </a:buClr>
              <a:buSzPct val="60000"/>
              <a:buNone/>
            </a:pPr>
            <a:r>
              <a:rPr lang="en-US" sz="3000" b="1" dirty="0">
                <a:sym typeface="+mn-ea"/>
              </a:rPr>
              <a:t>Conductor &amp; Semiconductor</a:t>
            </a:r>
            <a:endParaRPr lang="en-US" sz="3000" b="1" dirty="0"/>
          </a:p>
          <a:p>
            <a:pPr marL="0" indent="0">
              <a:spcBef>
                <a:spcPct val="0"/>
              </a:spcBef>
              <a:buClr>
                <a:schemeClr val="accent2"/>
              </a:buClr>
              <a:buSzPct val="60000"/>
              <a:buNone/>
            </a:pPr>
            <a:endParaRPr sz="2800" b="1" dirty="0"/>
          </a:p>
        </p:txBody>
      </p:sp>
      <p:pic>
        <p:nvPicPr>
          <p:cNvPr id="3" name="Picture 2" descr="Screen Shot 2022-02-03 at 22.05.46"/>
          <p:cNvPicPr>
            <a:picLocks noChangeAspect="1"/>
          </p:cNvPicPr>
          <p:nvPr/>
        </p:nvPicPr>
        <p:blipFill>
          <a:blip r:embed="rId1"/>
          <a:stretch>
            <a:fillRect/>
          </a:stretch>
        </p:blipFill>
        <p:spPr>
          <a:xfrm>
            <a:off x="267335" y="1307465"/>
            <a:ext cx="2268220" cy="2223135"/>
          </a:xfrm>
          <a:prstGeom prst="rect">
            <a:avLst/>
          </a:prstGeom>
        </p:spPr>
      </p:pic>
      <p:sp>
        <p:nvSpPr>
          <p:cNvPr id="4" name="Text Box 3"/>
          <p:cNvSpPr txBox="1"/>
          <p:nvPr/>
        </p:nvSpPr>
        <p:spPr>
          <a:xfrm>
            <a:off x="2683510" y="1265555"/>
            <a:ext cx="6264275" cy="2306955"/>
          </a:xfrm>
          <a:prstGeom prst="rect">
            <a:avLst/>
          </a:prstGeom>
          <a:noFill/>
        </p:spPr>
        <p:txBody>
          <a:bodyPr wrap="square" rtlCol="0" anchor="t">
            <a:spAutoFit/>
          </a:bodyPr>
          <a:p>
            <a:r>
              <a:rPr lang="en-US" sz="2400"/>
              <a:t>“In electronics, all that matters is the outer orbit. It is called the valence orbit. This orbit controls the electrical properties of the atom. To emphasize the importance of the valence orbit, we define the core of an atom as the nucleus and all the inner orbits.”</a:t>
            </a:r>
            <a:endParaRPr lang="en-US" sz="2400"/>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6" name="Picture 5" descr="Screen Shot 2022-02-05 at 09.34.51"/>
          <p:cNvPicPr>
            <a:picLocks noChangeAspect="1"/>
          </p:cNvPicPr>
          <p:nvPr/>
        </p:nvPicPr>
        <p:blipFill>
          <a:blip r:embed="rId2"/>
          <a:stretch>
            <a:fillRect/>
          </a:stretch>
        </p:blipFill>
        <p:spPr>
          <a:xfrm>
            <a:off x="268605" y="3848735"/>
            <a:ext cx="2416175" cy="2322195"/>
          </a:xfrm>
          <a:prstGeom prst="rect">
            <a:avLst/>
          </a:prstGeom>
        </p:spPr>
      </p:pic>
      <p:sp>
        <p:nvSpPr>
          <p:cNvPr id="7" name="Text Box 6"/>
          <p:cNvSpPr txBox="1"/>
          <p:nvPr/>
        </p:nvSpPr>
        <p:spPr>
          <a:xfrm>
            <a:off x="3059430" y="3863975"/>
            <a:ext cx="5888355" cy="2306955"/>
          </a:xfrm>
          <a:prstGeom prst="rect">
            <a:avLst/>
          </a:prstGeom>
          <a:noFill/>
        </p:spPr>
        <p:txBody>
          <a:bodyPr wrap="square" rtlCol="0" anchor="t">
            <a:spAutoFit/>
          </a:bodyPr>
          <a:p>
            <a:r>
              <a:rPr lang="en-US" sz="2400"/>
              <a:t>“A semiconductor is an element with electrical properties between those of a conductor and those of an ­insulator.” “As you might expect, the best semiconductors have four valence electrons.”</a:t>
            </a:r>
            <a:endParaRPr lang="en-US" sz="2400"/>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Shape 80"/>
          <p:cNvSpPr>
            <a:spLocks noGrp="1"/>
          </p:cNvSpPr>
          <p:nvPr>
            <p:ph type="title"/>
          </p:nvPr>
        </p:nvSpPr>
        <p:spPr>
          <a:xfrm>
            <a:off x="268288" y="212725"/>
            <a:ext cx="8229600" cy="650875"/>
          </a:xfrm>
        </p:spPr>
        <p:txBody>
          <a:bodyPr vert="horz" wrap="square" lIns="91425" tIns="45700" rIns="91425" bIns="45700" anchor="ctr"/>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10242" name="Shape 81"/>
          <p:cNvSpPr>
            <a:spLocks noGrp="1"/>
          </p:cNvSpPr>
          <p:nvPr>
            <p:ph idx="1"/>
          </p:nvPr>
        </p:nvSpPr>
        <p:spPr>
          <a:xfrm>
            <a:off x="267335" y="728345"/>
            <a:ext cx="8608695" cy="579120"/>
          </a:xfrm>
        </p:spPr>
        <p:txBody>
          <a:bodyPr vert="horz" wrap="square" lIns="91425" tIns="45700" rIns="91425" bIns="45700" anchor="t"/>
          <a:p>
            <a:pPr marL="0" indent="0">
              <a:spcBef>
                <a:spcPct val="0"/>
              </a:spcBef>
              <a:buClr>
                <a:schemeClr val="accent2"/>
              </a:buClr>
              <a:buSzPct val="60000"/>
              <a:buNone/>
            </a:pPr>
            <a:r>
              <a:rPr lang="en-US" sz="3000" b="1" dirty="0">
                <a:sym typeface="+mn-ea"/>
              </a:rPr>
              <a:t>The Electronics Component</a:t>
            </a:r>
            <a:endParaRPr lang="en-US" sz="3000" b="1" dirty="0"/>
          </a:p>
          <a:p>
            <a:pPr marL="0" indent="0">
              <a:spcBef>
                <a:spcPct val="0"/>
              </a:spcBef>
              <a:buClr>
                <a:schemeClr val="accent2"/>
              </a:buClr>
              <a:buSzPct val="60000"/>
              <a:buNone/>
            </a:pPr>
            <a:endParaRPr sz="2800" b="1" dirty="0"/>
          </a:p>
        </p:txBody>
      </p:sp>
      <p:sp>
        <p:nvSpPr>
          <p:cNvPr id="4" name="Text Box 3"/>
          <p:cNvSpPr txBox="1"/>
          <p:nvPr/>
        </p:nvSpPr>
        <p:spPr>
          <a:xfrm>
            <a:off x="268605" y="1248410"/>
            <a:ext cx="7950200" cy="521970"/>
          </a:xfrm>
          <a:prstGeom prst="rect">
            <a:avLst/>
          </a:prstGeom>
          <a:noFill/>
        </p:spPr>
        <p:txBody>
          <a:bodyPr wrap="square" rtlCol="0" anchor="t">
            <a:spAutoFit/>
          </a:bodyPr>
          <a:p>
            <a:r>
              <a:rPr lang="en-US" sz="2800" b="1" dirty="0">
                <a:latin typeface="Arial Bold" panose="020B0604020202090204" charset="0"/>
                <a:cs typeface="Arial Bold" panose="020B0604020202090204" charset="0"/>
                <a:sym typeface="+mn-ea"/>
              </a:rPr>
              <a:t>Resistor</a:t>
            </a:r>
            <a:endParaRPr lang="en-US" sz="2800" b="1" dirty="0">
              <a:latin typeface="Arial Bold" panose="020B0604020202090204" charset="0"/>
              <a:cs typeface="Arial Bold" panose="020B0604020202090204" charset="0"/>
              <a:sym typeface="+mn-ea"/>
            </a:endParaRPr>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Text Box 2"/>
          <p:cNvSpPr txBox="1"/>
          <p:nvPr/>
        </p:nvSpPr>
        <p:spPr>
          <a:xfrm>
            <a:off x="304165" y="1770380"/>
            <a:ext cx="8534400" cy="1383665"/>
          </a:xfrm>
          <a:prstGeom prst="rect">
            <a:avLst/>
          </a:prstGeom>
          <a:noFill/>
        </p:spPr>
        <p:txBody>
          <a:bodyPr wrap="square" rtlCol="0" anchor="t">
            <a:spAutoFit/>
          </a:bodyPr>
          <a:p>
            <a:r>
              <a:rPr lang="en-US" sz="2800" dirty="0">
                <a:sym typeface="+mn-ea"/>
              </a:rPr>
              <a:t>A resistor is a passive two-terminal electrical component that implements electrical resistance as a circuit element.</a:t>
            </a:r>
            <a:endParaRPr lang="en-US" sz="2800" dirty="0">
              <a:sym typeface="+mn-ea"/>
            </a:endParaRPr>
          </a:p>
        </p:txBody>
      </p:sp>
      <p:pic>
        <p:nvPicPr>
          <p:cNvPr id="5" name="Picture 4" descr="Screen Shot 2022-02-05 at 19.07.06"/>
          <p:cNvPicPr>
            <a:picLocks noChangeAspect="1"/>
          </p:cNvPicPr>
          <p:nvPr/>
        </p:nvPicPr>
        <p:blipFill>
          <a:blip r:embed="rId1"/>
          <a:srcRect r="61717"/>
          <a:stretch>
            <a:fillRect/>
          </a:stretch>
        </p:blipFill>
        <p:spPr>
          <a:xfrm>
            <a:off x="549275" y="3775075"/>
            <a:ext cx="1443990" cy="2159000"/>
          </a:xfrm>
          <a:prstGeom prst="rect">
            <a:avLst/>
          </a:prstGeom>
        </p:spPr>
      </p:pic>
      <p:pic>
        <p:nvPicPr>
          <p:cNvPr id="7" name="Picture 6" descr="Screen Shot 2022-02-05 at 19.10.32"/>
          <p:cNvPicPr>
            <a:picLocks noChangeAspect="1"/>
          </p:cNvPicPr>
          <p:nvPr/>
        </p:nvPicPr>
        <p:blipFill>
          <a:blip r:embed="rId2"/>
          <a:stretch>
            <a:fillRect/>
          </a:stretch>
        </p:blipFill>
        <p:spPr>
          <a:xfrm rot="16200000">
            <a:off x="2243455" y="3809365"/>
            <a:ext cx="2530475" cy="2089150"/>
          </a:xfrm>
          <a:prstGeom prst="rect">
            <a:avLst/>
          </a:prstGeom>
        </p:spPr>
      </p:pic>
      <p:pic>
        <p:nvPicPr>
          <p:cNvPr id="8" name="Picture 7" descr="Screen Shot 2022-02-05 at 19.14.21"/>
          <p:cNvPicPr>
            <a:picLocks noChangeAspect="1"/>
          </p:cNvPicPr>
          <p:nvPr/>
        </p:nvPicPr>
        <p:blipFill>
          <a:blip r:embed="rId3"/>
          <a:stretch>
            <a:fillRect/>
          </a:stretch>
        </p:blipFill>
        <p:spPr>
          <a:xfrm>
            <a:off x="4944745" y="3935095"/>
            <a:ext cx="3822700" cy="2184400"/>
          </a:xfrm>
          <a:prstGeom prst="rect">
            <a:avLst/>
          </a:prstGeom>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Shape 80"/>
          <p:cNvSpPr>
            <a:spLocks noGrp="1"/>
          </p:cNvSpPr>
          <p:nvPr>
            <p:ph type="title"/>
          </p:nvPr>
        </p:nvSpPr>
        <p:spPr>
          <a:xfrm>
            <a:off x="268288" y="212725"/>
            <a:ext cx="8229600" cy="650875"/>
          </a:xfrm>
        </p:spPr>
        <p:txBody>
          <a:bodyPr vert="horz" wrap="square" lIns="91425" tIns="45700" rIns="91425" bIns="45700" anchor="ctr"/>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4" name="Text Box 3"/>
          <p:cNvSpPr txBox="1"/>
          <p:nvPr/>
        </p:nvSpPr>
        <p:spPr>
          <a:xfrm>
            <a:off x="268605" y="1733550"/>
            <a:ext cx="1834515" cy="521970"/>
          </a:xfrm>
          <a:prstGeom prst="rect">
            <a:avLst/>
          </a:prstGeom>
          <a:noFill/>
        </p:spPr>
        <p:txBody>
          <a:bodyPr wrap="square" rtlCol="0" anchor="t">
            <a:spAutoFit/>
          </a:bodyPr>
          <a:p>
            <a:r>
              <a:rPr lang="en-US" sz="2800" dirty="0">
                <a:sym typeface="+mn-ea"/>
              </a:rPr>
              <a:t>Resistor</a:t>
            </a:r>
            <a:endParaRPr lang="en-US" sz="2800"/>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6" name="Picture 5" descr="Screen Shot 2022-02-05 at 19.25.35"/>
          <p:cNvPicPr>
            <a:picLocks noChangeAspect="1"/>
          </p:cNvPicPr>
          <p:nvPr/>
        </p:nvPicPr>
        <p:blipFill>
          <a:blip r:embed="rId1"/>
          <a:stretch>
            <a:fillRect/>
          </a:stretch>
        </p:blipFill>
        <p:spPr>
          <a:xfrm>
            <a:off x="2506980" y="278765"/>
            <a:ext cx="5711825" cy="6299835"/>
          </a:xfrm>
          <a:prstGeom prst="rect">
            <a:avLst/>
          </a:prstGeom>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Shape 80"/>
          <p:cNvSpPr>
            <a:spLocks noGrp="1"/>
          </p:cNvSpPr>
          <p:nvPr>
            <p:ph type="title"/>
          </p:nvPr>
        </p:nvSpPr>
        <p:spPr>
          <a:xfrm>
            <a:off x="268288" y="212725"/>
            <a:ext cx="8229600" cy="650875"/>
          </a:xfrm>
        </p:spPr>
        <p:txBody>
          <a:bodyPr vert="horz" wrap="square" lIns="91425" tIns="45700" rIns="91425" bIns="45700" anchor="ctr"/>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4" name="Text Box 3"/>
          <p:cNvSpPr txBox="1"/>
          <p:nvPr/>
        </p:nvSpPr>
        <p:spPr>
          <a:xfrm>
            <a:off x="268605" y="782320"/>
            <a:ext cx="7950200" cy="521970"/>
          </a:xfrm>
          <a:prstGeom prst="rect">
            <a:avLst/>
          </a:prstGeom>
          <a:noFill/>
        </p:spPr>
        <p:txBody>
          <a:bodyPr wrap="square" rtlCol="0" anchor="t">
            <a:spAutoFit/>
          </a:bodyPr>
          <a:p>
            <a:pPr marL="457200" indent="-457200">
              <a:buFont typeface="Arial" panose="020B0604020202090204" pitchFamily="34" charset="0"/>
              <a:buChar char="•"/>
            </a:pPr>
            <a:r>
              <a:rPr lang="en-US" sz="2800" b="1" dirty="0">
                <a:latin typeface="Arial Bold" panose="020B0604020202090204" charset="0"/>
                <a:cs typeface="Arial Bold" panose="020B0604020202090204" charset="0"/>
                <a:sym typeface="+mn-ea"/>
              </a:rPr>
              <a:t>Dioda</a:t>
            </a:r>
            <a:endParaRPr lang="en-US" sz="2800" b="1" dirty="0">
              <a:latin typeface="Arial Bold" panose="020B0604020202090204" charset="0"/>
              <a:cs typeface="Arial Bold" panose="020B0604020202090204" charset="0"/>
              <a:sym typeface="+mn-ea"/>
            </a:endParaRPr>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Text Box 2"/>
          <p:cNvSpPr txBox="1"/>
          <p:nvPr/>
        </p:nvSpPr>
        <p:spPr>
          <a:xfrm>
            <a:off x="798195" y="1414780"/>
            <a:ext cx="7982585" cy="1383665"/>
          </a:xfrm>
          <a:prstGeom prst="rect">
            <a:avLst/>
          </a:prstGeom>
          <a:noFill/>
        </p:spPr>
        <p:txBody>
          <a:bodyPr wrap="square" rtlCol="0" anchor="t">
            <a:spAutoFit/>
          </a:bodyPr>
          <a:p>
            <a:r>
              <a:rPr lang="en-US" sz="2800" dirty="0">
                <a:sym typeface="+mn-ea"/>
              </a:rPr>
              <a:t>“This is the first approximation of a diode. The equivalent circuit is a switch that closes when forward biased and opens when reverse biased”</a:t>
            </a:r>
            <a:endParaRPr lang="en-US" sz="2800" dirty="0">
              <a:sym typeface="+mn-ea"/>
            </a:endParaRPr>
          </a:p>
        </p:txBody>
      </p:sp>
      <p:pic>
        <p:nvPicPr>
          <p:cNvPr id="2" name="Picture 1" descr="Screen Shot 2022-02-05 at 09.54.18"/>
          <p:cNvPicPr>
            <a:picLocks noChangeAspect="1"/>
          </p:cNvPicPr>
          <p:nvPr/>
        </p:nvPicPr>
        <p:blipFill>
          <a:blip r:embed="rId1"/>
          <a:stretch>
            <a:fillRect/>
          </a:stretch>
        </p:blipFill>
        <p:spPr>
          <a:xfrm>
            <a:off x="916305" y="3209290"/>
            <a:ext cx="1709420" cy="2555240"/>
          </a:xfrm>
          <a:prstGeom prst="rect">
            <a:avLst/>
          </a:prstGeom>
        </p:spPr>
      </p:pic>
      <p:pic>
        <p:nvPicPr>
          <p:cNvPr id="6" name="Picture 5" descr="Screen Shot 2022-02-05 at 10.06.59"/>
          <p:cNvPicPr>
            <a:picLocks noChangeAspect="1"/>
          </p:cNvPicPr>
          <p:nvPr/>
        </p:nvPicPr>
        <p:blipFill>
          <a:blip r:embed="rId2"/>
          <a:stretch>
            <a:fillRect/>
          </a:stretch>
        </p:blipFill>
        <p:spPr>
          <a:xfrm>
            <a:off x="4144010" y="3209290"/>
            <a:ext cx="3789680" cy="2643505"/>
          </a:xfrm>
          <a:prstGeom prst="rect">
            <a:avLst/>
          </a:prstGeom>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Shape 80"/>
          <p:cNvSpPr>
            <a:spLocks noGrp="1"/>
          </p:cNvSpPr>
          <p:nvPr>
            <p:ph type="title"/>
          </p:nvPr>
        </p:nvSpPr>
        <p:spPr>
          <a:xfrm>
            <a:off x="268288" y="212725"/>
            <a:ext cx="8229600" cy="650875"/>
          </a:xfrm>
        </p:spPr>
        <p:txBody>
          <a:bodyPr vert="horz" wrap="square" lIns="91425" tIns="45700" rIns="91425" bIns="45700" anchor="ctr"/>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4" name="Text Box 3"/>
          <p:cNvSpPr txBox="1"/>
          <p:nvPr/>
        </p:nvSpPr>
        <p:spPr>
          <a:xfrm>
            <a:off x="268605" y="683895"/>
            <a:ext cx="7950200" cy="521970"/>
          </a:xfrm>
          <a:prstGeom prst="rect">
            <a:avLst/>
          </a:prstGeom>
          <a:noFill/>
        </p:spPr>
        <p:txBody>
          <a:bodyPr wrap="square" rtlCol="0" anchor="t">
            <a:spAutoFit/>
          </a:bodyPr>
          <a:p>
            <a:pPr marL="457200" indent="-457200">
              <a:buFont typeface="Arial" panose="020B0604020202090204" pitchFamily="34" charset="0"/>
              <a:buChar char="•"/>
            </a:pPr>
            <a:r>
              <a:rPr lang="en-US" sz="2800" b="1" dirty="0">
                <a:latin typeface="Arial Bold" panose="020B0604020202090204" charset="0"/>
                <a:cs typeface="Arial Bold" panose="020B0604020202090204" charset="0"/>
                <a:sym typeface="+mn-ea"/>
              </a:rPr>
              <a:t>Dioda Zener</a:t>
            </a:r>
            <a:endParaRPr lang="en-US" sz="2800" b="1" dirty="0">
              <a:latin typeface="Arial Bold" panose="020B0604020202090204" charset="0"/>
              <a:cs typeface="Arial Bold" panose="020B0604020202090204" charset="0"/>
              <a:sym typeface="+mn-ea"/>
            </a:endParaRPr>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7" name="Text Box 6"/>
          <p:cNvSpPr txBox="1"/>
          <p:nvPr/>
        </p:nvSpPr>
        <p:spPr>
          <a:xfrm>
            <a:off x="268605" y="1318895"/>
            <a:ext cx="4020185" cy="5169535"/>
          </a:xfrm>
          <a:prstGeom prst="rect">
            <a:avLst/>
          </a:prstGeom>
          <a:noFill/>
        </p:spPr>
        <p:txBody>
          <a:bodyPr wrap="square" rtlCol="0" anchor="t">
            <a:spAutoFit/>
          </a:bodyPr>
          <a:p>
            <a:r>
              <a:rPr lang="en-US" sz="2200" dirty="0">
                <a:sym typeface="+mn-ea"/>
              </a:rPr>
              <a:t>“Small-signal and rectifier diodes are never intentionally operated in the breakdown region because this may damage them. A zener diode is different; it is a silicon diode that the manufacturer has optimized for operation in the breakdown region. The zener diode is the backbone of voltage regulators, circuits that hold the load voltage almost constant despite large changes in line voltage and load resistance”</a:t>
            </a:r>
            <a:endParaRPr lang="en-US" sz="2200" dirty="0">
              <a:sym typeface="+mn-ea"/>
            </a:endParaRPr>
          </a:p>
        </p:txBody>
      </p:sp>
      <p:pic>
        <p:nvPicPr>
          <p:cNvPr id="8" name="Picture 7" descr="Screen Shot 2022-02-05 at 10.10.38"/>
          <p:cNvPicPr>
            <a:picLocks noChangeAspect="1"/>
          </p:cNvPicPr>
          <p:nvPr/>
        </p:nvPicPr>
        <p:blipFill>
          <a:blip r:embed="rId1"/>
          <a:stretch>
            <a:fillRect/>
          </a:stretch>
        </p:blipFill>
        <p:spPr>
          <a:xfrm>
            <a:off x="4289425" y="2141220"/>
            <a:ext cx="4685030" cy="3401060"/>
          </a:xfrm>
          <a:prstGeom prst="rect">
            <a:avLst/>
          </a:prstGeom>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Shape 80"/>
          <p:cNvSpPr>
            <a:spLocks noGrp="1"/>
          </p:cNvSpPr>
          <p:nvPr>
            <p:ph type="title"/>
          </p:nvPr>
        </p:nvSpPr>
        <p:spPr>
          <a:xfrm>
            <a:off x="268288" y="145415"/>
            <a:ext cx="8229600" cy="650875"/>
          </a:xfrm>
        </p:spPr>
        <p:txBody>
          <a:bodyPr vert="horz" wrap="square" lIns="91425" tIns="45700" rIns="91425" bIns="45700" anchor="ctr"/>
          <a:p>
            <a:pPr algn="l">
              <a:buClr>
                <a:srgbClr val="1F497D"/>
              </a:buClr>
              <a:buSzPct val="25000"/>
            </a:pPr>
            <a:r>
              <a:rPr lang="en-US" altLang="en-US" sz="1400" b="1" u="sng" dirty="0">
                <a:latin typeface="Arial" panose="020B0604020202090204" pitchFamily="34" charset="0"/>
                <a:sym typeface="Arial" panose="020B0604020202090204" pitchFamily="34" charset="0"/>
              </a:rPr>
              <a:t>Chapter 1</a:t>
            </a:r>
            <a:endParaRPr lang="en-US" altLang="en-US" sz="1400" b="1" u="sng" dirty="0">
              <a:latin typeface="Arial" panose="020B0604020202090204" pitchFamily="34" charset="0"/>
              <a:ea typeface="Arial" panose="020B0604020202090204" pitchFamily="34" charset="0"/>
              <a:sym typeface="Arial" panose="020B0604020202090204" pitchFamily="34" charset="0"/>
            </a:endParaRPr>
          </a:p>
        </p:txBody>
      </p:sp>
      <p:sp>
        <p:nvSpPr>
          <p:cNvPr id="4" name="Text Box 3"/>
          <p:cNvSpPr txBox="1"/>
          <p:nvPr/>
        </p:nvSpPr>
        <p:spPr>
          <a:xfrm>
            <a:off x="268605" y="661035"/>
            <a:ext cx="7950200" cy="521970"/>
          </a:xfrm>
          <a:prstGeom prst="rect">
            <a:avLst/>
          </a:prstGeom>
          <a:noFill/>
        </p:spPr>
        <p:txBody>
          <a:bodyPr wrap="square" rtlCol="0" anchor="t">
            <a:spAutoFit/>
          </a:bodyPr>
          <a:p>
            <a:pPr marL="457200" indent="-457200">
              <a:buFont typeface="Arial" panose="020B0604020202090204" pitchFamily="34" charset="0"/>
              <a:buChar char="•"/>
            </a:pPr>
            <a:r>
              <a:rPr lang="en-US" sz="2800" b="1" dirty="0">
                <a:latin typeface="Arial Bold" panose="020B0604020202090204" charset="0"/>
                <a:cs typeface="Arial Bold" panose="020B0604020202090204" charset="0"/>
                <a:sym typeface="+mn-ea"/>
              </a:rPr>
              <a:t>Light Emiting Dioda (LED), 7 Segment</a:t>
            </a:r>
            <a:endParaRPr lang="en-US" sz="2800" b="1" dirty="0">
              <a:latin typeface="Arial Bold" panose="020B0604020202090204" charset="0"/>
              <a:cs typeface="Arial Bold" panose="020B0604020202090204" charset="0"/>
              <a:sym typeface="+mn-ea"/>
            </a:endParaRPr>
          </a:p>
        </p:txBody>
      </p:sp>
      <p:sp>
        <p:nvSpPr>
          <p:cNvPr id="9" name="Footer Placeholder 4"/>
          <p:cNvSpPr txBox="1">
            <a:spLocks noGrp="1"/>
          </p:cNvSpPr>
          <p:nvPr>
            <p:ph type="ftr" sz="quarter" idx="11"/>
          </p:nvPr>
        </p:nvSpPr>
        <p:spPr>
          <a:xfrm>
            <a:off x="2876550" y="6488430"/>
            <a:ext cx="3637280" cy="365125"/>
          </a:xfrm>
          <a:no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Desain dan Simulasi Rangkaian Elektronika</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6" name="Picture 5" descr="Screen Shot 2022-02-05 at 10.14.34"/>
          <p:cNvPicPr>
            <a:picLocks noChangeAspect="1"/>
          </p:cNvPicPr>
          <p:nvPr/>
        </p:nvPicPr>
        <p:blipFill>
          <a:blip r:embed="rId1"/>
          <a:stretch>
            <a:fillRect/>
          </a:stretch>
        </p:blipFill>
        <p:spPr>
          <a:xfrm>
            <a:off x="1800225" y="1183005"/>
            <a:ext cx="2304415" cy="1971040"/>
          </a:xfrm>
          <a:prstGeom prst="rect">
            <a:avLst/>
          </a:prstGeom>
        </p:spPr>
      </p:pic>
      <p:pic>
        <p:nvPicPr>
          <p:cNvPr id="7" name="Picture 6" descr="Screen Shot 2022-02-05 at 10.15.07"/>
          <p:cNvPicPr>
            <a:picLocks noChangeAspect="1"/>
          </p:cNvPicPr>
          <p:nvPr/>
        </p:nvPicPr>
        <p:blipFill>
          <a:blip r:embed="rId2"/>
          <a:stretch>
            <a:fillRect/>
          </a:stretch>
        </p:blipFill>
        <p:spPr>
          <a:xfrm>
            <a:off x="4375785" y="1238885"/>
            <a:ext cx="2805430" cy="1858645"/>
          </a:xfrm>
          <a:prstGeom prst="rect">
            <a:avLst/>
          </a:prstGeom>
        </p:spPr>
      </p:pic>
      <p:sp>
        <p:nvSpPr>
          <p:cNvPr id="8" name="Text Box 7"/>
          <p:cNvSpPr txBox="1"/>
          <p:nvPr/>
        </p:nvSpPr>
        <p:spPr>
          <a:xfrm>
            <a:off x="448310" y="3225800"/>
            <a:ext cx="8049895" cy="1198880"/>
          </a:xfrm>
          <a:prstGeom prst="rect">
            <a:avLst/>
          </a:prstGeom>
          <a:noFill/>
        </p:spPr>
        <p:txBody>
          <a:bodyPr wrap="square" rtlCol="0" anchor="t">
            <a:spAutoFit/>
          </a:bodyPr>
          <a:p>
            <a:r>
              <a:rPr lang="en-US" sz="2400" dirty="0">
                <a:sym typeface="+mn-ea"/>
              </a:rPr>
              <a:t>“a seven-segment display. It contains seven rectangular LEDs (A through G). Each LED is called a segment because it forms part of the character being displayed.”</a:t>
            </a:r>
            <a:endParaRPr lang="en-US" sz="2400" dirty="0">
              <a:sym typeface="+mn-ea"/>
            </a:endParaRPr>
          </a:p>
        </p:txBody>
      </p:sp>
      <p:pic>
        <p:nvPicPr>
          <p:cNvPr id="10" name="Picture 9" descr="Screen Shot 2022-02-05 at 10.17.42"/>
          <p:cNvPicPr>
            <a:picLocks noChangeAspect="1"/>
          </p:cNvPicPr>
          <p:nvPr/>
        </p:nvPicPr>
        <p:blipFill>
          <a:blip r:embed="rId3"/>
          <a:stretch>
            <a:fillRect/>
          </a:stretch>
        </p:blipFill>
        <p:spPr>
          <a:xfrm>
            <a:off x="1109345" y="4556760"/>
            <a:ext cx="6728460" cy="1931670"/>
          </a:xfrm>
          <a:prstGeom prst="rect">
            <a:avLst/>
          </a:prstGeom>
        </p:spPr>
      </p:pic>
    </p:spTree>
  </p:cSld>
  <p:clrMapOvr>
    <a:masterClrMapping/>
  </p:clrMapOvr>
  <p:transition spd="slow">
    <p:cut/>
  </p:transition>
</p:sld>
</file>

<file path=ppt/tags/tag1.xml><?xml version="1.0" encoding="utf-8"?>
<p:tagLst xmlns:p="http://schemas.openxmlformats.org/presentationml/2006/main">
  <p:tag name="PRESENTER_SHAPEINFO" val="&lt;ThreeDShapeInfo&gt;&lt;uuid val=&quot;{05A44488-2ACF-4347-AB47-2512FC001EB7}&quot;/&gt;&lt;filename val=&quot;D:\template ppt\template darmajaya\flash template\data\asimages\{05A44488-2ACF-4347-AB47-2512FC001EB7}.png&quot;/&gt;&lt;hasEffects val=&quot;1&quot;/&gt;&lt;left val=&quot;168.72&quot;/&gt;&lt;top val=&quot;177.84&quot;/&gt;&lt;width val=&quot;391.92&quot;/&gt;&lt;height val=&quot;205.2&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4310</Words>
  <Application>WPS Writer</Application>
  <PresentationFormat>On-screen Show (4:3)</PresentationFormat>
  <Paragraphs>153</Paragraphs>
  <Slides>15</Slides>
  <Notes>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15</vt:i4>
      </vt:variant>
    </vt:vector>
  </HeadingPairs>
  <TitlesOfParts>
    <vt:vector size="29" baseType="lpstr">
      <vt:lpstr>Arial</vt:lpstr>
      <vt:lpstr>SimSun</vt:lpstr>
      <vt:lpstr>Wingdings</vt:lpstr>
      <vt:lpstr>Calibri</vt:lpstr>
      <vt:lpstr>Helvetica Neue</vt:lpstr>
      <vt:lpstr>Arial Narrow Bold</vt:lpstr>
      <vt:lpstr>SimSun</vt:lpstr>
      <vt:lpstr>宋体-简</vt:lpstr>
      <vt:lpstr>Arial Bold</vt:lpstr>
      <vt:lpstr>Arial Black</vt:lpstr>
      <vt:lpstr>微软雅黑</vt:lpstr>
      <vt:lpstr>汉仪旗黑</vt:lpstr>
      <vt:lpstr>Arial Unicode MS</vt:lpstr>
      <vt:lpstr>Office Theme</vt:lpstr>
      <vt:lpstr>PowerPoint 演示文稿</vt:lpstr>
      <vt:lpstr>PowerPoint 演示文稿</vt:lpstr>
      <vt:lpstr>Tables of Content</vt:lpstr>
      <vt:lpstr>Chapter 1</vt:lpstr>
      <vt:lpstr>Chapter 1</vt:lpstr>
      <vt:lpstr>Chapter 1</vt:lpstr>
      <vt:lpstr>Chapter 1</vt:lpstr>
      <vt:lpstr>Chapter 1</vt:lpstr>
      <vt:lpstr>Chapter 1</vt:lpstr>
      <vt:lpstr>Chapter 1</vt:lpstr>
      <vt:lpstr>Chapter 1</vt:lpstr>
      <vt:lpstr>Chapter 1</vt:lpstr>
      <vt:lpstr>Chapter 1</vt:lpstr>
      <vt:lpstr>Chapter 1</vt:lpstr>
      <vt:lpstr>end</vt:lpstr>
    </vt:vector>
  </TitlesOfParts>
  <Company>IBI Darmajaya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 title …………….</dc:title>
  <dc:creator>CTC</dc:creator>
  <cp:lastModifiedBy>bayunugroho</cp:lastModifiedBy>
  <cp:revision>356</cp:revision>
  <dcterms:created xsi:type="dcterms:W3CDTF">2022-02-06T02:54:12Z</dcterms:created>
  <dcterms:modified xsi:type="dcterms:W3CDTF">2022-02-06T02:54:12Z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1033-3.2.0.6370</vt:lpwstr>
  </property>
</Properties>
</file>