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A7B70E28-AD8B-4948-9669-9CFF9D198D14}" type="datetimeFigureOut">
              <a:rPr lang="en-US" smtClean="0"/>
              <a:pPr/>
              <a:t>11/1/2020</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D9EFEAE8-D8AE-4A77-82A5-6A1A203BABE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7B70E28-AD8B-4948-9669-9CFF9D198D14}" type="datetimeFigureOut">
              <a:rPr lang="en-US" smtClean="0"/>
              <a:pPr/>
              <a:t>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EFEAE8-D8AE-4A77-82A5-6A1A203BABE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7B70E28-AD8B-4948-9669-9CFF9D198D14}" type="datetimeFigureOut">
              <a:rPr lang="en-US" smtClean="0"/>
              <a:pPr/>
              <a:t>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EFEAE8-D8AE-4A77-82A5-6A1A203BABE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A7B70E28-AD8B-4948-9669-9CFF9D198D14}" type="datetimeFigureOut">
              <a:rPr lang="en-US" smtClean="0"/>
              <a:pPr/>
              <a:t>11/1/2020</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D9EFEAE8-D8AE-4A77-82A5-6A1A203BABE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A7B70E28-AD8B-4948-9669-9CFF9D198D14}" type="datetimeFigureOut">
              <a:rPr lang="en-US" smtClean="0"/>
              <a:pPr/>
              <a:t>11/1/2020</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D9EFEAE8-D8AE-4A77-82A5-6A1A203BABEC}"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A7B70E28-AD8B-4948-9669-9CFF9D198D14}" type="datetimeFigureOut">
              <a:rPr lang="en-US" smtClean="0"/>
              <a:pPr/>
              <a:t>11/1/2020</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D9EFEAE8-D8AE-4A77-82A5-6A1A203BABE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A7B70E28-AD8B-4948-9669-9CFF9D198D14}" type="datetimeFigureOut">
              <a:rPr lang="en-US" smtClean="0"/>
              <a:pPr/>
              <a:t>11/1/2020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D9EFEAE8-D8AE-4A77-82A5-6A1A203BABEC}"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A7B70E28-AD8B-4948-9669-9CFF9D198D14}" type="datetimeFigureOut">
              <a:rPr lang="en-US" smtClean="0"/>
              <a:pPr/>
              <a:t>11/1/2020</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EFEAE8-D8AE-4A77-82A5-6A1A203BABE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7B70E28-AD8B-4948-9669-9CFF9D198D14}" type="datetimeFigureOut">
              <a:rPr lang="en-US" smtClean="0"/>
              <a:pPr/>
              <a:t>11/1/2020</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EFEAE8-D8AE-4A77-82A5-6A1A203BABE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A7B70E28-AD8B-4948-9669-9CFF9D198D14}" type="datetimeFigureOut">
              <a:rPr lang="en-US" smtClean="0"/>
              <a:pPr/>
              <a:t>11/1/2020</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EFEAE8-D8AE-4A77-82A5-6A1A203BABE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A7B70E28-AD8B-4948-9669-9CFF9D198D14}" type="datetimeFigureOut">
              <a:rPr lang="en-US" smtClean="0"/>
              <a:pPr/>
              <a:t>11/1/2020</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D9EFEAE8-D8AE-4A77-82A5-6A1A203BABEC}"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A7B70E28-AD8B-4948-9669-9CFF9D198D14}" type="datetimeFigureOut">
              <a:rPr lang="en-US" smtClean="0"/>
              <a:pPr/>
              <a:t>11/1/2020</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D9EFEAE8-D8AE-4A77-82A5-6A1A203BABEC}"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0"/>
            <a:ext cx="7772400" cy="1219199"/>
          </a:xfrm>
        </p:spPr>
        <p:txBody>
          <a:bodyPr>
            <a:normAutofit/>
          </a:bodyPr>
          <a:lstStyle/>
          <a:p>
            <a:r>
              <a:rPr lang="en-US" sz="2700" b="1" cap="all" dirty="0" err="1"/>
              <a:t>aspek</a:t>
            </a:r>
            <a:r>
              <a:rPr lang="en-US" sz="2700" b="1" cap="all" dirty="0"/>
              <a:t> </a:t>
            </a:r>
            <a:r>
              <a:rPr lang="en-US" sz="2700" b="1" cap="all" dirty="0" err="1"/>
              <a:t>kelembagaan</a:t>
            </a:r>
            <a:r>
              <a:rPr lang="en-US" sz="2700" b="1" cap="all" dirty="0"/>
              <a:t> </a:t>
            </a:r>
            <a:r>
              <a:rPr lang="en-US" sz="2700" b="1" cap="all" dirty="0" err="1"/>
              <a:t>dan</a:t>
            </a:r>
            <a:r>
              <a:rPr lang="en-US" sz="2700" b="1" cap="all" dirty="0"/>
              <a:t> </a:t>
            </a:r>
            <a:r>
              <a:rPr lang="en-US" sz="2700" b="1" cap="all" dirty="0" err="1"/>
              <a:t>standar</a:t>
            </a:r>
            <a:r>
              <a:rPr lang="en-US" sz="2700" b="1" cap="all" dirty="0"/>
              <a:t> </a:t>
            </a:r>
            <a:r>
              <a:rPr lang="en-US" sz="2700" b="1" cap="all" dirty="0" err="1"/>
              <a:t>akuntansi</a:t>
            </a:r>
            <a:r>
              <a:rPr lang="en-US" dirty="0"/>
              <a:t/>
            </a:r>
            <a:br>
              <a:rPr lang="en-US" dirty="0"/>
            </a:br>
            <a:endParaRPr lang="en-US" dirty="0"/>
          </a:p>
        </p:txBody>
      </p:sp>
      <p:sp>
        <p:nvSpPr>
          <p:cNvPr id="3" name="Subtitle 2"/>
          <p:cNvSpPr>
            <a:spLocks noGrp="1"/>
          </p:cNvSpPr>
          <p:nvPr>
            <p:ph type="subTitle" idx="1"/>
          </p:nvPr>
        </p:nvSpPr>
        <p:spPr>
          <a:xfrm>
            <a:off x="533400" y="1447800"/>
            <a:ext cx="8229600" cy="5105400"/>
          </a:xfrm>
        </p:spPr>
        <p:txBody>
          <a:bodyPr>
            <a:normAutofit fontScale="77500" lnSpcReduction="20000"/>
          </a:bodyPr>
          <a:lstStyle/>
          <a:p>
            <a:pPr algn="just"/>
            <a:r>
              <a:rPr lang="en-US" sz="3100" b="1" cap="all" dirty="0"/>
              <a:t>ASPEK KELEMBAGAAN DALAM PENGEMBANGAN </a:t>
            </a:r>
            <a:r>
              <a:rPr lang="en-US" sz="3100" b="1" cap="all" dirty="0" smtClean="0"/>
              <a:t>AKUNTANSI</a:t>
            </a:r>
          </a:p>
          <a:p>
            <a:pPr algn="just"/>
            <a:endParaRPr lang="en-US" dirty="0"/>
          </a:p>
          <a:p>
            <a:pPr algn="just"/>
            <a:r>
              <a:rPr lang="en-US" cap="all" dirty="0" err="1"/>
              <a:t>Proses</a:t>
            </a:r>
            <a:r>
              <a:rPr lang="en-US" cap="all" dirty="0"/>
              <a:t> </a:t>
            </a:r>
            <a:r>
              <a:rPr lang="en-US" cap="all" dirty="0" err="1"/>
              <a:t>pembentukan</a:t>
            </a:r>
            <a:r>
              <a:rPr lang="en-US" cap="all" dirty="0"/>
              <a:t> </a:t>
            </a:r>
            <a:r>
              <a:rPr lang="en-US" cap="all" dirty="0" err="1"/>
              <a:t>standar</a:t>
            </a:r>
            <a:r>
              <a:rPr lang="en-US" cap="all" dirty="0"/>
              <a:t> </a:t>
            </a:r>
            <a:r>
              <a:rPr lang="en-US" cap="all" dirty="0" err="1"/>
              <a:t>akuntansi</a:t>
            </a:r>
            <a:r>
              <a:rPr lang="en-US" cap="all" dirty="0"/>
              <a:t> </a:t>
            </a:r>
            <a:r>
              <a:rPr lang="en-US" cap="all" dirty="0" err="1"/>
              <a:t>Merupakan</a:t>
            </a:r>
            <a:r>
              <a:rPr lang="en-US" cap="all" dirty="0"/>
              <a:t> </a:t>
            </a:r>
            <a:r>
              <a:rPr lang="en-US" cap="all" dirty="0" err="1"/>
              <a:t>proses</a:t>
            </a:r>
            <a:r>
              <a:rPr lang="en-US" cap="all" dirty="0"/>
              <a:t> yang </a:t>
            </a:r>
            <a:r>
              <a:rPr lang="en-US" cap="all" dirty="0" err="1"/>
              <a:t>cukup</a:t>
            </a:r>
            <a:r>
              <a:rPr lang="en-US" cap="all" dirty="0"/>
              <a:t> </a:t>
            </a:r>
            <a:r>
              <a:rPr lang="en-US" cap="all" dirty="0" err="1"/>
              <a:t>pelik</a:t>
            </a:r>
            <a:r>
              <a:rPr lang="en-US" cap="all" dirty="0"/>
              <a:t> </a:t>
            </a:r>
            <a:r>
              <a:rPr lang="en-US" cap="all" dirty="0" err="1"/>
              <a:t>karena</a:t>
            </a:r>
            <a:r>
              <a:rPr lang="en-US" cap="all" dirty="0"/>
              <a:t> </a:t>
            </a:r>
            <a:r>
              <a:rPr lang="en-US" cap="all" dirty="0" err="1"/>
              <a:t>melibatkan</a:t>
            </a:r>
            <a:r>
              <a:rPr lang="en-US" cap="all" dirty="0"/>
              <a:t> </a:t>
            </a:r>
            <a:r>
              <a:rPr lang="en-US" cap="all" dirty="0" err="1"/>
              <a:t>aspek</a:t>
            </a:r>
            <a:r>
              <a:rPr lang="en-US" cap="all" dirty="0"/>
              <a:t> </a:t>
            </a:r>
            <a:r>
              <a:rPr lang="en-US" cap="all" dirty="0" err="1"/>
              <a:t>politik</a:t>
            </a:r>
            <a:r>
              <a:rPr lang="en-US" cap="all" dirty="0"/>
              <a:t>, </a:t>
            </a:r>
            <a:r>
              <a:rPr lang="en-US" cap="all" dirty="0" err="1"/>
              <a:t>bisnis</a:t>
            </a:r>
            <a:r>
              <a:rPr lang="en-US" cap="all" dirty="0"/>
              <a:t>, </a:t>
            </a:r>
            <a:r>
              <a:rPr lang="en-US" cap="all" dirty="0" err="1"/>
              <a:t>sosial</a:t>
            </a:r>
            <a:r>
              <a:rPr lang="en-US" cap="all" dirty="0"/>
              <a:t> </a:t>
            </a:r>
            <a:r>
              <a:rPr lang="en-US" cap="all" dirty="0" err="1"/>
              <a:t>budaya</a:t>
            </a:r>
            <a:r>
              <a:rPr lang="en-US" cap="all" dirty="0"/>
              <a:t>. </a:t>
            </a:r>
            <a:r>
              <a:rPr lang="en-US" cap="all" dirty="0" err="1"/>
              <a:t>Aspek</a:t>
            </a:r>
            <a:r>
              <a:rPr lang="en-US" cap="all" dirty="0"/>
              <a:t> </a:t>
            </a:r>
            <a:r>
              <a:rPr lang="en-US" cap="all" dirty="0" err="1"/>
              <a:t>politik</a:t>
            </a:r>
            <a:r>
              <a:rPr lang="en-US" cap="all" dirty="0"/>
              <a:t> </a:t>
            </a:r>
            <a:r>
              <a:rPr lang="en-US" cap="all" dirty="0" err="1"/>
              <a:t>cukup</a:t>
            </a:r>
            <a:r>
              <a:rPr lang="en-US" cap="all" dirty="0"/>
              <a:t> </a:t>
            </a:r>
            <a:r>
              <a:rPr lang="en-US" cap="all" dirty="0" err="1"/>
              <a:t>dominan</a:t>
            </a:r>
            <a:r>
              <a:rPr lang="en-US" cap="all" dirty="0"/>
              <a:t> </a:t>
            </a:r>
            <a:r>
              <a:rPr lang="en-US" cap="all" dirty="0" err="1"/>
              <a:t>karena</a:t>
            </a:r>
            <a:r>
              <a:rPr lang="en-US" cap="all" dirty="0"/>
              <a:t> </a:t>
            </a:r>
            <a:r>
              <a:rPr lang="en-US" cap="all" dirty="0" err="1"/>
              <a:t>tarikan</a:t>
            </a:r>
            <a:r>
              <a:rPr lang="en-US" cap="all" dirty="0"/>
              <a:t> </a:t>
            </a:r>
            <a:r>
              <a:rPr lang="en-US" cap="all" dirty="0" err="1"/>
              <a:t>beberapa</a:t>
            </a:r>
            <a:r>
              <a:rPr lang="en-US" cap="all" dirty="0"/>
              <a:t> </a:t>
            </a:r>
            <a:r>
              <a:rPr lang="en-US" cap="all" dirty="0" err="1"/>
              <a:t>kepentingan</a:t>
            </a:r>
            <a:r>
              <a:rPr lang="en-US" cap="all" dirty="0"/>
              <a:t> </a:t>
            </a:r>
            <a:r>
              <a:rPr lang="en-US" cap="all" dirty="0" err="1"/>
              <a:t>baik</a:t>
            </a:r>
            <a:r>
              <a:rPr lang="en-US" cap="all" dirty="0"/>
              <a:t> </a:t>
            </a:r>
            <a:r>
              <a:rPr lang="en-US" cap="all" dirty="0" err="1"/>
              <a:t>pihak</a:t>
            </a:r>
            <a:r>
              <a:rPr lang="en-US" cap="all" dirty="0"/>
              <a:t> </a:t>
            </a:r>
            <a:r>
              <a:rPr lang="en-US" cap="all" dirty="0" err="1"/>
              <a:t>pemerintah</a:t>
            </a:r>
            <a:r>
              <a:rPr lang="en-US" cap="all" dirty="0"/>
              <a:t>, </a:t>
            </a:r>
            <a:r>
              <a:rPr lang="en-US" cap="all" dirty="0" err="1"/>
              <a:t>swasta</a:t>
            </a:r>
            <a:r>
              <a:rPr lang="en-US" cap="all" dirty="0"/>
              <a:t> </a:t>
            </a:r>
            <a:r>
              <a:rPr lang="en-US" cap="all" dirty="0" err="1"/>
              <a:t>maupun</a:t>
            </a:r>
            <a:r>
              <a:rPr lang="en-US" cap="all" dirty="0"/>
              <a:t> </a:t>
            </a:r>
            <a:r>
              <a:rPr lang="en-US" cap="all" dirty="0" err="1"/>
              <a:t>profesi</a:t>
            </a:r>
            <a:r>
              <a:rPr lang="en-US" cap="all" dirty="0"/>
              <a:t> </a:t>
            </a:r>
            <a:r>
              <a:rPr lang="en-US" cap="all" dirty="0" err="1"/>
              <a:t>akuntan</a:t>
            </a:r>
            <a:r>
              <a:rPr lang="en-US" cap="all" dirty="0"/>
              <a:t> </a:t>
            </a:r>
            <a:r>
              <a:rPr lang="en-US" cap="all" dirty="0" err="1"/>
              <a:t>itu</a:t>
            </a:r>
            <a:r>
              <a:rPr lang="en-US" cap="all" dirty="0"/>
              <a:t> </a:t>
            </a:r>
            <a:r>
              <a:rPr lang="en-US" cap="all" dirty="0" err="1"/>
              <a:t>sendiri</a:t>
            </a:r>
            <a:r>
              <a:rPr lang="en-US" cap="all" dirty="0"/>
              <a:t>. Hal </a:t>
            </a:r>
            <a:r>
              <a:rPr lang="en-US" cap="all" dirty="0" err="1"/>
              <a:t>ini</a:t>
            </a:r>
            <a:r>
              <a:rPr lang="en-US" cap="all" dirty="0"/>
              <a:t> </a:t>
            </a:r>
            <a:r>
              <a:rPr lang="en-US" cap="all" dirty="0" err="1"/>
              <a:t>dapat</a:t>
            </a:r>
            <a:r>
              <a:rPr lang="en-US" cap="all" dirty="0"/>
              <a:t> </a:t>
            </a:r>
            <a:r>
              <a:rPr lang="en-US" cap="all" dirty="0" err="1"/>
              <a:t>dipahami</a:t>
            </a:r>
            <a:r>
              <a:rPr lang="en-US" cap="all" dirty="0"/>
              <a:t> </a:t>
            </a:r>
            <a:r>
              <a:rPr lang="en-US" cap="all" dirty="0" err="1"/>
              <a:t>karena</a:t>
            </a:r>
            <a:r>
              <a:rPr lang="en-US" cap="all" dirty="0"/>
              <a:t> </a:t>
            </a:r>
            <a:r>
              <a:rPr lang="en-US" cap="all" dirty="0" err="1"/>
              <a:t>standar</a:t>
            </a:r>
            <a:r>
              <a:rPr lang="en-US" cap="all" dirty="0"/>
              <a:t> </a:t>
            </a:r>
            <a:r>
              <a:rPr lang="en-US" cap="all" dirty="0" err="1"/>
              <a:t>akuntansi</a:t>
            </a:r>
            <a:r>
              <a:rPr lang="en-US" cap="all" dirty="0"/>
              <a:t> yang </a:t>
            </a:r>
            <a:r>
              <a:rPr lang="en-US" cap="all" dirty="0" err="1"/>
              <a:t>akan</a:t>
            </a:r>
            <a:r>
              <a:rPr lang="en-US" cap="all" dirty="0"/>
              <a:t> </a:t>
            </a:r>
            <a:r>
              <a:rPr lang="en-US" cap="all" dirty="0" err="1"/>
              <a:t>diberlakukan</a:t>
            </a:r>
            <a:r>
              <a:rPr lang="en-US" cap="all" dirty="0"/>
              <a:t> </a:t>
            </a:r>
            <a:r>
              <a:rPr lang="en-US" cap="all" dirty="0" err="1"/>
              <a:t>akan</a:t>
            </a:r>
            <a:r>
              <a:rPr lang="en-US" cap="all" dirty="0"/>
              <a:t> </a:t>
            </a:r>
            <a:r>
              <a:rPr lang="en-US" cap="all" dirty="0" err="1"/>
              <a:t>mengikat</a:t>
            </a:r>
            <a:r>
              <a:rPr lang="en-US" cap="all" dirty="0"/>
              <a:t> </a:t>
            </a:r>
            <a:r>
              <a:rPr lang="en-US" cap="all" dirty="0" err="1"/>
              <a:t>semua</a:t>
            </a:r>
            <a:r>
              <a:rPr lang="en-US" cap="all" dirty="0"/>
              <a:t> </a:t>
            </a:r>
            <a:r>
              <a:rPr lang="en-US" cap="all" dirty="0" err="1"/>
              <a:t>pihak</a:t>
            </a:r>
            <a:r>
              <a:rPr lang="en-US" cap="all" dirty="0" smtClean="0"/>
              <a:t>.</a:t>
            </a:r>
          </a:p>
          <a:p>
            <a:pPr algn="just"/>
            <a:endParaRPr lang="en-US" dirty="0"/>
          </a:p>
          <a:p>
            <a:pPr algn="just"/>
            <a:r>
              <a:rPr lang="en-US" cap="all" dirty="0" err="1"/>
              <a:t>Dilihat</a:t>
            </a:r>
            <a:r>
              <a:rPr lang="en-US" cap="all" dirty="0"/>
              <a:t> </a:t>
            </a:r>
            <a:r>
              <a:rPr lang="en-US" cap="all" dirty="0" err="1"/>
              <a:t>dari</a:t>
            </a:r>
            <a:r>
              <a:rPr lang="en-US" cap="all" dirty="0"/>
              <a:t> </a:t>
            </a:r>
            <a:r>
              <a:rPr lang="en-US" cap="all" dirty="0" err="1"/>
              <a:t>aspek</a:t>
            </a:r>
            <a:r>
              <a:rPr lang="en-US" cap="all" dirty="0"/>
              <a:t> </a:t>
            </a:r>
            <a:r>
              <a:rPr lang="en-US" cap="all" dirty="0" err="1"/>
              <a:t>bisnis</a:t>
            </a:r>
            <a:r>
              <a:rPr lang="en-US" cap="all" dirty="0"/>
              <a:t>, </a:t>
            </a:r>
            <a:r>
              <a:rPr lang="en-US" cap="all" dirty="0" err="1"/>
              <a:t>standar</a:t>
            </a:r>
            <a:r>
              <a:rPr lang="en-US" cap="all" dirty="0"/>
              <a:t> </a:t>
            </a:r>
            <a:r>
              <a:rPr lang="en-US" cap="all" dirty="0" err="1"/>
              <a:t>akuntansi</a:t>
            </a:r>
            <a:r>
              <a:rPr lang="en-US" cap="all" dirty="0"/>
              <a:t> </a:t>
            </a:r>
            <a:r>
              <a:rPr lang="en-US" cap="all" dirty="0" err="1"/>
              <a:t>akan</a:t>
            </a:r>
            <a:r>
              <a:rPr lang="en-US" cap="all" dirty="0"/>
              <a:t> </a:t>
            </a:r>
            <a:r>
              <a:rPr lang="en-US" cap="all" dirty="0" err="1"/>
              <a:t>berkembang</a:t>
            </a:r>
            <a:r>
              <a:rPr lang="en-US" cap="all" dirty="0"/>
              <a:t> </a:t>
            </a:r>
            <a:r>
              <a:rPr lang="en-US" cap="all" dirty="0" err="1"/>
              <a:t>seiring</a:t>
            </a:r>
            <a:r>
              <a:rPr lang="en-US" cap="all" dirty="0"/>
              <a:t> </a:t>
            </a:r>
            <a:r>
              <a:rPr lang="en-US" cap="all" dirty="0" err="1"/>
              <a:t>dengan</a:t>
            </a:r>
            <a:r>
              <a:rPr lang="en-US" cap="all" dirty="0"/>
              <a:t> </a:t>
            </a:r>
            <a:r>
              <a:rPr lang="en-US" cap="all" dirty="0" err="1"/>
              <a:t>perkembangan</a:t>
            </a:r>
            <a:r>
              <a:rPr lang="en-US" cap="all" dirty="0"/>
              <a:t> </a:t>
            </a:r>
            <a:r>
              <a:rPr lang="en-US" cap="all" dirty="0" err="1"/>
              <a:t>dunia</a:t>
            </a:r>
            <a:r>
              <a:rPr lang="en-US" cap="all" dirty="0"/>
              <a:t> </a:t>
            </a:r>
            <a:r>
              <a:rPr lang="en-US" cap="all" dirty="0" err="1"/>
              <a:t>bisnis</a:t>
            </a:r>
            <a:r>
              <a:rPr lang="en-US" cap="all" dirty="0"/>
              <a:t>. </a:t>
            </a:r>
            <a:r>
              <a:rPr lang="en-US" cap="all" dirty="0" err="1"/>
              <a:t>Munculnya</a:t>
            </a:r>
            <a:r>
              <a:rPr lang="en-US" cap="all" dirty="0"/>
              <a:t> </a:t>
            </a:r>
            <a:r>
              <a:rPr lang="en-US" cap="all" dirty="0" err="1"/>
              <a:t>transaksi-transaksi</a:t>
            </a:r>
            <a:r>
              <a:rPr lang="en-US" cap="all" dirty="0"/>
              <a:t> </a:t>
            </a:r>
            <a:r>
              <a:rPr lang="en-US" cap="all" dirty="0" err="1"/>
              <a:t>bisnis</a:t>
            </a:r>
            <a:r>
              <a:rPr lang="en-US" cap="all" dirty="0"/>
              <a:t> </a:t>
            </a:r>
            <a:r>
              <a:rPr lang="en-US" cap="all" dirty="0" err="1"/>
              <a:t>baru</a:t>
            </a:r>
            <a:r>
              <a:rPr lang="en-US" cap="all" dirty="0"/>
              <a:t> yang </a:t>
            </a:r>
            <a:r>
              <a:rPr lang="en-US" cap="all" dirty="0" err="1"/>
              <a:t>semakin</a:t>
            </a:r>
            <a:r>
              <a:rPr lang="en-US" cap="all" dirty="0"/>
              <a:t> </a:t>
            </a:r>
            <a:r>
              <a:rPr lang="en-US" cap="all" dirty="0" err="1"/>
              <a:t>komplek</a:t>
            </a:r>
            <a:r>
              <a:rPr lang="en-US" cap="all" dirty="0"/>
              <a:t> </a:t>
            </a:r>
            <a:r>
              <a:rPr lang="en-US" cap="all" dirty="0" err="1"/>
              <a:t>menuntut</a:t>
            </a:r>
            <a:r>
              <a:rPr lang="en-US" cap="all" dirty="0"/>
              <a:t> </a:t>
            </a:r>
            <a:r>
              <a:rPr lang="en-US" cap="all" dirty="0" err="1"/>
              <a:t>adanya</a:t>
            </a:r>
            <a:r>
              <a:rPr lang="en-US" cap="all" dirty="0"/>
              <a:t> </a:t>
            </a:r>
            <a:r>
              <a:rPr lang="en-US" cap="all" dirty="0" err="1"/>
              <a:t>standar</a:t>
            </a:r>
            <a:r>
              <a:rPr lang="en-US" cap="all" dirty="0"/>
              <a:t> </a:t>
            </a:r>
            <a:r>
              <a:rPr lang="en-US" cap="all" dirty="0" err="1"/>
              <a:t>akuntansi</a:t>
            </a:r>
            <a:r>
              <a:rPr lang="en-US" cap="all" dirty="0"/>
              <a:t> yang </a:t>
            </a:r>
            <a:r>
              <a:rPr lang="en-US" cap="all" dirty="0" err="1"/>
              <a:t>mengatur</a:t>
            </a:r>
            <a:r>
              <a:rPr lang="en-US" cap="all" dirty="0"/>
              <a:t> </a:t>
            </a:r>
            <a:r>
              <a:rPr lang="en-US" cap="all" dirty="0" err="1"/>
              <a:t>transaksi</a:t>
            </a:r>
            <a:r>
              <a:rPr lang="en-US" cap="all" dirty="0"/>
              <a:t> </a:t>
            </a:r>
            <a:r>
              <a:rPr lang="en-US" cap="all" dirty="0" err="1"/>
              <a:t>tersebut</a:t>
            </a:r>
            <a:r>
              <a:rPr lang="en-US" cap="all" dirty="0" smtClean="0"/>
              <a:t>.</a:t>
            </a:r>
          </a:p>
          <a:p>
            <a:pPr algn="just"/>
            <a:endParaRPr lang="en-US" cap="all" dirty="0" smtClean="0"/>
          </a:p>
          <a:p>
            <a:pPr algn="just"/>
            <a:r>
              <a:rPr lang="en-US" cap="all" dirty="0" err="1"/>
              <a:t>Perlunya</a:t>
            </a:r>
            <a:r>
              <a:rPr lang="en-US" cap="all" dirty="0"/>
              <a:t> </a:t>
            </a:r>
            <a:r>
              <a:rPr lang="en-US" cap="all" dirty="0" err="1"/>
              <a:t>melihat</a:t>
            </a:r>
            <a:r>
              <a:rPr lang="en-US" cap="all" dirty="0"/>
              <a:t> </a:t>
            </a:r>
            <a:r>
              <a:rPr lang="en-US" cap="all" dirty="0" err="1"/>
              <a:t>sejarah</a:t>
            </a:r>
            <a:r>
              <a:rPr lang="en-US" cap="all" dirty="0"/>
              <a:t> </a:t>
            </a:r>
            <a:r>
              <a:rPr lang="en-US" cap="all" dirty="0" err="1"/>
              <a:t>pembentukan</a:t>
            </a:r>
            <a:r>
              <a:rPr lang="en-US" cap="all" dirty="0"/>
              <a:t> </a:t>
            </a:r>
            <a:r>
              <a:rPr lang="en-US" cap="all" dirty="0" err="1"/>
              <a:t>standar</a:t>
            </a:r>
            <a:r>
              <a:rPr lang="en-US" cap="all" dirty="0"/>
              <a:t> </a:t>
            </a:r>
            <a:r>
              <a:rPr lang="en-US" cap="all" dirty="0" err="1"/>
              <a:t>akuntansi</a:t>
            </a:r>
            <a:r>
              <a:rPr lang="en-US" cap="all" dirty="0"/>
              <a:t> </a:t>
            </a:r>
            <a:r>
              <a:rPr lang="en-US" cap="all" dirty="0" err="1"/>
              <a:t>di</a:t>
            </a:r>
            <a:r>
              <a:rPr lang="en-US" cap="all" dirty="0"/>
              <a:t> </a:t>
            </a:r>
            <a:r>
              <a:rPr lang="en-US" cap="all" dirty="0" err="1"/>
              <a:t>amerika</a:t>
            </a:r>
            <a:r>
              <a:rPr lang="en-US" cap="all" dirty="0"/>
              <a:t> </a:t>
            </a:r>
            <a:r>
              <a:rPr lang="en-US" cap="all" dirty="0" err="1"/>
              <a:t>karena</a:t>
            </a:r>
            <a:r>
              <a:rPr lang="en-US" cap="all" dirty="0"/>
              <a:t> </a:t>
            </a:r>
            <a:r>
              <a:rPr lang="en-US" cap="all" dirty="0" err="1"/>
              <a:t>profesi</a:t>
            </a:r>
            <a:r>
              <a:rPr lang="en-US" cap="all" dirty="0"/>
              <a:t> </a:t>
            </a:r>
            <a:r>
              <a:rPr lang="en-US" cap="all" dirty="0" err="1"/>
              <a:t>akuntansi</a:t>
            </a:r>
            <a:r>
              <a:rPr lang="en-US" cap="all" dirty="0"/>
              <a:t> </a:t>
            </a:r>
            <a:r>
              <a:rPr lang="en-US" cap="all" dirty="0" err="1"/>
              <a:t>di</a:t>
            </a:r>
            <a:r>
              <a:rPr lang="en-US" cap="all" dirty="0"/>
              <a:t> USA </a:t>
            </a:r>
            <a:r>
              <a:rPr lang="en-US" cap="all" dirty="0" err="1"/>
              <a:t>sudah</a:t>
            </a:r>
            <a:r>
              <a:rPr lang="en-US" cap="all" dirty="0"/>
              <a:t> </a:t>
            </a:r>
            <a:r>
              <a:rPr lang="en-US" cap="all" dirty="0" err="1"/>
              <a:t>cukup</a:t>
            </a:r>
            <a:r>
              <a:rPr lang="en-US" cap="all" dirty="0"/>
              <a:t> lama </a:t>
            </a:r>
            <a:r>
              <a:rPr lang="en-US" cap="all" dirty="0" err="1"/>
              <a:t>sehingga</a:t>
            </a:r>
            <a:r>
              <a:rPr lang="en-US" cap="all" dirty="0"/>
              <a:t> </a:t>
            </a:r>
            <a:r>
              <a:rPr lang="en-US" cap="all" dirty="0" err="1"/>
              <a:t>memudahkan</a:t>
            </a:r>
            <a:r>
              <a:rPr lang="en-US" cap="all" dirty="0"/>
              <a:t> </a:t>
            </a:r>
            <a:r>
              <a:rPr lang="en-US" cap="all" dirty="0" err="1"/>
              <a:t>bagi</a:t>
            </a:r>
            <a:r>
              <a:rPr lang="en-US" cap="all" dirty="0"/>
              <a:t> </a:t>
            </a:r>
            <a:r>
              <a:rPr lang="en-US" cap="all" dirty="0" err="1"/>
              <a:t>kita</a:t>
            </a:r>
            <a:r>
              <a:rPr lang="en-US" cap="all" dirty="0"/>
              <a:t> </a:t>
            </a:r>
            <a:r>
              <a:rPr lang="en-US" cap="all" dirty="0" err="1"/>
              <a:t>untuk</a:t>
            </a:r>
            <a:r>
              <a:rPr lang="en-US" cap="all" dirty="0"/>
              <a:t> </a:t>
            </a:r>
            <a:r>
              <a:rPr lang="en-US" cap="all" dirty="0" err="1"/>
              <a:t>melihat</a:t>
            </a:r>
            <a:r>
              <a:rPr lang="en-US" cap="all" dirty="0"/>
              <a:t> </a:t>
            </a:r>
            <a:r>
              <a:rPr lang="en-US" cap="all" dirty="0" err="1"/>
              <a:t>pengaruh</a:t>
            </a:r>
            <a:r>
              <a:rPr lang="en-US" cap="all" dirty="0"/>
              <a:t> </a:t>
            </a:r>
            <a:r>
              <a:rPr lang="en-US" cap="all" dirty="0" err="1"/>
              <a:t>berbagai</a:t>
            </a:r>
            <a:r>
              <a:rPr lang="en-US" cap="all" dirty="0"/>
              <a:t> </a:t>
            </a:r>
            <a:r>
              <a:rPr lang="en-US" cap="all" dirty="0" err="1"/>
              <a:t>aspek</a:t>
            </a:r>
            <a:r>
              <a:rPr lang="en-US" cap="all" dirty="0"/>
              <a:t> </a:t>
            </a:r>
            <a:r>
              <a:rPr lang="en-US" cap="all" dirty="0" err="1"/>
              <a:t>di</a:t>
            </a:r>
            <a:r>
              <a:rPr lang="en-US" cap="all" dirty="0"/>
              <a:t> </a:t>
            </a:r>
            <a:r>
              <a:rPr lang="en-US" cap="all" dirty="0" err="1"/>
              <a:t>atas</a:t>
            </a:r>
            <a:r>
              <a:rPr lang="en-US" cap="all" dirty="0"/>
              <a:t> </a:t>
            </a:r>
            <a:r>
              <a:rPr lang="en-US" cap="all" dirty="0" err="1"/>
              <a:t>terhadap</a:t>
            </a:r>
            <a:r>
              <a:rPr lang="en-US" cap="all" dirty="0"/>
              <a:t> </a:t>
            </a:r>
            <a:r>
              <a:rPr lang="en-US" cap="all" dirty="0" err="1"/>
              <a:t>penyusunan</a:t>
            </a:r>
            <a:r>
              <a:rPr lang="en-US" cap="all" dirty="0"/>
              <a:t> </a:t>
            </a:r>
            <a:r>
              <a:rPr lang="en-US" cap="all" dirty="0" err="1"/>
              <a:t>standar</a:t>
            </a:r>
            <a:r>
              <a:rPr lang="en-US" cap="all" dirty="0"/>
              <a:t> </a:t>
            </a:r>
            <a:r>
              <a:rPr lang="en-US" cap="all" dirty="0" err="1"/>
              <a:t>akuntansi</a:t>
            </a:r>
            <a:r>
              <a:rPr lang="en-US" cap="all" dirty="0"/>
              <a:t>.</a:t>
            </a:r>
            <a:endParaRPr lang="en-US" dirty="0"/>
          </a:p>
          <a:p>
            <a:pPr algn="just"/>
            <a:endParaRPr lang="en-US" dirty="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a:buNone/>
            </a:pPr>
            <a:r>
              <a:rPr lang="en-US" cap="all" dirty="0" smtClean="0"/>
              <a:t>	</a:t>
            </a:r>
            <a:r>
              <a:rPr lang="en-US" cap="all" dirty="0" err="1" smtClean="0"/>
              <a:t>Tugas</a:t>
            </a:r>
            <a:r>
              <a:rPr lang="en-US" cap="all" dirty="0" smtClean="0"/>
              <a:t> </a:t>
            </a:r>
            <a:r>
              <a:rPr lang="en-US" cap="all" dirty="0"/>
              <a:t>FAF </a:t>
            </a:r>
            <a:r>
              <a:rPr lang="en-US" cap="all" dirty="0" err="1"/>
              <a:t>adalah</a:t>
            </a:r>
            <a:r>
              <a:rPr lang="en-US" cap="all" dirty="0"/>
              <a:t> </a:t>
            </a:r>
            <a:r>
              <a:rPr lang="en-US" cap="all" dirty="0" err="1"/>
              <a:t>mengangkat</a:t>
            </a:r>
            <a:r>
              <a:rPr lang="en-US" cap="all" dirty="0"/>
              <a:t> board of Trustee. Board of Trustee </a:t>
            </a:r>
            <a:r>
              <a:rPr lang="en-US" cap="all" dirty="0" err="1"/>
              <a:t>ini</a:t>
            </a:r>
            <a:r>
              <a:rPr lang="en-US" cap="all" dirty="0"/>
              <a:t> </a:t>
            </a:r>
            <a:r>
              <a:rPr lang="en-US" cap="all" dirty="0" err="1"/>
              <a:t>telah</a:t>
            </a:r>
            <a:r>
              <a:rPr lang="en-US" cap="all" dirty="0"/>
              <a:t> </a:t>
            </a:r>
            <a:r>
              <a:rPr lang="en-US" cap="all" dirty="0" err="1"/>
              <a:t>dikembangkan</a:t>
            </a:r>
            <a:r>
              <a:rPr lang="en-US" cap="all" dirty="0"/>
              <a:t> </a:t>
            </a:r>
            <a:r>
              <a:rPr lang="en-US" cap="all" dirty="0" err="1"/>
              <a:t>untuk</a:t>
            </a:r>
            <a:r>
              <a:rPr lang="en-US" cap="all" dirty="0"/>
              <a:t> </a:t>
            </a:r>
            <a:r>
              <a:rPr lang="en-US" cap="all" dirty="0" err="1"/>
              <a:t>mengakomodasi</a:t>
            </a:r>
            <a:r>
              <a:rPr lang="en-US" cap="all" dirty="0"/>
              <a:t> </a:t>
            </a:r>
            <a:r>
              <a:rPr lang="en-US" cap="all" dirty="0" err="1"/>
              <a:t>tambahan</a:t>
            </a:r>
            <a:r>
              <a:rPr lang="en-US" cap="all" dirty="0"/>
              <a:t> </a:t>
            </a:r>
            <a:r>
              <a:rPr lang="en-US" cap="all" dirty="0" err="1"/>
              <a:t>dua</a:t>
            </a:r>
            <a:r>
              <a:rPr lang="en-US" cap="all" dirty="0"/>
              <a:t> </a:t>
            </a:r>
            <a:r>
              <a:rPr lang="en-US" cap="all" dirty="0" err="1"/>
              <a:t>anggota</a:t>
            </a:r>
            <a:r>
              <a:rPr lang="en-US" cap="all" dirty="0"/>
              <a:t> </a:t>
            </a:r>
            <a:r>
              <a:rPr lang="en-US" cap="all" dirty="0" err="1"/>
              <a:t>ini</a:t>
            </a:r>
            <a:r>
              <a:rPr lang="en-US" cap="all" dirty="0"/>
              <a:t> </a:t>
            </a:r>
            <a:r>
              <a:rPr lang="en-US" cap="all" dirty="0" err="1"/>
              <a:t>dari</a:t>
            </a:r>
            <a:r>
              <a:rPr lang="en-US" cap="all" dirty="0"/>
              <a:t> </a:t>
            </a:r>
            <a:r>
              <a:rPr lang="en-US" cap="all" dirty="0" err="1"/>
              <a:t>organisasi</a:t>
            </a:r>
            <a:r>
              <a:rPr lang="en-US" cap="all" dirty="0"/>
              <a:t> </a:t>
            </a:r>
            <a:r>
              <a:rPr lang="en-US" cap="all" dirty="0" err="1"/>
              <a:t>besar</a:t>
            </a:r>
            <a:r>
              <a:rPr lang="en-US" cap="all" dirty="0"/>
              <a:t> yang </a:t>
            </a:r>
            <a:r>
              <a:rPr lang="en-US" cap="all" dirty="0" err="1"/>
              <a:t>tidak</a:t>
            </a:r>
            <a:r>
              <a:rPr lang="en-US" cap="all" dirty="0"/>
              <a:t> </a:t>
            </a:r>
            <a:r>
              <a:rPr lang="en-US" cap="all" dirty="0" err="1"/>
              <a:t>termasuk</a:t>
            </a:r>
            <a:r>
              <a:rPr lang="en-US" cap="all" dirty="0"/>
              <a:t> </a:t>
            </a:r>
            <a:r>
              <a:rPr lang="en-US" cap="all" dirty="0" err="1"/>
              <a:t>dalam</a:t>
            </a:r>
            <a:r>
              <a:rPr lang="en-US" cap="all" dirty="0"/>
              <a:t> 6 </a:t>
            </a:r>
            <a:r>
              <a:rPr lang="en-US" cap="all" dirty="0" err="1"/>
              <a:t>organisasi</a:t>
            </a:r>
            <a:r>
              <a:rPr lang="en-US" cap="all" dirty="0"/>
              <a:t> sponsor </a:t>
            </a:r>
            <a:r>
              <a:rPr lang="en-US" cap="all" dirty="0" err="1"/>
              <a:t>yaitu</a:t>
            </a:r>
            <a:r>
              <a:rPr lang="en-US" cap="all" dirty="0"/>
              <a:t> </a:t>
            </a:r>
            <a:r>
              <a:rPr lang="en-US" cap="all" dirty="0" err="1"/>
              <a:t>industri</a:t>
            </a:r>
            <a:r>
              <a:rPr lang="en-US" cap="all" dirty="0"/>
              <a:t> </a:t>
            </a:r>
            <a:r>
              <a:rPr lang="en-US" cap="all" dirty="0" err="1"/>
              <a:t>perbankan</a:t>
            </a:r>
            <a:r>
              <a:rPr lang="en-US" cap="all" dirty="0"/>
              <a:t>. Board of Trustee </a:t>
            </a:r>
            <a:r>
              <a:rPr lang="en-US" cap="all" dirty="0" err="1"/>
              <a:t>kemudian</a:t>
            </a:r>
            <a:r>
              <a:rPr lang="en-US" cap="all" dirty="0"/>
              <a:t> </a:t>
            </a:r>
            <a:r>
              <a:rPr lang="en-US" cap="all" dirty="0" err="1"/>
              <a:t>mengangkat</a:t>
            </a:r>
            <a:r>
              <a:rPr lang="en-US" cap="all" dirty="0"/>
              <a:t> </a:t>
            </a:r>
            <a:r>
              <a:rPr lang="en-US" cap="all" dirty="0" err="1"/>
              <a:t>anggota</a:t>
            </a:r>
            <a:r>
              <a:rPr lang="en-US" cap="all" dirty="0"/>
              <a:t> FASB, </a:t>
            </a:r>
            <a:r>
              <a:rPr lang="en-US" cap="all" dirty="0" err="1"/>
              <a:t>menandai</a:t>
            </a:r>
            <a:r>
              <a:rPr lang="en-US" cap="all" dirty="0"/>
              <a:t> </a:t>
            </a:r>
            <a:r>
              <a:rPr lang="en-US" cap="all" dirty="0" err="1"/>
              <a:t>kegiatan</a:t>
            </a:r>
            <a:r>
              <a:rPr lang="en-US" cap="all" dirty="0"/>
              <a:t> Board </a:t>
            </a:r>
            <a:r>
              <a:rPr lang="en-US" cap="all" dirty="0" err="1"/>
              <a:t>dan</a:t>
            </a:r>
            <a:r>
              <a:rPr lang="en-US" cap="all" dirty="0"/>
              <a:t> </a:t>
            </a:r>
            <a:r>
              <a:rPr lang="en-US" cap="all" dirty="0" err="1"/>
              <a:t>berperan</a:t>
            </a:r>
            <a:r>
              <a:rPr lang="en-US" cap="all" dirty="0"/>
              <a:t> </a:t>
            </a:r>
            <a:r>
              <a:rPr lang="en-US" cap="all" dirty="0" err="1"/>
              <a:t>sebagai</a:t>
            </a:r>
            <a:r>
              <a:rPr lang="en-US" cap="all" dirty="0"/>
              <a:t> </a:t>
            </a:r>
            <a:r>
              <a:rPr lang="en-US" cap="all" dirty="0" err="1"/>
              <a:t>pengawas</a:t>
            </a:r>
            <a:r>
              <a:rPr lang="en-US" cap="all" dirty="0"/>
              <a:t>.</a:t>
            </a:r>
            <a:endParaRPr lang="en-US" dirty="0"/>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655638"/>
          </a:xfrm>
        </p:spPr>
        <p:txBody>
          <a:bodyPr>
            <a:normAutofit fontScale="90000"/>
          </a:bodyPr>
          <a:lstStyle/>
          <a:p>
            <a:r>
              <a:rPr lang="en-US" b="1" cap="all" dirty="0" err="1"/>
              <a:t>Penyusunan</a:t>
            </a:r>
            <a:r>
              <a:rPr lang="en-US" b="1" cap="all" dirty="0"/>
              <a:t> </a:t>
            </a:r>
            <a:r>
              <a:rPr lang="en-US" b="1" cap="all" dirty="0" err="1"/>
              <a:t>Standar</a:t>
            </a:r>
            <a:r>
              <a:rPr lang="en-US" b="1" cap="all" dirty="0"/>
              <a:t> </a:t>
            </a:r>
            <a:r>
              <a:rPr lang="en-US" b="1" cap="all" dirty="0" err="1"/>
              <a:t>Akuntansi</a:t>
            </a:r>
            <a:r>
              <a:rPr lang="en-US" b="1" cap="all" dirty="0"/>
              <a:t> </a:t>
            </a:r>
            <a:r>
              <a:rPr lang="en-US" b="1" cap="all" dirty="0" err="1"/>
              <a:t>di</a:t>
            </a:r>
            <a:r>
              <a:rPr lang="en-US" b="1" cap="all" dirty="0"/>
              <a:t> Indonesia</a:t>
            </a:r>
            <a:r>
              <a:rPr lang="en-US" dirty="0"/>
              <a:t/>
            </a:r>
            <a:br>
              <a:rPr lang="en-US" dirty="0"/>
            </a:br>
            <a:endParaRPr lang="en-US" dirty="0"/>
          </a:p>
        </p:txBody>
      </p:sp>
      <p:sp>
        <p:nvSpPr>
          <p:cNvPr id="3" name="Content Placeholder 2"/>
          <p:cNvSpPr>
            <a:spLocks noGrp="1"/>
          </p:cNvSpPr>
          <p:nvPr>
            <p:ph idx="1"/>
          </p:nvPr>
        </p:nvSpPr>
        <p:spPr>
          <a:xfrm>
            <a:off x="457200" y="1600200"/>
            <a:ext cx="8229600" cy="4800600"/>
          </a:xfrm>
        </p:spPr>
        <p:txBody>
          <a:bodyPr>
            <a:normAutofit fontScale="85000" lnSpcReduction="10000"/>
          </a:bodyPr>
          <a:lstStyle/>
          <a:p>
            <a:pPr>
              <a:buNone/>
            </a:pPr>
            <a:r>
              <a:rPr lang="en-US" cap="all" dirty="0" smtClean="0"/>
              <a:t>	</a:t>
            </a:r>
            <a:r>
              <a:rPr lang="en-US" cap="all" dirty="0" err="1" smtClean="0"/>
              <a:t>Penyusunan</a:t>
            </a:r>
            <a:r>
              <a:rPr lang="en-US" cap="all" dirty="0" smtClean="0"/>
              <a:t> </a:t>
            </a:r>
            <a:r>
              <a:rPr lang="en-US" cap="all" dirty="0" err="1"/>
              <a:t>di</a:t>
            </a:r>
            <a:r>
              <a:rPr lang="en-US" cap="all" dirty="0"/>
              <a:t> Indonesia </a:t>
            </a:r>
            <a:r>
              <a:rPr lang="en-US" cap="all" dirty="0" err="1"/>
              <a:t>mengacu</a:t>
            </a:r>
            <a:r>
              <a:rPr lang="en-US" cap="all" dirty="0"/>
              <a:t> </a:t>
            </a:r>
            <a:r>
              <a:rPr lang="en-US" cap="all" dirty="0" err="1"/>
              <a:t>pada</a:t>
            </a:r>
            <a:r>
              <a:rPr lang="en-US" cap="all" dirty="0"/>
              <a:t> model </a:t>
            </a:r>
            <a:r>
              <a:rPr lang="en-US" cap="all" dirty="0" err="1"/>
              <a:t>Amerika</a:t>
            </a:r>
            <a:r>
              <a:rPr lang="en-US" cap="all" dirty="0"/>
              <a:t>. </a:t>
            </a:r>
            <a:r>
              <a:rPr lang="en-US" cap="all" dirty="0" err="1"/>
              <a:t>Sejak</a:t>
            </a:r>
            <a:r>
              <a:rPr lang="en-US" cap="all" dirty="0"/>
              <a:t> </a:t>
            </a:r>
            <a:r>
              <a:rPr lang="en-US" cap="all" dirty="0" err="1"/>
              <a:t>didirikan</a:t>
            </a:r>
            <a:r>
              <a:rPr lang="en-US" cap="all" dirty="0"/>
              <a:t> </a:t>
            </a:r>
            <a:r>
              <a:rPr lang="en-US" cap="all" dirty="0" err="1"/>
              <a:t>tanggal</a:t>
            </a:r>
            <a:r>
              <a:rPr lang="en-US" cap="all" dirty="0"/>
              <a:t> 23 </a:t>
            </a:r>
            <a:r>
              <a:rPr lang="en-US" cap="all" dirty="0" err="1"/>
              <a:t>Desember</a:t>
            </a:r>
            <a:r>
              <a:rPr lang="en-US" cap="all" dirty="0"/>
              <a:t> 1957. </a:t>
            </a:r>
            <a:r>
              <a:rPr lang="en-US" cap="all" dirty="0" err="1"/>
              <a:t>Ikatan</a:t>
            </a:r>
            <a:r>
              <a:rPr lang="en-US" cap="all" dirty="0"/>
              <a:t> </a:t>
            </a:r>
            <a:r>
              <a:rPr lang="en-US" cap="all" dirty="0" err="1"/>
              <a:t>Akutansi</a:t>
            </a:r>
            <a:r>
              <a:rPr lang="en-US" cap="all" dirty="0"/>
              <a:t> Indonesia (IAI) </a:t>
            </a:r>
            <a:r>
              <a:rPr lang="en-US" cap="all" dirty="0" err="1"/>
              <a:t>telah</a:t>
            </a:r>
            <a:r>
              <a:rPr lang="en-US" cap="all" dirty="0"/>
              <a:t> </a:t>
            </a:r>
            <a:r>
              <a:rPr lang="en-US" cap="all" dirty="0" err="1"/>
              <a:t>menyelenggarakan</a:t>
            </a:r>
            <a:r>
              <a:rPr lang="en-US" cap="all" dirty="0"/>
              <a:t> </a:t>
            </a:r>
            <a:r>
              <a:rPr lang="en-US" cap="all" dirty="0" err="1"/>
              <a:t>kongres</a:t>
            </a:r>
            <a:r>
              <a:rPr lang="en-US" cap="all" dirty="0"/>
              <a:t> </a:t>
            </a:r>
            <a:r>
              <a:rPr lang="en-US" cap="all" dirty="0" err="1"/>
              <a:t>sebanyak</a:t>
            </a:r>
            <a:r>
              <a:rPr lang="en-US" cap="all" dirty="0"/>
              <a:t> 8 kali. IAI </a:t>
            </a:r>
            <a:r>
              <a:rPr lang="en-US" cap="all" dirty="0" err="1"/>
              <a:t>selama</a:t>
            </a:r>
            <a:r>
              <a:rPr lang="en-US" cap="all" dirty="0"/>
              <a:t> </a:t>
            </a:r>
            <a:r>
              <a:rPr lang="en-US" cap="all" dirty="0" err="1"/>
              <a:t>ini</a:t>
            </a:r>
            <a:r>
              <a:rPr lang="en-US" cap="all" dirty="0"/>
              <a:t> </a:t>
            </a:r>
            <a:r>
              <a:rPr lang="en-US" cap="all" dirty="0" err="1"/>
              <a:t>sudah</a:t>
            </a:r>
            <a:r>
              <a:rPr lang="en-US" cap="all" dirty="0"/>
              <a:t> </a:t>
            </a:r>
            <a:r>
              <a:rPr lang="en-US" cap="all" dirty="0" err="1"/>
              <a:t>menjalin</a:t>
            </a:r>
            <a:r>
              <a:rPr lang="en-US" cap="all" dirty="0"/>
              <a:t> </a:t>
            </a:r>
            <a:r>
              <a:rPr lang="en-US" cap="all" dirty="0" err="1"/>
              <a:t>kerjasama</a:t>
            </a:r>
            <a:r>
              <a:rPr lang="en-US" cap="all" dirty="0"/>
              <a:t> </a:t>
            </a:r>
            <a:r>
              <a:rPr lang="en-US" cap="all" dirty="0" err="1"/>
              <a:t>dengan</a:t>
            </a:r>
            <a:r>
              <a:rPr lang="en-US" cap="all" dirty="0"/>
              <a:t> </a:t>
            </a:r>
            <a:r>
              <a:rPr lang="en-US" cap="all" dirty="0" err="1"/>
              <a:t>organisasi</a:t>
            </a:r>
            <a:r>
              <a:rPr lang="en-US" cap="all" dirty="0"/>
              <a:t> </a:t>
            </a:r>
            <a:r>
              <a:rPr lang="en-US" cap="all" dirty="0" err="1"/>
              <a:t>dunia</a:t>
            </a:r>
            <a:r>
              <a:rPr lang="en-US" cap="all" dirty="0"/>
              <a:t> </a:t>
            </a:r>
            <a:r>
              <a:rPr lang="en-US" cap="all" dirty="0" err="1"/>
              <a:t>seperti</a:t>
            </a:r>
            <a:r>
              <a:rPr lang="en-US" cap="all" dirty="0"/>
              <a:t> </a:t>
            </a:r>
            <a:r>
              <a:rPr lang="en-US" cap="all" dirty="0" err="1"/>
              <a:t>menjadi</a:t>
            </a:r>
            <a:r>
              <a:rPr lang="en-US" cap="all" dirty="0"/>
              <a:t> </a:t>
            </a:r>
            <a:r>
              <a:rPr lang="en-US" cap="all" dirty="0" err="1"/>
              <a:t>anggota</a:t>
            </a:r>
            <a:r>
              <a:rPr lang="en-US" cap="all" dirty="0"/>
              <a:t> </a:t>
            </a:r>
            <a:r>
              <a:rPr lang="en-US" cap="all" dirty="0" err="1"/>
              <a:t>Asean</a:t>
            </a:r>
            <a:r>
              <a:rPr lang="en-US" cap="all" dirty="0"/>
              <a:t> Federation of Accountants (AFA), Confederation Asian Pacific of Accountants (CAPA), International Accounting standard Committee (</a:t>
            </a:r>
            <a:r>
              <a:rPr lang="en-US" cap="all" dirty="0" err="1"/>
              <a:t>IASc</a:t>
            </a:r>
            <a:r>
              <a:rPr lang="en-US" cap="all" dirty="0"/>
              <a:t>). </a:t>
            </a:r>
            <a:r>
              <a:rPr lang="en-US" cap="all" dirty="0" err="1"/>
              <a:t>Penyusunan</a:t>
            </a:r>
            <a:r>
              <a:rPr lang="en-US" cap="all" dirty="0"/>
              <a:t> </a:t>
            </a:r>
            <a:r>
              <a:rPr lang="en-US" cap="all" dirty="0" err="1"/>
              <a:t>di</a:t>
            </a:r>
            <a:r>
              <a:rPr lang="en-US" cap="all" dirty="0"/>
              <a:t> Indonesia </a:t>
            </a:r>
            <a:r>
              <a:rPr lang="en-US" cap="all" dirty="0" err="1"/>
              <a:t>dikategorikan</a:t>
            </a:r>
            <a:r>
              <a:rPr lang="en-US" cap="all" dirty="0"/>
              <a:t> </a:t>
            </a:r>
            <a:r>
              <a:rPr lang="en-US" cap="all" dirty="0" err="1"/>
              <a:t>ke</a:t>
            </a:r>
            <a:r>
              <a:rPr lang="en-US" cap="all" dirty="0"/>
              <a:t> </a:t>
            </a:r>
            <a:r>
              <a:rPr lang="en-US" cap="all" dirty="0" err="1"/>
              <a:t>dalam</a:t>
            </a:r>
            <a:r>
              <a:rPr lang="en-US" cap="all" dirty="0"/>
              <a:t> </a:t>
            </a:r>
            <a:r>
              <a:rPr lang="en-US" cap="all" dirty="0" err="1"/>
              <a:t>dua</a:t>
            </a:r>
            <a:r>
              <a:rPr lang="en-US" cap="all" dirty="0"/>
              <a:t> </a:t>
            </a:r>
            <a:r>
              <a:rPr lang="en-US" cap="all" dirty="0" err="1"/>
              <a:t>periode</a:t>
            </a:r>
            <a:r>
              <a:rPr lang="en-US" cap="all" dirty="0"/>
              <a:t>.</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cap="all" dirty="0" err="1"/>
              <a:t>Periode</a:t>
            </a:r>
            <a:r>
              <a:rPr lang="en-US" b="1" cap="all" dirty="0"/>
              <a:t> </a:t>
            </a:r>
            <a:r>
              <a:rPr lang="en-US" b="1" cap="all" dirty="0" err="1"/>
              <a:t>Sebelum</a:t>
            </a:r>
            <a:r>
              <a:rPr lang="en-US" b="1" cap="all" dirty="0"/>
              <a:t> </a:t>
            </a:r>
            <a:r>
              <a:rPr lang="en-US" b="1" cap="all" dirty="0" err="1"/>
              <a:t>Kongres</a:t>
            </a:r>
            <a:r>
              <a:rPr lang="en-US" b="1" cap="all" dirty="0"/>
              <a:t> VII.</a:t>
            </a:r>
            <a:endParaRPr lang="en-US" dirty="0"/>
          </a:p>
        </p:txBody>
      </p:sp>
      <p:sp>
        <p:nvSpPr>
          <p:cNvPr id="3" name="Content Placeholder 2"/>
          <p:cNvSpPr>
            <a:spLocks noGrp="1"/>
          </p:cNvSpPr>
          <p:nvPr>
            <p:ph idx="1"/>
          </p:nvPr>
        </p:nvSpPr>
        <p:spPr>
          <a:xfrm>
            <a:off x="457200" y="1143000"/>
            <a:ext cx="8229600" cy="5410200"/>
          </a:xfrm>
        </p:spPr>
        <p:txBody>
          <a:bodyPr>
            <a:normAutofit fontScale="62500" lnSpcReduction="20000"/>
          </a:bodyPr>
          <a:lstStyle/>
          <a:p>
            <a:pPr lvl="0">
              <a:buNone/>
            </a:pPr>
            <a:r>
              <a:rPr lang="en-US" b="1" i="1" cap="all" dirty="0" smtClean="0"/>
              <a:t>1.  </a:t>
            </a:r>
            <a:r>
              <a:rPr lang="en-US" b="1" i="1" cap="all" dirty="0" err="1" smtClean="0"/>
              <a:t>Organisasi</a:t>
            </a:r>
            <a:r>
              <a:rPr lang="en-US" b="1" i="1" cap="all" dirty="0" smtClean="0"/>
              <a:t> </a:t>
            </a:r>
            <a:r>
              <a:rPr lang="en-US" b="1" i="1" cap="all" dirty="0" err="1"/>
              <a:t>dan</a:t>
            </a:r>
            <a:r>
              <a:rPr lang="en-US" b="1" i="1" cap="all" dirty="0"/>
              <a:t> Dana</a:t>
            </a:r>
            <a:endParaRPr lang="en-US" b="1" dirty="0"/>
          </a:p>
          <a:p>
            <a:pPr>
              <a:buNone/>
            </a:pPr>
            <a:r>
              <a:rPr lang="en-US" cap="all" dirty="0" smtClean="0"/>
              <a:t>	</a:t>
            </a:r>
            <a:r>
              <a:rPr lang="en-US" cap="all" dirty="0" err="1" smtClean="0"/>
              <a:t>Anggota</a:t>
            </a:r>
            <a:r>
              <a:rPr lang="en-US" cap="all" dirty="0" smtClean="0"/>
              <a:t> </a:t>
            </a:r>
            <a:r>
              <a:rPr lang="en-US" cap="all" dirty="0" err="1"/>
              <a:t>komite</a:t>
            </a:r>
            <a:r>
              <a:rPr lang="en-US" cap="all" dirty="0"/>
              <a:t> </a:t>
            </a:r>
            <a:r>
              <a:rPr lang="en-US" cap="all" dirty="0" err="1"/>
              <a:t>Standar</a:t>
            </a:r>
            <a:r>
              <a:rPr lang="en-US" cap="all" dirty="0"/>
              <a:t> </a:t>
            </a:r>
            <a:r>
              <a:rPr lang="en-US" cap="all" dirty="0" err="1"/>
              <a:t>Akuntansi</a:t>
            </a:r>
            <a:r>
              <a:rPr lang="en-US" cap="all" dirty="0"/>
              <a:t> </a:t>
            </a:r>
            <a:r>
              <a:rPr lang="en-US" cap="all" dirty="0" err="1"/>
              <a:t>Keuangan</a:t>
            </a:r>
            <a:r>
              <a:rPr lang="en-US" cap="all" dirty="0"/>
              <a:t> (SAK) </a:t>
            </a:r>
            <a:r>
              <a:rPr lang="en-US" cap="all" dirty="0" err="1"/>
              <a:t>terdiri</a:t>
            </a:r>
            <a:r>
              <a:rPr lang="en-US" cap="all" dirty="0"/>
              <a:t> </a:t>
            </a:r>
            <a:r>
              <a:rPr lang="en-US" cap="all" dirty="0" err="1"/>
              <a:t>dari</a:t>
            </a:r>
            <a:r>
              <a:rPr lang="en-US" cap="all" dirty="0"/>
              <a:t> 17 </a:t>
            </a:r>
            <a:r>
              <a:rPr lang="en-US" cap="all" dirty="0" err="1"/>
              <a:t>orang</a:t>
            </a:r>
            <a:r>
              <a:rPr lang="en-US" cap="all" dirty="0"/>
              <a:t> </a:t>
            </a:r>
            <a:r>
              <a:rPr lang="en-US" cap="all" dirty="0" err="1"/>
              <a:t>komite</a:t>
            </a:r>
            <a:r>
              <a:rPr lang="en-US" cap="all" dirty="0"/>
              <a:t> SAK </a:t>
            </a:r>
            <a:r>
              <a:rPr lang="en-US" cap="all" dirty="0" err="1"/>
              <a:t>bertanggung</a:t>
            </a:r>
            <a:r>
              <a:rPr lang="en-US" cap="all" dirty="0"/>
              <a:t> </a:t>
            </a:r>
            <a:r>
              <a:rPr lang="en-US" cap="all" dirty="0" err="1"/>
              <a:t>jawab</a:t>
            </a:r>
            <a:r>
              <a:rPr lang="en-US" cap="all" dirty="0"/>
              <a:t> </a:t>
            </a:r>
            <a:r>
              <a:rPr lang="en-US" cap="all" dirty="0" err="1"/>
              <a:t>terhadap</a:t>
            </a:r>
            <a:r>
              <a:rPr lang="en-US" cap="all" dirty="0"/>
              <a:t> </a:t>
            </a:r>
            <a:r>
              <a:rPr lang="en-US" cap="all" dirty="0" err="1"/>
              <a:t>pengurus</a:t>
            </a:r>
            <a:r>
              <a:rPr lang="en-US" cap="all" dirty="0"/>
              <a:t> </a:t>
            </a:r>
            <a:r>
              <a:rPr lang="en-US" cap="all" dirty="0" err="1"/>
              <a:t>pusat</a:t>
            </a:r>
            <a:r>
              <a:rPr lang="en-US" cap="all" dirty="0"/>
              <a:t> (IAI), </a:t>
            </a:r>
            <a:r>
              <a:rPr lang="en-US" cap="all" dirty="0" err="1"/>
              <a:t>Komite</a:t>
            </a:r>
            <a:r>
              <a:rPr lang="en-US" cap="all" dirty="0"/>
              <a:t> SAK </a:t>
            </a:r>
            <a:r>
              <a:rPr lang="en-US" cap="all" dirty="0" err="1"/>
              <a:t>dipilih</a:t>
            </a:r>
            <a:r>
              <a:rPr lang="en-US" cap="all" dirty="0"/>
              <a:t> </a:t>
            </a:r>
            <a:r>
              <a:rPr lang="en-US" cap="all" dirty="0" err="1"/>
              <a:t>setelah</a:t>
            </a:r>
            <a:r>
              <a:rPr lang="en-US" cap="all" dirty="0"/>
              <a:t> </a:t>
            </a:r>
            <a:r>
              <a:rPr lang="en-US" cap="all" dirty="0" err="1"/>
              <a:t>tahun</a:t>
            </a:r>
            <a:r>
              <a:rPr lang="en-US" cap="all" dirty="0"/>
              <a:t> 1994 </a:t>
            </a:r>
            <a:r>
              <a:rPr lang="en-US" cap="all" dirty="0" err="1"/>
              <a:t>dan</a:t>
            </a:r>
            <a:r>
              <a:rPr lang="en-US" cap="all" dirty="0"/>
              <a:t> </a:t>
            </a:r>
            <a:r>
              <a:rPr lang="en-US" cap="all" dirty="0" err="1"/>
              <a:t>berakhir</a:t>
            </a:r>
            <a:r>
              <a:rPr lang="en-US" cap="all" dirty="0"/>
              <a:t> </a:t>
            </a:r>
            <a:r>
              <a:rPr lang="en-US" cap="all" dirty="0" err="1"/>
              <a:t>menjelang</a:t>
            </a:r>
            <a:r>
              <a:rPr lang="en-US" cap="all" dirty="0"/>
              <a:t> </a:t>
            </a:r>
            <a:r>
              <a:rPr lang="en-US" cap="all" dirty="0" err="1"/>
              <a:t>kongres</a:t>
            </a:r>
            <a:r>
              <a:rPr lang="en-US" cap="all" dirty="0"/>
              <a:t> </a:t>
            </a:r>
            <a:r>
              <a:rPr lang="en-US" cap="all" dirty="0" err="1"/>
              <a:t>tahun</a:t>
            </a:r>
            <a:r>
              <a:rPr lang="en-US" cap="all" dirty="0"/>
              <a:t> 1998.</a:t>
            </a:r>
            <a:endParaRPr lang="en-US" dirty="0"/>
          </a:p>
          <a:p>
            <a:pPr lvl="0">
              <a:buNone/>
            </a:pPr>
            <a:endParaRPr lang="en-US" i="1" cap="all" dirty="0" smtClean="0"/>
          </a:p>
          <a:p>
            <a:pPr lvl="0">
              <a:buNone/>
            </a:pPr>
            <a:r>
              <a:rPr lang="en-US" b="1" i="1" cap="all" dirty="0" smtClean="0"/>
              <a:t>2.  Due </a:t>
            </a:r>
            <a:r>
              <a:rPr lang="en-US" b="1" i="1" cap="all" dirty="0" err="1"/>
              <a:t>Procces</a:t>
            </a:r>
            <a:r>
              <a:rPr lang="en-US" b="1" i="1" cap="all" dirty="0"/>
              <a:t> Procedures.</a:t>
            </a:r>
            <a:endParaRPr lang="en-US" b="1" dirty="0"/>
          </a:p>
          <a:p>
            <a:pPr>
              <a:buNone/>
            </a:pPr>
            <a:r>
              <a:rPr lang="en-US" cap="all" dirty="0" smtClean="0"/>
              <a:t>	</a:t>
            </a:r>
            <a:r>
              <a:rPr lang="en-US" cap="all" dirty="0" err="1" smtClean="0"/>
              <a:t>Penyusunan</a:t>
            </a:r>
            <a:r>
              <a:rPr lang="en-US" cap="all" dirty="0" smtClean="0"/>
              <a:t> </a:t>
            </a:r>
            <a:r>
              <a:rPr lang="en-US" cap="all" dirty="0"/>
              <a:t>SAK </a:t>
            </a:r>
            <a:r>
              <a:rPr lang="en-US" cap="all" dirty="0" err="1"/>
              <a:t>dimulai</a:t>
            </a:r>
            <a:r>
              <a:rPr lang="en-US" cap="all" dirty="0"/>
              <a:t> </a:t>
            </a:r>
            <a:r>
              <a:rPr lang="en-US" cap="all" dirty="0" err="1"/>
              <a:t>dari</a:t>
            </a:r>
            <a:r>
              <a:rPr lang="en-US" cap="all" dirty="0"/>
              <a:t> </a:t>
            </a:r>
            <a:r>
              <a:rPr lang="en-US" cap="all" dirty="0" err="1"/>
              <a:t>penyusunan</a:t>
            </a:r>
            <a:r>
              <a:rPr lang="en-US" cap="all" dirty="0"/>
              <a:t> agenda </a:t>
            </a:r>
            <a:r>
              <a:rPr lang="en-US" cap="all" dirty="0" err="1"/>
              <a:t>topik</a:t>
            </a:r>
            <a:r>
              <a:rPr lang="en-US" cap="all" dirty="0"/>
              <a:t> SAK, </a:t>
            </a:r>
            <a:r>
              <a:rPr lang="en-US" cap="all" dirty="0" err="1"/>
              <a:t>topik</a:t>
            </a:r>
            <a:r>
              <a:rPr lang="en-US" cap="all" dirty="0"/>
              <a:t> yang </a:t>
            </a:r>
            <a:r>
              <a:rPr lang="en-US" cap="all" dirty="0" err="1"/>
              <a:t>sudah</a:t>
            </a:r>
            <a:r>
              <a:rPr lang="en-US" cap="all" dirty="0"/>
              <a:t> </a:t>
            </a:r>
            <a:r>
              <a:rPr lang="en-US" cap="all" dirty="0" err="1"/>
              <a:t>disepakati</a:t>
            </a:r>
            <a:r>
              <a:rPr lang="en-US" cap="all" dirty="0"/>
              <a:t> </a:t>
            </a:r>
            <a:r>
              <a:rPr lang="en-US" cap="all" dirty="0" err="1"/>
              <a:t>masuk</a:t>
            </a:r>
            <a:r>
              <a:rPr lang="en-US" cap="all" dirty="0"/>
              <a:t> </a:t>
            </a:r>
            <a:r>
              <a:rPr lang="en-US" cap="all" dirty="0" err="1"/>
              <a:t>ke</a:t>
            </a:r>
            <a:r>
              <a:rPr lang="en-US" cap="all" dirty="0"/>
              <a:t> agenda </a:t>
            </a:r>
            <a:r>
              <a:rPr lang="en-US" cap="all" dirty="0" err="1"/>
              <a:t>dan</a:t>
            </a:r>
            <a:r>
              <a:rPr lang="en-US" cap="all" dirty="0"/>
              <a:t> </a:t>
            </a:r>
            <a:r>
              <a:rPr lang="en-US" cap="all" dirty="0" err="1"/>
              <a:t>dibahas</a:t>
            </a:r>
            <a:r>
              <a:rPr lang="en-US" cap="all" dirty="0"/>
              <a:t> </a:t>
            </a:r>
            <a:r>
              <a:rPr lang="en-US" cap="all" dirty="0" err="1"/>
              <a:t>untuk</a:t>
            </a:r>
            <a:r>
              <a:rPr lang="en-US" cap="all" dirty="0"/>
              <a:t> </a:t>
            </a:r>
            <a:r>
              <a:rPr lang="en-US" cap="all" dirty="0" err="1"/>
              <a:t>menjadi</a:t>
            </a:r>
            <a:r>
              <a:rPr lang="en-US" cap="all" dirty="0"/>
              <a:t> exposure draft. Exposure draft yang </a:t>
            </a:r>
            <a:r>
              <a:rPr lang="en-US" cap="all" dirty="0" err="1"/>
              <a:t>telah</a:t>
            </a:r>
            <a:r>
              <a:rPr lang="en-US" cap="all" dirty="0"/>
              <a:t> </a:t>
            </a:r>
            <a:r>
              <a:rPr lang="en-US" cap="all" dirty="0" err="1"/>
              <a:t>disetujui</a:t>
            </a:r>
            <a:r>
              <a:rPr lang="en-US" cap="all" dirty="0"/>
              <a:t> </a:t>
            </a:r>
            <a:r>
              <a:rPr lang="en-US" cap="all" dirty="0" err="1"/>
              <a:t>oleh</a:t>
            </a:r>
            <a:r>
              <a:rPr lang="en-US" cap="all" dirty="0"/>
              <a:t> </a:t>
            </a:r>
            <a:r>
              <a:rPr lang="en-US" cap="all" dirty="0" err="1"/>
              <a:t>kuorum</a:t>
            </a:r>
            <a:r>
              <a:rPr lang="en-US" cap="all" dirty="0"/>
              <a:t> </a:t>
            </a:r>
            <a:r>
              <a:rPr lang="en-US" cap="all" dirty="0" err="1"/>
              <a:t>anggota</a:t>
            </a:r>
            <a:r>
              <a:rPr lang="en-US" cap="all" dirty="0"/>
              <a:t> </a:t>
            </a:r>
            <a:r>
              <a:rPr lang="en-US" cap="all" dirty="0" err="1"/>
              <a:t>diperbanyak</a:t>
            </a:r>
            <a:r>
              <a:rPr lang="en-US" cap="all" dirty="0"/>
              <a:t> </a:t>
            </a:r>
            <a:r>
              <a:rPr lang="en-US" cap="all" dirty="0" err="1"/>
              <a:t>dan</a:t>
            </a:r>
            <a:r>
              <a:rPr lang="en-US" cap="all" dirty="0"/>
              <a:t> </a:t>
            </a:r>
            <a:r>
              <a:rPr lang="en-US" cap="all" dirty="0" err="1"/>
              <a:t>disebarkan</a:t>
            </a:r>
            <a:r>
              <a:rPr lang="en-US" cap="all" dirty="0"/>
              <a:t> </a:t>
            </a:r>
            <a:r>
              <a:rPr lang="en-US" cap="all" dirty="0" err="1"/>
              <a:t>ke</a:t>
            </a:r>
            <a:r>
              <a:rPr lang="en-US" cap="all" dirty="0"/>
              <a:t> </a:t>
            </a:r>
            <a:r>
              <a:rPr lang="en-US" cap="all" dirty="0" err="1"/>
              <a:t>publik</a:t>
            </a:r>
            <a:r>
              <a:rPr lang="en-US" cap="all" dirty="0"/>
              <a:t> </a:t>
            </a:r>
            <a:r>
              <a:rPr lang="en-US" cap="all" dirty="0" err="1"/>
              <a:t>sebulan</a:t>
            </a:r>
            <a:r>
              <a:rPr lang="en-US" cap="all" dirty="0"/>
              <a:t> </a:t>
            </a:r>
            <a:r>
              <a:rPr lang="en-US" cap="all" dirty="0" err="1"/>
              <a:t>sebelum</a:t>
            </a:r>
            <a:r>
              <a:rPr lang="en-US" cap="all" dirty="0"/>
              <a:t> </a:t>
            </a:r>
            <a:r>
              <a:rPr lang="en-US" cap="all" dirty="0" err="1"/>
              <a:t>diadakan</a:t>
            </a:r>
            <a:r>
              <a:rPr lang="en-US" cap="all" dirty="0"/>
              <a:t> public hearing. </a:t>
            </a:r>
            <a:r>
              <a:rPr lang="en-US" cap="all" dirty="0" err="1"/>
              <a:t>Setelah</a:t>
            </a:r>
            <a:r>
              <a:rPr lang="en-US" cap="all" dirty="0"/>
              <a:t> public hearing. </a:t>
            </a:r>
            <a:r>
              <a:rPr lang="en-US" cap="all" dirty="0" err="1"/>
              <a:t>Komite</a:t>
            </a:r>
            <a:r>
              <a:rPr lang="en-US" cap="all" dirty="0"/>
              <a:t> </a:t>
            </a:r>
            <a:r>
              <a:rPr lang="en-US" cap="all" dirty="0" err="1"/>
              <a:t>mengadakan</a:t>
            </a:r>
            <a:r>
              <a:rPr lang="en-US" cap="all" dirty="0"/>
              <a:t> </a:t>
            </a:r>
            <a:r>
              <a:rPr lang="en-US" cap="all" dirty="0" err="1"/>
              <a:t>pertemuan</a:t>
            </a:r>
            <a:r>
              <a:rPr lang="en-US" cap="all" dirty="0"/>
              <a:t> </a:t>
            </a:r>
            <a:r>
              <a:rPr lang="en-US" cap="all" dirty="0" err="1"/>
              <a:t>untuk</a:t>
            </a:r>
            <a:r>
              <a:rPr lang="en-US" cap="all" dirty="0"/>
              <a:t> </a:t>
            </a:r>
            <a:r>
              <a:rPr lang="en-US" cap="all" dirty="0" err="1"/>
              <a:t>membahas</a:t>
            </a:r>
            <a:r>
              <a:rPr lang="en-US" cap="all" dirty="0"/>
              <a:t> </a:t>
            </a:r>
            <a:r>
              <a:rPr lang="en-US" cap="all" dirty="0" err="1"/>
              <a:t>dan</a:t>
            </a:r>
            <a:r>
              <a:rPr lang="en-US" cap="all" dirty="0"/>
              <a:t> </a:t>
            </a:r>
            <a:r>
              <a:rPr lang="en-US" cap="all" dirty="0" err="1"/>
              <a:t>menyetujui</a:t>
            </a:r>
            <a:r>
              <a:rPr lang="en-US" cap="all" dirty="0"/>
              <a:t> draft SAK final. </a:t>
            </a:r>
            <a:r>
              <a:rPr lang="en-US" cap="all" dirty="0" err="1"/>
              <a:t>Pengurus</a:t>
            </a:r>
            <a:r>
              <a:rPr lang="en-US" cap="all" dirty="0"/>
              <a:t> </a:t>
            </a:r>
            <a:r>
              <a:rPr lang="en-US" cap="all" dirty="0" err="1"/>
              <a:t>pusat</a:t>
            </a:r>
            <a:r>
              <a:rPr lang="en-US" cap="all" dirty="0"/>
              <a:t> </a:t>
            </a:r>
            <a:r>
              <a:rPr lang="en-US" cap="all" dirty="0" err="1"/>
              <a:t>kemudian</a:t>
            </a:r>
            <a:r>
              <a:rPr lang="en-US" cap="all" dirty="0"/>
              <a:t> </a:t>
            </a:r>
            <a:r>
              <a:rPr lang="en-US" cap="all" dirty="0" err="1"/>
              <a:t>mengadakan</a:t>
            </a:r>
            <a:r>
              <a:rPr lang="en-US" cap="all" dirty="0"/>
              <a:t> </a:t>
            </a:r>
            <a:r>
              <a:rPr lang="en-US" cap="all" dirty="0" err="1"/>
              <a:t>rapat</a:t>
            </a:r>
            <a:r>
              <a:rPr lang="en-US" cap="all" dirty="0"/>
              <a:t> </a:t>
            </a:r>
            <a:r>
              <a:rPr lang="en-US" cap="all" dirty="0" err="1"/>
              <a:t>pengesahan</a:t>
            </a:r>
            <a:r>
              <a:rPr lang="en-US" cap="all" dirty="0"/>
              <a:t> SAK. </a:t>
            </a:r>
            <a:r>
              <a:rPr lang="en-US" cap="all" dirty="0" err="1"/>
              <a:t>Hasil</a:t>
            </a:r>
            <a:r>
              <a:rPr lang="en-US" cap="all" dirty="0"/>
              <a:t> </a:t>
            </a:r>
            <a:r>
              <a:rPr lang="en-US" cap="all" dirty="0" err="1"/>
              <a:t>Komite</a:t>
            </a:r>
            <a:r>
              <a:rPr lang="en-US" cap="all" dirty="0"/>
              <a:t> </a:t>
            </a:r>
            <a:r>
              <a:rPr lang="en-US" cap="all" dirty="0" err="1"/>
              <a:t>periode</a:t>
            </a:r>
            <a:r>
              <a:rPr lang="en-US" cap="all" dirty="0"/>
              <a:t> 1994-1998 </a:t>
            </a:r>
            <a:r>
              <a:rPr lang="en-US" cap="all" dirty="0" err="1"/>
              <a:t>adalah</a:t>
            </a:r>
            <a:r>
              <a:rPr lang="en-US" cap="all" dirty="0"/>
              <a:t> </a:t>
            </a:r>
            <a:r>
              <a:rPr lang="en-US" cap="all" dirty="0" err="1"/>
              <a:t>diterbitkannya</a:t>
            </a:r>
            <a:r>
              <a:rPr lang="en-US" cap="all" dirty="0"/>
              <a:t> 22 SAK </a:t>
            </a:r>
            <a:r>
              <a:rPr lang="en-US" cap="all" dirty="0" err="1"/>
              <a:t>baru</a:t>
            </a:r>
            <a:r>
              <a:rPr lang="en-US" cap="all" dirty="0"/>
              <a:t>, 3 </a:t>
            </a:r>
            <a:r>
              <a:rPr lang="en-US" cap="all" dirty="0" err="1"/>
              <a:t>revisi</a:t>
            </a:r>
            <a:r>
              <a:rPr lang="en-US" cap="all" dirty="0"/>
              <a:t> SAK,4 </a:t>
            </a:r>
            <a:r>
              <a:rPr lang="en-US" cap="all" dirty="0" err="1"/>
              <a:t>Interprestasi</a:t>
            </a:r>
            <a:r>
              <a:rPr lang="en-US" cap="all" dirty="0"/>
              <a:t> SAK, </a:t>
            </a:r>
            <a:r>
              <a:rPr lang="en-US" cap="all" dirty="0" err="1"/>
              <a:t>dan</a:t>
            </a:r>
            <a:r>
              <a:rPr lang="en-US" cap="all" dirty="0"/>
              <a:t> </a:t>
            </a:r>
            <a:r>
              <a:rPr lang="en-US" cap="all" dirty="0" err="1"/>
              <a:t>reveiw</a:t>
            </a:r>
            <a:r>
              <a:rPr lang="en-US" cap="all" dirty="0"/>
              <a:t> 35 SAK IAI </a:t>
            </a:r>
            <a:r>
              <a:rPr lang="en-US" cap="all" dirty="0" err="1"/>
              <a:t>berbahasa</a:t>
            </a:r>
            <a:r>
              <a:rPr lang="en-US" cap="all" dirty="0"/>
              <a:t> </a:t>
            </a:r>
            <a:r>
              <a:rPr lang="en-US" cap="all" dirty="0" err="1"/>
              <a:t>Inggris</a:t>
            </a:r>
            <a:r>
              <a:rPr lang="en-US" cap="all" dirty="0"/>
              <a:t>.</a:t>
            </a:r>
            <a:endParaRPr lang="en-US" dirty="0"/>
          </a:p>
          <a:p>
            <a:pPr>
              <a:buNone/>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cap="all" dirty="0" err="1"/>
              <a:t>b.Periode</a:t>
            </a:r>
            <a:r>
              <a:rPr lang="en-US" b="1" cap="all" dirty="0"/>
              <a:t> </a:t>
            </a:r>
            <a:r>
              <a:rPr lang="en-US" b="1" cap="all" dirty="0" err="1"/>
              <a:t>setelah</a:t>
            </a:r>
            <a:r>
              <a:rPr lang="en-US" b="1" cap="all" dirty="0"/>
              <a:t> </a:t>
            </a:r>
            <a:r>
              <a:rPr lang="en-US" b="1" cap="all" dirty="0" err="1"/>
              <a:t>Kongres</a:t>
            </a:r>
            <a:r>
              <a:rPr lang="en-US" b="1" cap="all" dirty="0"/>
              <a:t> VIII.</a:t>
            </a:r>
            <a:r>
              <a:rPr lang="en-US" dirty="0"/>
              <a:t/>
            </a:r>
            <a:br>
              <a:rPr lang="en-US" dirty="0"/>
            </a:br>
            <a:endParaRPr lang="en-US" dirty="0"/>
          </a:p>
        </p:txBody>
      </p:sp>
      <p:sp>
        <p:nvSpPr>
          <p:cNvPr id="3" name="Content Placeholder 2"/>
          <p:cNvSpPr>
            <a:spLocks noGrp="1"/>
          </p:cNvSpPr>
          <p:nvPr>
            <p:ph idx="1"/>
          </p:nvPr>
        </p:nvSpPr>
        <p:spPr>
          <a:xfrm>
            <a:off x="457200" y="914400"/>
            <a:ext cx="8229600" cy="5943600"/>
          </a:xfrm>
        </p:spPr>
        <p:txBody>
          <a:bodyPr>
            <a:normAutofit fontScale="62500" lnSpcReduction="20000"/>
          </a:bodyPr>
          <a:lstStyle/>
          <a:p>
            <a:pPr lvl="0">
              <a:buNone/>
            </a:pPr>
            <a:r>
              <a:rPr lang="en-US" b="1" i="1" cap="all" dirty="0" smtClean="0"/>
              <a:t>1.  </a:t>
            </a:r>
            <a:r>
              <a:rPr lang="en-US" b="1" i="1" cap="all" dirty="0" err="1" smtClean="0"/>
              <a:t>Organisasi</a:t>
            </a:r>
            <a:r>
              <a:rPr lang="en-US" b="1" i="1" cap="all" dirty="0" smtClean="0"/>
              <a:t> </a:t>
            </a:r>
            <a:r>
              <a:rPr lang="en-US" b="1" i="1" cap="all" dirty="0" err="1"/>
              <a:t>dan</a:t>
            </a:r>
            <a:r>
              <a:rPr lang="en-US" b="1" i="1" cap="all" dirty="0"/>
              <a:t> Dana</a:t>
            </a:r>
            <a:endParaRPr lang="en-US" b="1" dirty="0"/>
          </a:p>
          <a:p>
            <a:pPr>
              <a:buNone/>
            </a:pPr>
            <a:r>
              <a:rPr lang="en-US" cap="all" dirty="0" smtClean="0"/>
              <a:t>	</a:t>
            </a:r>
            <a:r>
              <a:rPr lang="en-US" cap="all" dirty="0" err="1" smtClean="0"/>
              <a:t>Setelah</a:t>
            </a:r>
            <a:r>
              <a:rPr lang="en-US" cap="all" dirty="0" smtClean="0"/>
              <a:t> </a:t>
            </a:r>
            <a:r>
              <a:rPr lang="en-US" cap="all" dirty="0" err="1"/>
              <a:t>kongres</a:t>
            </a:r>
            <a:r>
              <a:rPr lang="en-US" cap="all" dirty="0"/>
              <a:t> VIII, </a:t>
            </a:r>
            <a:r>
              <a:rPr lang="en-US" cap="all" dirty="0" err="1"/>
              <a:t>komite</a:t>
            </a:r>
            <a:r>
              <a:rPr lang="en-US" cap="all" dirty="0"/>
              <a:t> </a:t>
            </a:r>
            <a:r>
              <a:rPr lang="en-US" cap="all" dirty="0" err="1"/>
              <a:t>menjadi</a:t>
            </a:r>
            <a:r>
              <a:rPr lang="en-US" cap="all" dirty="0"/>
              <a:t> </a:t>
            </a:r>
            <a:r>
              <a:rPr lang="en-US" cap="all" dirty="0" err="1"/>
              <a:t>lebih</a:t>
            </a:r>
            <a:r>
              <a:rPr lang="en-US" cap="all" dirty="0"/>
              <a:t> </a:t>
            </a:r>
            <a:r>
              <a:rPr lang="en-US" cap="all" dirty="0" err="1"/>
              <a:t>kecil</a:t>
            </a:r>
            <a:r>
              <a:rPr lang="en-US" cap="all" dirty="0"/>
              <a:t> </a:t>
            </a:r>
            <a:r>
              <a:rPr lang="en-US" cap="all" dirty="0" err="1"/>
              <a:t>dengan</a:t>
            </a:r>
            <a:r>
              <a:rPr lang="en-US" cap="all" dirty="0"/>
              <a:t> </a:t>
            </a:r>
            <a:r>
              <a:rPr lang="en-US" cap="all" dirty="0" err="1"/>
              <a:t>mengurangi</a:t>
            </a:r>
            <a:r>
              <a:rPr lang="en-US" cap="all" dirty="0"/>
              <a:t> </a:t>
            </a:r>
            <a:r>
              <a:rPr lang="en-US" cap="all" dirty="0" err="1"/>
              <a:t>jumlah</a:t>
            </a:r>
            <a:r>
              <a:rPr lang="en-US" cap="all" dirty="0"/>
              <a:t> </a:t>
            </a:r>
            <a:r>
              <a:rPr lang="en-US" cap="all" dirty="0" err="1"/>
              <a:t>anggota</a:t>
            </a:r>
            <a:r>
              <a:rPr lang="en-US" cap="all" dirty="0"/>
              <a:t> </a:t>
            </a:r>
            <a:r>
              <a:rPr lang="en-US" cap="all" dirty="0" err="1"/>
              <a:t>menjadi</a:t>
            </a:r>
            <a:r>
              <a:rPr lang="en-US" cap="all" dirty="0"/>
              <a:t> 7 </a:t>
            </a:r>
            <a:r>
              <a:rPr lang="en-US" cap="all" dirty="0" err="1"/>
              <a:t>atau</a:t>
            </a:r>
            <a:r>
              <a:rPr lang="en-US" cap="all" dirty="0"/>
              <a:t> 9 </a:t>
            </a:r>
            <a:r>
              <a:rPr lang="en-US" cap="all" dirty="0" err="1"/>
              <a:t>orang</a:t>
            </a:r>
            <a:r>
              <a:rPr lang="en-US" cap="all" dirty="0"/>
              <a:t>. </a:t>
            </a:r>
            <a:r>
              <a:rPr lang="en-US" cap="all" dirty="0" err="1"/>
              <a:t>Hasil</a:t>
            </a:r>
            <a:r>
              <a:rPr lang="en-US" cap="all" dirty="0"/>
              <a:t> </a:t>
            </a:r>
            <a:r>
              <a:rPr lang="en-US" cap="all" dirty="0" err="1"/>
              <a:t>kongres</a:t>
            </a:r>
            <a:r>
              <a:rPr lang="en-US" cap="all" dirty="0"/>
              <a:t> </a:t>
            </a:r>
            <a:r>
              <a:rPr lang="en-US" cap="all" dirty="0" err="1"/>
              <a:t>lainnya</a:t>
            </a:r>
            <a:r>
              <a:rPr lang="en-US" cap="all" dirty="0"/>
              <a:t> </a:t>
            </a:r>
            <a:r>
              <a:rPr lang="en-US" cap="all" dirty="0" err="1"/>
              <a:t>adalah</a:t>
            </a:r>
            <a:r>
              <a:rPr lang="en-US" cap="all" dirty="0"/>
              <a:t> </a:t>
            </a:r>
            <a:r>
              <a:rPr lang="en-US" cap="all" dirty="0" err="1"/>
              <a:t>dibentuknya</a:t>
            </a:r>
            <a:r>
              <a:rPr lang="en-US" cap="all" dirty="0"/>
              <a:t> Consultative Body Advisory Council yang </a:t>
            </a:r>
            <a:r>
              <a:rPr lang="en-US" cap="all" dirty="0" err="1"/>
              <a:t>mewakili</a:t>
            </a:r>
            <a:r>
              <a:rPr lang="en-US" cap="all" dirty="0"/>
              <a:t> </a:t>
            </a:r>
            <a:r>
              <a:rPr lang="en-US" cap="all" dirty="0" err="1"/>
              <a:t>konstituen</a:t>
            </a:r>
            <a:r>
              <a:rPr lang="en-US" cap="all" dirty="0"/>
              <a:t> </a:t>
            </a:r>
            <a:r>
              <a:rPr lang="en-US" cap="all" dirty="0" err="1"/>
              <a:t>dengan</a:t>
            </a:r>
            <a:r>
              <a:rPr lang="en-US" cap="all" dirty="0"/>
              <a:t> </a:t>
            </a:r>
            <a:r>
              <a:rPr lang="en-US" cap="all" dirty="0" err="1"/>
              <a:t>anggota</a:t>
            </a:r>
            <a:r>
              <a:rPr lang="en-US" cap="all" dirty="0"/>
              <a:t> </a:t>
            </a:r>
            <a:r>
              <a:rPr lang="en-US" cap="all" dirty="0" err="1"/>
              <a:t>sebanyak</a:t>
            </a:r>
            <a:r>
              <a:rPr lang="en-US" cap="all" dirty="0"/>
              <a:t> 25 </a:t>
            </a:r>
            <a:r>
              <a:rPr lang="en-US" cap="all" dirty="0" err="1"/>
              <a:t>sampai</a:t>
            </a:r>
            <a:r>
              <a:rPr lang="en-US" cap="all" dirty="0"/>
              <a:t> 30 </a:t>
            </a:r>
            <a:r>
              <a:rPr lang="en-US" cap="all" dirty="0" err="1"/>
              <a:t>orang</a:t>
            </a:r>
            <a:r>
              <a:rPr lang="en-US" cap="all" dirty="0"/>
              <a:t>. Advisory </a:t>
            </a:r>
            <a:r>
              <a:rPr lang="en-US" cap="all" dirty="0" err="1"/>
              <a:t>Louncil</a:t>
            </a:r>
            <a:r>
              <a:rPr lang="en-US" cap="all" dirty="0"/>
              <a:t> </a:t>
            </a:r>
            <a:r>
              <a:rPr lang="en-US" cap="all" dirty="0" err="1"/>
              <a:t>arahan</a:t>
            </a:r>
            <a:r>
              <a:rPr lang="en-US" cap="all" dirty="0"/>
              <a:t> </a:t>
            </a:r>
            <a:r>
              <a:rPr lang="en-US" cap="all" dirty="0" err="1"/>
              <a:t>dan</a:t>
            </a:r>
            <a:r>
              <a:rPr lang="en-US" cap="all" dirty="0"/>
              <a:t> </a:t>
            </a:r>
            <a:r>
              <a:rPr lang="en-US" cap="all" dirty="0" err="1"/>
              <a:t>prioritas</a:t>
            </a:r>
            <a:r>
              <a:rPr lang="en-US" cap="all" dirty="0"/>
              <a:t> </a:t>
            </a:r>
            <a:r>
              <a:rPr lang="en-US" cap="all" dirty="0" err="1"/>
              <a:t>penyusunan</a:t>
            </a:r>
            <a:r>
              <a:rPr lang="en-US" cap="all" dirty="0"/>
              <a:t> </a:t>
            </a:r>
            <a:r>
              <a:rPr lang="en-US" cap="all" dirty="0" err="1"/>
              <a:t>standar</a:t>
            </a:r>
            <a:r>
              <a:rPr lang="en-US" cap="all" dirty="0"/>
              <a:t>. </a:t>
            </a:r>
            <a:r>
              <a:rPr lang="en-US" cap="all" dirty="0" err="1"/>
              <a:t>Fungsi</a:t>
            </a:r>
            <a:r>
              <a:rPr lang="en-US" cap="all" dirty="0"/>
              <a:t> lain </a:t>
            </a:r>
            <a:r>
              <a:rPr lang="en-US" cap="all" dirty="0" err="1"/>
              <a:t>adalah</a:t>
            </a:r>
            <a:r>
              <a:rPr lang="en-US" cap="all" dirty="0"/>
              <a:t> </a:t>
            </a:r>
            <a:r>
              <a:rPr lang="en-US" cap="all" dirty="0" err="1"/>
              <a:t>memberikan</a:t>
            </a:r>
            <a:r>
              <a:rPr lang="en-US" cap="all" dirty="0"/>
              <a:t> </a:t>
            </a:r>
            <a:r>
              <a:rPr lang="en-US" cap="all" dirty="0" err="1"/>
              <a:t>pendapat</a:t>
            </a:r>
            <a:r>
              <a:rPr lang="en-US" cap="all" dirty="0"/>
              <a:t> </a:t>
            </a:r>
            <a:r>
              <a:rPr lang="en-US" cap="all" dirty="0" err="1"/>
              <a:t>pada</a:t>
            </a:r>
            <a:r>
              <a:rPr lang="en-US" cap="all" dirty="0"/>
              <a:t> </a:t>
            </a:r>
            <a:r>
              <a:rPr lang="en-US" cap="all" dirty="0" err="1"/>
              <a:t>posisi</a:t>
            </a:r>
            <a:r>
              <a:rPr lang="en-US" cap="all" dirty="0"/>
              <a:t> yang </a:t>
            </a:r>
            <a:r>
              <a:rPr lang="en-US" cap="all" dirty="0" err="1"/>
              <a:t>diambil</a:t>
            </a:r>
            <a:r>
              <a:rPr lang="en-US" cap="all" dirty="0"/>
              <a:t> </a:t>
            </a:r>
            <a:r>
              <a:rPr lang="en-US" cap="all" dirty="0" err="1"/>
              <a:t>oleh</a:t>
            </a:r>
            <a:r>
              <a:rPr lang="en-US" cap="all" dirty="0"/>
              <a:t> </a:t>
            </a:r>
            <a:r>
              <a:rPr lang="en-US" cap="all" dirty="0" err="1"/>
              <a:t>Komite</a:t>
            </a:r>
            <a:r>
              <a:rPr lang="en-US" cap="all" dirty="0"/>
              <a:t> </a:t>
            </a:r>
            <a:r>
              <a:rPr lang="en-US" cap="all" dirty="0" err="1"/>
              <a:t>untuk</a:t>
            </a:r>
            <a:r>
              <a:rPr lang="en-US" cap="all" dirty="0"/>
              <a:t> </a:t>
            </a:r>
            <a:r>
              <a:rPr lang="en-US" cap="all" dirty="0" err="1"/>
              <a:t>masalah</a:t>
            </a:r>
            <a:r>
              <a:rPr lang="en-US" cap="all" dirty="0"/>
              <a:t> </a:t>
            </a:r>
            <a:r>
              <a:rPr lang="en-US" cap="all" dirty="0" err="1"/>
              <a:t>penting</a:t>
            </a:r>
            <a:r>
              <a:rPr lang="en-US" cap="all" dirty="0"/>
              <a:t> </a:t>
            </a:r>
            <a:r>
              <a:rPr lang="en-US" cap="all" dirty="0" err="1"/>
              <a:t>dalam</a:t>
            </a:r>
            <a:r>
              <a:rPr lang="en-US" cap="all" dirty="0"/>
              <a:t> </a:t>
            </a:r>
            <a:r>
              <a:rPr lang="en-US" cap="all" dirty="0" err="1"/>
              <a:t>standar</a:t>
            </a:r>
            <a:r>
              <a:rPr lang="en-US" cap="all" dirty="0"/>
              <a:t> </a:t>
            </a:r>
            <a:r>
              <a:rPr lang="en-US" cap="all" dirty="0" err="1"/>
              <a:t>akuntansi</a:t>
            </a:r>
            <a:r>
              <a:rPr lang="en-US" cap="all" dirty="0" smtClean="0"/>
              <a:t>.</a:t>
            </a:r>
          </a:p>
          <a:p>
            <a:pPr>
              <a:buNone/>
            </a:pPr>
            <a:endParaRPr lang="en-US" b="1" dirty="0"/>
          </a:p>
          <a:p>
            <a:pPr lvl="0">
              <a:buNone/>
            </a:pPr>
            <a:r>
              <a:rPr lang="en-US" b="1" i="1" cap="all" dirty="0" smtClean="0"/>
              <a:t>2.  Due </a:t>
            </a:r>
            <a:r>
              <a:rPr lang="en-US" b="1" i="1" cap="all" dirty="0" err="1"/>
              <a:t>Procces</a:t>
            </a:r>
            <a:r>
              <a:rPr lang="en-US" b="1" i="1" cap="all" dirty="0"/>
              <a:t> Procedure.</a:t>
            </a:r>
            <a:endParaRPr lang="en-US" b="1" dirty="0"/>
          </a:p>
          <a:p>
            <a:pPr>
              <a:buNone/>
            </a:pPr>
            <a:r>
              <a:rPr lang="en-US" cap="all" dirty="0" smtClean="0"/>
              <a:t>	</a:t>
            </a:r>
            <a:r>
              <a:rPr lang="en-US" cap="all" dirty="0" err="1" smtClean="0"/>
              <a:t>Meskipun</a:t>
            </a:r>
            <a:r>
              <a:rPr lang="en-US" cap="all" dirty="0" smtClean="0"/>
              <a:t> </a:t>
            </a:r>
            <a:r>
              <a:rPr lang="en-US" cap="all" dirty="0" err="1"/>
              <a:t>dipilih</a:t>
            </a:r>
            <a:r>
              <a:rPr lang="en-US" cap="all" dirty="0"/>
              <a:t> </a:t>
            </a:r>
            <a:r>
              <a:rPr lang="en-US" cap="all" dirty="0" err="1"/>
              <a:t>dan</a:t>
            </a:r>
            <a:r>
              <a:rPr lang="en-US" cap="all" dirty="0"/>
              <a:t> </a:t>
            </a:r>
            <a:r>
              <a:rPr lang="en-US" cap="all" dirty="0" err="1"/>
              <a:t>bertanggung</a:t>
            </a:r>
            <a:r>
              <a:rPr lang="en-US" cap="all" dirty="0"/>
              <a:t> </a:t>
            </a:r>
            <a:r>
              <a:rPr lang="en-US" cap="all" dirty="0" err="1"/>
              <a:t>jawab</a:t>
            </a:r>
            <a:r>
              <a:rPr lang="en-US" cap="all" dirty="0"/>
              <a:t> </a:t>
            </a:r>
            <a:r>
              <a:rPr lang="en-US" cap="all" dirty="0" err="1"/>
              <a:t>kepada</a:t>
            </a:r>
            <a:r>
              <a:rPr lang="en-US" cap="all" dirty="0"/>
              <a:t> </a:t>
            </a:r>
            <a:r>
              <a:rPr lang="en-US" cap="all" dirty="0" err="1"/>
              <a:t>pengurus</a:t>
            </a:r>
            <a:r>
              <a:rPr lang="en-US" cap="all" dirty="0"/>
              <a:t> IAI, </a:t>
            </a:r>
            <a:r>
              <a:rPr lang="en-US" cap="all" dirty="0" err="1"/>
              <a:t>komite</a:t>
            </a:r>
            <a:r>
              <a:rPr lang="en-US" cap="all" dirty="0"/>
              <a:t> </a:t>
            </a:r>
            <a:r>
              <a:rPr lang="en-US" cap="all" dirty="0" err="1"/>
              <a:t>baru</a:t>
            </a:r>
            <a:r>
              <a:rPr lang="en-US" cap="all" dirty="0"/>
              <a:t> </a:t>
            </a:r>
            <a:r>
              <a:rPr lang="en-US" cap="all" dirty="0" err="1"/>
              <a:t>merupakan</a:t>
            </a:r>
            <a:r>
              <a:rPr lang="en-US" cap="all" dirty="0"/>
              <a:t> </a:t>
            </a:r>
            <a:r>
              <a:rPr lang="en-US" cap="all" dirty="0" err="1"/>
              <a:t>lembaga</a:t>
            </a:r>
            <a:r>
              <a:rPr lang="en-US" cap="all" dirty="0"/>
              <a:t> </a:t>
            </a:r>
            <a:r>
              <a:rPr lang="en-US" cap="all" dirty="0" err="1"/>
              <a:t>otonom</a:t>
            </a:r>
            <a:r>
              <a:rPr lang="en-US" cap="all" dirty="0"/>
              <a:t> yang </a:t>
            </a:r>
            <a:r>
              <a:rPr lang="en-US" cap="all" dirty="0" err="1"/>
              <a:t>mempunyai</a:t>
            </a:r>
            <a:r>
              <a:rPr lang="en-US" cap="all" dirty="0"/>
              <a:t> </a:t>
            </a:r>
            <a:r>
              <a:rPr lang="en-US" cap="all" dirty="0" err="1"/>
              <a:t>wewenang</a:t>
            </a:r>
            <a:r>
              <a:rPr lang="en-US" cap="all" dirty="0"/>
              <a:t> </a:t>
            </a:r>
            <a:r>
              <a:rPr lang="en-US" cap="all" dirty="0" err="1"/>
              <a:t>tertinggi</a:t>
            </a:r>
            <a:r>
              <a:rPr lang="en-US" cap="all" dirty="0"/>
              <a:t> </a:t>
            </a:r>
            <a:r>
              <a:rPr lang="en-US" cap="all" dirty="0" err="1"/>
              <a:t>dalam</a:t>
            </a:r>
            <a:r>
              <a:rPr lang="en-US" cap="all" dirty="0"/>
              <a:t> </a:t>
            </a:r>
            <a:r>
              <a:rPr lang="en-US" cap="all" dirty="0" err="1"/>
              <a:t>menentukan</a:t>
            </a:r>
            <a:r>
              <a:rPr lang="en-US" cap="all" dirty="0"/>
              <a:t> </a:t>
            </a:r>
            <a:r>
              <a:rPr lang="en-US" cap="all" dirty="0" err="1"/>
              <a:t>standar</a:t>
            </a:r>
            <a:r>
              <a:rPr lang="en-US" cap="all" dirty="0"/>
              <a:t>. </a:t>
            </a:r>
            <a:r>
              <a:rPr lang="en-US" cap="all" dirty="0" err="1"/>
              <a:t>Ada</a:t>
            </a:r>
            <a:r>
              <a:rPr lang="en-US" cap="all" dirty="0"/>
              <a:t> </a:t>
            </a:r>
            <a:r>
              <a:rPr lang="en-US" cap="all" dirty="0" err="1"/>
              <a:t>beberapa</a:t>
            </a:r>
            <a:r>
              <a:rPr lang="en-US" cap="all" dirty="0"/>
              <a:t> </a:t>
            </a:r>
            <a:r>
              <a:rPr lang="en-US" cap="all" dirty="0" err="1"/>
              <a:t>perubahan</a:t>
            </a:r>
            <a:r>
              <a:rPr lang="en-US" cap="all" dirty="0"/>
              <a:t> yang </a:t>
            </a:r>
            <a:r>
              <a:rPr lang="en-US" cap="all" dirty="0" err="1"/>
              <a:t>dilakukan</a:t>
            </a:r>
            <a:r>
              <a:rPr lang="en-US" cap="all" dirty="0"/>
              <a:t> IAI, </a:t>
            </a:r>
            <a:r>
              <a:rPr lang="en-US" cap="all" dirty="0" err="1"/>
              <a:t>misalnya</a:t>
            </a:r>
            <a:r>
              <a:rPr lang="en-US" cap="all" dirty="0"/>
              <a:t> SAK </a:t>
            </a:r>
            <a:r>
              <a:rPr lang="en-US" cap="all" dirty="0" err="1"/>
              <a:t>dikembangkandan</a:t>
            </a:r>
            <a:r>
              <a:rPr lang="en-US" cap="all" dirty="0"/>
              <a:t> </a:t>
            </a:r>
            <a:r>
              <a:rPr lang="en-US" cap="all" dirty="0" err="1"/>
              <a:t>disahkan</a:t>
            </a:r>
            <a:r>
              <a:rPr lang="en-US" cap="all" dirty="0"/>
              <a:t> </a:t>
            </a:r>
            <a:r>
              <a:rPr lang="en-US" cap="all" dirty="0" err="1"/>
              <a:t>oleh</a:t>
            </a:r>
            <a:r>
              <a:rPr lang="en-US" cap="all" dirty="0"/>
              <a:t> </a:t>
            </a:r>
            <a:r>
              <a:rPr lang="en-US" cap="all" dirty="0" err="1"/>
              <a:t>Komite</a:t>
            </a:r>
            <a:r>
              <a:rPr lang="en-US" cap="all" dirty="0"/>
              <a:t> </a:t>
            </a:r>
            <a:r>
              <a:rPr lang="en-US" cap="all" dirty="0" err="1"/>
              <a:t>dan</a:t>
            </a:r>
            <a:r>
              <a:rPr lang="en-US" cap="all" dirty="0"/>
              <a:t> </a:t>
            </a:r>
            <a:r>
              <a:rPr lang="en-US" cap="all" dirty="0" err="1"/>
              <a:t>perlunya</a:t>
            </a:r>
            <a:r>
              <a:rPr lang="en-US" cap="all" dirty="0"/>
              <a:t> </a:t>
            </a:r>
            <a:r>
              <a:rPr lang="en-US" cap="all" dirty="0" err="1"/>
              <a:t>perbaikan</a:t>
            </a:r>
            <a:r>
              <a:rPr lang="en-US" cap="all" dirty="0"/>
              <a:t> </a:t>
            </a:r>
            <a:r>
              <a:rPr lang="en-US" cap="all" dirty="0" err="1"/>
              <a:t>dalam</a:t>
            </a:r>
            <a:r>
              <a:rPr lang="en-US" cap="all" dirty="0"/>
              <a:t> due </a:t>
            </a:r>
            <a:r>
              <a:rPr lang="en-US" cap="all" dirty="0" err="1"/>
              <a:t>procces</a:t>
            </a:r>
            <a:r>
              <a:rPr lang="en-US" cap="all" dirty="0"/>
              <a:t>. </a:t>
            </a:r>
            <a:r>
              <a:rPr lang="en-US" cap="all" dirty="0" err="1"/>
              <a:t>Masa</a:t>
            </a:r>
            <a:r>
              <a:rPr lang="en-US" cap="all" dirty="0"/>
              <a:t> </a:t>
            </a:r>
            <a:r>
              <a:rPr lang="en-US" cap="all" dirty="0" err="1"/>
              <a:t>komentar</a:t>
            </a:r>
            <a:r>
              <a:rPr lang="en-US" cap="all" dirty="0"/>
              <a:t> </a:t>
            </a:r>
            <a:r>
              <a:rPr lang="en-US" cap="all" dirty="0" err="1"/>
              <a:t>terhadap</a:t>
            </a:r>
            <a:r>
              <a:rPr lang="en-US" cap="all" dirty="0"/>
              <a:t> exposure draft </a:t>
            </a:r>
            <a:r>
              <a:rPr lang="en-US" cap="all" dirty="0" err="1"/>
              <a:t>diperpanjang</a:t>
            </a:r>
            <a:r>
              <a:rPr lang="en-US" cap="all" dirty="0"/>
              <a:t> </a:t>
            </a:r>
            <a:r>
              <a:rPr lang="en-US" cap="all" dirty="0" err="1"/>
              <a:t>dari</a:t>
            </a:r>
            <a:r>
              <a:rPr lang="en-US" cap="all" dirty="0"/>
              <a:t> minimal </a:t>
            </a:r>
            <a:r>
              <a:rPr lang="en-US" cap="all" dirty="0" err="1"/>
              <a:t>satu</a:t>
            </a:r>
            <a:r>
              <a:rPr lang="en-US" cap="all" dirty="0"/>
              <a:t> </a:t>
            </a:r>
            <a:r>
              <a:rPr lang="en-US" cap="all" dirty="0" err="1"/>
              <a:t>bulan</a:t>
            </a:r>
            <a:r>
              <a:rPr lang="en-US" cap="all" dirty="0"/>
              <a:t> </a:t>
            </a:r>
            <a:r>
              <a:rPr lang="en-US" cap="all" dirty="0" err="1"/>
              <a:t>menjadi</a:t>
            </a:r>
            <a:r>
              <a:rPr lang="en-US" cap="all" dirty="0"/>
              <a:t> paling </a:t>
            </a:r>
            <a:r>
              <a:rPr lang="en-US" cap="all" dirty="0" err="1"/>
              <a:t>tidak</a:t>
            </a:r>
            <a:r>
              <a:rPr lang="en-US" cap="all" dirty="0"/>
              <a:t> </a:t>
            </a:r>
            <a:r>
              <a:rPr lang="en-US" cap="all" dirty="0" err="1"/>
              <a:t>enam</a:t>
            </a:r>
            <a:r>
              <a:rPr lang="en-US" cap="all" dirty="0"/>
              <a:t> </a:t>
            </a:r>
            <a:r>
              <a:rPr lang="en-US" cap="all" dirty="0" err="1"/>
              <a:t>bulan</a:t>
            </a:r>
            <a:endParaRPr lang="en-US" dirty="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655638"/>
          </a:xfrm>
        </p:spPr>
        <p:txBody>
          <a:bodyPr>
            <a:normAutofit fontScale="90000"/>
          </a:bodyPr>
          <a:lstStyle/>
          <a:p>
            <a:r>
              <a:rPr lang="en-US" b="1" cap="all" dirty="0"/>
              <a:t>BAB </a:t>
            </a:r>
            <a:r>
              <a:rPr lang="id-ID" b="1" cap="all" dirty="0"/>
              <a:t>vi</a:t>
            </a:r>
            <a:r>
              <a:rPr lang="en-US" dirty="0"/>
              <a:t/>
            </a:r>
            <a:br>
              <a:rPr lang="en-US" dirty="0"/>
            </a:br>
            <a:r>
              <a:rPr lang="en-US" b="1" cap="all" dirty="0"/>
              <a:t>STANDAR AKUNTANSI</a:t>
            </a:r>
            <a:r>
              <a:rPr lang="en-US" dirty="0"/>
              <a:t/>
            </a:r>
            <a:br>
              <a:rPr lang="en-US" dirty="0"/>
            </a:br>
            <a:endParaRPr lang="en-US" dirty="0"/>
          </a:p>
        </p:txBody>
      </p:sp>
      <p:sp>
        <p:nvSpPr>
          <p:cNvPr id="3" name="Content Placeholder 2"/>
          <p:cNvSpPr>
            <a:spLocks noGrp="1"/>
          </p:cNvSpPr>
          <p:nvPr>
            <p:ph idx="1"/>
          </p:nvPr>
        </p:nvSpPr>
        <p:spPr/>
        <p:txBody>
          <a:bodyPr>
            <a:normAutofit fontScale="92500"/>
          </a:bodyPr>
          <a:lstStyle/>
          <a:p>
            <a:pPr lvl="0">
              <a:buNone/>
            </a:pPr>
            <a:r>
              <a:rPr lang="en-US" b="1" cap="all" dirty="0" smtClean="0"/>
              <a:t>	PRINSIP </a:t>
            </a:r>
            <a:r>
              <a:rPr lang="en-US" b="1" cap="all" dirty="0"/>
              <a:t>AKUNTANSI BERTERIMA UMUM</a:t>
            </a:r>
            <a:endParaRPr lang="en-US" dirty="0"/>
          </a:p>
          <a:p>
            <a:pPr>
              <a:buNone/>
            </a:pPr>
            <a:r>
              <a:rPr lang="en-US" cap="all" dirty="0" smtClean="0"/>
              <a:t>	</a:t>
            </a:r>
            <a:r>
              <a:rPr lang="en-US" cap="all" dirty="0" err="1" smtClean="0"/>
              <a:t>Dalam</a:t>
            </a:r>
            <a:r>
              <a:rPr lang="en-US" cap="all" dirty="0" smtClean="0"/>
              <a:t> </a:t>
            </a:r>
            <a:r>
              <a:rPr lang="en-US" cap="all" dirty="0" err="1"/>
              <a:t>praktik</a:t>
            </a:r>
            <a:r>
              <a:rPr lang="en-US" cap="all" dirty="0"/>
              <a:t> </a:t>
            </a:r>
            <a:r>
              <a:rPr lang="en-US" cap="all" dirty="0" err="1"/>
              <a:t>bisnis</a:t>
            </a:r>
            <a:r>
              <a:rPr lang="en-US" cap="all" dirty="0"/>
              <a:t> </a:t>
            </a:r>
            <a:r>
              <a:rPr lang="en-US" cap="all" dirty="0" err="1"/>
              <a:t>sering</a:t>
            </a:r>
            <a:r>
              <a:rPr lang="en-US" cap="all" dirty="0"/>
              <a:t> </a:t>
            </a:r>
            <a:r>
              <a:rPr lang="en-US" cap="all" dirty="0" err="1"/>
              <a:t>dijumpai</a:t>
            </a:r>
            <a:r>
              <a:rPr lang="en-US" cap="all" dirty="0"/>
              <a:t> </a:t>
            </a:r>
            <a:r>
              <a:rPr lang="en-US" cap="all" dirty="0" err="1"/>
              <a:t>bahwa</a:t>
            </a:r>
            <a:r>
              <a:rPr lang="en-US" cap="all" dirty="0"/>
              <a:t> </a:t>
            </a:r>
            <a:r>
              <a:rPr lang="en-US" cap="all" dirty="0" err="1"/>
              <a:t>laporan</a:t>
            </a:r>
            <a:r>
              <a:rPr lang="en-US" cap="all" dirty="0"/>
              <a:t> </a:t>
            </a:r>
            <a:r>
              <a:rPr lang="en-US" cap="all" dirty="0" err="1"/>
              <a:t>keuangan</a:t>
            </a:r>
            <a:r>
              <a:rPr lang="en-US" cap="all" dirty="0"/>
              <a:t> </a:t>
            </a:r>
            <a:r>
              <a:rPr lang="en-US" cap="all" dirty="0" err="1"/>
              <a:t>harus</a:t>
            </a:r>
            <a:r>
              <a:rPr lang="en-US" cap="all" dirty="0"/>
              <a:t> </a:t>
            </a:r>
            <a:r>
              <a:rPr lang="en-US" cap="all" dirty="0" err="1"/>
              <a:t>disusun</a:t>
            </a:r>
            <a:r>
              <a:rPr lang="en-US" cap="all" dirty="0"/>
              <a:t> </a:t>
            </a:r>
            <a:r>
              <a:rPr lang="en-US" cap="all" dirty="0" err="1"/>
              <a:t>dan</a:t>
            </a:r>
            <a:r>
              <a:rPr lang="en-US" cap="all" dirty="0"/>
              <a:t> </a:t>
            </a:r>
            <a:r>
              <a:rPr lang="en-US" cap="all" dirty="0" err="1"/>
              <a:t>disajikan</a:t>
            </a:r>
            <a:r>
              <a:rPr lang="en-US" cap="all" dirty="0"/>
              <a:t> </a:t>
            </a:r>
            <a:r>
              <a:rPr lang="en-US" cap="all" dirty="0" err="1"/>
              <a:t>sesuai</a:t>
            </a:r>
            <a:r>
              <a:rPr lang="en-US" cap="all" dirty="0"/>
              <a:t> </a:t>
            </a:r>
            <a:r>
              <a:rPr lang="en-US" cap="all" dirty="0" err="1"/>
              <a:t>dengan</a:t>
            </a:r>
            <a:r>
              <a:rPr lang="en-US" cap="all" dirty="0"/>
              <a:t> </a:t>
            </a:r>
            <a:r>
              <a:rPr lang="en-US" cap="all" dirty="0" err="1"/>
              <a:t>prinsip</a:t>
            </a:r>
            <a:r>
              <a:rPr lang="en-US" cap="all" dirty="0"/>
              <a:t> </a:t>
            </a:r>
            <a:r>
              <a:rPr lang="en-US" cap="all" dirty="0" err="1"/>
              <a:t>akuntansi</a:t>
            </a:r>
            <a:r>
              <a:rPr lang="en-US" cap="all" dirty="0"/>
              <a:t> </a:t>
            </a:r>
            <a:r>
              <a:rPr lang="en-US" cap="all" dirty="0" err="1"/>
              <a:t>berterima</a:t>
            </a:r>
            <a:r>
              <a:rPr lang="en-US" cap="all" dirty="0"/>
              <a:t> </a:t>
            </a:r>
            <a:r>
              <a:rPr lang="en-US" cap="all" dirty="0" err="1"/>
              <a:t>umum</a:t>
            </a:r>
            <a:r>
              <a:rPr lang="en-US" cap="all" dirty="0"/>
              <a:t> </a:t>
            </a:r>
            <a:r>
              <a:rPr lang="en-US" b="1" i="1" cap="all" dirty="0"/>
              <a:t>(generally accepted accounting principles </a:t>
            </a:r>
            <a:r>
              <a:rPr lang="en-US" b="1" i="1" cap="all" dirty="0" err="1"/>
              <a:t>atau</a:t>
            </a:r>
            <a:r>
              <a:rPr lang="en-US" b="1" i="1" cap="all" dirty="0"/>
              <a:t> </a:t>
            </a:r>
            <a:r>
              <a:rPr lang="en-US" b="1" i="1" cap="all" dirty="0" err="1"/>
              <a:t>disingkat</a:t>
            </a:r>
            <a:r>
              <a:rPr lang="en-US" b="1" i="1" cap="all" dirty="0"/>
              <a:t> </a:t>
            </a:r>
            <a:r>
              <a:rPr lang="en-US" b="1" i="1" cap="all" dirty="0" err="1"/>
              <a:t>GAaP</a:t>
            </a:r>
            <a:r>
              <a:rPr lang="en-US" b="1" i="1" cap="all" dirty="0"/>
              <a:t>).</a:t>
            </a:r>
            <a:r>
              <a:rPr lang="en-US" cap="all" dirty="0"/>
              <a:t> </a:t>
            </a:r>
            <a:r>
              <a:rPr lang="en-US" cap="all" dirty="0" err="1"/>
              <a:t>Prinsip</a:t>
            </a:r>
            <a:r>
              <a:rPr lang="en-US" cap="all" dirty="0"/>
              <a:t> </a:t>
            </a:r>
            <a:r>
              <a:rPr lang="en-US" cap="all" dirty="0" err="1"/>
              <a:t>tersebut</a:t>
            </a:r>
            <a:r>
              <a:rPr lang="en-US" cap="all" dirty="0"/>
              <a:t> </a:t>
            </a:r>
            <a:r>
              <a:rPr lang="en-US" cap="all" dirty="0" err="1"/>
              <a:t>pada</a:t>
            </a:r>
            <a:r>
              <a:rPr lang="en-US" cap="all" dirty="0"/>
              <a:t> </a:t>
            </a:r>
            <a:r>
              <a:rPr lang="en-US" cap="all" dirty="0" err="1"/>
              <a:t>dasarnya</a:t>
            </a:r>
            <a:r>
              <a:rPr lang="en-US" cap="all" dirty="0"/>
              <a:t> </a:t>
            </a:r>
            <a:r>
              <a:rPr lang="en-US" cap="all" dirty="0" err="1"/>
              <a:t>akan</a:t>
            </a:r>
            <a:r>
              <a:rPr lang="en-US" cap="all" dirty="0"/>
              <a:t> </a:t>
            </a:r>
            <a:r>
              <a:rPr lang="en-US" cap="all" dirty="0" err="1"/>
              <a:t>menentukan</a:t>
            </a:r>
            <a:r>
              <a:rPr lang="en-US" cap="all" dirty="0"/>
              <a:t> </a:t>
            </a:r>
            <a:r>
              <a:rPr lang="en-US" cap="all" dirty="0" err="1"/>
              <a:t>kualitas</a:t>
            </a:r>
            <a:r>
              <a:rPr lang="en-US" cap="all" dirty="0"/>
              <a:t> </a:t>
            </a:r>
            <a:r>
              <a:rPr lang="en-US" cap="all" dirty="0" err="1"/>
              <a:t>informasi</a:t>
            </a:r>
            <a:r>
              <a:rPr lang="en-US" cap="all" dirty="0"/>
              <a:t> yang </a:t>
            </a:r>
            <a:r>
              <a:rPr lang="en-US" cap="all" dirty="0" err="1"/>
              <a:t>disajikan</a:t>
            </a:r>
            <a:r>
              <a:rPr lang="en-US" cap="all" dirty="0"/>
              <a:t> </a:t>
            </a:r>
            <a:r>
              <a:rPr lang="en-US" cap="all" dirty="0" err="1"/>
              <a:t>dalam</a:t>
            </a:r>
            <a:r>
              <a:rPr lang="en-US" cap="all" dirty="0"/>
              <a:t> </a:t>
            </a:r>
            <a:r>
              <a:rPr lang="en-US" cap="all" dirty="0" err="1"/>
              <a:t>laporan</a:t>
            </a:r>
            <a:r>
              <a:rPr lang="en-US" cap="all" dirty="0"/>
              <a:t> </a:t>
            </a:r>
            <a:r>
              <a:rPr lang="en-US" cap="all" dirty="0" err="1"/>
              <a:t>keuangan</a:t>
            </a:r>
            <a:r>
              <a:rPr lang="en-US" cap="all" dirty="0"/>
              <a:t>.</a:t>
            </a:r>
            <a:endParaRPr lang="en-US" dirty="0"/>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19800"/>
          </a:xfrm>
        </p:spPr>
        <p:txBody>
          <a:bodyPr>
            <a:normAutofit fontScale="92500" lnSpcReduction="20000"/>
          </a:bodyPr>
          <a:lstStyle/>
          <a:p>
            <a:pPr>
              <a:buNone/>
            </a:pPr>
            <a:r>
              <a:rPr lang="en-US" b="1" i="1" cap="all" dirty="0" smtClean="0"/>
              <a:t>	GAAP </a:t>
            </a:r>
            <a:r>
              <a:rPr lang="en-US" b="1" i="1" cap="all" dirty="0" err="1"/>
              <a:t>dapat</a:t>
            </a:r>
            <a:r>
              <a:rPr lang="en-US" b="1" i="1" cap="all" dirty="0"/>
              <a:t> </a:t>
            </a:r>
            <a:r>
              <a:rPr lang="en-US" b="1" i="1" cap="all" dirty="0" err="1"/>
              <a:t>didefinisikan</a:t>
            </a:r>
            <a:r>
              <a:rPr lang="en-US" b="1" i="1" cap="all" dirty="0"/>
              <a:t>:</a:t>
            </a:r>
            <a:r>
              <a:rPr lang="en-US" cap="all" dirty="0"/>
              <a:t> </a:t>
            </a:r>
            <a:r>
              <a:rPr lang="en-US" i="1" cap="all" dirty="0" err="1"/>
              <a:t>sebagai</a:t>
            </a:r>
            <a:r>
              <a:rPr lang="en-US" i="1" cap="all" dirty="0"/>
              <a:t> </a:t>
            </a:r>
            <a:r>
              <a:rPr lang="en-US" i="1" cap="all" dirty="0" err="1"/>
              <a:t>sekumpulan</a:t>
            </a:r>
            <a:r>
              <a:rPr lang="en-US" i="1" cap="all" dirty="0"/>
              <a:t> </a:t>
            </a:r>
            <a:r>
              <a:rPr lang="en-US" i="1" cap="all" dirty="0" err="1"/>
              <a:t>konsep</a:t>
            </a:r>
            <a:r>
              <a:rPr lang="en-US" i="1" cap="all" dirty="0"/>
              <a:t>, </a:t>
            </a:r>
            <a:r>
              <a:rPr lang="en-US" i="1" cap="all" dirty="0" err="1"/>
              <a:t>standar</a:t>
            </a:r>
            <a:r>
              <a:rPr lang="en-US" i="1" cap="all" dirty="0"/>
              <a:t>, </a:t>
            </a:r>
            <a:r>
              <a:rPr lang="en-US" i="1" cap="all" dirty="0" err="1"/>
              <a:t>prosedur</a:t>
            </a:r>
            <a:r>
              <a:rPr lang="en-US" i="1" cap="all" dirty="0"/>
              <a:t>, </a:t>
            </a:r>
            <a:r>
              <a:rPr lang="en-US" i="1" cap="all" dirty="0" err="1"/>
              <a:t>metode</a:t>
            </a:r>
            <a:r>
              <a:rPr lang="en-US" i="1" cap="all" dirty="0"/>
              <a:t>, </a:t>
            </a:r>
            <a:r>
              <a:rPr lang="en-US" i="1" cap="all" dirty="0" err="1"/>
              <a:t>konvensi</a:t>
            </a:r>
            <a:r>
              <a:rPr lang="en-US" i="1" cap="all" dirty="0"/>
              <a:t>, </a:t>
            </a:r>
            <a:r>
              <a:rPr lang="en-US" i="1" cap="all" dirty="0" err="1"/>
              <a:t>kebiasaan</a:t>
            </a:r>
            <a:r>
              <a:rPr lang="en-US" i="1" cap="all" dirty="0"/>
              <a:t> </a:t>
            </a:r>
            <a:r>
              <a:rPr lang="en-US" i="1" cap="all" dirty="0" err="1"/>
              <a:t>dan</a:t>
            </a:r>
            <a:r>
              <a:rPr lang="en-US" i="1" cap="all" dirty="0"/>
              <a:t> </a:t>
            </a:r>
            <a:r>
              <a:rPr lang="en-US" i="1" cap="all" dirty="0" err="1"/>
              <a:t>praktik</a:t>
            </a:r>
            <a:r>
              <a:rPr lang="en-US" i="1" cap="all" dirty="0"/>
              <a:t> yang </a:t>
            </a:r>
            <a:r>
              <a:rPr lang="en-US" i="1" cap="all" dirty="0" err="1"/>
              <a:t>dipilih</a:t>
            </a:r>
            <a:r>
              <a:rPr lang="en-US" i="1" cap="all" dirty="0"/>
              <a:t> </a:t>
            </a:r>
            <a:r>
              <a:rPr lang="en-US" i="1" cap="all" dirty="0" err="1"/>
              <a:t>dan</a:t>
            </a:r>
            <a:r>
              <a:rPr lang="en-US" i="1" cap="all" dirty="0"/>
              <a:t> </a:t>
            </a:r>
            <a:r>
              <a:rPr lang="en-US" i="1" cap="all" dirty="0" err="1"/>
              <a:t>dianggap</a:t>
            </a:r>
            <a:r>
              <a:rPr lang="en-US" i="1" cap="all" dirty="0"/>
              <a:t> </a:t>
            </a:r>
            <a:r>
              <a:rPr lang="en-US" i="1" cap="all" dirty="0" err="1"/>
              <a:t>dapat</a:t>
            </a:r>
            <a:r>
              <a:rPr lang="en-US" i="1" cap="all" dirty="0"/>
              <a:t> </a:t>
            </a:r>
            <a:r>
              <a:rPr lang="en-US" i="1" cap="all" dirty="0" err="1"/>
              <a:t>diterima</a:t>
            </a:r>
            <a:r>
              <a:rPr lang="en-US" i="1" cap="all" dirty="0"/>
              <a:t> </a:t>
            </a:r>
            <a:r>
              <a:rPr lang="en-US" i="1" cap="all" dirty="0" err="1"/>
              <a:t>secar</a:t>
            </a:r>
            <a:r>
              <a:rPr lang="en-US" i="1" cap="all" dirty="0"/>
              <a:t> </a:t>
            </a:r>
            <a:r>
              <a:rPr lang="en-US" i="1" cap="all" dirty="0" err="1"/>
              <a:t>umum</a:t>
            </a:r>
            <a:r>
              <a:rPr lang="en-US" i="1" cap="all" dirty="0"/>
              <a:t> </a:t>
            </a:r>
            <a:r>
              <a:rPr lang="en-US" i="1" cap="all" dirty="0" err="1"/>
              <a:t>sehingga</a:t>
            </a:r>
            <a:r>
              <a:rPr lang="en-US" i="1" cap="all" dirty="0"/>
              <a:t> </a:t>
            </a:r>
            <a:r>
              <a:rPr lang="en-US" i="1" cap="all" dirty="0" err="1"/>
              <a:t>dijadikan</a:t>
            </a:r>
            <a:r>
              <a:rPr lang="en-US" i="1" cap="all" dirty="0"/>
              <a:t> </a:t>
            </a:r>
            <a:r>
              <a:rPr lang="en-US" i="1" cap="all" dirty="0" err="1"/>
              <a:t>pedoman</a:t>
            </a:r>
            <a:r>
              <a:rPr lang="en-US" i="1" cap="all" dirty="0"/>
              <a:t> </a:t>
            </a:r>
            <a:r>
              <a:rPr lang="en-US" i="1" cap="all" dirty="0" err="1"/>
              <a:t>umum</a:t>
            </a:r>
            <a:r>
              <a:rPr lang="en-US" i="1" cap="all" dirty="0"/>
              <a:t> </a:t>
            </a:r>
            <a:r>
              <a:rPr lang="en-US" i="1" cap="all" dirty="0" err="1"/>
              <a:t>dalam</a:t>
            </a:r>
            <a:r>
              <a:rPr lang="en-US" i="1" cap="all" dirty="0"/>
              <a:t> </a:t>
            </a:r>
            <a:r>
              <a:rPr lang="en-US" i="1" cap="all" dirty="0" err="1"/>
              <a:t>menyusun</a:t>
            </a:r>
            <a:r>
              <a:rPr lang="en-US" i="1" cap="all" dirty="0"/>
              <a:t> </a:t>
            </a:r>
            <a:r>
              <a:rPr lang="en-US" i="1" cap="all" dirty="0" err="1"/>
              <a:t>menyajikan</a:t>
            </a:r>
            <a:r>
              <a:rPr lang="en-US" i="1" cap="all" dirty="0"/>
              <a:t> </a:t>
            </a:r>
            <a:r>
              <a:rPr lang="en-US" i="1" cap="all" dirty="0" err="1"/>
              <a:t>dan</a:t>
            </a:r>
            <a:r>
              <a:rPr lang="en-US" i="1" cap="all" dirty="0"/>
              <a:t> </a:t>
            </a:r>
            <a:r>
              <a:rPr lang="en-US" i="1" cap="all" dirty="0" err="1"/>
              <a:t>menginterpretasikan</a:t>
            </a:r>
            <a:r>
              <a:rPr lang="en-US" i="1" cap="all" dirty="0"/>
              <a:t> </a:t>
            </a:r>
            <a:r>
              <a:rPr lang="en-US" i="1" cap="all" dirty="0" err="1"/>
              <a:t>laporan</a:t>
            </a:r>
            <a:r>
              <a:rPr lang="en-US" i="1" cap="all" dirty="0"/>
              <a:t> </a:t>
            </a:r>
            <a:r>
              <a:rPr lang="en-US" i="1" cap="all" dirty="0" err="1"/>
              <a:t>keuangan</a:t>
            </a:r>
            <a:r>
              <a:rPr lang="en-US" i="1" cap="all" dirty="0"/>
              <a:t> </a:t>
            </a:r>
            <a:r>
              <a:rPr lang="en-US" i="1" cap="all" dirty="0" err="1"/>
              <a:t>dalam</a:t>
            </a:r>
            <a:r>
              <a:rPr lang="en-US" i="1" cap="all" dirty="0"/>
              <a:t> </a:t>
            </a:r>
            <a:r>
              <a:rPr lang="en-US" i="1" cap="all" dirty="0" err="1"/>
              <a:t>lingkungan</a:t>
            </a:r>
            <a:r>
              <a:rPr lang="en-US" i="1" cap="all" dirty="0"/>
              <a:t> </a:t>
            </a:r>
            <a:r>
              <a:rPr lang="en-US" i="1" cap="all" dirty="0" err="1"/>
              <a:t>tertentu</a:t>
            </a:r>
            <a:r>
              <a:rPr lang="en-US" i="1" cap="all" dirty="0"/>
              <a:t>.</a:t>
            </a:r>
            <a:endParaRPr lang="en-US" dirty="0"/>
          </a:p>
          <a:p>
            <a:pPr>
              <a:buNone/>
            </a:pPr>
            <a:r>
              <a:rPr lang="en-US" cap="all" dirty="0" smtClean="0"/>
              <a:t>	</a:t>
            </a:r>
            <a:r>
              <a:rPr lang="en-US" cap="all" dirty="0" err="1" smtClean="0"/>
              <a:t>Prinsip-prinsip</a:t>
            </a:r>
            <a:r>
              <a:rPr lang="en-US" cap="all" dirty="0" smtClean="0"/>
              <a:t> </a:t>
            </a:r>
            <a:r>
              <a:rPr lang="en-US" cap="all" dirty="0" err="1"/>
              <a:t>tersebut</a:t>
            </a:r>
            <a:r>
              <a:rPr lang="en-US" cap="all" dirty="0"/>
              <a:t> </a:t>
            </a:r>
            <a:r>
              <a:rPr lang="en-US" cap="all" dirty="0" err="1"/>
              <a:t>merupakan</a:t>
            </a:r>
            <a:r>
              <a:rPr lang="en-US" cap="all" dirty="0"/>
              <a:t> </a:t>
            </a:r>
            <a:r>
              <a:rPr lang="en-US" cap="all" dirty="0" err="1"/>
              <a:t>suatu</a:t>
            </a:r>
            <a:r>
              <a:rPr lang="en-US" cap="all" dirty="0"/>
              <a:t> </a:t>
            </a:r>
            <a:r>
              <a:rPr lang="en-US" cap="all" dirty="0" err="1"/>
              <a:t>pedoman</a:t>
            </a:r>
            <a:r>
              <a:rPr lang="en-US" cap="all" dirty="0"/>
              <a:t> </a:t>
            </a:r>
            <a:r>
              <a:rPr lang="en-US" cap="all" dirty="0" err="1"/>
              <a:t>bagi</a:t>
            </a:r>
            <a:r>
              <a:rPr lang="en-US" cap="all" dirty="0"/>
              <a:t> </a:t>
            </a:r>
            <a:r>
              <a:rPr lang="en-US" cap="all" dirty="0" err="1"/>
              <a:t>profesi</a:t>
            </a:r>
            <a:r>
              <a:rPr lang="en-US" cap="all" dirty="0"/>
              <a:t> </a:t>
            </a:r>
            <a:r>
              <a:rPr lang="en-US" cap="all" dirty="0" err="1"/>
              <a:t>akuntansi</a:t>
            </a:r>
            <a:r>
              <a:rPr lang="en-US" cap="all" dirty="0"/>
              <a:t> </a:t>
            </a:r>
            <a:r>
              <a:rPr lang="en-US" cap="all" dirty="0" err="1"/>
              <a:t>dalam</a:t>
            </a:r>
            <a:r>
              <a:rPr lang="en-US" cap="all" dirty="0"/>
              <a:t> </a:t>
            </a:r>
            <a:r>
              <a:rPr lang="en-US" cap="all" dirty="0" err="1"/>
              <a:t>memilih</a:t>
            </a:r>
            <a:r>
              <a:rPr lang="en-US" cap="all" dirty="0"/>
              <a:t> </a:t>
            </a:r>
            <a:r>
              <a:rPr lang="en-US" cap="all" dirty="0" err="1"/>
              <a:t>teknik</a:t>
            </a:r>
            <a:r>
              <a:rPr lang="en-US" cap="all" dirty="0"/>
              <a:t> </a:t>
            </a:r>
            <a:r>
              <a:rPr lang="en-US" cap="all" dirty="0" err="1"/>
              <a:t>akuntansi</a:t>
            </a:r>
            <a:r>
              <a:rPr lang="en-US" cap="all" dirty="0"/>
              <a:t> </a:t>
            </a:r>
            <a:r>
              <a:rPr lang="en-US" cap="all" dirty="0" err="1"/>
              <a:t>dan</a:t>
            </a:r>
            <a:r>
              <a:rPr lang="en-US" cap="all" dirty="0"/>
              <a:t> </a:t>
            </a:r>
            <a:r>
              <a:rPr lang="en-US" cap="all" dirty="0" err="1"/>
              <a:t>menyajikan</a:t>
            </a:r>
            <a:r>
              <a:rPr lang="en-US" cap="all" dirty="0"/>
              <a:t> </a:t>
            </a:r>
            <a:r>
              <a:rPr lang="en-US" cap="all" dirty="0" err="1"/>
              <a:t>laporan</a:t>
            </a:r>
            <a:r>
              <a:rPr lang="en-US" cap="all" dirty="0"/>
              <a:t> </a:t>
            </a:r>
            <a:r>
              <a:rPr lang="en-US" cap="all" dirty="0" err="1"/>
              <a:t>keuangan</a:t>
            </a:r>
            <a:r>
              <a:rPr lang="en-US" cap="all" dirty="0"/>
              <a:t> </a:t>
            </a:r>
            <a:r>
              <a:rPr lang="en-US" cap="all" dirty="0" err="1"/>
              <a:t>sedemikian</a:t>
            </a:r>
            <a:r>
              <a:rPr lang="en-US" cap="all" dirty="0"/>
              <a:t> </a:t>
            </a:r>
            <a:r>
              <a:rPr lang="en-US" cap="all" dirty="0" err="1"/>
              <a:t>rupa</a:t>
            </a:r>
            <a:r>
              <a:rPr lang="en-US" cap="all" dirty="0"/>
              <a:t>, </a:t>
            </a:r>
            <a:r>
              <a:rPr lang="en-US" cap="all" dirty="0" err="1"/>
              <a:t>sehingga</a:t>
            </a:r>
            <a:r>
              <a:rPr lang="en-US" cap="all" dirty="0"/>
              <a:t> </a:t>
            </a:r>
            <a:r>
              <a:rPr lang="en-US" cap="all" dirty="0" err="1"/>
              <a:t>dipandang</a:t>
            </a:r>
            <a:r>
              <a:rPr lang="en-US" cap="all" dirty="0"/>
              <a:t> </a:t>
            </a:r>
            <a:r>
              <a:rPr lang="en-US" cap="all" dirty="0" err="1"/>
              <a:t>sebagai</a:t>
            </a:r>
            <a:r>
              <a:rPr lang="en-US" cap="all" dirty="0"/>
              <a:t> </a:t>
            </a:r>
            <a:r>
              <a:rPr lang="en-US" cap="all" dirty="0" err="1"/>
              <a:t>praktik</a:t>
            </a:r>
            <a:r>
              <a:rPr lang="en-US" cap="all" dirty="0"/>
              <a:t> </a:t>
            </a:r>
            <a:r>
              <a:rPr lang="en-US" cap="all" dirty="0" err="1"/>
              <a:t>akuntansi</a:t>
            </a:r>
            <a:r>
              <a:rPr lang="en-US" cap="all" dirty="0"/>
              <a:t> yang </a:t>
            </a:r>
            <a:r>
              <a:rPr lang="en-US" cap="all" dirty="0" err="1"/>
              <a:t>baik</a:t>
            </a:r>
            <a:r>
              <a:rPr lang="en-US" cap="all" dirty="0"/>
              <a:t>.</a:t>
            </a:r>
            <a:endParaRPr lang="en-US" dirty="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172200"/>
          </a:xfrm>
        </p:spPr>
        <p:txBody>
          <a:bodyPr>
            <a:normAutofit fontScale="77500" lnSpcReduction="20000"/>
          </a:bodyPr>
          <a:lstStyle/>
          <a:p>
            <a:pPr>
              <a:buNone/>
            </a:pPr>
            <a:r>
              <a:rPr lang="en-US" cap="all" dirty="0" smtClean="0"/>
              <a:t>	</a:t>
            </a:r>
            <a:r>
              <a:rPr lang="en-US" cap="all" dirty="0" err="1" smtClean="0"/>
              <a:t>Salah</a:t>
            </a:r>
            <a:r>
              <a:rPr lang="en-US" cap="all" dirty="0" smtClean="0"/>
              <a:t> </a:t>
            </a:r>
            <a:r>
              <a:rPr lang="en-US" cap="all" dirty="0" err="1"/>
              <a:t>satu</a:t>
            </a:r>
            <a:r>
              <a:rPr lang="en-US" cap="all" dirty="0"/>
              <a:t> </a:t>
            </a:r>
            <a:r>
              <a:rPr lang="en-US" cap="all" dirty="0" err="1"/>
              <a:t>cara</a:t>
            </a:r>
            <a:r>
              <a:rPr lang="en-US" cap="all" dirty="0"/>
              <a:t> yang </a:t>
            </a:r>
            <a:r>
              <a:rPr lang="en-US" cap="all" dirty="0" err="1"/>
              <a:t>dapat</a:t>
            </a:r>
            <a:r>
              <a:rPr lang="en-US" cap="all" dirty="0"/>
              <a:t> </a:t>
            </a:r>
            <a:r>
              <a:rPr lang="en-US" cap="all" dirty="0" err="1"/>
              <a:t>digunakan</a:t>
            </a:r>
            <a:r>
              <a:rPr lang="en-US" cap="all" dirty="0"/>
              <a:t> </a:t>
            </a:r>
            <a:r>
              <a:rPr lang="en-US" cap="all" dirty="0" err="1"/>
              <a:t>untuk</a:t>
            </a:r>
            <a:r>
              <a:rPr lang="en-US" cap="all" dirty="0"/>
              <a:t> </a:t>
            </a:r>
            <a:r>
              <a:rPr lang="en-US" cap="all" dirty="0" err="1"/>
              <a:t>mendefinisikan</a:t>
            </a:r>
            <a:r>
              <a:rPr lang="en-US" cap="all" dirty="0"/>
              <a:t> </a:t>
            </a:r>
            <a:r>
              <a:rPr lang="en-US" cap="all" dirty="0" err="1"/>
              <a:t>istilah</a:t>
            </a:r>
            <a:r>
              <a:rPr lang="en-US" cap="all" dirty="0"/>
              <a:t> </a:t>
            </a:r>
            <a:r>
              <a:rPr lang="en-US" b="1" cap="all" dirty="0"/>
              <a:t>“</a:t>
            </a:r>
            <a:r>
              <a:rPr lang="en-US" b="1" i="1" cap="all" dirty="0" err="1"/>
              <a:t>penerimaan</a:t>
            </a:r>
            <a:r>
              <a:rPr lang="en-US" b="1" i="1" cap="all" dirty="0"/>
              <a:t> </a:t>
            </a:r>
            <a:r>
              <a:rPr lang="en-US" b="1" i="1" cap="all" dirty="0" err="1"/>
              <a:t>umum</a:t>
            </a:r>
            <a:r>
              <a:rPr lang="en-US" b="1" i="1" cap="all" dirty="0"/>
              <a:t>”</a:t>
            </a:r>
            <a:r>
              <a:rPr lang="en-US" i="1" cap="all" dirty="0"/>
              <a:t> </a:t>
            </a:r>
            <a:r>
              <a:rPr lang="en-US" cap="all" dirty="0" err="1"/>
              <a:t>adalah</a:t>
            </a:r>
            <a:r>
              <a:rPr lang="en-US" cap="all" dirty="0"/>
              <a:t> </a:t>
            </a:r>
            <a:r>
              <a:rPr lang="en-US" cap="all" dirty="0" err="1"/>
              <a:t>dengan</a:t>
            </a:r>
            <a:r>
              <a:rPr lang="en-US" cap="all" dirty="0"/>
              <a:t> </a:t>
            </a:r>
            <a:r>
              <a:rPr lang="en-US" cap="all" dirty="0" err="1"/>
              <a:t>menggambarkan</a:t>
            </a:r>
            <a:r>
              <a:rPr lang="en-US" cap="all" dirty="0"/>
              <a:t> </a:t>
            </a:r>
            <a:r>
              <a:rPr lang="en-US" cap="all" dirty="0" err="1"/>
              <a:t>kondisi-kondisi</a:t>
            </a:r>
            <a:r>
              <a:rPr lang="en-US" cap="all" dirty="0"/>
              <a:t> yang </a:t>
            </a:r>
            <a:r>
              <a:rPr lang="en-US" cap="all" dirty="0" err="1"/>
              <a:t>melandasi</a:t>
            </a:r>
            <a:r>
              <a:rPr lang="en-US" cap="all" dirty="0"/>
              <a:t> </a:t>
            </a:r>
            <a:r>
              <a:rPr lang="en-US" cap="all" dirty="0" err="1"/>
              <a:t>metode</a:t>
            </a:r>
            <a:r>
              <a:rPr lang="en-US" cap="all" dirty="0"/>
              <a:t> </a:t>
            </a:r>
            <a:r>
              <a:rPr lang="en-US" cap="all" dirty="0" err="1"/>
              <a:t>akuntansi</a:t>
            </a:r>
            <a:r>
              <a:rPr lang="en-US" cap="all" dirty="0"/>
              <a:t> </a:t>
            </a:r>
            <a:r>
              <a:rPr lang="en-US" cap="all" dirty="0" err="1"/>
              <a:t>keuangan</a:t>
            </a:r>
            <a:r>
              <a:rPr lang="en-US" cap="all" dirty="0"/>
              <a:t> </a:t>
            </a:r>
            <a:r>
              <a:rPr lang="en-US" cap="all" dirty="0" err="1"/>
              <a:t>sehingga</a:t>
            </a:r>
            <a:r>
              <a:rPr lang="en-US" cap="all" dirty="0"/>
              <a:t> </a:t>
            </a:r>
            <a:r>
              <a:rPr lang="en-US" cap="all" dirty="0" err="1"/>
              <a:t>dapat</a:t>
            </a:r>
            <a:r>
              <a:rPr lang="en-US" cap="all" dirty="0"/>
              <a:t> </a:t>
            </a:r>
            <a:r>
              <a:rPr lang="en-US" cap="all" dirty="0" err="1"/>
              <a:t>diterima</a:t>
            </a:r>
            <a:r>
              <a:rPr lang="en-US" cap="all" dirty="0"/>
              <a:t> </a:t>
            </a:r>
            <a:r>
              <a:rPr lang="en-US" cap="all" dirty="0" err="1"/>
              <a:t>secara</a:t>
            </a:r>
            <a:r>
              <a:rPr lang="en-US" cap="all" dirty="0"/>
              <a:t> </a:t>
            </a:r>
            <a:r>
              <a:rPr lang="en-US" cap="all" dirty="0" err="1"/>
              <a:t>umum</a:t>
            </a:r>
            <a:r>
              <a:rPr lang="en-US" cap="all" dirty="0"/>
              <a:t>. </a:t>
            </a:r>
            <a:r>
              <a:rPr lang="en-US" i="1" cap="all" dirty="0"/>
              <a:t>Skinner (1972)</a:t>
            </a:r>
            <a:r>
              <a:rPr lang="en-US" cap="all" dirty="0"/>
              <a:t> </a:t>
            </a:r>
            <a:r>
              <a:rPr lang="en-US" cap="all" dirty="0" err="1"/>
              <a:t>menyatakan</a:t>
            </a:r>
            <a:r>
              <a:rPr lang="en-US" cap="all" dirty="0"/>
              <a:t> </a:t>
            </a:r>
            <a:r>
              <a:rPr lang="en-US" cap="all" dirty="0" err="1"/>
              <a:t>bahwa</a:t>
            </a:r>
            <a:r>
              <a:rPr lang="en-US" cap="all" dirty="0"/>
              <a:t> </a:t>
            </a:r>
            <a:r>
              <a:rPr lang="en-US" cap="all" dirty="0" err="1"/>
              <a:t>metode</a:t>
            </a:r>
            <a:r>
              <a:rPr lang="en-US" cap="all" dirty="0"/>
              <a:t> </a:t>
            </a:r>
            <a:r>
              <a:rPr lang="en-US" cap="all" dirty="0" err="1"/>
              <a:t>akuntansi</a:t>
            </a:r>
            <a:r>
              <a:rPr lang="en-US" cap="all" dirty="0"/>
              <a:t> </a:t>
            </a:r>
            <a:r>
              <a:rPr lang="en-US" cap="all" dirty="0" err="1"/>
              <a:t>harus</a:t>
            </a:r>
            <a:r>
              <a:rPr lang="en-US" cap="all" dirty="0"/>
              <a:t> </a:t>
            </a:r>
            <a:r>
              <a:rPr lang="en-US" cap="all" dirty="0" err="1"/>
              <a:t>memenuhi</a:t>
            </a:r>
            <a:r>
              <a:rPr lang="en-US" cap="all" dirty="0"/>
              <a:t> </a:t>
            </a:r>
            <a:r>
              <a:rPr lang="en-US" cap="all" dirty="0" err="1"/>
              <a:t>kondisi</a:t>
            </a:r>
            <a:r>
              <a:rPr lang="en-US" cap="all" dirty="0"/>
              <a:t> </a:t>
            </a:r>
            <a:r>
              <a:rPr lang="en-US" cap="all" dirty="0" err="1"/>
              <a:t>berikut</a:t>
            </a:r>
            <a:r>
              <a:rPr lang="en-US" cap="all" dirty="0"/>
              <a:t> </a:t>
            </a:r>
            <a:r>
              <a:rPr lang="en-US" cap="all" dirty="0" err="1"/>
              <a:t>ini</a:t>
            </a:r>
            <a:r>
              <a:rPr lang="en-US" cap="all" dirty="0"/>
              <a:t> </a:t>
            </a:r>
            <a:r>
              <a:rPr lang="en-US" cap="all" dirty="0" smtClean="0"/>
              <a:t>:</a:t>
            </a:r>
          </a:p>
          <a:p>
            <a:pPr>
              <a:buNone/>
            </a:pPr>
            <a:endParaRPr lang="en-US" dirty="0"/>
          </a:p>
          <a:p>
            <a:pPr lvl="0"/>
            <a:r>
              <a:rPr lang="en-US" b="1" i="1" cap="all" dirty="0" err="1"/>
              <a:t>Metode</a:t>
            </a:r>
            <a:r>
              <a:rPr lang="en-US" b="1" i="1" cap="all" dirty="0"/>
              <a:t> </a:t>
            </a:r>
            <a:r>
              <a:rPr lang="en-US" b="1" i="1" cap="all" dirty="0" err="1"/>
              <a:t>tersebut</a:t>
            </a:r>
            <a:r>
              <a:rPr lang="en-US" b="1" i="1" cap="all" dirty="0"/>
              <a:t> </a:t>
            </a:r>
            <a:r>
              <a:rPr lang="en-US" b="1" i="1" cap="all" dirty="0" err="1"/>
              <a:t>dapat</a:t>
            </a:r>
            <a:r>
              <a:rPr lang="en-US" b="1" i="1" cap="all" dirty="0"/>
              <a:t> </a:t>
            </a:r>
            <a:r>
              <a:rPr lang="en-US" b="1" i="1" cap="all" dirty="0" err="1"/>
              <a:t>diterapkan</a:t>
            </a:r>
            <a:r>
              <a:rPr lang="en-US" b="1" i="1" cap="all" dirty="0"/>
              <a:t> </a:t>
            </a:r>
            <a:r>
              <a:rPr lang="en-US" b="1" i="1" cap="all" dirty="0" err="1"/>
              <a:t>pada</a:t>
            </a:r>
            <a:r>
              <a:rPr lang="en-US" b="1" i="1" cap="all" dirty="0"/>
              <a:t> </a:t>
            </a:r>
            <a:r>
              <a:rPr lang="en-US" b="1" i="1" cap="all" dirty="0" err="1"/>
              <a:t>berbagai</a:t>
            </a:r>
            <a:r>
              <a:rPr lang="en-US" b="1" i="1" cap="all" dirty="0"/>
              <a:t> </a:t>
            </a:r>
            <a:r>
              <a:rPr lang="en-US" b="1" i="1" cap="all" dirty="0" err="1"/>
              <a:t>kasus</a:t>
            </a:r>
            <a:r>
              <a:rPr lang="en-US" b="1" i="1" cap="all" dirty="0"/>
              <a:t> </a:t>
            </a:r>
            <a:r>
              <a:rPr lang="en-US" b="1" i="1" cap="all" dirty="0" err="1"/>
              <a:t>sesuai</a:t>
            </a:r>
            <a:r>
              <a:rPr lang="en-US" b="1" i="1" cap="all" dirty="0"/>
              <a:t> </a:t>
            </a:r>
            <a:r>
              <a:rPr lang="en-US" b="1" i="1" cap="all" dirty="0" err="1"/>
              <a:t>dengan</a:t>
            </a:r>
            <a:r>
              <a:rPr lang="en-US" b="1" i="1" cap="all" dirty="0"/>
              <a:t> </a:t>
            </a:r>
            <a:r>
              <a:rPr lang="en-US" b="1" i="1" cap="all" dirty="0" err="1"/>
              <a:t>kondisi</a:t>
            </a:r>
            <a:r>
              <a:rPr lang="en-US" b="1" i="1" cap="all" dirty="0"/>
              <a:t> </a:t>
            </a:r>
            <a:r>
              <a:rPr lang="en-US" b="1" i="1" cap="all" dirty="0" err="1"/>
              <a:t>lingkungan</a:t>
            </a:r>
            <a:endParaRPr lang="en-US" dirty="0"/>
          </a:p>
          <a:p>
            <a:pPr lvl="0"/>
            <a:r>
              <a:rPr lang="en-US" b="1" i="1" cap="all" dirty="0" err="1"/>
              <a:t>Metode</a:t>
            </a:r>
            <a:r>
              <a:rPr lang="en-US" b="1" i="1" cap="all" dirty="0"/>
              <a:t> </a:t>
            </a:r>
            <a:r>
              <a:rPr lang="en-US" b="1" i="1" cap="all" dirty="0" err="1"/>
              <a:t>tersebut</a:t>
            </a:r>
            <a:r>
              <a:rPr lang="en-US" b="1" i="1" cap="all" dirty="0"/>
              <a:t> </a:t>
            </a:r>
            <a:r>
              <a:rPr lang="en-US" b="1" i="1" cap="all" dirty="0" err="1"/>
              <a:t>mendapat</a:t>
            </a:r>
            <a:r>
              <a:rPr lang="en-US" b="1" i="1" cap="all" dirty="0"/>
              <a:t> </a:t>
            </a:r>
            <a:r>
              <a:rPr lang="en-US" b="1" i="1" cap="all" dirty="0" err="1"/>
              <a:t>dukungan</a:t>
            </a:r>
            <a:r>
              <a:rPr lang="en-US" b="1" i="1" cap="all" dirty="0"/>
              <a:t>, </a:t>
            </a:r>
            <a:r>
              <a:rPr lang="en-US" b="1" i="1" cap="all" dirty="0" err="1"/>
              <a:t>dalam</a:t>
            </a:r>
            <a:r>
              <a:rPr lang="en-US" b="1" i="1" cap="all" dirty="0"/>
              <a:t> </a:t>
            </a:r>
            <a:r>
              <a:rPr lang="en-US" b="1" i="1" cap="all" dirty="0" err="1"/>
              <a:t>bentuk</a:t>
            </a:r>
            <a:r>
              <a:rPr lang="en-US" b="1" i="1" cap="all" dirty="0"/>
              <a:t> </a:t>
            </a:r>
            <a:r>
              <a:rPr lang="en-US" b="1" i="1" cap="all" dirty="0" err="1"/>
              <a:t>pengumuman</a:t>
            </a:r>
            <a:r>
              <a:rPr lang="en-US" b="1" i="1" cap="all" dirty="0"/>
              <a:t> </a:t>
            </a:r>
            <a:r>
              <a:rPr lang="en-US" b="1" i="1" cap="all" dirty="0" err="1"/>
              <a:t>dari</a:t>
            </a:r>
            <a:r>
              <a:rPr lang="en-US" b="1" i="1" cap="all" dirty="0"/>
              <a:t> </a:t>
            </a:r>
            <a:r>
              <a:rPr lang="en-US" b="1" i="1" cap="all" dirty="0" err="1"/>
              <a:t>komunitas</a:t>
            </a:r>
            <a:r>
              <a:rPr lang="en-US" b="1" i="1" cap="all" dirty="0"/>
              <a:t> </a:t>
            </a:r>
            <a:r>
              <a:rPr lang="en-US" b="1" i="1" cap="all" dirty="0" err="1"/>
              <a:t>akuntansi</a:t>
            </a:r>
            <a:r>
              <a:rPr lang="en-US" b="1" i="1" cap="all" dirty="0"/>
              <a:t> </a:t>
            </a:r>
            <a:r>
              <a:rPr lang="en-US" b="1" i="1" cap="all" dirty="0" err="1"/>
              <a:t>profesional</a:t>
            </a:r>
            <a:r>
              <a:rPr lang="en-US" b="1" i="1" cap="all" dirty="0"/>
              <a:t> </a:t>
            </a:r>
            <a:r>
              <a:rPr lang="en-US" b="1" i="1" cap="all" dirty="0" err="1"/>
              <a:t>atau</a:t>
            </a:r>
            <a:r>
              <a:rPr lang="en-US" b="1" i="1" cap="all" dirty="0"/>
              <a:t> </a:t>
            </a:r>
            <a:r>
              <a:rPr lang="en-US" b="1" i="1" cap="all" dirty="0" err="1"/>
              <a:t>badan</a:t>
            </a:r>
            <a:r>
              <a:rPr lang="en-US" b="1" i="1" cap="all" dirty="0"/>
              <a:t> </a:t>
            </a:r>
            <a:r>
              <a:rPr lang="en-US" b="1" i="1" cap="all" dirty="0" err="1"/>
              <a:t>otoritatif</a:t>
            </a:r>
            <a:r>
              <a:rPr lang="en-US" b="1" i="1" cap="all" dirty="0"/>
              <a:t> </a:t>
            </a:r>
            <a:r>
              <a:rPr lang="en-US" b="1" i="1" cap="all" dirty="0" err="1"/>
              <a:t>lainnya</a:t>
            </a:r>
            <a:r>
              <a:rPr lang="en-US" b="1" i="1" cap="all" dirty="0"/>
              <a:t>, </a:t>
            </a:r>
            <a:r>
              <a:rPr lang="en-US" b="1" i="1" cap="all" dirty="0" err="1"/>
              <a:t>semacam</a:t>
            </a:r>
            <a:r>
              <a:rPr lang="en-US" b="1" i="1" cap="all" dirty="0"/>
              <a:t> </a:t>
            </a:r>
            <a:r>
              <a:rPr lang="en-US" b="1" i="1" cap="all" dirty="0" err="1"/>
              <a:t>komisi</a:t>
            </a:r>
            <a:r>
              <a:rPr lang="en-US" b="1" i="1" cap="all" dirty="0"/>
              <a:t> </a:t>
            </a:r>
            <a:r>
              <a:rPr lang="en-US" b="1" i="1" cap="all" dirty="0" err="1"/>
              <a:t>pasar</a:t>
            </a:r>
            <a:r>
              <a:rPr lang="en-US" b="1" i="1" cap="all" dirty="0"/>
              <a:t> modal </a:t>
            </a:r>
            <a:r>
              <a:rPr lang="en-US" b="1" i="1" cap="all" dirty="0" err="1"/>
              <a:t>di</a:t>
            </a:r>
            <a:r>
              <a:rPr lang="en-US" b="1" i="1" cap="all" dirty="0"/>
              <a:t> </a:t>
            </a:r>
            <a:r>
              <a:rPr lang="en-US" b="1" i="1" cap="all" dirty="0" err="1"/>
              <a:t>Amerika</a:t>
            </a:r>
            <a:r>
              <a:rPr lang="en-US" b="1" i="1" cap="all" dirty="0"/>
              <a:t> </a:t>
            </a:r>
            <a:r>
              <a:rPr lang="en-US" b="1" i="1" cap="all" dirty="0" err="1"/>
              <a:t>Serikat</a:t>
            </a:r>
            <a:endParaRPr lang="en-US" dirty="0"/>
          </a:p>
          <a:p>
            <a:pPr lvl="0"/>
            <a:r>
              <a:rPr lang="en-US" b="1" i="1" cap="all" dirty="0" err="1"/>
              <a:t>Metode</a:t>
            </a:r>
            <a:r>
              <a:rPr lang="en-US" b="1" i="1" cap="all" dirty="0"/>
              <a:t> </a:t>
            </a:r>
            <a:r>
              <a:rPr lang="en-US" b="1" i="1" cap="all" dirty="0" err="1"/>
              <a:t>tersebut</a:t>
            </a:r>
            <a:r>
              <a:rPr lang="en-US" b="1" i="1" cap="all" dirty="0"/>
              <a:t> </a:t>
            </a:r>
            <a:r>
              <a:rPr lang="en-US" b="1" i="1" cap="all" dirty="0" err="1"/>
              <a:t>mendapat</a:t>
            </a:r>
            <a:r>
              <a:rPr lang="en-US" b="1" i="1" cap="all" dirty="0"/>
              <a:t> </a:t>
            </a:r>
            <a:r>
              <a:rPr lang="en-US" b="1" i="1" cap="all" dirty="0" err="1"/>
              <a:t>dukungan</a:t>
            </a:r>
            <a:r>
              <a:rPr lang="en-US" b="1" i="1" cap="all" dirty="0"/>
              <a:t> </a:t>
            </a:r>
            <a:r>
              <a:rPr lang="en-US" b="1" i="1" cap="all" dirty="0" err="1"/>
              <a:t>dari</a:t>
            </a:r>
            <a:r>
              <a:rPr lang="en-US" b="1" i="1" cap="all" dirty="0"/>
              <a:t> </a:t>
            </a:r>
            <a:r>
              <a:rPr lang="en-US" b="1" i="1" cap="all" dirty="0" err="1"/>
              <a:t>berbagai</a:t>
            </a:r>
            <a:r>
              <a:rPr lang="en-US" b="1" i="1" cap="all" dirty="0"/>
              <a:t> </a:t>
            </a:r>
            <a:r>
              <a:rPr lang="en-US" b="1" i="1" cap="all" dirty="0" err="1"/>
              <a:t>pemikir</a:t>
            </a:r>
            <a:r>
              <a:rPr lang="en-US" b="1" i="1" cap="all" dirty="0"/>
              <a:t> </a:t>
            </a:r>
            <a:r>
              <a:rPr lang="en-US" b="1" i="1" cap="all" dirty="0" err="1"/>
              <a:t>dan</a:t>
            </a:r>
            <a:r>
              <a:rPr lang="en-US" b="1" i="1" cap="all" dirty="0"/>
              <a:t> </a:t>
            </a:r>
            <a:r>
              <a:rPr lang="en-US" b="1" i="1" cap="all" dirty="0" err="1"/>
              <a:t>akademisi</a:t>
            </a:r>
            <a:r>
              <a:rPr lang="en-US" b="1" i="1" cap="all" dirty="0"/>
              <a:t> </a:t>
            </a:r>
            <a:r>
              <a:rPr lang="en-US" b="1" i="1" cap="all" dirty="0" err="1"/>
              <a:t>dibidang</a:t>
            </a:r>
            <a:r>
              <a:rPr lang="en-US" b="1" i="1" cap="all" dirty="0"/>
              <a:t> </a:t>
            </a:r>
            <a:r>
              <a:rPr lang="en-US" b="1" i="1" cap="all" dirty="0" err="1"/>
              <a:t>akuntansi</a:t>
            </a:r>
            <a:r>
              <a:rPr lang="en-US" b="1" i="1" cap="all" dirty="0"/>
              <a:t> </a:t>
            </a:r>
            <a:r>
              <a:rPr lang="en-US" b="1" i="1" cap="all" dirty="0" err="1"/>
              <a:t>dalam</a:t>
            </a:r>
            <a:r>
              <a:rPr lang="en-US" b="1" i="1" cap="all" dirty="0"/>
              <a:t> </a:t>
            </a:r>
            <a:r>
              <a:rPr lang="en-US" b="1" i="1" cap="all" dirty="0" err="1"/>
              <a:t>bentuk</a:t>
            </a:r>
            <a:r>
              <a:rPr lang="en-US" b="1" i="1" cap="all" dirty="0"/>
              <a:t> </a:t>
            </a:r>
            <a:r>
              <a:rPr lang="en-US" b="1" i="1" cap="all" dirty="0" err="1"/>
              <a:t>tertulis</a:t>
            </a:r>
            <a:endParaRPr lang="en-US" dirty="0"/>
          </a:p>
          <a:p>
            <a:pPr>
              <a:buNone/>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85000" lnSpcReduction="20000"/>
          </a:bodyPr>
          <a:lstStyle/>
          <a:p>
            <a:pPr>
              <a:buNone/>
            </a:pPr>
            <a:r>
              <a:rPr lang="en-US" cap="all" dirty="0" smtClean="0"/>
              <a:t>	</a:t>
            </a:r>
            <a:r>
              <a:rPr lang="en-US" cap="all" dirty="0" err="1" smtClean="0"/>
              <a:t>Sumber</a:t>
            </a:r>
            <a:r>
              <a:rPr lang="en-US" cap="all" dirty="0" smtClean="0"/>
              <a:t> </a:t>
            </a:r>
            <a:r>
              <a:rPr lang="en-US" cap="all" dirty="0"/>
              <a:t>lain </a:t>
            </a:r>
            <a:r>
              <a:rPr lang="en-US" cap="all" dirty="0" err="1"/>
              <a:t>dari</a:t>
            </a:r>
            <a:r>
              <a:rPr lang="en-US" cap="all" dirty="0"/>
              <a:t> GAAP </a:t>
            </a:r>
            <a:r>
              <a:rPr lang="en-US" cap="all" dirty="0" err="1"/>
              <a:t>adalah</a:t>
            </a:r>
            <a:r>
              <a:rPr lang="en-US" cap="all" dirty="0"/>
              <a:t> :</a:t>
            </a:r>
            <a:endParaRPr lang="en-US" dirty="0"/>
          </a:p>
          <a:p>
            <a:pPr lvl="0">
              <a:buNone/>
            </a:pPr>
            <a:r>
              <a:rPr lang="en-US" i="1" cap="all" dirty="0" smtClean="0"/>
              <a:t>a.  </a:t>
            </a:r>
            <a:r>
              <a:rPr lang="en-US" i="1" cap="all" dirty="0" err="1" smtClean="0"/>
              <a:t>Pedoman</a:t>
            </a:r>
            <a:r>
              <a:rPr lang="en-US" i="1" cap="all" dirty="0" smtClean="0"/>
              <a:t> </a:t>
            </a:r>
            <a:r>
              <a:rPr lang="en-US" i="1" cap="all" dirty="0" err="1"/>
              <a:t>akuntansi</a:t>
            </a:r>
            <a:r>
              <a:rPr lang="en-US" i="1" cap="all" dirty="0"/>
              <a:t> </a:t>
            </a:r>
            <a:r>
              <a:rPr lang="en-US" i="1" cap="all" dirty="0" err="1"/>
              <a:t>dan</a:t>
            </a:r>
            <a:r>
              <a:rPr lang="en-US" i="1" cap="all" dirty="0"/>
              <a:t> audit industry </a:t>
            </a:r>
            <a:r>
              <a:rPr lang="en-US" i="1" cap="all" dirty="0" err="1"/>
              <a:t>serta</a:t>
            </a:r>
            <a:r>
              <a:rPr lang="en-US" i="1" cap="all" dirty="0"/>
              <a:t> </a:t>
            </a:r>
            <a:r>
              <a:rPr lang="en-US" i="1" cap="all" dirty="0" err="1"/>
              <a:t>interpretasi</a:t>
            </a:r>
            <a:r>
              <a:rPr lang="en-US" i="1" cap="all" dirty="0"/>
              <a:t> </a:t>
            </a:r>
            <a:r>
              <a:rPr lang="en-US" i="1" cap="all" dirty="0" err="1"/>
              <a:t>akuntansi</a:t>
            </a:r>
            <a:r>
              <a:rPr lang="en-US" i="1" cap="all" dirty="0"/>
              <a:t> yang </a:t>
            </a:r>
            <a:r>
              <a:rPr lang="en-US" i="1" cap="all" dirty="0" err="1"/>
              <a:t>dikeluarkan</a:t>
            </a:r>
            <a:r>
              <a:rPr lang="en-US" i="1" cap="all" dirty="0"/>
              <a:t> AICPA</a:t>
            </a:r>
            <a:endParaRPr lang="en-US" dirty="0"/>
          </a:p>
          <a:p>
            <a:pPr lvl="0">
              <a:buNone/>
            </a:pPr>
            <a:r>
              <a:rPr lang="en-US" i="1" cap="all" dirty="0" smtClean="0"/>
              <a:t>	</a:t>
            </a:r>
            <a:r>
              <a:rPr lang="en-US" i="1" cap="all" dirty="0" err="1" smtClean="0"/>
              <a:t>Publikasi</a:t>
            </a:r>
            <a:r>
              <a:rPr lang="en-US" i="1" cap="all" dirty="0" smtClean="0"/>
              <a:t> </a:t>
            </a:r>
            <a:r>
              <a:rPr lang="en-US" i="1" cap="all" dirty="0"/>
              <a:t>FASB </a:t>
            </a:r>
            <a:r>
              <a:rPr lang="en-US" i="1" cap="all" dirty="0" err="1"/>
              <a:t>lainnya</a:t>
            </a:r>
            <a:r>
              <a:rPr lang="en-US" i="1" cap="all" dirty="0"/>
              <a:t> </a:t>
            </a:r>
            <a:r>
              <a:rPr lang="en-US" i="1" cap="all" dirty="0" err="1"/>
              <a:t>seperti</a:t>
            </a:r>
            <a:r>
              <a:rPr lang="en-US" i="1" cap="all" dirty="0"/>
              <a:t> bulletin </a:t>
            </a:r>
            <a:r>
              <a:rPr lang="en-US" i="1" cap="all" dirty="0" err="1"/>
              <a:t>teknis</a:t>
            </a:r>
            <a:r>
              <a:rPr lang="en-US" i="1" cap="all" dirty="0"/>
              <a:t>, </a:t>
            </a:r>
            <a:r>
              <a:rPr lang="en-US" i="1" cap="all" dirty="0" err="1"/>
              <a:t>dan</a:t>
            </a:r>
            <a:r>
              <a:rPr lang="en-US" i="1" cap="all" dirty="0"/>
              <a:t> </a:t>
            </a:r>
            <a:r>
              <a:rPr lang="en-US" i="1" cap="all" dirty="0" err="1"/>
              <a:t>pernyataan</a:t>
            </a:r>
            <a:r>
              <a:rPr lang="en-US" i="1" cap="all" dirty="0"/>
              <a:t> yang </a:t>
            </a:r>
            <a:r>
              <a:rPr lang="en-US" i="1" cap="all" dirty="0" err="1"/>
              <a:t>dikeluarkan</a:t>
            </a:r>
            <a:r>
              <a:rPr lang="en-US" i="1" cap="all" dirty="0"/>
              <a:t> APB</a:t>
            </a:r>
            <a:endParaRPr lang="en-US" dirty="0"/>
          </a:p>
          <a:p>
            <a:pPr lvl="0">
              <a:buNone/>
            </a:pPr>
            <a:r>
              <a:rPr lang="en-US" i="1" cap="all" dirty="0" smtClean="0"/>
              <a:t>b.  </a:t>
            </a:r>
            <a:r>
              <a:rPr lang="en-US" i="1" cap="all" dirty="0" err="1" smtClean="0"/>
              <a:t>Publikasi</a:t>
            </a:r>
            <a:r>
              <a:rPr lang="en-US" i="1" cap="all" dirty="0" smtClean="0"/>
              <a:t>-</a:t>
            </a:r>
            <a:r>
              <a:rPr lang="en-US" i="1" cap="all" dirty="0" err="1" smtClean="0"/>
              <a:t>publikasi</a:t>
            </a:r>
            <a:r>
              <a:rPr lang="en-US" i="1" cap="all" dirty="0" smtClean="0"/>
              <a:t> </a:t>
            </a:r>
            <a:r>
              <a:rPr lang="en-US" i="1" cap="all" dirty="0" err="1"/>
              <a:t>komisi</a:t>
            </a:r>
            <a:r>
              <a:rPr lang="en-US" i="1" cap="all" dirty="0"/>
              <a:t> </a:t>
            </a:r>
            <a:r>
              <a:rPr lang="en-US" i="1" cap="all" dirty="0" err="1"/>
              <a:t>pasar</a:t>
            </a:r>
            <a:r>
              <a:rPr lang="en-US" i="1" cap="all" dirty="0"/>
              <a:t> modal </a:t>
            </a:r>
            <a:r>
              <a:rPr lang="en-US" i="1" cap="all" dirty="0" err="1"/>
              <a:t>seperti</a:t>
            </a:r>
            <a:r>
              <a:rPr lang="en-US" i="1" cap="all" dirty="0"/>
              <a:t> Accounting Series Release</a:t>
            </a:r>
            <a:endParaRPr lang="en-US" dirty="0"/>
          </a:p>
          <a:p>
            <a:pPr lvl="0">
              <a:buNone/>
            </a:pPr>
            <a:r>
              <a:rPr lang="en-US" i="1" cap="all" dirty="0" smtClean="0"/>
              <a:t>c.  </a:t>
            </a:r>
            <a:r>
              <a:rPr lang="en-US" i="1" cap="all" dirty="0" err="1" smtClean="0"/>
              <a:t>Praktik-praktik</a:t>
            </a:r>
            <a:r>
              <a:rPr lang="en-US" i="1" cap="all" dirty="0" smtClean="0"/>
              <a:t> </a:t>
            </a:r>
            <a:r>
              <a:rPr lang="en-US" i="1" cap="all" dirty="0"/>
              <a:t>yang </a:t>
            </a:r>
            <a:r>
              <a:rPr lang="en-US" i="1" cap="all" dirty="0" err="1"/>
              <a:t>diakkui</a:t>
            </a:r>
            <a:r>
              <a:rPr lang="en-US" i="1" cap="all" dirty="0"/>
              <a:t> </a:t>
            </a:r>
            <a:r>
              <a:rPr lang="en-US" i="1" cap="all" dirty="0" err="1"/>
              <a:t>seperti</a:t>
            </a:r>
            <a:r>
              <a:rPr lang="en-US" i="1" cap="all" dirty="0"/>
              <a:t> yang </a:t>
            </a:r>
            <a:r>
              <a:rPr lang="en-US" i="1" cap="all" dirty="0" err="1"/>
              <a:t>ditunjukkan</a:t>
            </a:r>
            <a:r>
              <a:rPr lang="en-US" i="1" cap="all" dirty="0"/>
              <a:t> </a:t>
            </a:r>
            <a:r>
              <a:rPr lang="en-US" i="1" cap="all" dirty="0" err="1"/>
              <a:t>dalam</a:t>
            </a:r>
            <a:r>
              <a:rPr lang="en-US" i="1" cap="all" dirty="0"/>
              <a:t> </a:t>
            </a:r>
            <a:r>
              <a:rPr lang="en-US" i="1" cap="all" dirty="0" err="1"/>
              <a:t>publikasi</a:t>
            </a:r>
            <a:r>
              <a:rPr lang="en-US" i="1" cap="all" dirty="0"/>
              <a:t> AICPA </a:t>
            </a:r>
            <a:r>
              <a:rPr lang="en-US" i="1" cap="all" dirty="0" err="1"/>
              <a:t>tahunan</a:t>
            </a:r>
            <a:r>
              <a:rPr lang="en-US" i="1" cap="all" dirty="0"/>
              <a:t> yang </a:t>
            </a:r>
            <a:r>
              <a:rPr lang="en-US" i="1" cap="all" dirty="0" err="1"/>
              <a:t>dinamakan</a:t>
            </a:r>
            <a:r>
              <a:rPr lang="en-US" i="1" cap="all" dirty="0"/>
              <a:t> Accounting Trends and Techniques</a:t>
            </a:r>
            <a:endParaRPr lang="en-US" dirty="0"/>
          </a:p>
          <a:p>
            <a:pPr lvl="0">
              <a:buNone/>
            </a:pPr>
            <a:r>
              <a:rPr lang="en-US" i="1" cap="all" dirty="0" smtClean="0"/>
              <a:t>d.  Paper </a:t>
            </a:r>
            <a:r>
              <a:rPr lang="en-US" i="1" cap="all" dirty="0"/>
              <a:t>yang </a:t>
            </a:r>
            <a:r>
              <a:rPr lang="en-US" i="1" cap="all" dirty="0" err="1"/>
              <a:t>membahas</a:t>
            </a:r>
            <a:r>
              <a:rPr lang="en-US" i="1" cap="all" dirty="0"/>
              <a:t> </a:t>
            </a:r>
            <a:r>
              <a:rPr lang="en-US" i="1" cap="all" dirty="0" err="1"/>
              <a:t>isu</a:t>
            </a:r>
            <a:r>
              <a:rPr lang="en-US" i="1" cap="all" dirty="0"/>
              <a:t> </a:t>
            </a:r>
            <a:r>
              <a:rPr lang="en-US" i="1" cap="all" dirty="0" err="1"/>
              <a:t>tertentu</a:t>
            </a:r>
            <a:r>
              <a:rPr lang="en-US" i="1" cap="all" dirty="0"/>
              <a:t> yang </a:t>
            </a:r>
            <a:r>
              <a:rPr lang="en-US" i="1" cap="all" dirty="0" err="1"/>
              <a:t>dikeluarkan</a:t>
            </a:r>
            <a:r>
              <a:rPr lang="en-US" i="1" cap="all" dirty="0"/>
              <a:t> AICPA, </a:t>
            </a:r>
            <a:r>
              <a:rPr lang="en-US" i="1" cap="all" dirty="0" err="1"/>
              <a:t>pernyataan</a:t>
            </a:r>
            <a:r>
              <a:rPr lang="en-US" i="1" cap="all" dirty="0"/>
              <a:t> </a:t>
            </a:r>
            <a:r>
              <a:rPr lang="en-US" i="1" cap="all" dirty="0" err="1"/>
              <a:t>konsep</a:t>
            </a:r>
            <a:r>
              <a:rPr lang="en-US" i="1" cap="all" dirty="0"/>
              <a:t> FASB, text book </a:t>
            </a:r>
            <a:r>
              <a:rPr lang="en-US" i="1" cap="all" dirty="0" err="1"/>
              <a:t>dan</a:t>
            </a:r>
            <a:r>
              <a:rPr lang="en-US" i="1" cap="all" dirty="0"/>
              <a:t> </a:t>
            </a:r>
            <a:r>
              <a:rPr lang="en-US" i="1" cap="all" dirty="0" err="1"/>
              <a:t>artikel</a:t>
            </a:r>
            <a:r>
              <a:rPr lang="en-US" i="1" cap="all" dirty="0"/>
              <a:t> </a:t>
            </a:r>
            <a:r>
              <a:rPr lang="en-US" i="1" cap="all" dirty="0" err="1"/>
              <a:t>lainnya</a:t>
            </a:r>
            <a:endParaRPr lang="en-US" dirty="0"/>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1676400" y="304800"/>
            <a:ext cx="5546711"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tabLst/>
            </a:pPr>
            <a:r>
              <a:rPr kumimoji="0" lang="en-US" sz="3600" b="1"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STANDAR AKUNTANSI   </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Content Placeholder 2"/>
          <p:cNvSpPr>
            <a:spLocks noGrp="1"/>
          </p:cNvSpPr>
          <p:nvPr>
            <p:ph idx="1"/>
          </p:nvPr>
        </p:nvSpPr>
        <p:spPr>
          <a:xfrm>
            <a:off x="457200" y="1066800"/>
            <a:ext cx="8229600" cy="5059363"/>
          </a:xfrm>
        </p:spPr>
        <p:txBody>
          <a:bodyPr>
            <a:normAutofit fontScale="70000" lnSpcReduction="20000"/>
          </a:bodyPr>
          <a:lstStyle/>
          <a:p>
            <a:pPr lvl="0">
              <a:buNone/>
            </a:pPr>
            <a:r>
              <a:rPr lang="en-US" i="1" cap="all" dirty="0" smtClean="0"/>
              <a:t>	</a:t>
            </a:r>
            <a:r>
              <a:rPr lang="en-US" i="1" cap="all" dirty="0" err="1" smtClean="0"/>
              <a:t>Pengertian</a:t>
            </a:r>
            <a:endParaRPr lang="en-US" dirty="0"/>
          </a:p>
          <a:p>
            <a:pPr>
              <a:buNone/>
            </a:pPr>
            <a:r>
              <a:rPr lang="en-US" cap="all" dirty="0" smtClean="0"/>
              <a:t>	</a:t>
            </a:r>
            <a:r>
              <a:rPr lang="en-US" cap="all" dirty="0" err="1" smtClean="0"/>
              <a:t>Standar</a:t>
            </a:r>
            <a:r>
              <a:rPr lang="en-US" cap="all" dirty="0" smtClean="0"/>
              <a:t> </a:t>
            </a:r>
            <a:r>
              <a:rPr lang="en-US" cap="all" dirty="0" err="1"/>
              <a:t>akuntansi</a:t>
            </a:r>
            <a:r>
              <a:rPr lang="en-US" cap="all" dirty="0"/>
              <a:t> </a:t>
            </a:r>
            <a:r>
              <a:rPr lang="en-US" cap="all" dirty="0" err="1"/>
              <a:t>dapat</a:t>
            </a:r>
            <a:r>
              <a:rPr lang="en-US" cap="all" dirty="0"/>
              <a:t> </a:t>
            </a:r>
            <a:r>
              <a:rPr lang="en-US" cap="all" dirty="0" err="1"/>
              <a:t>dikatakan</a:t>
            </a:r>
            <a:r>
              <a:rPr lang="en-US" cap="all" dirty="0"/>
              <a:t> </a:t>
            </a:r>
            <a:r>
              <a:rPr lang="en-US" cap="all" dirty="0" err="1"/>
              <a:t>sebagai</a:t>
            </a:r>
            <a:r>
              <a:rPr lang="en-US" cap="all" dirty="0"/>
              <a:t> </a:t>
            </a:r>
            <a:r>
              <a:rPr lang="en-US" cap="all" dirty="0" err="1"/>
              <a:t>pedoman</a:t>
            </a:r>
            <a:r>
              <a:rPr lang="en-US" cap="all" dirty="0"/>
              <a:t> </a:t>
            </a:r>
            <a:r>
              <a:rPr lang="en-US" cap="all" dirty="0" err="1"/>
              <a:t>umum</a:t>
            </a:r>
            <a:r>
              <a:rPr lang="en-US" cap="all" dirty="0"/>
              <a:t> </a:t>
            </a:r>
            <a:r>
              <a:rPr lang="en-US" cap="all" dirty="0" err="1"/>
              <a:t>penyusunan</a:t>
            </a:r>
            <a:r>
              <a:rPr lang="en-US" cap="all" dirty="0"/>
              <a:t> </a:t>
            </a:r>
            <a:r>
              <a:rPr lang="en-US" cap="all" dirty="0" err="1"/>
              <a:t>laporan</a:t>
            </a:r>
            <a:r>
              <a:rPr lang="en-US" cap="all" dirty="0"/>
              <a:t> </a:t>
            </a:r>
            <a:r>
              <a:rPr lang="en-US" cap="all" dirty="0" err="1"/>
              <a:t>keuangan</a:t>
            </a:r>
            <a:r>
              <a:rPr lang="en-US" cap="all" dirty="0"/>
              <a:t> yang </a:t>
            </a:r>
            <a:r>
              <a:rPr lang="en-US" cap="all" dirty="0" err="1"/>
              <a:t>merupakan</a:t>
            </a:r>
            <a:r>
              <a:rPr lang="en-US" cap="all" dirty="0"/>
              <a:t> </a:t>
            </a:r>
            <a:r>
              <a:rPr lang="en-US" cap="all" dirty="0" err="1"/>
              <a:t>pernyataan</a:t>
            </a:r>
            <a:r>
              <a:rPr lang="en-US" cap="all" dirty="0"/>
              <a:t> </a:t>
            </a:r>
            <a:r>
              <a:rPr lang="en-US" cap="all" dirty="0" err="1"/>
              <a:t>resmi</a:t>
            </a:r>
            <a:r>
              <a:rPr lang="en-US" cap="all" dirty="0"/>
              <a:t> </a:t>
            </a:r>
            <a:r>
              <a:rPr lang="en-US" cap="all" dirty="0" err="1"/>
              <a:t>tentang</a:t>
            </a:r>
            <a:r>
              <a:rPr lang="en-US" cap="all" dirty="0"/>
              <a:t> </a:t>
            </a:r>
            <a:r>
              <a:rPr lang="en-US" cap="all" dirty="0" err="1"/>
              <a:t>masalah</a:t>
            </a:r>
            <a:r>
              <a:rPr lang="en-US" cap="all" dirty="0"/>
              <a:t> </a:t>
            </a:r>
            <a:r>
              <a:rPr lang="en-US" cap="all" dirty="0" err="1"/>
              <a:t>akuntansi</a:t>
            </a:r>
            <a:r>
              <a:rPr lang="en-US" cap="all" dirty="0"/>
              <a:t> </a:t>
            </a:r>
            <a:r>
              <a:rPr lang="en-US" cap="all" dirty="0" err="1"/>
              <a:t>tertentu</a:t>
            </a:r>
            <a:r>
              <a:rPr lang="en-US" cap="all" dirty="0"/>
              <a:t>, yang </a:t>
            </a:r>
            <a:r>
              <a:rPr lang="en-US" cap="all" dirty="0" err="1"/>
              <a:t>dikeluarkan</a:t>
            </a:r>
            <a:r>
              <a:rPr lang="en-US" cap="all" dirty="0"/>
              <a:t> </a:t>
            </a:r>
            <a:r>
              <a:rPr lang="en-US" cap="all" dirty="0" err="1"/>
              <a:t>oleh</a:t>
            </a:r>
            <a:r>
              <a:rPr lang="en-US" cap="all" dirty="0"/>
              <a:t> </a:t>
            </a:r>
            <a:r>
              <a:rPr lang="en-US" cap="all" dirty="0" err="1"/>
              <a:t>badan</a:t>
            </a:r>
            <a:r>
              <a:rPr lang="en-US" cap="all" dirty="0"/>
              <a:t> yang </a:t>
            </a:r>
            <a:r>
              <a:rPr lang="en-US" cap="all" dirty="0" err="1"/>
              <a:t>berwenang</a:t>
            </a:r>
            <a:r>
              <a:rPr lang="en-US" cap="all" dirty="0"/>
              <a:t> </a:t>
            </a:r>
            <a:r>
              <a:rPr lang="en-US" cap="all" dirty="0" err="1"/>
              <a:t>dan</a:t>
            </a:r>
            <a:r>
              <a:rPr lang="en-US" cap="all" dirty="0"/>
              <a:t> </a:t>
            </a:r>
            <a:r>
              <a:rPr lang="en-US" cap="all" dirty="0" err="1"/>
              <a:t>berlaku</a:t>
            </a:r>
            <a:r>
              <a:rPr lang="en-US" cap="all" dirty="0"/>
              <a:t> </a:t>
            </a:r>
            <a:r>
              <a:rPr lang="en-US" cap="all" dirty="0" err="1"/>
              <a:t>dalam</a:t>
            </a:r>
            <a:r>
              <a:rPr lang="en-US" cap="all" dirty="0"/>
              <a:t> </a:t>
            </a:r>
            <a:r>
              <a:rPr lang="en-US" cap="all" dirty="0" err="1"/>
              <a:t>lingkungan</a:t>
            </a:r>
            <a:r>
              <a:rPr lang="en-US" cap="all" dirty="0"/>
              <a:t> </a:t>
            </a:r>
            <a:r>
              <a:rPr lang="en-US" cap="all" dirty="0" err="1"/>
              <a:t>tertentu</a:t>
            </a:r>
            <a:r>
              <a:rPr lang="en-US" cap="all" dirty="0"/>
              <a:t>. </a:t>
            </a:r>
            <a:r>
              <a:rPr lang="en-US" cap="all" dirty="0" err="1"/>
              <a:t>Standar</a:t>
            </a:r>
            <a:r>
              <a:rPr lang="en-US" cap="all" dirty="0"/>
              <a:t> </a:t>
            </a:r>
            <a:r>
              <a:rPr lang="en-US" cap="all" dirty="0" err="1"/>
              <a:t>akuntansi</a:t>
            </a:r>
            <a:r>
              <a:rPr lang="en-US" cap="all" dirty="0"/>
              <a:t> </a:t>
            </a:r>
            <a:r>
              <a:rPr lang="en-US" cap="all" dirty="0" err="1"/>
              <a:t>biasanya</a:t>
            </a:r>
            <a:r>
              <a:rPr lang="en-US" cap="all" dirty="0"/>
              <a:t> </a:t>
            </a:r>
            <a:r>
              <a:rPr lang="en-US" cap="all" dirty="0" err="1"/>
              <a:t>berisi</a:t>
            </a:r>
            <a:r>
              <a:rPr lang="en-US" cap="all" dirty="0"/>
              <a:t> </a:t>
            </a:r>
            <a:r>
              <a:rPr lang="en-US" cap="all" dirty="0" err="1"/>
              <a:t>tentang</a:t>
            </a:r>
            <a:r>
              <a:rPr lang="en-US" cap="all" dirty="0"/>
              <a:t> </a:t>
            </a:r>
            <a:r>
              <a:rPr lang="en-US" cap="all" dirty="0" err="1"/>
              <a:t>definisi</a:t>
            </a:r>
            <a:r>
              <a:rPr lang="en-US" cap="all" dirty="0"/>
              <a:t>, </a:t>
            </a:r>
            <a:r>
              <a:rPr lang="en-US" cap="all" dirty="0" err="1"/>
              <a:t>pengukuran</a:t>
            </a:r>
            <a:r>
              <a:rPr lang="en-US" cap="all" dirty="0"/>
              <a:t>/</a:t>
            </a:r>
            <a:r>
              <a:rPr lang="en-US" cap="all" dirty="0" err="1"/>
              <a:t>penilaian</a:t>
            </a:r>
            <a:r>
              <a:rPr lang="en-US" cap="all" dirty="0"/>
              <a:t>, </a:t>
            </a:r>
            <a:r>
              <a:rPr lang="en-US" cap="all" dirty="0" err="1"/>
              <a:t>pengakuan</a:t>
            </a:r>
            <a:r>
              <a:rPr lang="en-US" cap="all" dirty="0"/>
              <a:t> </a:t>
            </a:r>
            <a:r>
              <a:rPr lang="en-US" cap="all" dirty="0" err="1"/>
              <a:t>dan</a:t>
            </a:r>
            <a:r>
              <a:rPr lang="en-US" cap="all" dirty="0"/>
              <a:t> </a:t>
            </a:r>
            <a:r>
              <a:rPr lang="en-US" cap="all" dirty="0" err="1"/>
              <a:t>pengungkapan</a:t>
            </a:r>
            <a:r>
              <a:rPr lang="en-US" cap="all" dirty="0"/>
              <a:t> </a:t>
            </a:r>
            <a:r>
              <a:rPr lang="en-US" cap="all" dirty="0" err="1"/>
              <a:t>elemen</a:t>
            </a:r>
            <a:r>
              <a:rPr lang="en-US" cap="all" dirty="0"/>
              <a:t> </a:t>
            </a:r>
            <a:r>
              <a:rPr lang="en-US" cap="all" dirty="0" err="1"/>
              <a:t>laporan</a:t>
            </a:r>
            <a:r>
              <a:rPr lang="en-US" cap="all" dirty="0"/>
              <a:t> </a:t>
            </a:r>
            <a:r>
              <a:rPr lang="en-US" cap="all" dirty="0" err="1"/>
              <a:t>keuanngan</a:t>
            </a:r>
            <a:r>
              <a:rPr lang="en-US" cap="all" dirty="0" smtClean="0"/>
              <a:t>.</a:t>
            </a:r>
          </a:p>
          <a:p>
            <a:pPr>
              <a:buNone/>
            </a:pPr>
            <a:endParaRPr lang="en-US" dirty="0"/>
          </a:p>
          <a:p>
            <a:pPr>
              <a:buNone/>
            </a:pPr>
            <a:r>
              <a:rPr lang="en-US" cap="all" dirty="0" smtClean="0"/>
              <a:t>	</a:t>
            </a:r>
            <a:r>
              <a:rPr lang="en-US" cap="all" dirty="0" err="1" smtClean="0"/>
              <a:t>Standar</a:t>
            </a:r>
            <a:r>
              <a:rPr lang="en-US" cap="all" dirty="0" smtClean="0"/>
              <a:t> </a:t>
            </a:r>
            <a:r>
              <a:rPr lang="en-US" cap="all" dirty="0" err="1"/>
              <a:t>akuntansi</a:t>
            </a:r>
            <a:r>
              <a:rPr lang="en-US" cap="all" dirty="0"/>
              <a:t> </a:t>
            </a:r>
            <a:r>
              <a:rPr lang="en-US" cap="all" dirty="0" err="1"/>
              <a:t>biasanya</a:t>
            </a:r>
            <a:r>
              <a:rPr lang="en-US" cap="all" dirty="0"/>
              <a:t> </a:t>
            </a:r>
            <a:r>
              <a:rPr lang="en-US" cap="all" dirty="0" err="1"/>
              <a:t>terdiri</a:t>
            </a:r>
            <a:r>
              <a:rPr lang="en-US" cap="all" dirty="0"/>
              <a:t> </a:t>
            </a:r>
            <a:r>
              <a:rPr lang="en-US" cap="all" dirty="0" err="1"/>
              <a:t>dari</a:t>
            </a:r>
            <a:r>
              <a:rPr lang="en-US" cap="all" dirty="0"/>
              <a:t> </a:t>
            </a:r>
            <a:r>
              <a:rPr lang="en-US" cap="all" dirty="0" err="1"/>
              <a:t>tiga</a:t>
            </a:r>
            <a:r>
              <a:rPr lang="en-US" cap="all" dirty="0"/>
              <a:t> </a:t>
            </a:r>
            <a:r>
              <a:rPr lang="en-US" cap="all" dirty="0" err="1"/>
              <a:t>bagian</a:t>
            </a:r>
            <a:r>
              <a:rPr lang="en-US" cap="all" dirty="0"/>
              <a:t> (Baxter,1979) :</a:t>
            </a:r>
            <a:endParaRPr lang="en-US" dirty="0"/>
          </a:p>
          <a:p>
            <a:pPr lvl="0">
              <a:buNone/>
            </a:pPr>
            <a:r>
              <a:rPr lang="en-US" cap="all" dirty="0" smtClean="0"/>
              <a:t>	</a:t>
            </a:r>
            <a:r>
              <a:rPr lang="en-US" cap="all" dirty="0" err="1" smtClean="0"/>
              <a:t>Deskripsi</a:t>
            </a:r>
            <a:r>
              <a:rPr lang="en-US" cap="all" dirty="0" smtClean="0"/>
              <a:t> </a:t>
            </a:r>
            <a:r>
              <a:rPr lang="en-US" cap="all" dirty="0" err="1"/>
              <a:t>tentang</a:t>
            </a:r>
            <a:r>
              <a:rPr lang="en-US" cap="all" dirty="0"/>
              <a:t> </a:t>
            </a:r>
            <a:r>
              <a:rPr lang="en-US" cap="all" dirty="0" err="1"/>
              <a:t>masalah</a:t>
            </a:r>
            <a:r>
              <a:rPr lang="en-US" cap="all" dirty="0"/>
              <a:t> yang </a:t>
            </a:r>
            <a:r>
              <a:rPr lang="en-US" cap="all" dirty="0" err="1"/>
              <a:t>dihadapi</a:t>
            </a:r>
            <a:endParaRPr lang="en-US" dirty="0"/>
          </a:p>
          <a:p>
            <a:pPr lvl="0">
              <a:buNone/>
            </a:pPr>
            <a:r>
              <a:rPr lang="en-US" cap="all" dirty="0" smtClean="0"/>
              <a:t>	</a:t>
            </a:r>
            <a:r>
              <a:rPr lang="en-US" cap="all" dirty="0" err="1" smtClean="0"/>
              <a:t>Diskusi</a:t>
            </a:r>
            <a:r>
              <a:rPr lang="en-US" cap="all" dirty="0" smtClean="0"/>
              <a:t> </a:t>
            </a:r>
            <a:r>
              <a:rPr lang="en-US" cap="all" dirty="0" err="1"/>
              <a:t>logis</a:t>
            </a:r>
            <a:endParaRPr lang="en-US" dirty="0"/>
          </a:p>
          <a:p>
            <a:pPr lvl="0">
              <a:buNone/>
            </a:pPr>
            <a:r>
              <a:rPr lang="en-US" cap="all" dirty="0" smtClean="0"/>
              <a:t>	</a:t>
            </a:r>
            <a:r>
              <a:rPr lang="en-US" cap="all" dirty="0" err="1" smtClean="0"/>
              <a:t>Dalam</a:t>
            </a:r>
            <a:r>
              <a:rPr lang="en-US" cap="all" dirty="0" smtClean="0"/>
              <a:t> </a:t>
            </a:r>
            <a:r>
              <a:rPr lang="en-US" cap="all" dirty="0" err="1"/>
              <a:t>kaitannya</a:t>
            </a:r>
            <a:r>
              <a:rPr lang="en-US" cap="all" dirty="0"/>
              <a:t> </a:t>
            </a:r>
            <a:r>
              <a:rPr lang="en-US" cap="all" dirty="0" err="1"/>
              <a:t>dengan</a:t>
            </a:r>
            <a:r>
              <a:rPr lang="en-US" cap="all" dirty="0"/>
              <a:t> </a:t>
            </a:r>
            <a:r>
              <a:rPr lang="en-US" cap="all" dirty="0" err="1"/>
              <a:t>keputusan</a:t>
            </a:r>
            <a:r>
              <a:rPr lang="en-US" cap="all" dirty="0"/>
              <a:t>/</a:t>
            </a:r>
            <a:r>
              <a:rPr lang="en-US" cap="all" dirty="0" err="1"/>
              <a:t>teori</a:t>
            </a:r>
            <a:r>
              <a:rPr lang="en-US" cap="all" dirty="0"/>
              <a:t>, </a:t>
            </a:r>
            <a:r>
              <a:rPr lang="en-US" cap="all" dirty="0" err="1"/>
              <a:t>diajukan</a:t>
            </a:r>
            <a:r>
              <a:rPr lang="en-US" cap="all" dirty="0"/>
              <a:t> </a:t>
            </a:r>
            <a:r>
              <a:rPr lang="en-US" cap="all" dirty="0" err="1"/>
              <a:t>suatu</a:t>
            </a:r>
            <a:r>
              <a:rPr lang="en-US" cap="all" dirty="0"/>
              <a:t> </a:t>
            </a:r>
            <a:r>
              <a:rPr lang="en-US" cap="all" dirty="0" err="1"/>
              <a:t>solusi</a:t>
            </a:r>
            <a:endParaRPr lang="en-US" dirty="0"/>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1143000"/>
          </a:xfrm>
        </p:spPr>
        <p:txBody>
          <a:bodyPr>
            <a:normAutofit fontScale="90000"/>
          </a:bodyPr>
          <a:lstStyle/>
          <a:p>
            <a:r>
              <a:rPr lang="en-US" sz="3100" cap="all" dirty="0" err="1"/>
              <a:t>Dalam</a:t>
            </a:r>
            <a:r>
              <a:rPr lang="en-US" sz="3100" cap="all" dirty="0"/>
              <a:t> </a:t>
            </a:r>
            <a:r>
              <a:rPr lang="en-US" sz="3100" cap="all" dirty="0" err="1"/>
              <a:t>kaitannya</a:t>
            </a:r>
            <a:r>
              <a:rPr lang="en-US" sz="3100" cap="all" dirty="0"/>
              <a:t> </a:t>
            </a:r>
            <a:r>
              <a:rPr lang="en-US" sz="3100" cap="all" dirty="0" err="1"/>
              <a:t>dengan</a:t>
            </a:r>
            <a:r>
              <a:rPr lang="en-US" sz="3100" cap="all" dirty="0"/>
              <a:t> </a:t>
            </a:r>
            <a:r>
              <a:rPr lang="en-US" sz="3100" cap="all" dirty="0" err="1"/>
              <a:t>subyek</a:t>
            </a:r>
            <a:r>
              <a:rPr lang="en-US" sz="3100" cap="all" dirty="0"/>
              <a:t> </a:t>
            </a:r>
            <a:r>
              <a:rPr lang="en-US" sz="3100" cap="all" dirty="0" err="1"/>
              <a:t>standar</a:t>
            </a:r>
            <a:r>
              <a:rPr lang="en-US" sz="3100" cap="all" dirty="0"/>
              <a:t>, </a:t>
            </a:r>
            <a:r>
              <a:rPr lang="en-US" sz="3100" cap="all" dirty="0" err="1"/>
              <a:t>Edey</a:t>
            </a:r>
            <a:r>
              <a:rPr lang="en-US" sz="3100" cap="all" dirty="0"/>
              <a:t> (1977) </a:t>
            </a:r>
            <a:r>
              <a:rPr lang="en-US" sz="3100" cap="all" dirty="0" err="1"/>
              <a:t>membagi</a:t>
            </a:r>
            <a:r>
              <a:rPr lang="en-US" sz="3100" cap="all" dirty="0"/>
              <a:t> </a:t>
            </a:r>
            <a:r>
              <a:rPr lang="en-US" sz="3100" cap="all" dirty="0" err="1"/>
              <a:t>standar</a:t>
            </a:r>
            <a:r>
              <a:rPr lang="en-US" sz="3100" cap="all" dirty="0"/>
              <a:t> </a:t>
            </a:r>
            <a:r>
              <a:rPr lang="en-US" sz="3100" cap="all" dirty="0" err="1"/>
              <a:t>ke</a:t>
            </a:r>
            <a:r>
              <a:rPr lang="en-US" sz="3100" cap="all" dirty="0"/>
              <a:t> </a:t>
            </a:r>
            <a:r>
              <a:rPr lang="en-US" sz="3100" cap="all" dirty="0" err="1"/>
              <a:t>dalam</a:t>
            </a:r>
            <a:r>
              <a:rPr lang="en-US" sz="3100" cap="all" dirty="0"/>
              <a:t> </a:t>
            </a:r>
            <a:r>
              <a:rPr lang="en-US" sz="3100" cap="all" dirty="0" err="1"/>
              <a:t>empat</a:t>
            </a:r>
            <a:r>
              <a:rPr lang="en-US" sz="3100" cap="all" dirty="0"/>
              <a:t> </a:t>
            </a:r>
            <a:r>
              <a:rPr lang="en-US" sz="3100" cap="all" dirty="0" err="1"/>
              <a:t>tipe</a:t>
            </a:r>
            <a:r>
              <a:rPr lang="en-US" sz="3100" cap="all" dirty="0"/>
              <a:t> </a:t>
            </a:r>
            <a:r>
              <a:rPr lang="en-US" sz="3100" cap="all" dirty="0" err="1"/>
              <a:t>utama</a:t>
            </a:r>
            <a:r>
              <a:rPr lang="en-US" sz="3100" cap="all" dirty="0"/>
              <a:t> :</a:t>
            </a:r>
            <a:r>
              <a:rPr lang="en-US" dirty="0"/>
              <a:t/>
            </a:r>
            <a:br>
              <a:rPr lang="en-US" dirty="0"/>
            </a:br>
            <a:endParaRPr lang="en-US" dirty="0"/>
          </a:p>
        </p:txBody>
      </p:sp>
      <p:sp>
        <p:nvSpPr>
          <p:cNvPr id="3" name="Content Placeholder 2"/>
          <p:cNvSpPr>
            <a:spLocks noGrp="1"/>
          </p:cNvSpPr>
          <p:nvPr>
            <p:ph idx="1"/>
          </p:nvPr>
        </p:nvSpPr>
        <p:spPr/>
        <p:txBody>
          <a:bodyPr>
            <a:normAutofit fontScale="77500" lnSpcReduction="20000"/>
          </a:bodyPr>
          <a:lstStyle/>
          <a:p>
            <a:pPr lvl="0"/>
            <a:r>
              <a:rPr lang="en-US" cap="all" dirty="0" err="1"/>
              <a:t>Tipe</a:t>
            </a:r>
            <a:r>
              <a:rPr lang="en-US" cap="all" dirty="0"/>
              <a:t> 1 </a:t>
            </a:r>
            <a:r>
              <a:rPr lang="en-US" cap="all" dirty="0" err="1"/>
              <a:t>menyatakan</a:t>
            </a:r>
            <a:r>
              <a:rPr lang="en-US" cap="all" dirty="0"/>
              <a:t> </a:t>
            </a:r>
            <a:r>
              <a:rPr lang="en-US" cap="all" dirty="0" err="1"/>
              <a:t>bahwa</a:t>
            </a:r>
            <a:r>
              <a:rPr lang="en-US" cap="all" dirty="0"/>
              <a:t> </a:t>
            </a:r>
            <a:r>
              <a:rPr lang="en-US" cap="all" dirty="0" err="1"/>
              <a:t>akuntan</a:t>
            </a:r>
            <a:r>
              <a:rPr lang="en-US" cap="all" dirty="0"/>
              <a:t> </a:t>
            </a:r>
            <a:r>
              <a:rPr lang="en-US" cap="all" dirty="0" err="1"/>
              <a:t>harus</a:t>
            </a:r>
            <a:r>
              <a:rPr lang="en-US" cap="all" dirty="0"/>
              <a:t> </a:t>
            </a:r>
            <a:r>
              <a:rPr lang="en-US" cap="all" dirty="0" err="1"/>
              <a:t>memberitahukan</a:t>
            </a:r>
            <a:r>
              <a:rPr lang="en-US" cap="all" dirty="0"/>
              <a:t> </a:t>
            </a:r>
            <a:r>
              <a:rPr lang="en-US" cap="all" dirty="0" err="1"/>
              <a:t>kepada</a:t>
            </a:r>
            <a:r>
              <a:rPr lang="en-US" cap="all" dirty="0"/>
              <a:t> </a:t>
            </a:r>
            <a:r>
              <a:rPr lang="en-US" cap="all" dirty="0" err="1"/>
              <a:t>pemakai</a:t>
            </a:r>
            <a:r>
              <a:rPr lang="en-US" cap="all" dirty="0"/>
              <a:t> </a:t>
            </a:r>
            <a:r>
              <a:rPr lang="en-US" cap="all" dirty="0" err="1"/>
              <a:t>tentang</a:t>
            </a:r>
            <a:r>
              <a:rPr lang="en-US" cap="all" dirty="0"/>
              <a:t> </a:t>
            </a:r>
            <a:r>
              <a:rPr lang="en-US" cap="all" dirty="0" err="1"/>
              <a:t>apa</a:t>
            </a:r>
            <a:r>
              <a:rPr lang="en-US" cap="all" dirty="0"/>
              <a:t> yang </a:t>
            </a:r>
            <a:r>
              <a:rPr lang="en-US" cap="all" dirty="0" err="1"/>
              <a:t>mereka</a:t>
            </a:r>
            <a:r>
              <a:rPr lang="en-US" cap="all" dirty="0"/>
              <a:t> </a:t>
            </a:r>
            <a:r>
              <a:rPr lang="en-US" cap="all" dirty="0" err="1"/>
              <a:t>kerjakan</a:t>
            </a:r>
            <a:r>
              <a:rPr lang="en-US" cap="all" dirty="0"/>
              <a:t> </a:t>
            </a:r>
            <a:r>
              <a:rPr lang="en-US" cap="all" dirty="0" err="1"/>
              <a:t>dengan</a:t>
            </a:r>
            <a:r>
              <a:rPr lang="en-US" cap="all" dirty="0"/>
              <a:t> </a:t>
            </a:r>
            <a:r>
              <a:rPr lang="en-US" cap="all" dirty="0" err="1"/>
              <a:t>cara</a:t>
            </a:r>
            <a:r>
              <a:rPr lang="en-US" cap="all" dirty="0"/>
              <a:t> </a:t>
            </a:r>
            <a:r>
              <a:rPr lang="en-US" cap="all" dirty="0" err="1"/>
              <a:t>mengungkapkan</a:t>
            </a:r>
            <a:r>
              <a:rPr lang="en-US" cap="all" dirty="0"/>
              <a:t> </a:t>
            </a:r>
            <a:r>
              <a:rPr lang="en-US" cap="all" dirty="0" err="1"/>
              <a:t>metode</a:t>
            </a:r>
            <a:r>
              <a:rPr lang="en-US" cap="all" dirty="0"/>
              <a:t> </a:t>
            </a:r>
            <a:r>
              <a:rPr lang="en-US" cap="all" dirty="0" err="1"/>
              <a:t>dan</a:t>
            </a:r>
            <a:r>
              <a:rPr lang="en-US" cap="all" dirty="0"/>
              <a:t> </a:t>
            </a:r>
            <a:r>
              <a:rPr lang="en-US" cap="all" dirty="0" err="1"/>
              <a:t>asumsi</a:t>
            </a:r>
            <a:endParaRPr lang="en-US" dirty="0"/>
          </a:p>
          <a:p>
            <a:pPr lvl="0"/>
            <a:r>
              <a:rPr lang="en-US" cap="all" dirty="0" err="1"/>
              <a:t>Tipe</a:t>
            </a:r>
            <a:r>
              <a:rPr lang="en-US" cap="all" dirty="0"/>
              <a:t> 2 </a:t>
            </a:r>
            <a:r>
              <a:rPr lang="en-US" cap="all" dirty="0" err="1"/>
              <a:t>membantu</a:t>
            </a:r>
            <a:r>
              <a:rPr lang="en-US" cap="all" dirty="0"/>
              <a:t> </a:t>
            </a:r>
            <a:r>
              <a:rPr lang="en-US" cap="all" dirty="0" err="1"/>
              <a:t>pencapaian</a:t>
            </a:r>
            <a:r>
              <a:rPr lang="en-US" cap="all" dirty="0"/>
              <a:t> </a:t>
            </a:r>
            <a:r>
              <a:rPr lang="en-US" cap="all" dirty="0" err="1"/>
              <a:t>beberapa</a:t>
            </a:r>
            <a:r>
              <a:rPr lang="en-US" cap="all" dirty="0"/>
              <a:t> </a:t>
            </a:r>
            <a:r>
              <a:rPr lang="en-US" cap="all" dirty="0" err="1"/>
              <a:t>keseragaman</a:t>
            </a:r>
            <a:r>
              <a:rPr lang="en-US" cap="all" dirty="0"/>
              <a:t> </a:t>
            </a:r>
            <a:r>
              <a:rPr lang="en-US" cap="all" dirty="0" err="1"/>
              <a:t>penyajian</a:t>
            </a:r>
            <a:r>
              <a:rPr lang="en-US" cap="all" dirty="0"/>
              <a:t> </a:t>
            </a:r>
            <a:r>
              <a:rPr lang="en-US" cap="all" dirty="0" err="1"/>
              <a:t>tentang</a:t>
            </a:r>
            <a:r>
              <a:rPr lang="en-US" cap="all" dirty="0"/>
              <a:t> </a:t>
            </a:r>
            <a:r>
              <a:rPr lang="en-US" cap="all" dirty="0" err="1"/>
              <a:t>pernyataan</a:t>
            </a:r>
            <a:r>
              <a:rPr lang="en-US" cap="all" dirty="0"/>
              <a:t> </a:t>
            </a:r>
            <a:r>
              <a:rPr lang="en-US" cap="all" dirty="0" err="1"/>
              <a:t>akuntansi</a:t>
            </a:r>
            <a:r>
              <a:rPr lang="en-US" cap="all" dirty="0"/>
              <a:t> </a:t>
            </a:r>
            <a:r>
              <a:rPr lang="en-US" cap="all" dirty="0" err="1"/>
              <a:t>tertentu</a:t>
            </a:r>
            <a:endParaRPr lang="en-US" dirty="0"/>
          </a:p>
          <a:p>
            <a:pPr lvl="0"/>
            <a:r>
              <a:rPr lang="en-US" cap="all" dirty="0" err="1"/>
              <a:t>Tipe</a:t>
            </a:r>
            <a:r>
              <a:rPr lang="en-US" cap="all" dirty="0"/>
              <a:t> 3 </a:t>
            </a:r>
            <a:r>
              <a:rPr lang="en-US" cap="all" dirty="0" err="1"/>
              <a:t>menghendaki</a:t>
            </a:r>
            <a:r>
              <a:rPr lang="en-US" cap="all" dirty="0"/>
              <a:t> </a:t>
            </a:r>
            <a:r>
              <a:rPr lang="en-US" cap="all" dirty="0" err="1"/>
              <a:t>pengungkapan</a:t>
            </a:r>
            <a:r>
              <a:rPr lang="en-US" cap="all" dirty="0"/>
              <a:t> </a:t>
            </a:r>
            <a:r>
              <a:rPr lang="en-US" cap="all" dirty="0" err="1"/>
              <a:t>hal-hal</a:t>
            </a:r>
            <a:r>
              <a:rPr lang="en-US" cap="all" dirty="0"/>
              <a:t> </a:t>
            </a:r>
            <a:r>
              <a:rPr lang="en-US" cap="all" dirty="0" err="1"/>
              <a:t>khusus</a:t>
            </a:r>
            <a:r>
              <a:rPr lang="en-US" cap="all" dirty="0"/>
              <a:t> yang </a:t>
            </a:r>
            <a:r>
              <a:rPr lang="en-US" cap="all" dirty="0" err="1"/>
              <a:t>mempengaruhi</a:t>
            </a:r>
            <a:r>
              <a:rPr lang="en-US" cap="all" dirty="0"/>
              <a:t> </a:t>
            </a:r>
            <a:r>
              <a:rPr lang="en-US" cap="all" dirty="0" err="1"/>
              <a:t>pertimbangan</a:t>
            </a:r>
            <a:r>
              <a:rPr lang="en-US" cap="all" dirty="0"/>
              <a:t> (</a:t>
            </a:r>
            <a:r>
              <a:rPr lang="en-US" cap="all" dirty="0" err="1"/>
              <a:t>judgement</a:t>
            </a:r>
            <a:r>
              <a:rPr lang="en-US" cap="all" dirty="0"/>
              <a:t>) </a:t>
            </a:r>
            <a:r>
              <a:rPr lang="en-US" cap="all" dirty="0" err="1"/>
              <a:t>pemakai</a:t>
            </a:r>
            <a:endParaRPr lang="en-US" dirty="0"/>
          </a:p>
          <a:p>
            <a:pPr lvl="0"/>
            <a:r>
              <a:rPr lang="en-US" cap="all" dirty="0" err="1"/>
              <a:t>Tipe</a:t>
            </a:r>
            <a:r>
              <a:rPr lang="en-US" cap="all" dirty="0"/>
              <a:t> 4 </a:t>
            </a:r>
            <a:r>
              <a:rPr lang="en-US" cap="all" dirty="0" err="1"/>
              <a:t>menghendaki</a:t>
            </a:r>
            <a:r>
              <a:rPr lang="en-US" cap="all" dirty="0"/>
              <a:t> </a:t>
            </a:r>
            <a:r>
              <a:rPr lang="en-US" cap="all" dirty="0" err="1"/>
              <a:t>keputusan</a:t>
            </a:r>
            <a:r>
              <a:rPr lang="en-US" cap="all" dirty="0"/>
              <a:t> implicit/</a:t>
            </a:r>
            <a:r>
              <a:rPr lang="en-US" cap="all" dirty="0" err="1"/>
              <a:t>eksplisit</a:t>
            </a:r>
            <a:r>
              <a:rPr lang="en-US" cap="all" dirty="0"/>
              <a:t> yang </a:t>
            </a:r>
            <a:r>
              <a:rPr lang="en-US" cap="all" dirty="0" err="1"/>
              <a:t>harus</a:t>
            </a:r>
            <a:r>
              <a:rPr lang="en-US" cap="all" dirty="0"/>
              <a:t> </a:t>
            </a:r>
            <a:r>
              <a:rPr lang="en-US" cap="all" dirty="0" err="1"/>
              <a:t>dibuat</a:t>
            </a:r>
            <a:r>
              <a:rPr lang="en-US" cap="all" dirty="0"/>
              <a:t> </a:t>
            </a:r>
            <a:r>
              <a:rPr lang="en-US" cap="all" dirty="0" err="1"/>
              <a:t>tentang</a:t>
            </a:r>
            <a:r>
              <a:rPr lang="en-US" cap="all" dirty="0"/>
              <a:t> </a:t>
            </a:r>
            <a:r>
              <a:rPr lang="en-US" cap="all" dirty="0" err="1"/>
              <a:t>penilaian</a:t>
            </a:r>
            <a:r>
              <a:rPr lang="en-US" cap="all" dirty="0"/>
              <a:t> </a:t>
            </a:r>
            <a:r>
              <a:rPr lang="en-US" cap="all" dirty="0" err="1"/>
              <a:t>aktiva</a:t>
            </a:r>
            <a:r>
              <a:rPr lang="en-US" cap="all" dirty="0"/>
              <a:t> </a:t>
            </a:r>
            <a:r>
              <a:rPr lang="en-US" cap="all" dirty="0" err="1"/>
              <a:t>dan</a:t>
            </a:r>
            <a:r>
              <a:rPr lang="en-US" cap="all" dirty="0"/>
              <a:t> </a:t>
            </a:r>
            <a:r>
              <a:rPr lang="en-US" cap="all" dirty="0" err="1"/>
              <a:t>penentuan</a:t>
            </a:r>
            <a:r>
              <a:rPr lang="en-US" cap="all" dirty="0"/>
              <a:t> </a:t>
            </a:r>
            <a:r>
              <a:rPr lang="en-US" cap="all" dirty="0" err="1"/>
              <a:t>laba</a:t>
            </a:r>
            <a:r>
              <a:rPr lang="en-US" cap="all" dirty="0"/>
              <a:t> yang </a:t>
            </a:r>
            <a:r>
              <a:rPr lang="en-US" cap="all" dirty="0" err="1"/>
              <a:t>disetujui</a:t>
            </a:r>
            <a:endParaRPr lang="en-US" dirty="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655638"/>
          </a:xfrm>
        </p:spPr>
        <p:txBody>
          <a:bodyPr>
            <a:normAutofit fontScale="90000"/>
          </a:bodyPr>
          <a:lstStyle/>
          <a:p>
            <a:pPr lvl="0"/>
            <a:r>
              <a:rPr lang="en-US" b="1" cap="all" dirty="0"/>
              <a:t>PENYUSUNAN STANDAR AKUNTANSI DI AMERIKA.</a:t>
            </a:r>
            <a:r>
              <a:rPr lang="en-US" dirty="0"/>
              <a:t/>
            </a:r>
            <a:br>
              <a:rPr lang="en-US" dirty="0"/>
            </a:br>
            <a:endParaRPr lang="en-US" dirty="0"/>
          </a:p>
        </p:txBody>
      </p:sp>
      <p:sp>
        <p:nvSpPr>
          <p:cNvPr id="3" name="Content Placeholder 2"/>
          <p:cNvSpPr>
            <a:spLocks noGrp="1"/>
          </p:cNvSpPr>
          <p:nvPr>
            <p:ph idx="1"/>
          </p:nvPr>
        </p:nvSpPr>
        <p:spPr>
          <a:xfrm>
            <a:off x="457200" y="1371600"/>
            <a:ext cx="8229600" cy="5105400"/>
          </a:xfrm>
        </p:spPr>
        <p:txBody>
          <a:bodyPr>
            <a:normAutofit fontScale="62500" lnSpcReduction="20000"/>
          </a:bodyPr>
          <a:lstStyle/>
          <a:p>
            <a:pPr>
              <a:buNone/>
            </a:pPr>
            <a:r>
              <a:rPr lang="en-US" cap="all" dirty="0" smtClean="0"/>
              <a:t>	</a:t>
            </a:r>
            <a:r>
              <a:rPr lang="en-US" cap="all" dirty="0" err="1" smtClean="0"/>
              <a:t>Pengembangan</a:t>
            </a:r>
            <a:r>
              <a:rPr lang="en-US" cap="all" dirty="0" smtClean="0"/>
              <a:t> </a:t>
            </a:r>
            <a:r>
              <a:rPr lang="en-US" cap="all" dirty="0" err="1"/>
              <a:t>standar</a:t>
            </a:r>
            <a:r>
              <a:rPr lang="en-US" cap="all" dirty="0"/>
              <a:t> </a:t>
            </a:r>
            <a:r>
              <a:rPr lang="en-US" cap="all" dirty="0" err="1"/>
              <a:t>akuntansi</a:t>
            </a:r>
            <a:r>
              <a:rPr lang="en-US" cap="all" dirty="0"/>
              <a:t> </a:t>
            </a:r>
            <a:r>
              <a:rPr lang="en-US" cap="all" dirty="0" err="1"/>
              <a:t>di</a:t>
            </a:r>
            <a:r>
              <a:rPr lang="en-US" cap="all" dirty="0"/>
              <a:t> </a:t>
            </a:r>
            <a:r>
              <a:rPr lang="en-US" cap="all" dirty="0" err="1"/>
              <a:t>Amerika</a:t>
            </a:r>
            <a:r>
              <a:rPr lang="en-US" cap="all" dirty="0"/>
              <a:t> </a:t>
            </a:r>
            <a:r>
              <a:rPr lang="en-US" cap="all" dirty="0" err="1"/>
              <a:t>dapat</a:t>
            </a:r>
            <a:r>
              <a:rPr lang="en-US" cap="all" dirty="0"/>
              <a:t> </a:t>
            </a:r>
            <a:r>
              <a:rPr lang="en-US" cap="all" dirty="0" err="1"/>
              <a:t>dibagi</a:t>
            </a:r>
            <a:r>
              <a:rPr lang="en-US" cap="all" dirty="0"/>
              <a:t> </a:t>
            </a:r>
            <a:r>
              <a:rPr lang="en-US" cap="all" dirty="0" err="1"/>
              <a:t>ke</a:t>
            </a:r>
            <a:r>
              <a:rPr lang="en-US" cap="all" dirty="0"/>
              <a:t> </a:t>
            </a:r>
            <a:r>
              <a:rPr lang="en-US" cap="all" dirty="0" err="1"/>
              <a:t>dalam</a:t>
            </a:r>
            <a:r>
              <a:rPr lang="en-US" cap="all" dirty="0"/>
              <a:t> </a:t>
            </a:r>
            <a:r>
              <a:rPr lang="en-US" cap="all" dirty="0" err="1"/>
              <a:t>tiga</a:t>
            </a:r>
            <a:r>
              <a:rPr lang="en-US" cap="all" dirty="0"/>
              <a:t> </a:t>
            </a:r>
            <a:r>
              <a:rPr lang="en-US" cap="all" dirty="0" err="1"/>
              <a:t>tahap</a:t>
            </a:r>
            <a:r>
              <a:rPr lang="en-US" cap="all" dirty="0"/>
              <a:t> </a:t>
            </a:r>
            <a:r>
              <a:rPr lang="en-US" cap="all" dirty="0" err="1"/>
              <a:t>yaitu</a:t>
            </a:r>
            <a:r>
              <a:rPr lang="en-US" cap="all" dirty="0"/>
              <a:t> </a:t>
            </a:r>
            <a:r>
              <a:rPr lang="en-US" i="1" cap="all" dirty="0" err="1"/>
              <a:t>tahap</a:t>
            </a:r>
            <a:r>
              <a:rPr lang="en-US" i="1" cap="all" dirty="0"/>
              <a:t> </a:t>
            </a:r>
            <a:r>
              <a:rPr lang="en-US" i="1" cap="all" dirty="0" err="1"/>
              <a:t>awal</a:t>
            </a:r>
            <a:r>
              <a:rPr lang="en-US" i="1" cap="all" dirty="0"/>
              <a:t> </a:t>
            </a:r>
            <a:r>
              <a:rPr lang="en-US" i="1" cap="all" dirty="0" err="1"/>
              <a:t>pembentukan</a:t>
            </a:r>
            <a:r>
              <a:rPr lang="en-US" i="1" cap="all" dirty="0"/>
              <a:t> (1930-1936). </a:t>
            </a:r>
            <a:r>
              <a:rPr lang="en-US" i="1" cap="all" dirty="0" err="1"/>
              <a:t>Periode</a:t>
            </a:r>
            <a:r>
              <a:rPr lang="en-US" i="1" cap="all" dirty="0"/>
              <a:t> </a:t>
            </a:r>
            <a:r>
              <a:rPr lang="en-US" i="1" cap="all" dirty="0" err="1"/>
              <a:t>setelah</a:t>
            </a:r>
            <a:r>
              <a:rPr lang="en-US" i="1" cap="all" dirty="0"/>
              <a:t> </a:t>
            </a:r>
            <a:r>
              <a:rPr lang="en-US" i="1" cap="all" dirty="0" err="1"/>
              <a:t>perang</a:t>
            </a:r>
            <a:r>
              <a:rPr lang="en-US" i="1" cap="all" dirty="0"/>
              <a:t> </a:t>
            </a:r>
            <a:r>
              <a:rPr lang="en-US" i="1" cap="all" dirty="0" err="1"/>
              <a:t>dunia</a:t>
            </a:r>
            <a:r>
              <a:rPr lang="en-US" i="1" cap="all" dirty="0"/>
              <a:t> (1946-1959), </a:t>
            </a:r>
            <a:r>
              <a:rPr lang="en-US" i="1" cap="all" dirty="0" err="1"/>
              <a:t>dan</a:t>
            </a:r>
            <a:r>
              <a:rPr lang="en-US" i="1" cap="all" dirty="0"/>
              <a:t> </a:t>
            </a:r>
            <a:r>
              <a:rPr lang="en-US" i="1" cap="all" dirty="0" err="1"/>
              <a:t>periode</a:t>
            </a:r>
            <a:r>
              <a:rPr lang="en-US" i="1" cap="all" dirty="0"/>
              <a:t> modern (1959 </a:t>
            </a:r>
            <a:r>
              <a:rPr lang="en-US" i="1" cap="all" dirty="0" err="1"/>
              <a:t>sampai</a:t>
            </a:r>
            <a:r>
              <a:rPr lang="en-US" i="1" cap="all" dirty="0"/>
              <a:t> </a:t>
            </a:r>
            <a:r>
              <a:rPr lang="en-US" i="1" cap="all" dirty="0" err="1"/>
              <a:t>sekarang</a:t>
            </a:r>
            <a:r>
              <a:rPr lang="en-US" i="1" cap="all" dirty="0"/>
              <a:t>).</a:t>
            </a:r>
            <a:r>
              <a:rPr lang="en-US" cap="all" dirty="0"/>
              <a:t> </a:t>
            </a:r>
            <a:endParaRPr lang="en-US" cap="all" dirty="0" smtClean="0"/>
          </a:p>
          <a:p>
            <a:pPr>
              <a:buNone/>
            </a:pPr>
            <a:endParaRPr lang="en-US" cap="all" dirty="0"/>
          </a:p>
          <a:p>
            <a:pPr>
              <a:buNone/>
            </a:pPr>
            <a:r>
              <a:rPr lang="en-US" cap="all" dirty="0" smtClean="0"/>
              <a:t>	</a:t>
            </a:r>
            <a:r>
              <a:rPr lang="en-US" cap="all" dirty="0" err="1" smtClean="0"/>
              <a:t>Periode</a:t>
            </a:r>
            <a:r>
              <a:rPr lang="en-US" cap="all" dirty="0" smtClean="0"/>
              <a:t> </a:t>
            </a:r>
            <a:r>
              <a:rPr lang="en-US" cap="all" dirty="0" err="1"/>
              <a:t>sebelum</a:t>
            </a:r>
            <a:r>
              <a:rPr lang="en-US" cap="all" dirty="0"/>
              <a:t> </a:t>
            </a:r>
            <a:r>
              <a:rPr lang="en-US" cap="all" dirty="0" err="1"/>
              <a:t>tahun</a:t>
            </a:r>
            <a:r>
              <a:rPr lang="en-US" cap="all" dirty="0"/>
              <a:t> 1930 </a:t>
            </a:r>
            <a:r>
              <a:rPr lang="en-US" cap="all" dirty="0" err="1"/>
              <a:t>akuntansi</a:t>
            </a:r>
            <a:r>
              <a:rPr lang="en-US" cap="all" dirty="0"/>
              <a:t> </a:t>
            </a:r>
            <a:r>
              <a:rPr lang="en-US" cap="all" dirty="0" err="1"/>
              <a:t>di</a:t>
            </a:r>
            <a:r>
              <a:rPr lang="en-US" cap="all" dirty="0"/>
              <a:t> </a:t>
            </a:r>
            <a:r>
              <a:rPr lang="en-US" cap="all" dirty="0" err="1"/>
              <a:t>Amerika</a:t>
            </a:r>
            <a:r>
              <a:rPr lang="en-US" cap="all" dirty="0"/>
              <a:t> </a:t>
            </a:r>
            <a:r>
              <a:rPr lang="en-US" cap="all" dirty="0" err="1"/>
              <a:t>boleh</a:t>
            </a:r>
            <a:r>
              <a:rPr lang="en-US" cap="all" dirty="0"/>
              <a:t> </a:t>
            </a:r>
            <a:r>
              <a:rPr lang="en-US" cap="all" dirty="0" err="1"/>
              <a:t>dikatakan</a:t>
            </a:r>
            <a:r>
              <a:rPr lang="en-US" cap="all" dirty="0"/>
              <a:t> </a:t>
            </a:r>
            <a:r>
              <a:rPr lang="en-US" cap="all" dirty="0" err="1"/>
              <a:t>tidak</a:t>
            </a:r>
            <a:r>
              <a:rPr lang="en-US" cap="all" dirty="0"/>
              <a:t> </a:t>
            </a:r>
            <a:r>
              <a:rPr lang="en-US" cap="all" dirty="0" err="1"/>
              <a:t>diatur</a:t>
            </a:r>
            <a:r>
              <a:rPr lang="en-US" cap="all" dirty="0"/>
              <a:t>. </a:t>
            </a:r>
            <a:r>
              <a:rPr lang="en-US" cap="all" dirty="0" err="1"/>
              <a:t>Praktek</a:t>
            </a:r>
            <a:r>
              <a:rPr lang="en-US" cap="all" dirty="0"/>
              <a:t> </a:t>
            </a:r>
            <a:r>
              <a:rPr lang="en-US" cap="all" dirty="0" err="1"/>
              <a:t>dan</a:t>
            </a:r>
            <a:r>
              <a:rPr lang="en-US" cap="all" dirty="0"/>
              <a:t> </a:t>
            </a:r>
            <a:r>
              <a:rPr lang="en-US" cap="all" dirty="0" err="1"/>
              <a:t>prosedur</a:t>
            </a:r>
            <a:r>
              <a:rPr lang="en-US" cap="all" dirty="0"/>
              <a:t> </a:t>
            </a:r>
            <a:r>
              <a:rPr lang="en-US" cap="all" dirty="0" err="1"/>
              <a:t>akuntansi</a:t>
            </a:r>
            <a:r>
              <a:rPr lang="en-US" cap="all" dirty="0"/>
              <a:t> yang </a:t>
            </a:r>
            <a:r>
              <a:rPr lang="en-US" cap="all" dirty="0" err="1"/>
              <a:t>digunakan</a:t>
            </a:r>
            <a:r>
              <a:rPr lang="en-US" cap="all" dirty="0"/>
              <a:t> </a:t>
            </a:r>
            <a:r>
              <a:rPr lang="en-US" cap="all" dirty="0" err="1"/>
              <a:t>oleh</a:t>
            </a:r>
            <a:r>
              <a:rPr lang="en-US" cap="all" dirty="0"/>
              <a:t> </a:t>
            </a:r>
            <a:r>
              <a:rPr lang="en-US" cap="all" dirty="0" err="1"/>
              <a:t>dunia</a:t>
            </a:r>
            <a:r>
              <a:rPr lang="en-US" cap="all" dirty="0"/>
              <a:t> </a:t>
            </a:r>
            <a:r>
              <a:rPr lang="en-US" cap="all" dirty="0" err="1"/>
              <a:t>usaha</a:t>
            </a:r>
            <a:r>
              <a:rPr lang="en-US" cap="all" dirty="0"/>
              <a:t> </a:t>
            </a:r>
            <a:r>
              <a:rPr lang="en-US" cap="all" dirty="0" err="1"/>
              <a:t>umumnya</a:t>
            </a:r>
            <a:r>
              <a:rPr lang="en-US" cap="all" dirty="0"/>
              <a:t> </a:t>
            </a:r>
            <a:r>
              <a:rPr lang="en-US" cap="all" dirty="0" err="1"/>
              <a:t>dianggap</a:t>
            </a:r>
            <a:r>
              <a:rPr lang="en-US" cap="all" dirty="0"/>
              <a:t> </a:t>
            </a:r>
            <a:r>
              <a:rPr lang="en-US" cap="all" dirty="0" err="1"/>
              <a:t>rahasia</a:t>
            </a:r>
            <a:r>
              <a:rPr lang="en-US" cap="all" dirty="0"/>
              <a:t>. </a:t>
            </a:r>
            <a:r>
              <a:rPr lang="fi-FI" cap="all" dirty="0"/>
              <a:t>Satu perusahaan dengan perusahaan lainnya tidak saling mengetahui prosedur akuntansi yang digunakan</a:t>
            </a:r>
            <a:r>
              <a:rPr lang="fi-FI" cap="all" dirty="0" smtClean="0"/>
              <a:t>.</a:t>
            </a:r>
          </a:p>
          <a:p>
            <a:pPr>
              <a:buNone/>
            </a:pPr>
            <a:r>
              <a:rPr lang="fi-FI" cap="all" dirty="0" smtClean="0"/>
              <a:t>	 </a:t>
            </a:r>
            <a:r>
              <a:rPr lang="fi-FI" cap="all" dirty="0"/>
              <a:t>Sebagai akibat terjadi ketidak seragaman dalam praktek akuntansi antar perusahaan bahkan antar perusahaan dalam industri yang sama. Tuntutan perlunya standar akuntansi datang dari perbankan dan kreditur lainnya karena merekalah pemakai utama laporan keuangan perusahaan. </a:t>
            </a:r>
            <a:endParaRPr lang="en-US" dirty="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fontScale="90000"/>
          </a:bodyPr>
          <a:lstStyle/>
          <a:p>
            <a:pPr lvl="0"/>
            <a:r>
              <a:rPr lang="en-US" i="1" cap="all" dirty="0" err="1"/>
              <a:t>Arti</a:t>
            </a:r>
            <a:r>
              <a:rPr lang="en-US" i="1" cap="all" dirty="0"/>
              <a:t> </a:t>
            </a:r>
            <a:r>
              <a:rPr lang="en-US" i="1" cap="all" dirty="0" err="1"/>
              <a:t>Penting</a:t>
            </a:r>
            <a:r>
              <a:rPr lang="en-US" i="1" cap="all" dirty="0"/>
              <a:t> </a:t>
            </a:r>
            <a:r>
              <a:rPr lang="en-US" i="1" cap="all" dirty="0" err="1"/>
              <a:t>Standar</a:t>
            </a:r>
            <a:r>
              <a:rPr lang="en-US" i="1" cap="all" dirty="0"/>
              <a:t> </a:t>
            </a:r>
            <a:r>
              <a:rPr lang="en-US" i="1" cap="all" dirty="0" err="1"/>
              <a:t>Akuntansi</a:t>
            </a:r>
            <a:r>
              <a:rPr lang="en-US" dirty="0"/>
              <a:t/>
            </a:r>
            <a:br>
              <a:rPr lang="en-US" dirty="0"/>
            </a:br>
            <a:endParaRPr lang="en-US" dirty="0"/>
          </a:p>
        </p:txBody>
      </p:sp>
      <p:sp>
        <p:nvSpPr>
          <p:cNvPr id="3" name="Content Placeholder 2"/>
          <p:cNvSpPr>
            <a:spLocks noGrp="1"/>
          </p:cNvSpPr>
          <p:nvPr>
            <p:ph idx="1"/>
          </p:nvPr>
        </p:nvSpPr>
        <p:spPr>
          <a:xfrm>
            <a:off x="457200" y="1371600"/>
            <a:ext cx="8229600" cy="4754563"/>
          </a:xfrm>
        </p:spPr>
        <p:txBody>
          <a:bodyPr>
            <a:normAutofit fontScale="77500" lnSpcReduction="20000"/>
          </a:bodyPr>
          <a:lstStyle/>
          <a:p>
            <a:pPr lvl="0"/>
            <a:r>
              <a:rPr lang="en-US" cap="all" dirty="0"/>
              <a:t>Member </a:t>
            </a:r>
            <a:r>
              <a:rPr lang="en-US" cap="all" dirty="0" err="1"/>
              <a:t>informasi</a:t>
            </a:r>
            <a:r>
              <a:rPr lang="en-US" cap="all" dirty="0"/>
              <a:t> </a:t>
            </a:r>
            <a:r>
              <a:rPr lang="en-US" cap="all" dirty="0" err="1"/>
              <a:t>akuntansi</a:t>
            </a:r>
            <a:r>
              <a:rPr lang="en-US" cap="all" dirty="0"/>
              <a:t> </a:t>
            </a:r>
            <a:r>
              <a:rPr lang="en-US" cap="all" dirty="0" err="1"/>
              <a:t>kepada</a:t>
            </a:r>
            <a:r>
              <a:rPr lang="en-US" cap="all" dirty="0"/>
              <a:t> </a:t>
            </a:r>
            <a:r>
              <a:rPr lang="en-US" cap="all" dirty="0" err="1"/>
              <a:t>pemakai</a:t>
            </a:r>
            <a:r>
              <a:rPr lang="en-US" cap="all" dirty="0"/>
              <a:t> </a:t>
            </a:r>
            <a:r>
              <a:rPr lang="en-US" cap="all" dirty="0" err="1"/>
              <a:t>tentang</a:t>
            </a:r>
            <a:r>
              <a:rPr lang="en-US" cap="all" dirty="0"/>
              <a:t> </a:t>
            </a:r>
            <a:r>
              <a:rPr lang="en-US" cap="all" dirty="0" err="1"/>
              <a:t>posisi</a:t>
            </a:r>
            <a:r>
              <a:rPr lang="en-US" cap="all" dirty="0"/>
              <a:t> </a:t>
            </a:r>
            <a:r>
              <a:rPr lang="en-US" cap="all" dirty="0" err="1"/>
              <a:t>keuangan</a:t>
            </a:r>
            <a:r>
              <a:rPr lang="en-US" cap="all" dirty="0"/>
              <a:t>, </a:t>
            </a:r>
            <a:r>
              <a:rPr lang="en-US" cap="all" dirty="0" err="1"/>
              <a:t>hasil</a:t>
            </a:r>
            <a:r>
              <a:rPr lang="en-US" cap="all" dirty="0"/>
              <a:t> </a:t>
            </a:r>
            <a:r>
              <a:rPr lang="en-US" cap="all" dirty="0" err="1"/>
              <a:t>usaha</a:t>
            </a:r>
            <a:r>
              <a:rPr lang="en-US" cap="all" dirty="0"/>
              <a:t>, </a:t>
            </a:r>
            <a:r>
              <a:rPr lang="en-US" cap="all" dirty="0" err="1"/>
              <a:t>dan</a:t>
            </a:r>
            <a:r>
              <a:rPr lang="en-US" cap="all" dirty="0"/>
              <a:t> </a:t>
            </a:r>
            <a:r>
              <a:rPr lang="en-US" cap="all" dirty="0" err="1"/>
              <a:t>hal-hal</a:t>
            </a:r>
            <a:r>
              <a:rPr lang="en-US" cap="all" dirty="0"/>
              <a:t> yang </a:t>
            </a:r>
            <a:r>
              <a:rPr lang="en-US" cap="all" dirty="0" err="1"/>
              <a:t>berkaitan</a:t>
            </a:r>
            <a:r>
              <a:rPr lang="en-US" cap="all" dirty="0"/>
              <a:t> </a:t>
            </a:r>
            <a:r>
              <a:rPr lang="en-US" cap="all" dirty="0" err="1"/>
              <a:t>dengan</a:t>
            </a:r>
            <a:r>
              <a:rPr lang="en-US" cap="all" dirty="0"/>
              <a:t> </a:t>
            </a:r>
            <a:r>
              <a:rPr lang="en-US" cap="all" dirty="0" err="1"/>
              <a:t>perusahaan</a:t>
            </a:r>
            <a:endParaRPr lang="en-US" dirty="0"/>
          </a:p>
          <a:p>
            <a:pPr lvl="0"/>
            <a:r>
              <a:rPr lang="en-US" cap="all" dirty="0"/>
              <a:t>Member </a:t>
            </a:r>
            <a:r>
              <a:rPr lang="en-US" cap="all" dirty="0" err="1"/>
              <a:t>pedoman</a:t>
            </a:r>
            <a:r>
              <a:rPr lang="en-US" cap="all" dirty="0"/>
              <a:t> </a:t>
            </a:r>
            <a:r>
              <a:rPr lang="en-US" cap="all" dirty="0" err="1"/>
              <a:t>dan</a:t>
            </a:r>
            <a:r>
              <a:rPr lang="en-US" cap="all" dirty="0"/>
              <a:t> </a:t>
            </a:r>
            <a:r>
              <a:rPr lang="en-US" cap="all" dirty="0" err="1"/>
              <a:t>aturan</a:t>
            </a:r>
            <a:r>
              <a:rPr lang="en-US" cap="all" dirty="0"/>
              <a:t> </a:t>
            </a:r>
            <a:r>
              <a:rPr lang="en-US" cap="all" dirty="0" err="1"/>
              <a:t>bagi</a:t>
            </a:r>
            <a:r>
              <a:rPr lang="en-US" cap="all" dirty="0"/>
              <a:t> </a:t>
            </a:r>
            <a:r>
              <a:rPr lang="en-US" cap="all" dirty="0" err="1"/>
              <a:t>akuntan</a:t>
            </a:r>
            <a:r>
              <a:rPr lang="en-US" cap="all" dirty="0"/>
              <a:t> public </a:t>
            </a:r>
            <a:r>
              <a:rPr lang="en-US" cap="all" dirty="0" err="1"/>
              <a:t>untuk</a:t>
            </a:r>
            <a:r>
              <a:rPr lang="en-US" cap="all" dirty="0"/>
              <a:t> </a:t>
            </a:r>
            <a:r>
              <a:rPr lang="en-US" cap="all" dirty="0" err="1"/>
              <a:t>melaksanakan</a:t>
            </a:r>
            <a:r>
              <a:rPr lang="en-US" cap="all" dirty="0"/>
              <a:t> </a:t>
            </a:r>
            <a:r>
              <a:rPr lang="en-US" cap="all" dirty="0" err="1"/>
              <a:t>kegiatan</a:t>
            </a:r>
            <a:r>
              <a:rPr lang="en-US" cap="all" dirty="0"/>
              <a:t> audit </a:t>
            </a:r>
            <a:r>
              <a:rPr lang="en-US" cap="all" dirty="0" err="1"/>
              <a:t>dan</a:t>
            </a:r>
            <a:r>
              <a:rPr lang="en-US" cap="all" dirty="0"/>
              <a:t> </a:t>
            </a:r>
            <a:r>
              <a:rPr lang="en-US" cap="all" dirty="0" err="1"/>
              <a:t>menguji</a:t>
            </a:r>
            <a:r>
              <a:rPr lang="en-US" cap="all" dirty="0"/>
              <a:t> </a:t>
            </a:r>
            <a:r>
              <a:rPr lang="en-US" cap="all" dirty="0" err="1"/>
              <a:t>validitas</a:t>
            </a:r>
            <a:r>
              <a:rPr lang="en-US" cap="all" dirty="0"/>
              <a:t> </a:t>
            </a:r>
            <a:r>
              <a:rPr lang="en-US" cap="all" dirty="0" err="1"/>
              <a:t>laporan</a:t>
            </a:r>
            <a:r>
              <a:rPr lang="en-US" cap="all" dirty="0"/>
              <a:t> </a:t>
            </a:r>
            <a:r>
              <a:rPr lang="en-US" cap="all" dirty="0" err="1"/>
              <a:t>keuangan</a:t>
            </a:r>
            <a:endParaRPr lang="en-US" dirty="0"/>
          </a:p>
          <a:p>
            <a:pPr lvl="0"/>
            <a:r>
              <a:rPr lang="en-US" cap="all" dirty="0" err="1"/>
              <a:t>Memberi</a:t>
            </a:r>
            <a:r>
              <a:rPr lang="en-US" cap="all" dirty="0"/>
              <a:t> data </a:t>
            </a:r>
            <a:r>
              <a:rPr lang="en-US" cap="all" dirty="0" err="1"/>
              <a:t>dasar</a:t>
            </a:r>
            <a:r>
              <a:rPr lang="en-US" cap="all" dirty="0"/>
              <a:t> </a:t>
            </a:r>
            <a:r>
              <a:rPr lang="en-US" cap="all" dirty="0" err="1"/>
              <a:t>bagi</a:t>
            </a:r>
            <a:r>
              <a:rPr lang="en-US" cap="all" dirty="0"/>
              <a:t> </a:t>
            </a:r>
            <a:r>
              <a:rPr lang="en-US" cap="all" dirty="0" err="1"/>
              <a:t>pemerintah</a:t>
            </a:r>
            <a:r>
              <a:rPr lang="en-US" cap="all" dirty="0"/>
              <a:t> </a:t>
            </a:r>
            <a:r>
              <a:rPr lang="en-US" cap="all" dirty="0" err="1"/>
              <a:t>tentang</a:t>
            </a:r>
            <a:r>
              <a:rPr lang="en-US" cap="all" dirty="0"/>
              <a:t> </a:t>
            </a:r>
            <a:r>
              <a:rPr lang="en-US" cap="all" dirty="0" err="1"/>
              <a:t>berbagai</a:t>
            </a:r>
            <a:r>
              <a:rPr lang="en-US" cap="all" dirty="0"/>
              <a:t> </a:t>
            </a:r>
            <a:r>
              <a:rPr lang="en-US" cap="all" dirty="0" err="1"/>
              <a:t>variabel</a:t>
            </a:r>
            <a:r>
              <a:rPr lang="en-US" cap="all" dirty="0"/>
              <a:t> yang </a:t>
            </a:r>
            <a:r>
              <a:rPr lang="en-US" cap="all" dirty="0" err="1"/>
              <a:t>dipandang</a:t>
            </a:r>
            <a:r>
              <a:rPr lang="en-US" cap="all" dirty="0"/>
              <a:t> </a:t>
            </a:r>
            <a:r>
              <a:rPr lang="en-US" cap="all" dirty="0" err="1"/>
              <a:t>penting</a:t>
            </a:r>
            <a:r>
              <a:rPr lang="en-US" cap="all" dirty="0"/>
              <a:t> </a:t>
            </a:r>
            <a:r>
              <a:rPr lang="en-US" cap="all" dirty="0" err="1"/>
              <a:t>dalam</a:t>
            </a:r>
            <a:r>
              <a:rPr lang="en-US" cap="all" dirty="0"/>
              <a:t> </a:t>
            </a:r>
            <a:r>
              <a:rPr lang="en-US" cap="all" dirty="0" err="1"/>
              <a:t>mendukung</a:t>
            </a:r>
            <a:r>
              <a:rPr lang="en-US" cap="all" dirty="0"/>
              <a:t> </a:t>
            </a:r>
            <a:r>
              <a:rPr lang="en-US" cap="all" dirty="0" err="1"/>
              <a:t>pengenaan</a:t>
            </a:r>
            <a:r>
              <a:rPr lang="en-US" cap="all" dirty="0"/>
              <a:t> </a:t>
            </a:r>
            <a:r>
              <a:rPr lang="en-US" cap="all" dirty="0" err="1"/>
              <a:t>pajak</a:t>
            </a:r>
            <a:r>
              <a:rPr lang="en-US" cap="all" dirty="0"/>
              <a:t>, </a:t>
            </a:r>
            <a:r>
              <a:rPr lang="en-US" cap="all" dirty="0" err="1"/>
              <a:t>pembuatan</a:t>
            </a:r>
            <a:r>
              <a:rPr lang="en-US" cap="all" dirty="0"/>
              <a:t> </a:t>
            </a:r>
            <a:r>
              <a:rPr lang="en-US" cap="all" dirty="0" err="1"/>
              <a:t>regulasi</a:t>
            </a:r>
            <a:r>
              <a:rPr lang="en-US" cap="all" dirty="0"/>
              <a:t>, </a:t>
            </a:r>
            <a:r>
              <a:rPr lang="en-US" cap="all" dirty="0" err="1"/>
              <a:t>perencanaan</a:t>
            </a:r>
            <a:r>
              <a:rPr lang="en-US" cap="all" dirty="0"/>
              <a:t> </a:t>
            </a:r>
            <a:r>
              <a:rPr lang="en-US" cap="all" dirty="0" err="1"/>
              <a:t>ekonomi</a:t>
            </a:r>
            <a:r>
              <a:rPr lang="en-US" cap="all" dirty="0"/>
              <a:t> </a:t>
            </a:r>
            <a:r>
              <a:rPr lang="en-US" cap="all" dirty="0" err="1"/>
              <a:t>dan</a:t>
            </a:r>
            <a:r>
              <a:rPr lang="en-US" cap="all" dirty="0"/>
              <a:t> </a:t>
            </a:r>
            <a:r>
              <a:rPr lang="en-US" cap="all" dirty="0" err="1"/>
              <a:t>peningkatan</a:t>
            </a:r>
            <a:r>
              <a:rPr lang="en-US" cap="all" dirty="0"/>
              <a:t> </a:t>
            </a:r>
            <a:r>
              <a:rPr lang="en-US" cap="all" dirty="0" err="1"/>
              <a:t>efisiensi</a:t>
            </a:r>
            <a:r>
              <a:rPr lang="en-US" cap="all" dirty="0"/>
              <a:t> </a:t>
            </a:r>
            <a:r>
              <a:rPr lang="en-US" cap="all" dirty="0" err="1"/>
              <a:t>dan</a:t>
            </a:r>
            <a:r>
              <a:rPr lang="en-US" cap="all" dirty="0"/>
              <a:t> </a:t>
            </a:r>
            <a:r>
              <a:rPr lang="en-US" cap="all" dirty="0" err="1"/>
              <a:t>tujuan</a:t>
            </a:r>
            <a:r>
              <a:rPr lang="en-US" cap="all" dirty="0"/>
              <a:t> social </a:t>
            </a:r>
            <a:r>
              <a:rPr lang="en-US" cap="all" dirty="0" err="1"/>
              <a:t>lainnya</a:t>
            </a:r>
            <a:endParaRPr lang="en-US" dirty="0"/>
          </a:p>
          <a:p>
            <a:r>
              <a:rPr lang="en-US" cap="all" dirty="0" err="1"/>
              <a:t>Menghasilkan</a:t>
            </a:r>
            <a:r>
              <a:rPr lang="en-US" cap="all" dirty="0"/>
              <a:t> </a:t>
            </a:r>
            <a:r>
              <a:rPr lang="en-US" cap="all" dirty="0" err="1"/>
              <a:t>prinsip-prinsip</a:t>
            </a:r>
            <a:r>
              <a:rPr lang="en-US" cap="all" dirty="0"/>
              <a:t> </a:t>
            </a:r>
            <a:r>
              <a:rPr lang="en-US" cap="all" dirty="0" err="1"/>
              <a:t>dan</a:t>
            </a:r>
            <a:r>
              <a:rPr lang="en-US" cap="all" dirty="0"/>
              <a:t> </a:t>
            </a:r>
            <a:r>
              <a:rPr lang="en-US" cap="all" dirty="0" err="1"/>
              <a:t>teori</a:t>
            </a:r>
            <a:r>
              <a:rPr lang="en-US" cap="all" dirty="0"/>
              <a:t> </a:t>
            </a:r>
            <a:r>
              <a:rPr lang="en-US" cap="all" dirty="0" err="1"/>
              <a:t>bagi</a:t>
            </a:r>
            <a:r>
              <a:rPr lang="en-US" cap="all" dirty="0"/>
              <a:t> </a:t>
            </a:r>
            <a:r>
              <a:rPr lang="en-US" cap="all" dirty="0" err="1"/>
              <a:t>mereka</a:t>
            </a:r>
            <a:r>
              <a:rPr lang="en-US" cap="all" dirty="0"/>
              <a:t> yang </a:t>
            </a:r>
            <a:r>
              <a:rPr lang="en-US" cap="all" dirty="0" err="1"/>
              <a:t>tertarik</a:t>
            </a:r>
            <a:r>
              <a:rPr lang="en-US" cap="all" dirty="0"/>
              <a:t> </a:t>
            </a:r>
            <a:r>
              <a:rPr lang="en-US" cap="all" dirty="0" err="1"/>
              <a:t>dengan</a:t>
            </a:r>
            <a:r>
              <a:rPr lang="en-US" cap="all" dirty="0"/>
              <a:t> </a:t>
            </a:r>
            <a:r>
              <a:rPr lang="en-US" cap="all" dirty="0" err="1"/>
              <a:t>disiplin</a:t>
            </a:r>
            <a:r>
              <a:rPr lang="en-US" cap="all" dirty="0"/>
              <a:t> </a:t>
            </a:r>
            <a:r>
              <a:rPr lang="en-US" cap="all" dirty="0" err="1"/>
              <a:t>akuntansi</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all" dirty="0" err="1"/>
              <a:t>Pemakai</a:t>
            </a:r>
            <a:r>
              <a:rPr lang="en-US" cap="all" dirty="0"/>
              <a:t> </a:t>
            </a:r>
            <a:r>
              <a:rPr lang="en-US" cap="all" dirty="0" err="1"/>
              <a:t>laporan</a:t>
            </a:r>
            <a:r>
              <a:rPr lang="en-US" cap="all" dirty="0"/>
              <a:t> </a:t>
            </a:r>
            <a:r>
              <a:rPr lang="en-US" cap="all" dirty="0" err="1"/>
              <a:t>keuangan</a:t>
            </a:r>
            <a:r>
              <a:rPr lang="en-US" cap="all" dirty="0"/>
              <a:t> </a:t>
            </a:r>
            <a:endParaRPr lang="en-US" dirty="0"/>
          </a:p>
        </p:txBody>
      </p:sp>
      <p:sp>
        <p:nvSpPr>
          <p:cNvPr id="3" name="Content Placeholder 2"/>
          <p:cNvSpPr>
            <a:spLocks noGrp="1"/>
          </p:cNvSpPr>
          <p:nvPr>
            <p:ph idx="1"/>
          </p:nvPr>
        </p:nvSpPr>
        <p:spPr>
          <a:xfrm>
            <a:off x="457200" y="1295400"/>
            <a:ext cx="8229600" cy="5257800"/>
          </a:xfrm>
        </p:spPr>
        <p:txBody>
          <a:bodyPr>
            <a:normAutofit fontScale="62500" lnSpcReduction="20000"/>
          </a:bodyPr>
          <a:lstStyle/>
          <a:p>
            <a:pPr lvl="0">
              <a:buNone/>
            </a:pPr>
            <a:r>
              <a:rPr lang="en-US" b="1" i="1" cap="all" dirty="0" smtClean="0"/>
              <a:t>1.    </a:t>
            </a:r>
            <a:r>
              <a:rPr lang="en-US" b="1" i="1" cap="all" dirty="0" err="1" smtClean="0"/>
              <a:t>Pemakai</a:t>
            </a:r>
            <a:r>
              <a:rPr lang="en-US" b="1" i="1" cap="all" dirty="0" smtClean="0"/>
              <a:t> </a:t>
            </a:r>
            <a:r>
              <a:rPr lang="en-US" b="1" i="1" cap="all" dirty="0" err="1"/>
              <a:t>langsung</a:t>
            </a:r>
            <a:endParaRPr lang="en-US" b="1" dirty="0"/>
          </a:p>
          <a:p>
            <a:pPr lvl="0"/>
            <a:r>
              <a:rPr lang="en-US" cap="all" dirty="0" err="1"/>
              <a:t>Pemilik</a:t>
            </a:r>
            <a:r>
              <a:rPr lang="en-US" cap="all" dirty="0"/>
              <a:t> </a:t>
            </a:r>
            <a:r>
              <a:rPr lang="en-US" cap="all" dirty="0" err="1"/>
              <a:t>perusahaan</a:t>
            </a:r>
            <a:endParaRPr lang="en-US" dirty="0"/>
          </a:p>
          <a:p>
            <a:pPr lvl="0"/>
            <a:r>
              <a:rPr lang="en-US" cap="all" dirty="0" err="1"/>
              <a:t>Kreditor</a:t>
            </a:r>
            <a:r>
              <a:rPr lang="en-US" cap="all" dirty="0"/>
              <a:t> </a:t>
            </a:r>
            <a:r>
              <a:rPr lang="en-US" cap="all" dirty="0" err="1"/>
              <a:t>dan</a:t>
            </a:r>
            <a:r>
              <a:rPr lang="en-US" cap="all" dirty="0"/>
              <a:t> supplier</a:t>
            </a:r>
            <a:endParaRPr lang="en-US" dirty="0"/>
          </a:p>
          <a:p>
            <a:pPr lvl="0"/>
            <a:r>
              <a:rPr lang="en-US" cap="all" dirty="0" err="1"/>
              <a:t>Manajemen</a:t>
            </a:r>
            <a:endParaRPr lang="en-US" dirty="0"/>
          </a:p>
          <a:p>
            <a:pPr lvl="0"/>
            <a:r>
              <a:rPr lang="en-US" cap="all" dirty="0"/>
              <a:t>Kantor </a:t>
            </a:r>
            <a:r>
              <a:rPr lang="en-US" cap="all" dirty="0" err="1"/>
              <a:t>Perpajakan</a:t>
            </a:r>
            <a:endParaRPr lang="en-US" dirty="0"/>
          </a:p>
          <a:p>
            <a:pPr lvl="0"/>
            <a:r>
              <a:rPr lang="en-US" cap="all" dirty="0" err="1"/>
              <a:t>Karyawan</a:t>
            </a:r>
            <a:r>
              <a:rPr lang="en-US" cap="all" dirty="0"/>
              <a:t> </a:t>
            </a:r>
            <a:r>
              <a:rPr lang="en-US" cap="all" dirty="0" err="1"/>
              <a:t>perusahaan</a:t>
            </a:r>
            <a:endParaRPr lang="en-US" dirty="0"/>
          </a:p>
          <a:p>
            <a:pPr lvl="0"/>
            <a:r>
              <a:rPr lang="en-US" cap="all" dirty="0" err="1"/>
              <a:t>Pelanggan</a:t>
            </a:r>
            <a:endParaRPr lang="en-US" dirty="0"/>
          </a:p>
          <a:p>
            <a:pPr lvl="0">
              <a:buNone/>
            </a:pPr>
            <a:r>
              <a:rPr lang="en-US" b="1" i="1" cap="all" dirty="0" smtClean="0"/>
              <a:t>2.    </a:t>
            </a:r>
            <a:r>
              <a:rPr lang="en-US" b="1" i="1" cap="all" dirty="0" err="1" smtClean="0"/>
              <a:t>Pemakai</a:t>
            </a:r>
            <a:r>
              <a:rPr lang="en-US" b="1" i="1" cap="all" dirty="0" smtClean="0"/>
              <a:t> </a:t>
            </a:r>
            <a:r>
              <a:rPr lang="en-US" b="1" i="1" cap="all" dirty="0" err="1"/>
              <a:t>Tidak</a:t>
            </a:r>
            <a:r>
              <a:rPr lang="en-US" b="1" i="1" cap="all" dirty="0"/>
              <a:t> </a:t>
            </a:r>
            <a:r>
              <a:rPr lang="en-US" b="1" i="1" cap="all" dirty="0" err="1"/>
              <a:t>Langsung</a:t>
            </a:r>
            <a:endParaRPr lang="en-US" b="1" dirty="0"/>
          </a:p>
          <a:p>
            <a:pPr lvl="0"/>
            <a:r>
              <a:rPr lang="en-US" cap="all" dirty="0" err="1"/>
              <a:t>Analis</a:t>
            </a:r>
            <a:r>
              <a:rPr lang="en-US" cap="all" dirty="0"/>
              <a:t> </a:t>
            </a:r>
            <a:r>
              <a:rPr lang="en-US" cap="all" dirty="0" err="1"/>
              <a:t>dan</a:t>
            </a:r>
            <a:r>
              <a:rPr lang="en-US" cap="all" dirty="0"/>
              <a:t> </a:t>
            </a:r>
            <a:r>
              <a:rPr lang="en-US" cap="all" dirty="0" err="1"/>
              <a:t>konsultan</a:t>
            </a:r>
            <a:r>
              <a:rPr lang="en-US" cap="all" dirty="0"/>
              <a:t> </a:t>
            </a:r>
            <a:r>
              <a:rPr lang="en-US" cap="all" dirty="0" err="1"/>
              <a:t>keuangan</a:t>
            </a:r>
            <a:r>
              <a:rPr lang="en-US" cap="all" dirty="0"/>
              <a:t> </a:t>
            </a:r>
            <a:endParaRPr lang="en-US" dirty="0"/>
          </a:p>
          <a:p>
            <a:pPr lvl="0"/>
            <a:r>
              <a:rPr lang="en-US" cap="all" dirty="0" err="1"/>
              <a:t>Pasar</a:t>
            </a:r>
            <a:r>
              <a:rPr lang="en-US" cap="all" dirty="0"/>
              <a:t> Modal </a:t>
            </a:r>
            <a:r>
              <a:rPr lang="en-US" cap="all" dirty="0" err="1"/>
              <a:t>Pengacara</a:t>
            </a:r>
            <a:endParaRPr lang="en-US" dirty="0"/>
          </a:p>
          <a:p>
            <a:pPr lvl="0"/>
            <a:r>
              <a:rPr lang="en-US" cap="all" dirty="0" err="1"/>
              <a:t>Badan</a:t>
            </a:r>
            <a:r>
              <a:rPr lang="en-US" cap="all" dirty="0"/>
              <a:t> </a:t>
            </a:r>
            <a:r>
              <a:rPr lang="en-US" cap="all" dirty="0" err="1"/>
              <a:t>Pembuat</a:t>
            </a:r>
            <a:r>
              <a:rPr lang="en-US" cap="all" dirty="0"/>
              <a:t> </a:t>
            </a:r>
            <a:r>
              <a:rPr lang="en-US" cap="all" dirty="0" err="1"/>
              <a:t>Peraturan</a:t>
            </a:r>
            <a:r>
              <a:rPr lang="en-US" cap="all" dirty="0"/>
              <a:t>/</a:t>
            </a:r>
            <a:r>
              <a:rPr lang="en-US" cap="all" dirty="0" err="1"/>
              <a:t>Undang-Undang</a:t>
            </a:r>
            <a:endParaRPr lang="en-US" dirty="0"/>
          </a:p>
          <a:p>
            <a:pPr lvl="0"/>
            <a:r>
              <a:rPr lang="en-US" cap="all" dirty="0" err="1"/>
              <a:t>Agen</a:t>
            </a:r>
            <a:r>
              <a:rPr lang="en-US" cap="all" dirty="0"/>
              <a:t> </a:t>
            </a:r>
            <a:r>
              <a:rPr lang="en-US" cap="all" dirty="0" err="1"/>
              <a:t>Pelaporan</a:t>
            </a:r>
            <a:endParaRPr lang="en-US" dirty="0"/>
          </a:p>
          <a:p>
            <a:pPr lvl="0"/>
            <a:r>
              <a:rPr lang="en-US" cap="all" dirty="0" err="1"/>
              <a:t>Asosiasi</a:t>
            </a:r>
            <a:r>
              <a:rPr lang="en-US" cap="all" dirty="0"/>
              <a:t> </a:t>
            </a:r>
            <a:r>
              <a:rPr lang="en-US" cap="all" dirty="0" err="1"/>
              <a:t>Perdagangan</a:t>
            </a:r>
            <a:endParaRPr lang="en-US" dirty="0"/>
          </a:p>
          <a:p>
            <a:pPr lvl="0"/>
            <a:r>
              <a:rPr lang="en-US" cap="all" dirty="0" err="1"/>
              <a:t>Serikat</a:t>
            </a:r>
            <a:r>
              <a:rPr lang="en-US" cap="all" dirty="0"/>
              <a:t> </a:t>
            </a:r>
            <a:r>
              <a:rPr lang="en-US" cap="all" dirty="0" err="1"/>
              <a:t>Pekerja</a:t>
            </a:r>
            <a:endParaRPr lang="en-US" dirty="0"/>
          </a:p>
          <a:p>
            <a:pPr lvl="0"/>
            <a:r>
              <a:rPr lang="en-US" cap="all" dirty="0" err="1"/>
              <a:t>Pesaing</a:t>
            </a:r>
            <a:endParaRPr lang="en-US" dirty="0"/>
          </a:p>
          <a:p>
            <a:pPr lvl="0"/>
            <a:r>
              <a:rPr lang="en-US" cap="all" dirty="0" err="1"/>
              <a:t>Masyarakat</a:t>
            </a:r>
            <a:r>
              <a:rPr lang="en-US" cap="all" dirty="0"/>
              <a:t> </a:t>
            </a:r>
            <a:r>
              <a:rPr lang="en-US" cap="all" dirty="0" err="1"/>
              <a:t>Umum</a:t>
            </a:r>
            <a:endParaRPr lang="en-US" dirty="0"/>
          </a:p>
          <a:p>
            <a:pPr lvl="0"/>
            <a:r>
              <a:rPr lang="en-US" cap="all" dirty="0" err="1"/>
              <a:t>Departemen</a:t>
            </a:r>
            <a:r>
              <a:rPr lang="en-US" cap="all" dirty="0"/>
              <a:t> </a:t>
            </a:r>
            <a:r>
              <a:rPr lang="en-US" cap="all" dirty="0" err="1"/>
              <a:t>pemerintah</a:t>
            </a:r>
            <a:endParaRPr lang="en-US" dirty="0"/>
          </a:p>
          <a:p>
            <a:pPr>
              <a:buNone/>
            </a:pPr>
            <a:endParaRPr lang="en-US" dirty="0"/>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503238"/>
          </a:xfrm>
        </p:spPr>
        <p:txBody>
          <a:bodyPr>
            <a:normAutofit fontScale="90000"/>
          </a:bodyPr>
          <a:lstStyle/>
          <a:p>
            <a:r>
              <a:rPr lang="en-US" cap="all" dirty="0" err="1" smtClean="0"/>
              <a:t>ada</a:t>
            </a:r>
            <a:r>
              <a:rPr lang="en-US" cap="all" dirty="0" smtClean="0"/>
              <a:t> </a:t>
            </a:r>
            <a:r>
              <a:rPr lang="en-US" cap="all" dirty="0" err="1" smtClean="0"/>
              <a:t>tiga</a:t>
            </a:r>
            <a:r>
              <a:rPr lang="en-US" cap="all" dirty="0" smtClean="0"/>
              <a:t> </a:t>
            </a:r>
            <a:r>
              <a:rPr lang="en-US" cap="all" dirty="0" err="1" smtClean="0"/>
              <a:t>jenis</a:t>
            </a:r>
            <a:r>
              <a:rPr lang="en-US" cap="all" dirty="0" smtClean="0"/>
              <a:t> </a:t>
            </a:r>
            <a:r>
              <a:rPr lang="en-US" cap="all" dirty="0" err="1" smtClean="0"/>
              <a:t>laporan</a:t>
            </a:r>
            <a:r>
              <a:rPr lang="en-US" cap="all" dirty="0" smtClean="0"/>
              <a:t> </a:t>
            </a:r>
            <a:r>
              <a:rPr lang="en-US" cap="all" dirty="0" err="1" smtClean="0"/>
              <a:t>keuangan</a:t>
            </a:r>
            <a:r>
              <a:rPr lang="en-US" cap="all" dirty="0" smtClean="0"/>
              <a:t>, </a:t>
            </a:r>
            <a:r>
              <a:rPr lang="en-US" cap="all" dirty="0" err="1" smtClean="0"/>
              <a:t>yaitu</a:t>
            </a:r>
            <a:r>
              <a:rPr lang="en-US" cap="all" dirty="0" smtClean="0"/>
              <a:t> :</a:t>
            </a:r>
            <a:r>
              <a:rPr lang="en-US" dirty="0" smtClean="0"/>
              <a:t/>
            </a:r>
            <a:br>
              <a:rPr lang="en-US" dirty="0" smtClean="0"/>
            </a:br>
            <a:endParaRPr lang="en-US" dirty="0"/>
          </a:p>
        </p:txBody>
      </p:sp>
      <p:sp>
        <p:nvSpPr>
          <p:cNvPr id="3" name="Content Placeholder 2"/>
          <p:cNvSpPr>
            <a:spLocks noGrp="1"/>
          </p:cNvSpPr>
          <p:nvPr>
            <p:ph idx="1"/>
          </p:nvPr>
        </p:nvSpPr>
        <p:spPr>
          <a:xfrm>
            <a:off x="457200" y="1828800"/>
            <a:ext cx="8229600" cy="4297363"/>
          </a:xfrm>
        </p:spPr>
        <p:txBody>
          <a:bodyPr/>
          <a:lstStyle/>
          <a:p>
            <a:pPr lvl="0"/>
            <a:r>
              <a:rPr lang="en-US" cap="all" dirty="0" err="1" smtClean="0"/>
              <a:t>Laporan</a:t>
            </a:r>
            <a:r>
              <a:rPr lang="en-US" cap="all" dirty="0" smtClean="0"/>
              <a:t> </a:t>
            </a:r>
            <a:r>
              <a:rPr lang="en-US" cap="all" dirty="0" err="1"/>
              <a:t>keuangan</a:t>
            </a:r>
            <a:r>
              <a:rPr lang="en-US" cap="all" dirty="0"/>
              <a:t> </a:t>
            </a:r>
            <a:r>
              <a:rPr lang="en-US" cap="all" dirty="0" err="1"/>
              <a:t>bertujuan</a:t>
            </a:r>
            <a:r>
              <a:rPr lang="en-US" cap="all" dirty="0"/>
              <a:t> </a:t>
            </a:r>
            <a:r>
              <a:rPr lang="en-US" cap="all" dirty="0" err="1"/>
              <a:t>umum</a:t>
            </a:r>
            <a:endParaRPr lang="en-US" dirty="0"/>
          </a:p>
          <a:p>
            <a:pPr lvl="0"/>
            <a:r>
              <a:rPr lang="en-US" cap="all" dirty="0" err="1"/>
              <a:t>Laporan</a:t>
            </a:r>
            <a:r>
              <a:rPr lang="en-US" cap="all" dirty="0"/>
              <a:t> </a:t>
            </a:r>
            <a:r>
              <a:rPr lang="en-US" cap="all" dirty="0" err="1"/>
              <a:t>keuangan</a:t>
            </a:r>
            <a:r>
              <a:rPr lang="en-US" cap="all" dirty="0"/>
              <a:t> </a:t>
            </a:r>
            <a:r>
              <a:rPr lang="en-US" cap="all" dirty="0" err="1"/>
              <a:t>bertujuan</a:t>
            </a:r>
            <a:r>
              <a:rPr lang="en-US" cap="all" dirty="0"/>
              <a:t> </a:t>
            </a:r>
            <a:r>
              <a:rPr lang="en-US" cap="all" dirty="0" err="1"/>
              <a:t>khusus</a:t>
            </a:r>
            <a:endParaRPr lang="en-US" dirty="0"/>
          </a:p>
          <a:p>
            <a:pPr lvl="0"/>
            <a:r>
              <a:rPr lang="en-US" cap="all" dirty="0" err="1"/>
              <a:t>Pengungkapan</a:t>
            </a:r>
            <a:r>
              <a:rPr lang="en-US" cap="all" dirty="0"/>
              <a:t> yang </a:t>
            </a:r>
            <a:r>
              <a:rPr lang="en-US" cap="all" dirty="0" err="1"/>
              <a:t>berbeda</a:t>
            </a:r>
            <a:r>
              <a:rPr lang="en-US" cap="all" dirty="0"/>
              <a:t> yang </a:t>
            </a:r>
            <a:r>
              <a:rPr lang="en-US" cap="all" dirty="0" err="1"/>
              <a:t>menyajikan</a:t>
            </a:r>
            <a:r>
              <a:rPr lang="en-US" cap="all" dirty="0"/>
              <a:t> </a:t>
            </a:r>
            <a:r>
              <a:rPr lang="en-US" cap="all" dirty="0" err="1"/>
              <a:t>angka-angka</a:t>
            </a:r>
            <a:r>
              <a:rPr lang="en-US" cap="all" dirty="0"/>
              <a:t> </a:t>
            </a:r>
            <a:r>
              <a:rPr lang="en-US" cap="all" dirty="0" err="1"/>
              <a:t>atau</a:t>
            </a:r>
            <a:r>
              <a:rPr lang="en-US" cap="all" dirty="0"/>
              <a:t> </a:t>
            </a:r>
            <a:r>
              <a:rPr lang="en-US" cap="all" dirty="0" err="1"/>
              <a:t>gambaran</a:t>
            </a:r>
            <a:r>
              <a:rPr lang="en-US" cap="all" dirty="0"/>
              <a:t> yang </a:t>
            </a:r>
            <a:r>
              <a:rPr lang="en-US" cap="all" dirty="0" err="1"/>
              <a:t>berbeda</a:t>
            </a:r>
            <a:r>
              <a:rPr lang="en-US" cap="all" dirty="0"/>
              <a:t> agar </a:t>
            </a:r>
            <a:r>
              <a:rPr lang="en-US" cap="all" dirty="0" err="1"/>
              <a:t>memungkinkan</a:t>
            </a:r>
            <a:r>
              <a:rPr lang="en-US" cap="all" dirty="0"/>
              <a:t> </a:t>
            </a:r>
            <a:r>
              <a:rPr lang="en-US" cap="all" dirty="0" err="1"/>
              <a:t>pemakai</a:t>
            </a:r>
            <a:r>
              <a:rPr lang="en-US" cap="all" dirty="0"/>
              <a:t> </a:t>
            </a:r>
            <a:r>
              <a:rPr lang="en-US" cap="all" dirty="0" err="1"/>
              <a:t>untuk</a:t>
            </a:r>
            <a:r>
              <a:rPr lang="en-US" cap="all" dirty="0"/>
              <a:t> </a:t>
            </a:r>
            <a:r>
              <a:rPr lang="en-US" cap="all" dirty="0" err="1"/>
              <a:t>memiliki</a:t>
            </a:r>
            <a:r>
              <a:rPr lang="en-US" cap="all" dirty="0"/>
              <a:t> </a:t>
            </a:r>
            <a:r>
              <a:rPr lang="en-US" cap="all" dirty="0" err="1"/>
              <a:t>informasi</a:t>
            </a:r>
            <a:r>
              <a:rPr lang="en-US" cap="all" dirty="0"/>
              <a:t> yang </a:t>
            </a:r>
            <a:r>
              <a:rPr lang="en-US" cap="all" dirty="0" err="1"/>
              <a:t>relevan</a:t>
            </a:r>
            <a:endParaRPr lang="en-US" dirty="0"/>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fontScale="90000"/>
          </a:bodyPr>
          <a:lstStyle/>
          <a:p>
            <a:pPr lvl="0"/>
            <a:r>
              <a:rPr lang="en-US" i="1" cap="all" dirty="0" err="1"/>
              <a:t>Politisasi</a:t>
            </a:r>
            <a:r>
              <a:rPr lang="en-US" i="1" cap="all" dirty="0"/>
              <a:t> </a:t>
            </a:r>
            <a:r>
              <a:rPr lang="en-US" i="1" cap="all" dirty="0" err="1"/>
              <a:t>Dalam</a:t>
            </a:r>
            <a:r>
              <a:rPr lang="en-US" i="1" cap="all" dirty="0"/>
              <a:t> </a:t>
            </a:r>
            <a:r>
              <a:rPr lang="en-US" i="1" cap="all" dirty="0" err="1"/>
              <a:t>Penentuan</a:t>
            </a:r>
            <a:r>
              <a:rPr lang="en-US" i="1" cap="all" dirty="0"/>
              <a:t> </a:t>
            </a:r>
            <a:r>
              <a:rPr lang="en-US" i="1" cap="all" dirty="0" err="1"/>
              <a:t>Standar</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cap="all" dirty="0" smtClean="0"/>
              <a:t>    </a:t>
            </a:r>
            <a:r>
              <a:rPr lang="en-US" cap="all" dirty="0" err="1" smtClean="0"/>
              <a:t>Dalam</a:t>
            </a:r>
            <a:r>
              <a:rPr lang="en-US" cap="all" dirty="0" smtClean="0"/>
              <a:t> </a:t>
            </a:r>
            <a:r>
              <a:rPr lang="en-US" cap="all" dirty="0" err="1"/>
              <a:t>menentukan</a:t>
            </a:r>
            <a:r>
              <a:rPr lang="en-US" cap="all" dirty="0"/>
              <a:t> </a:t>
            </a:r>
            <a:r>
              <a:rPr lang="en-US" cap="all" dirty="0" err="1"/>
              <a:t>standar</a:t>
            </a:r>
            <a:r>
              <a:rPr lang="en-US" cap="all" dirty="0"/>
              <a:t> </a:t>
            </a:r>
            <a:r>
              <a:rPr lang="en-US" cap="all" dirty="0" err="1"/>
              <a:t>ada</a:t>
            </a:r>
            <a:r>
              <a:rPr lang="en-US" cap="all" dirty="0"/>
              <a:t> </a:t>
            </a:r>
            <a:r>
              <a:rPr lang="en-US" cap="all" dirty="0" err="1" smtClean="0"/>
              <a:t>dua</a:t>
            </a:r>
            <a:r>
              <a:rPr lang="en-US" cap="all" dirty="0" smtClean="0"/>
              <a:t> </a:t>
            </a:r>
            <a:r>
              <a:rPr lang="en-US" cap="all" dirty="0" err="1" smtClean="0"/>
              <a:t>pendekatan</a:t>
            </a:r>
            <a:r>
              <a:rPr lang="en-US" cap="all" dirty="0" smtClean="0"/>
              <a:t> </a:t>
            </a:r>
            <a:r>
              <a:rPr lang="en-US" cap="all" dirty="0"/>
              <a:t>yang </a:t>
            </a:r>
            <a:r>
              <a:rPr lang="en-US" cap="all" dirty="0" err="1"/>
              <a:t>dapat</a:t>
            </a:r>
            <a:r>
              <a:rPr lang="en-US" cap="all" dirty="0"/>
              <a:t> </a:t>
            </a:r>
            <a:r>
              <a:rPr lang="en-US" cap="all" dirty="0" err="1"/>
              <a:t>digunakan</a:t>
            </a:r>
            <a:r>
              <a:rPr lang="en-US" cap="all" dirty="0"/>
              <a:t> :</a:t>
            </a:r>
            <a:endParaRPr lang="en-US" dirty="0"/>
          </a:p>
          <a:p>
            <a:pPr lvl="0"/>
            <a:r>
              <a:rPr lang="en-US" i="1" cap="all" dirty="0"/>
              <a:t>Representative faithfulness</a:t>
            </a:r>
            <a:endParaRPr lang="en-US" dirty="0"/>
          </a:p>
          <a:p>
            <a:pPr>
              <a:buNone/>
            </a:pPr>
            <a:r>
              <a:rPr lang="en-US" cap="all" dirty="0" smtClean="0"/>
              <a:t>	</a:t>
            </a:r>
            <a:r>
              <a:rPr lang="en-US" cap="all" dirty="0" err="1" smtClean="0"/>
              <a:t>Pendekatan</a:t>
            </a:r>
            <a:r>
              <a:rPr lang="en-US" cap="all" dirty="0" smtClean="0"/>
              <a:t> </a:t>
            </a:r>
            <a:r>
              <a:rPr lang="en-US" cap="all" dirty="0" err="1"/>
              <a:t>ini</a:t>
            </a:r>
            <a:r>
              <a:rPr lang="en-US" cap="all" dirty="0"/>
              <a:t> </a:t>
            </a:r>
            <a:r>
              <a:rPr lang="en-US" cap="all" dirty="0" err="1"/>
              <a:t>menghendaki</a:t>
            </a:r>
            <a:r>
              <a:rPr lang="en-US" cap="all" dirty="0"/>
              <a:t> </a:t>
            </a:r>
            <a:r>
              <a:rPr lang="en-US" cap="all" dirty="0" err="1"/>
              <a:t>pelaporan</a:t>
            </a:r>
            <a:r>
              <a:rPr lang="en-US" cap="all" dirty="0"/>
              <a:t> yang </a:t>
            </a:r>
            <a:r>
              <a:rPr lang="en-US" cap="all" dirty="0" err="1"/>
              <a:t>bersifat</a:t>
            </a:r>
            <a:r>
              <a:rPr lang="en-US" cap="all" dirty="0"/>
              <a:t> </a:t>
            </a:r>
            <a:r>
              <a:rPr lang="en-US" cap="all" dirty="0" err="1"/>
              <a:t>netral</a:t>
            </a:r>
            <a:r>
              <a:rPr lang="en-US" cap="all" dirty="0"/>
              <a:t> </a:t>
            </a:r>
            <a:r>
              <a:rPr lang="en-US" cap="all" dirty="0" err="1"/>
              <a:t>dan</a:t>
            </a:r>
            <a:r>
              <a:rPr lang="en-US" cap="all" dirty="0"/>
              <a:t> </a:t>
            </a:r>
            <a:r>
              <a:rPr lang="en-US" cap="all" dirty="0" err="1"/>
              <a:t>penyajian</a:t>
            </a:r>
            <a:r>
              <a:rPr lang="en-US" cap="all" dirty="0"/>
              <a:t> </a:t>
            </a:r>
            <a:r>
              <a:rPr lang="en-US" cap="all" dirty="0" err="1"/>
              <a:t>secara</a:t>
            </a:r>
            <a:r>
              <a:rPr lang="en-US" cap="all" dirty="0"/>
              <a:t> </a:t>
            </a:r>
            <a:r>
              <a:rPr lang="en-US" cap="all" dirty="0" err="1"/>
              <a:t>wajar</a:t>
            </a:r>
            <a:r>
              <a:rPr lang="en-US" cap="all" dirty="0"/>
              <a:t> </a:t>
            </a:r>
            <a:r>
              <a:rPr lang="en-US" cap="all" dirty="0" err="1"/>
              <a:t>laporan</a:t>
            </a:r>
            <a:r>
              <a:rPr lang="en-US" cap="all" dirty="0"/>
              <a:t> </a:t>
            </a:r>
            <a:r>
              <a:rPr lang="en-US" cap="all" dirty="0" err="1"/>
              <a:t>keuangan</a:t>
            </a:r>
            <a:r>
              <a:rPr lang="en-US" cap="all" dirty="0"/>
              <a:t> </a:t>
            </a:r>
            <a:r>
              <a:rPr lang="en-US" cap="all" dirty="0" err="1"/>
              <a:t>melalui</a:t>
            </a:r>
            <a:r>
              <a:rPr lang="en-US" cap="all" dirty="0"/>
              <a:t> </a:t>
            </a:r>
            <a:r>
              <a:rPr lang="en-US" cap="all" dirty="0" err="1"/>
              <a:t>proses</a:t>
            </a:r>
            <a:r>
              <a:rPr lang="en-US" cap="all" dirty="0"/>
              <a:t> </a:t>
            </a:r>
            <a:r>
              <a:rPr lang="en-US" cap="all" dirty="0" err="1"/>
              <a:t>penentuan</a:t>
            </a:r>
            <a:r>
              <a:rPr lang="en-US" cap="all" dirty="0"/>
              <a:t> </a:t>
            </a:r>
            <a:r>
              <a:rPr lang="en-US" cap="all" dirty="0" err="1"/>
              <a:t>standar</a:t>
            </a:r>
            <a:r>
              <a:rPr lang="en-US" cap="all" dirty="0"/>
              <a:t>.</a:t>
            </a:r>
            <a:endParaRPr lang="en-US" dirty="0"/>
          </a:p>
          <a:p>
            <a:pPr lvl="0"/>
            <a:r>
              <a:rPr lang="en-US" i="1" cap="all" dirty="0"/>
              <a:t>Economic Consequences</a:t>
            </a:r>
            <a:endParaRPr lang="en-US" dirty="0"/>
          </a:p>
          <a:p>
            <a:pPr>
              <a:buNone/>
            </a:pPr>
            <a:r>
              <a:rPr lang="en-US" cap="all" dirty="0" smtClean="0"/>
              <a:t>	</a:t>
            </a:r>
            <a:r>
              <a:rPr lang="en-US" cap="all" dirty="0" err="1" smtClean="0"/>
              <a:t>Pendekatan</a:t>
            </a:r>
            <a:r>
              <a:rPr lang="en-US" cap="all" dirty="0" smtClean="0"/>
              <a:t> </a:t>
            </a:r>
            <a:r>
              <a:rPr lang="en-US" cap="all" dirty="0" err="1"/>
              <a:t>ini</a:t>
            </a:r>
            <a:r>
              <a:rPr lang="en-US" cap="all" dirty="0"/>
              <a:t> </a:t>
            </a:r>
            <a:r>
              <a:rPr lang="en-US" cap="all" dirty="0" err="1"/>
              <a:t>menghendaki</a:t>
            </a:r>
            <a:r>
              <a:rPr lang="en-US" cap="all" dirty="0"/>
              <a:t> </a:t>
            </a:r>
            <a:r>
              <a:rPr lang="en-US" cap="all" dirty="0" err="1"/>
              <a:t>perlunya</a:t>
            </a:r>
            <a:r>
              <a:rPr lang="en-US" cap="all" dirty="0"/>
              <a:t> </a:t>
            </a:r>
            <a:r>
              <a:rPr lang="en-US" cap="all" dirty="0" err="1"/>
              <a:t>adopsi</a:t>
            </a:r>
            <a:r>
              <a:rPr lang="en-US" cap="all" dirty="0"/>
              <a:t> </a:t>
            </a:r>
            <a:r>
              <a:rPr lang="en-US" cap="all" dirty="0" err="1"/>
              <a:t>standar</a:t>
            </a:r>
            <a:r>
              <a:rPr lang="en-US" cap="all" dirty="0"/>
              <a:t> yang </a:t>
            </a:r>
            <a:r>
              <a:rPr lang="en-US" cap="all" dirty="0" err="1"/>
              <a:t>memiliki</a:t>
            </a:r>
            <a:r>
              <a:rPr lang="en-US" cap="all" dirty="0"/>
              <a:t> </a:t>
            </a:r>
            <a:r>
              <a:rPr lang="en-US" cap="all" dirty="0" err="1"/>
              <a:t>konsekuensi</a:t>
            </a:r>
            <a:r>
              <a:rPr lang="en-US" cap="all" dirty="0"/>
              <a:t> </a:t>
            </a:r>
            <a:r>
              <a:rPr lang="en-US" cap="all" dirty="0" err="1"/>
              <a:t>ekonomi</a:t>
            </a:r>
            <a:r>
              <a:rPr lang="en-US" cap="all" dirty="0"/>
              <a:t> yang </a:t>
            </a:r>
            <a:r>
              <a:rPr lang="en-US" cap="all" dirty="0" err="1"/>
              <a:t>menguntungkan</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31838"/>
          </a:xfrm>
        </p:spPr>
        <p:txBody>
          <a:bodyPr>
            <a:normAutofit fontScale="90000"/>
          </a:bodyPr>
          <a:lstStyle/>
          <a:p>
            <a:pPr lvl="0"/>
            <a:r>
              <a:rPr lang="en-US" i="1" cap="all" dirty="0" err="1"/>
              <a:t>Proses</a:t>
            </a:r>
            <a:r>
              <a:rPr lang="en-US" i="1" cap="all" dirty="0"/>
              <a:t> </a:t>
            </a:r>
            <a:r>
              <a:rPr lang="en-US" i="1" cap="all" dirty="0" err="1"/>
              <a:t>Penentuan</a:t>
            </a:r>
            <a:r>
              <a:rPr lang="en-US" i="1" cap="all" dirty="0"/>
              <a:t> </a:t>
            </a:r>
            <a:r>
              <a:rPr lang="en-US" i="1" cap="all" dirty="0" err="1"/>
              <a:t>Standar</a:t>
            </a:r>
            <a:r>
              <a:rPr lang="en-US" dirty="0"/>
              <a:t/>
            </a:r>
            <a:br>
              <a:rPr lang="en-US" dirty="0"/>
            </a:br>
            <a:endParaRPr lang="en-US" dirty="0"/>
          </a:p>
        </p:txBody>
      </p:sp>
      <p:sp>
        <p:nvSpPr>
          <p:cNvPr id="3" name="Content Placeholder 2"/>
          <p:cNvSpPr>
            <a:spLocks noGrp="1"/>
          </p:cNvSpPr>
          <p:nvPr>
            <p:ph idx="1"/>
          </p:nvPr>
        </p:nvSpPr>
        <p:spPr>
          <a:xfrm>
            <a:off x="457200" y="1295400"/>
            <a:ext cx="8229600" cy="4830763"/>
          </a:xfrm>
        </p:spPr>
        <p:txBody>
          <a:bodyPr>
            <a:normAutofit fontScale="92500" lnSpcReduction="20000"/>
          </a:bodyPr>
          <a:lstStyle/>
          <a:p>
            <a:pPr lvl="0"/>
            <a:r>
              <a:rPr lang="en-US" cap="all" dirty="0" err="1"/>
              <a:t>Identifikasi</a:t>
            </a:r>
            <a:r>
              <a:rPr lang="en-US" cap="all" dirty="0"/>
              <a:t> </a:t>
            </a:r>
            <a:r>
              <a:rPr lang="en-US" cap="all" dirty="0" err="1"/>
              <a:t>masalah</a:t>
            </a:r>
            <a:r>
              <a:rPr lang="en-US" cap="all" dirty="0"/>
              <a:t> </a:t>
            </a:r>
            <a:r>
              <a:rPr lang="en-US" cap="all" dirty="0" err="1"/>
              <a:t>dan</a:t>
            </a:r>
            <a:r>
              <a:rPr lang="en-US" cap="all" dirty="0"/>
              <a:t> </a:t>
            </a:r>
            <a:r>
              <a:rPr lang="en-US" cap="all" dirty="0" err="1"/>
              <a:t>masalah</a:t>
            </a:r>
            <a:r>
              <a:rPr lang="en-US" cap="all" dirty="0"/>
              <a:t> yang </a:t>
            </a:r>
            <a:r>
              <a:rPr lang="en-US" cap="all" dirty="0" err="1"/>
              <a:t>muncul</a:t>
            </a:r>
            <a:r>
              <a:rPr lang="en-US" cap="all" dirty="0"/>
              <a:t> </a:t>
            </a:r>
            <a:r>
              <a:rPr lang="en-US" cap="all" dirty="0" err="1"/>
              <a:t>dicatat</a:t>
            </a:r>
            <a:r>
              <a:rPr lang="en-US" cap="all" dirty="0"/>
              <a:t> </a:t>
            </a:r>
            <a:r>
              <a:rPr lang="en-US" cap="all" dirty="0" err="1"/>
              <a:t>dalam</a:t>
            </a:r>
            <a:r>
              <a:rPr lang="en-US" cap="all" dirty="0"/>
              <a:t> agenda FASB</a:t>
            </a:r>
            <a:endParaRPr lang="en-US" dirty="0"/>
          </a:p>
          <a:p>
            <a:pPr lvl="0"/>
            <a:r>
              <a:rPr lang="en-US" cap="all" dirty="0" err="1"/>
              <a:t>Penunjukkan</a:t>
            </a:r>
            <a:r>
              <a:rPr lang="en-US" cap="all" dirty="0"/>
              <a:t> </a:t>
            </a:r>
            <a:r>
              <a:rPr lang="en-US" cap="all" dirty="0" err="1"/>
              <a:t>grup</a:t>
            </a:r>
            <a:r>
              <a:rPr lang="en-US" cap="all" dirty="0"/>
              <a:t> yang </a:t>
            </a:r>
            <a:r>
              <a:rPr lang="en-US" cap="all" dirty="0" err="1"/>
              <a:t>anggotanya</a:t>
            </a:r>
            <a:r>
              <a:rPr lang="en-US" cap="all" dirty="0"/>
              <a:t> </a:t>
            </a:r>
            <a:r>
              <a:rPr lang="en-US" cap="all" dirty="0" err="1"/>
              <a:t>terdiri</a:t>
            </a:r>
            <a:r>
              <a:rPr lang="en-US" cap="all" dirty="0"/>
              <a:t> </a:t>
            </a:r>
            <a:r>
              <a:rPr lang="en-US" cap="all" dirty="0" err="1"/>
              <a:t>dari</a:t>
            </a:r>
            <a:r>
              <a:rPr lang="en-US" cap="all" dirty="0"/>
              <a:t> </a:t>
            </a:r>
            <a:r>
              <a:rPr lang="en-US" cap="all" dirty="0" err="1"/>
              <a:t>masyarakat</a:t>
            </a:r>
            <a:r>
              <a:rPr lang="en-US" cap="all" dirty="0"/>
              <a:t> </a:t>
            </a:r>
            <a:r>
              <a:rPr lang="en-US" cap="all" dirty="0" err="1"/>
              <a:t>akuntansi</a:t>
            </a:r>
            <a:r>
              <a:rPr lang="en-US" cap="all" dirty="0"/>
              <a:t> </a:t>
            </a:r>
            <a:r>
              <a:rPr lang="en-US" cap="all" dirty="0" err="1"/>
              <a:t>dan</a:t>
            </a:r>
            <a:r>
              <a:rPr lang="en-US" cap="all" dirty="0"/>
              <a:t> </a:t>
            </a:r>
            <a:r>
              <a:rPr lang="en-US" cap="all" dirty="0" err="1"/>
              <a:t>bisnis</a:t>
            </a:r>
            <a:endParaRPr lang="en-US" dirty="0"/>
          </a:p>
          <a:p>
            <a:pPr lvl="0"/>
            <a:r>
              <a:rPr lang="en-US" cap="all" dirty="0"/>
              <a:t>DM </a:t>
            </a:r>
            <a:r>
              <a:rPr lang="en-US" cap="all" dirty="0" err="1"/>
              <a:t>disebarkan</a:t>
            </a:r>
            <a:r>
              <a:rPr lang="en-US" cap="all" dirty="0"/>
              <a:t> </a:t>
            </a:r>
            <a:r>
              <a:rPr lang="en-US" cap="all" dirty="0" err="1"/>
              <a:t>ke</a:t>
            </a:r>
            <a:r>
              <a:rPr lang="en-US" cap="all" dirty="0"/>
              <a:t> public </a:t>
            </a:r>
            <a:r>
              <a:rPr lang="en-US" cap="all" dirty="0" err="1"/>
              <a:t>untuk</a:t>
            </a:r>
            <a:r>
              <a:rPr lang="en-US" cap="all" dirty="0"/>
              <a:t> </a:t>
            </a:r>
            <a:r>
              <a:rPr lang="en-US" cap="all" dirty="0" err="1"/>
              <a:t>dievaluasi</a:t>
            </a:r>
            <a:r>
              <a:rPr lang="en-US" cap="all" dirty="0"/>
              <a:t> </a:t>
            </a:r>
            <a:r>
              <a:rPr lang="en-US" cap="all" dirty="0" err="1"/>
              <a:t>selama</a:t>
            </a:r>
            <a:r>
              <a:rPr lang="en-US" cap="all" dirty="0"/>
              <a:t> </a:t>
            </a:r>
            <a:r>
              <a:rPr lang="en-US" cap="all" dirty="0" err="1"/>
              <a:t>satu</a:t>
            </a:r>
            <a:r>
              <a:rPr lang="en-US" cap="all" dirty="0"/>
              <a:t> </a:t>
            </a:r>
            <a:r>
              <a:rPr lang="en-US" cap="all" dirty="0" err="1"/>
              <a:t>periode</a:t>
            </a:r>
            <a:r>
              <a:rPr lang="en-US" cap="all" dirty="0"/>
              <a:t> paling </a:t>
            </a:r>
            <a:r>
              <a:rPr lang="en-US" cap="all" dirty="0" err="1"/>
              <a:t>lambat</a:t>
            </a:r>
            <a:r>
              <a:rPr lang="en-US" cap="all" dirty="0"/>
              <a:t> 60 </a:t>
            </a:r>
            <a:r>
              <a:rPr lang="en-US" cap="all" dirty="0" err="1"/>
              <a:t>hari</a:t>
            </a:r>
            <a:endParaRPr lang="en-US" dirty="0"/>
          </a:p>
          <a:p>
            <a:pPr lvl="0"/>
            <a:r>
              <a:rPr lang="en-US" cap="all" dirty="0" err="1"/>
              <a:t>Dengar</a:t>
            </a:r>
            <a:r>
              <a:rPr lang="en-US" cap="all" dirty="0"/>
              <a:t> </a:t>
            </a:r>
            <a:r>
              <a:rPr lang="en-US" cap="all" dirty="0" err="1"/>
              <a:t>pendapat</a:t>
            </a:r>
            <a:r>
              <a:rPr lang="en-US" cap="all" dirty="0"/>
              <a:t> </a:t>
            </a:r>
            <a:r>
              <a:rPr lang="en-US" cap="all" dirty="0" err="1"/>
              <a:t>dilakukan</a:t>
            </a:r>
            <a:r>
              <a:rPr lang="en-US" cap="all" dirty="0"/>
              <a:t> </a:t>
            </a:r>
            <a:r>
              <a:rPr lang="en-US" cap="all" dirty="0" err="1"/>
              <a:t>untuk</a:t>
            </a:r>
            <a:r>
              <a:rPr lang="en-US" cap="all" dirty="0"/>
              <a:t> </a:t>
            </a:r>
            <a:r>
              <a:rPr lang="en-US" cap="all" dirty="0" err="1"/>
              <a:t>membahas</a:t>
            </a:r>
            <a:r>
              <a:rPr lang="en-US" cap="all" dirty="0"/>
              <a:t> </a:t>
            </a:r>
            <a:r>
              <a:rPr lang="en-US" cap="all" dirty="0" err="1"/>
              <a:t>keunggulan</a:t>
            </a:r>
            <a:r>
              <a:rPr lang="en-US" cap="all" dirty="0"/>
              <a:t> </a:t>
            </a:r>
            <a:r>
              <a:rPr lang="en-US" cap="all" dirty="0" err="1"/>
              <a:t>dan</a:t>
            </a:r>
            <a:r>
              <a:rPr lang="en-US" cap="all" dirty="0"/>
              <a:t> </a:t>
            </a:r>
            <a:r>
              <a:rPr lang="en-US" cap="all" dirty="0" err="1"/>
              <a:t>kelemahan</a:t>
            </a:r>
            <a:r>
              <a:rPr lang="en-US" cap="all" dirty="0"/>
              <a:t> </a:t>
            </a:r>
            <a:r>
              <a:rPr lang="en-US" cap="all" dirty="0" err="1"/>
              <a:t>berbagai</a:t>
            </a:r>
            <a:r>
              <a:rPr lang="en-US" cap="all" dirty="0"/>
              <a:t> alternative/</a:t>
            </a:r>
            <a:r>
              <a:rPr lang="en-US" cap="all" dirty="0" err="1"/>
              <a:t>pendapat</a:t>
            </a:r>
            <a:r>
              <a:rPr lang="en-US" cap="all" dirty="0"/>
              <a:t> yang </a:t>
            </a:r>
            <a:r>
              <a:rPr lang="en-US" cap="all" dirty="0" err="1"/>
              <a:t>diajukan</a:t>
            </a:r>
            <a:r>
              <a:rPr lang="en-US" cap="all" dirty="0"/>
              <a:t> </a:t>
            </a:r>
            <a:r>
              <a:rPr lang="en-US" cap="all" dirty="0" err="1"/>
              <a:t>ke</a:t>
            </a:r>
            <a:r>
              <a:rPr lang="en-US" cap="all" dirty="0"/>
              <a:t> FASB</a:t>
            </a:r>
            <a:endParaRPr lang="en-US" dirty="0"/>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cap="all" dirty="0" err="1" smtClean="0"/>
              <a:t>Proses</a:t>
            </a:r>
            <a:r>
              <a:rPr lang="en-US" i="1" cap="all" dirty="0" smtClean="0"/>
              <a:t> </a:t>
            </a:r>
            <a:r>
              <a:rPr lang="en-US" i="1" cap="all" dirty="0" err="1" smtClean="0"/>
              <a:t>Penentuan</a:t>
            </a:r>
            <a:r>
              <a:rPr lang="en-US" i="1" cap="all" dirty="0" smtClean="0"/>
              <a:t> </a:t>
            </a:r>
            <a:r>
              <a:rPr lang="en-US" i="1" cap="all" dirty="0" err="1" smtClean="0"/>
              <a:t>Standar</a:t>
            </a:r>
            <a:endParaRPr lang="en-US" dirty="0"/>
          </a:p>
        </p:txBody>
      </p:sp>
      <p:sp>
        <p:nvSpPr>
          <p:cNvPr id="3" name="Content Placeholder 2"/>
          <p:cNvSpPr>
            <a:spLocks noGrp="1"/>
          </p:cNvSpPr>
          <p:nvPr>
            <p:ph idx="1"/>
          </p:nvPr>
        </p:nvSpPr>
        <p:spPr/>
        <p:txBody>
          <a:bodyPr>
            <a:normAutofit fontScale="92500" lnSpcReduction="20000"/>
          </a:bodyPr>
          <a:lstStyle/>
          <a:p>
            <a:pPr lvl="0"/>
            <a:r>
              <a:rPr lang="en-US" cap="all" dirty="0"/>
              <a:t>ED </a:t>
            </a:r>
            <a:r>
              <a:rPr lang="en-US" cap="all" dirty="0" err="1"/>
              <a:t>menentukan</a:t>
            </a:r>
            <a:r>
              <a:rPr lang="en-US" cap="all" dirty="0"/>
              <a:t> </a:t>
            </a:r>
            <a:r>
              <a:rPr lang="en-US" cap="all" dirty="0" err="1"/>
              <a:t>posisi</a:t>
            </a:r>
            <a:r>
              <a:rPr lang="en-US" cap="all" dirty="0"/>
              <a:t> yang </a:t>
            </a:r>
            <a:r>
              <a:rPr lang="en-US" cap="all" dirty="0" err="1"/>
              <a:t>pasti</a:t>
            </a:r>
            <a:r>
              <a:rPr lang="en-US" cap="all" dirty="0"/>
              <a:t> </a:t>
            </a:r>
            <a:r>
              <a:rPr lang="en-US" cap="all" dirty="0" err="1"/>
              <a:t>dari</a:t>
            </a:r>
            <a:r>
              <a:rPr lang="en-US" cap="all" dirty="0"/>
              <a:t> FASB </a:t>
            </a:r>
            <a:r>
              <a:rPr lang="en-US" cap="all" dirty="0" err="1"/>
              <a:t>tentang</a:t>
            </a:r>
            <a:r>
              <a:rPr lang="en-US" cap="all" dirty="0"/>
              <a:t> </a:t>
            </a:r>
            <a:r>
              <a:rPr lang="en-US" cap="all" dirty="0" err="1"/>
              <a:t>masalah</a:t>
            </a:r>
            <a:r>
              <a:rPr lang="en-US" cap="all" dirty="0"/>
              <a:t> yang </a:t>
            </a:r>
            <a:r>
              <a:rPr lang="en-US" cap="all" dirty="0" err="1"/>
              <a:t>dibahas</a:t>
            </a:r>
            <a:endParaRPr lang="en-US" dirty="0"/>
          </a:p>
          <a:p>
            <a:pPr lvl="0"/>
            <a:r>
              <a:rPr lang="en-US" cap="all" dirty="0"/>
              <a:t>ED </a:t>
            </a:r>
            <a:r>
              <a:rPr lang="en-US" cap="all" dirty="0" err="1"/>
              <a:t>disebarluaskan</a:t>
            </a:r>
            <a:r>
              <a:rPr lang="en-US" cap="all" dirty="0"/>
              <a:t> </a:t>
            </a:r>
            <a:r>
              <a:rPr lang="en-US" cap="all" dirty="0" err="1"/>
              <a:t>ke</a:t>
            </a:r>
            <a:r>
              <a:rPr lang="en-US" cap="all" dirty="0"/>
              <a:t> </a:t>
            </a:r>
            <a:r>
              <a:rPr lang="en-US" cap="all" dirty="0" err="1"/>
              <a:t>masyarakat</a:t>
            </a:r>
            <a:r>
              <a:rPr lang="en-US" cap="all" dirty="0"/>
              <a:t> </a:t>
            </a:r>
            <a:r>
              <a:rPr lang="en-US" cap="all" dirty="0" err="1"/>
              <a:t>untuk</a:t>
            </a:r>
            <a:r>
              <a:rPr lang="en-US" cap="all" dirty="0"/>
              <a:t> </a:t>
            </a:r>
            <a:r>
              <a:rPr lang="en-US" cap="all" dirty="0" err="1"/>
              <a:t>dievaluasi</a:t>
            </a:r>
            <a:r>
              <a:rPr lang="en-US" cap="all" dirty="0"/>
              <a:t> paling </a:t>
            </a:r>
            <a:r>
              <a:rPr lang="en-US" cap="all" dirty="0" err="1"/>
              <a:t>lambat</a:t>
            </a:r>
            <a:r>
              <a:rPr lang="en-US" cap="all" dirty="0"/>
              <a:t> 30 </a:t>
            </a:r>
            <a:r>
              <a:rPr lang="en-US" cap="all" dirty="0" err="1"/>
              <a:t>hari</a:t>
            </a:r>
            <a:endParaRPr lang="en-US" dirty="0"/>
          </a:p>
          <a:p>
            <a:pPr lvl="0"/>
            <a:r>
              <a:rPr lang="en-US" cap="all" dirty="0" err="1"/>
              <a:t>Dengar</a:t>
            </a:r>
            <a:r>
              <a:rPr lang="en-US" cap="all" dirty="0"/>
              <a:t> </a:t>
            </a:r>
            <a:r>
              <a:rPr lang="en-US" cap="all" dirty="0" err="1"/>
              <a:t>pendapat</a:t>
            </a:r>
            <a:r>
              <a:rPr lang="en-US" cap="all" dirty="0"/>
              <a:t> </a:t>
            </a:r>
            <a:r>
              <a:rPr lang="en-US" cap="all" dirty="0" err="1"/>
              <a:t>dilakukan</a:t>
            </a:r>
            <a:r>
              <a:rPr lang="en-US" cap="all" dirty="0"/>
              <a:t> </a:t>
            </a:r>
            <a:r>
              <a:rPr lang="en-US" cap="all" dirty="0" err="1"/>
              <a:t>untuk</a:t>
            </a:r>
            <a:r>
              <a:rPr lang="en-US" cap="all" dirty="0"/>
              <a:t> </a:t>
            </a:r>
            <a:r>
              <a:rPr lang="en-US" cap="all" dirty="0" err="1"/>
              <a:t>membahas</a:t>
            </a:r>
            <a:r>
              <a:rPr lang="en-US" cap="all" dirty="0"/>
              <a:t> </a:t>
            </a:r>
            <a:r>
              <a:rPr lang="en-US" cap="all" dirty="0" err="1"/>
              <a:t>kebaikan</a:t>
            </a:r>
            <a:r>
              <a:rPr lang="en-US" cap="all" dirty="0"/>
              <a:t> </a:t>
            </a:r>
            <a:r>
              <a:rPr lang="en-US" cap="all" dirty="0" err="1"/>
              <a:t>dan</a:t>
            </a:r>
            <a:r>
              <a:rPr lang="en-US" cap="all" dirty="0"/>
              <a:t> </a:t>
            </a:r>
            <a:r>
              <a:rPr lang="en-US" cap="all" dirty="0" err="1"/>
              <a:t>kelemahan</a:t>
            </a:r>
            <a:r>
              <a:rPr lang="en-US" cap="all" dirty="0"/>
              <a:t> </a:t>
            </a:r>
            <a:r>
              <a:rPr lang="en-US" cap="all" dirty="0" err="1"/>
              <a:t>berbagai</a:t>
            </a:r>
            <a:r>
              <a:rPr lang="en-US" cap="all" dirty="0"/>
              <a:t> alternative/</a:t>
            </a:r>
            <a:r>
              <a:rPr lang="en-US" cap="all" dirty="0" err="1"/>
              <a:t>pendapat</a:t>
            </a:r>
            <a:r>
              <a:rPr lang="en-US" cap="all" dirty="0"/>
              <a:t> yang </a:t>
            </a:r>
            <a:r>
              <a:rPr lang="en-US" cap="all" dirty="0" err="1"/>
              <a:t>diajukan</a:t>
            </a:r>
            <a:r>
              <a:rPr lang="en-US" cap="all" dirty="0"/>
              <a:t> </a:t>
            </a:r>
            <a:r>
              <a:rPr lang="en-US" cap="all" dirty="0" err="1"/>
              <a:t>ke</a:t>
            </a:r>
            <a:r>
              <a:rPr lang="en-US" cap="all" dirty="0"/>
              <a:t> FASB</a:t>
            </a:r>
            <a:endParaRPr lang="en-US" dirty="0"/>
          </a:p>
          <a:p>
            <a:pPr lvl="0"/>
            <a:r>
              <a:rPr lang="en-US" cap="all" dirty="0" err="1"/>
              <a:t>Atas</a:t>
            </a:r>
            <a:r>
              <a:rPr lang="en-US" cap="all" dirty="0"/>
              <a:t> </a:t>
            </a:r>
            <a:r>
              <a:rPr lang="en-US" cap="all" dirty="0" err="1"/>
              <a:t>dasar</a:t>
            </a:r>
            <a:r>
              <a:rPr lang="en-US" cap="all" dirty="0"/>
              <a:t> </a:t>
            </a:r>
            <a:r>
              <a:rPr lang="en-US" cap="all" dirty="0" err="1"/>
              <a:t>berbagai</a:t>
            </a:r>
            <a:r>
              <a:rPr lang="en-US" cap="all" dirty="0"/>
              <a:t> </a:t>
            </a:r>
            <a:r>
              <a:rPr lang="en-US" cap="all" dirty="0" err="1"/>
              <a:t>komentar</a:t>
            </a:r>
            <a:r>
              <a:rPr lang="en-US" cap="all" dirty="0"/>
              <a:t> yang </a:t>
            </a:r>
            <a:r>
              <a:rPr lang="en-US" cap="all" dirty="0" err="1"/>
              <a:t>diterima</a:t>
            </a:r>
            <a:r>
              <a:rPr lang="en-US" cap="all" dirty="0"/>
              <a:t>, </a:t>
            </a:r>
            <a:r>
              <a:rPr lang="en-US" cap="all" dirty="0" err="1"/>
              <a:t>setelah</a:t>
            </a:r>
            <a:r>
              <a:rPr lang="en-US" cap="all" dirty="0"/>
              <a:t> </a:t>
            </a:r>
            <a:r>
              <a:rPr lang="en-US" cap="all" dirty="0" err="1"/>
              <a:t>pengeluaran</a:t>
            </a:r>
            <a:r>
              <a:rPr lang="en-US" cap="all" dirty="0"/>
              <a:t> ED, FASB </a:t>
            </a:r>
            <a:r>
              <a:rPr lang="en-US" cap="all" dirty="0" err="1"/>
              <a:t>mengambil</a:t>
            </a:r>
            <a:r>
              <a:rPr lang="en-US" cap="all" dirty="0"/>
              <a:t> </a:t>
            </a:r>
            <a:r>
              <a:rPr lang="en-US" cap="all" dirty="0" err="1"/>
              <a:t>langkah</a:t>
            </a:r>
            <a:r>
              <a:rPr lang="en-US" cap="all" dirty="0"/>
              <a:t> </a:t>
            </a:r>
            <a:r>
              <a:rPr lang="en-US" cap="all" dirty="0" err="1"/>
              <a:t>sbb</a:t>
            </a:r>
            <a:r>
              <a:rPr lang="en-US" cap="all" dirty="0"/>
              <a:t> :</a:t>
            </a:r>
            <a:endParaRPr lang="en-US" dirty="0"/>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486400"/>
          </a:xfrm>
        </p:spPr>
        <p:txBody>
          <a:bodyPr>
            <a:normAutofit/>
          </a:bodyPr>
          <a:lstStyle/>
          <a:p>
            <a:pPr lvl="0"/>
            <a:r>
              <a:rPr lang="en-US" cap="all" dirty="0" err="1"/>
              <a:t>Mengadopsi</a:t>
            </a:r>
            <a:r>
              <a:rPr lang="en-US" cap="all" dirty="0"/>
              <a:t> </a:t>
            </a:r>
            <a:r>
              <a:rPr lang="en-US" cap="all" dirty="0" err="1"/>
              <a:t>standar</a:t>
            </a:r>
            <a:r>
              <a:rPr lang="en-US" cap="all" dirty="0"/>
              <a:t> </a:t>
            </a:r>
            <a:r>
              <a:rPr lang="en-US" cap="all" dirty="0" err="1"/>
              <a:t>tersebut</a:t>
            </a:r>
            <a:r>
              <a:rPr lang="en-US" cap="all" dirty="0"/>
              <a:t> </a:t>
            </a:r>
            <a:r>
              <a:rPr lang="en-US" cap="all" dirty="0" err="1"/>
              <a:t>sebagai</a:t>
            </a:r>
            <a:r>
              <a:rPr lang="en-US" cap="all" dirty="0"/>
              <a:t> </a:t>
            </a:r>
            <a:r>
              <a:rPr lang="en-US" cap="all" dirty="0" err="1"/>
              <a:t>pernyataan</a:t>
            </a:r>
            <a:r>
              <a:rPr lang="en-US" cap="all" dirty="0"/>
              <a:t> </a:t>
            </a:r>
            <a:r>
              <a:rPr lang="en-US" cap="all" dirty="0" err="1"/>
              <a:t>resmi</a:t>
            </a:r>
            <a:endParaRPr lang="en-US" dirty="0"/>
          </a:p>
          <a:p>
            <a:pPr lvl="0"/>
            <a:r>
              <a:rPr lang="en-US" cap="all" dirty="0" err="1"/>
              <a:t>Mengajukan</a:t>
            </a:r>
            <a:r>
              <a:rPr lang="en-US" cap="all" dirty="0"/>
              <a:t> </a:t>
            </a:r>
            <a:r>
              <a:rPr lang="en-US" cap="all" dirty="0" err="1"/>
              <a:t>revisi</a:t>
            </a:r>
            <a:r>
              <a:rPr lang="en-US" cap="all" dirty="0"/>
              <a:t> </a:t>
            </a:r>
            <a:r>
              <a:rPr lang="en-US" cap="all" dirty="0" err="1"/>
              <a:t>terhadap</a:t>
            </a:r>
            <a:r>
              <a:rPr lang="en-US" cap="all" dirty="0"/>
              <a:t> </a:t>
            </a:r>
            <a:r>
              <a:rPr lang="en-US" cap="all" dirty="0" err="1"/>
              <a:t>standar</a:t>
            </a:r>
            <a:r>
              <a:rPr lang="en-US" cap="all" dirty="0"/>
              <a:t> yang </a:t>
            </a:r>
            <a:r>
              <a:rPr lang="en-US" cap="all" dirty="0" err="1"/>
              <a:t>diusulakan</a:t>
            </a:r>
            <a:r>
              <a:rPr lang="en-US" cap="all" dirty="0"/>
              <a:t> </a:t>
            </a:r>
            <a:r>
              <a:rPr lang="en-US" cap="all" dirty="0" err="1"/>
              <a:t>melalui</a:t>
            </a:r>
            <a:r>
              <a:rPr lang="en-US" cap="all" dirty="0"/>
              <a:t> </a:t>
            </a:r>
            <a:r>
              <a:rPr lang="en-US" cap="all" dirty="0" err="1"/>
              <a:t>prosedur</a:t>
            </a:r>
            <a:r>
              <a:rPr lang="en-US" cap="all" dirty="0"/>
              <a:t> “due-process”</a:t>
            </a:r>
            <a:endParaRPr lang="en-US" dirty="0"/>
          </a:p>
          <a:p>
            <a:pPr lvl="0"/>
            <a:r>
              <a:rPr lang="en-US" cap="all" dirty="0" err="1"/>
              <a:t>Menunda</a:t>
            </a:r>
            <a:r>
              <a:rPr lang="en-US" cap="all" dirty="0"/>
              <a:t> </a:t>
            </a:r>
            <a:r>
              <a:rPr lang="en-US" cap="all" dirty="0" err="1"/>
              <a:t>pengeluaran</a:t>
            </a:r>
            <a:r>
              <a:rPr lang="en-US" cap="all" dirty="0"/>
              <a:t> </a:t>
            </a:r>
            <a:r>
              <a:rPr lang="en-US" cap="all" dirty="0" err="1"/>
              <a:t>standar</a:t>
            </a:r>
            <a:r>
              <a:rPr lang="en-US" cap="all" dirty="0"/>
              <a:t> </a:t>
            </a:r>
            <a:r>
              <a:rPr lang="en-US" cap="all" dirty="0" err="1"/>
              <a:t>dan</a:t>
            </a:r>
            <a:r>
              <a:rPr lang="en-US" cap="all" dirty="0"/>
              <a:t> </a:t>
            </a:r>
            <a:r>
              <a:rPr lang="en-US" cap="all" dirty="0" err="1"/>
              <a:t>menyimpan</a:t>
            </a:r>
            <a:r>
              <a:rPr lang="en-US" cap="all" dirty="0"/>
              <a:t> </a:t>
            </a:r>
            <a:r>
              <a:rPr lang="en-US" cap="all" dirty="0" err="1"/>
              <a:t>masalah</a:t>
            </a:r>
            <a:r>
              <a:rPr lang="en-US" cap="all" dirty="0"/>
              <a:t> </a:t>
            </a:r>
            <a:r>
              <a:rPr lang="en-US" cap="all" dirty="0" err="1"/>
              <a:t>dalam</a:t>
            </a:r>
            <a:r>
              <a:rPr lang="en-US" cap="all" dirty="0"/>
              <a:t> agenda</a:t>
            </a:r>
            <a:endParaRPr lang="en-US" dirty="0"/>
          </a:p>
          <a:p>
            <a:pPr lvl="0"/>
            <a:r>
              <a:rPr lang="en-US" cap="all" dirty="0" err="1"/>
              <a:t>Tidak</a:t>
            </a:r>
            <a:r>
              <a:rPr lang="en-US" cap="all" dirty="0"/>
              <a:t> </a:t>
            </a:r>
            <a:r>
              <a:rPr lang="en-US" cap="all" dirty="0" err="1"/>
              <a:t>mengeluarkan</a:t>
            </a:r>
            <a:r>
              <a:rPr lang="en-US" cap="all" dirty="0"/>
              <a:t> standard an </a:t>
            </a:r>
            <a:r>
              <a:rPr lang="en-US" cap="all" dirty="0" err="1"/>
              <a:t>menghapus</a:t>
            </a:r>
            <a:r>
              <a:rPr lang="en-US" cap="all" dirty="0"/>
              <a:t> </a:t>
            </a:r>
            <a:r>
              <a:rPr lang="en-US" cap="all" dirty="0" err="1"/>
              <a:t>isu</a:t>
            </a:r>
            <a:r>
              <a:rPr lang="en-US" cap="all" dirty="0"/>
              <a:t> </a:t>
            </a:r>
            <a:r>
              <a:rPr lang="en-US" cap="all" dirty="0" err="1"/>
              <a:t>dari</a:t>
            </a:r>
            <a:r>
              <a:rPr lang="en-US" cap="all" dirty="0"/>
              <a:t> agenda</a:t>
            </a:r>
            <a:endParaRPr lang="en-US" dirty="0"/>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cap="all" dirty="0" err="1"/>
              <a:t>Proses</a:t>
            </a:r>
            <a:r>
              <a:rPr lang="en-US" sz="2800" b="1" cap="all" dirty="0"/>
              <a:t> </a:t>
            </a:r>
            <a:r>
              <a:rPr lang="en-US" sz="2800" b="1" cap="all" dirty="0" err="1"/>
              <a:t>penentuan</a:t>
            </a:r>
            <a:r>
              <a:rPr lang="en-US" sz="2800" b="1" cap="all" dirty="0"/>
              <a:t> </a:t>
            </a:r>
            <a:r>
              <a:rPr lang="en-US" sz="2800" b="1" cap="all" dirty="0" err="1"/>
              <a:t>standar</a:t>
            </a:r>
            <a:r>
              <a:rPr lang="en-US" sz="2800" b="1" cap="all" dirty="0"/>
              <a:t> </a:t>
            </a:r>
            <a:r>
              <a:rPr lang="en-US" sz="2800" b="1" cap="all" dirty="0" err="1"/>
              <a:t>di</a:t>
            </a:r>
            <a:r>
              <a:rPr lang="en-US" sz="2800" b="1" cap="all" dirty="0"/>
              <a:t> </a:t>
            </a:r>
            <a:r>
              <a:rPr lang="en-US" sz="2800" b="1" cap="all" dirty="0" err="1"/>
              <a:t>atas</a:t>
            </a:r>
            <a:r>
              <a:rPr lang="en-US" sz="2800" b="1" cap="all" dirty="0"/>
              <a:t> </a:t>
            </a:r>
            <a:r>
              <a:rPr lang="en-US" sz="2800" b="1" cap="all" dirty="0" err="1"/>
              <a:t>didasarkan</a:t>
            </a:r>
            <a:r>
              <a:rPr lang="en-US" sz="2800" b="1" cap="all" dirty="0"/>
              <a:t> </a:t>
            </a:r>
            <a:r>
              <a:rPr lang="en-US" sz="2800" b="1" cap="all" dirty="0" err="1"/>
              <a:t>pada</a:t>
            </a:r>
            <a:r>
              <a:rPr lang="en-US" sz="2800" b="1" cap="all" dirty="0"/>
              <a:t> </a:t>
            </a:r>
            <a:r>
              <a:rPr lang="en-US" sz="2800" b="1" cap="all" dirty="0" err="1"/>
              <a:t>Misi</a:t>
            </a:r>
            <a:r>
              <a:rPr lang="en-US" sz="2800" b="1" cap="all" dirty="0"/>
              <a:t> </a:t>
            </a:r>
            <a:r>
              <a:rPr lang="en-US" sz="2800" b="1" cap="all" dirty="0" err="1"/>
              <a:t>dan</a:t>
            </a:r>
            <a:r>
              <a:rPr lang="en-US" sz="2800" b="1" cap="all" dirty="0"/>
              <a:t> </a:t>
            </a:r>
            <a:r>
              <a:rPr lang="en-US" sz="2800" b="1" cap="all" dirty="0" err="1"/>
              <a:t>Fungsi</a:t>
            </a:r>
            <a:r>
              <a:rPr lang="en-US" sz="2800" b="1" cap="all" dirty="0"/>
              <a:t> FASB </a:t>
            </a:r>
            <a:r>
              <a:rPr lang="en-US" sz="2800" b="1" cap="all" dirty="0" err="1"/>
              <a:t>berrikut</a:t>
            </a:r>
            <a:r>
              <a:rPr lang="en-US" sz="2800" b="1" cap="all" dirty="0"/>
              <a:t> </a:t>
            </a:r>
            <a:r>
              <a:rPr lang="en-US" sz="2800" b="1" cap="all" dirty="0" err="1"/>
              <a:t>ini</a:t>
            </a:r>
            <a:r>
              <a:rPr lang="en-US" sz="2800" b="1" cap="all" dirty="0"/>
              <a:t> :</a:t>
            </a:r>
            <a:r>
              <a:rPr lang="en-US" sz="2800" b="1" dirty="0"/>
              <a:t/>
            </a:r>
            <a:br>
              <a:rPr lang="en-US" sz="2800" b="1" dirty="0"/>
            </a:br>
            <a:endParaRPr lang="en-US" sz="2800" b="1" dirty="0"/>
          </a:p>
        </p:txBody>
      </p:sp>
      <p:sp>
        <p:nvSpPr>
          <p:cNvPr id="3" name="Content Placeholder 2"/>
          <p:cNvSpPr>
            <a:spLocks noGrp="1"/>
          </p:cNvSpPr>
          <p:nvPr>
            <p:ph idx="1"/>
          </p:nvPr>
        </p:nvSpPr>
        <p:spPr>
          <a:xfrm>
            <a:off x="457200" y="1371600"/>
            <a:ext cx="8229600" cy="5105400"/>
          </a:xfrm>
        </p:spPr>
        <p:txBody>
          <a:bodyPr>
            <a:normAutofit fontScale="62500" lnSpcReduction="20000"/>
          </a:bodyPr>
          <a:lstStyle/>
          <a:p>
            <a:pPr>
              <a:buNone/>
            </a:pPr>
            <a:r>
              <a:rPr lang="en-US" b="1" cap="all" dirty="0" err="1" smtClean="0"/>
              <a:t>Misi</a:t>
            </a:r>
            <a:r>
              <a:rPr lang="en-US" b="1" cap="all" dirty="0" smtClean="0"/>
              <a:t> </a:t>
            </a:r>
            <a:r>
              <a:rPr lang="en-US" b="1" cap="all" dirty="0"/>
              <a:t>FASB :</a:t>
            </a:r>
            <a:endParaRPr lang="en-US" b="1" dirty="0"/>
          </a:p>
          <a:p>
            <a:pPr>
              <a:buNone/>
            </a:pPr>
            <a:r>
              <a:rPr lang="en-US" cap="all" dirty="0" smtClean="0"/>
              <a:t>► </a:t>
            </a:r>
            <a:r>
              <a:rPr lang="en-US" cap="all" dirty="0" err="1" smtClean="0"/>
              <a:t>Membuat</a:t>
            </a:r>
            <a:r>
              <a:rPr lang="en-US" cap="all" dirty="0" smtClean="0"/>
              <a:t> </a:t>
            </a:r>
            <a:r>
              <a:rPr lang="en-US" cap="all" dirty="0" err="1"/>
              <a:t>dan</a:t>
            </a:r>
            <a:r>
              <a:rPr lang="en-US" cap="all" dirty="0"/>
              <a:t> </a:t>
            </a:r>
            <a:r>
              <a:rPr lang="en-US" cap="all" dirty="0" err="1"/>
              <a:t>memperbaiki</a:t>
            </a:r>
            <a:r>
              <a:rPr lang="en-US" cap="all" dirty="0"/>
              <a:t> </a:t>
            </a:r>
            <a:r>
              <a:rPr lang="en-US" cap="all" dirty="0" err="1"/>
              <a:t>standar</a:t>
            </a:r>
            <a:r>
              <a:rPr lang="en-US" cap="all" dirty="0"/>
              <a:t> </a:t>
            </a:r>
            <a:r>
              <a:rPr lang="en-US" cap="all" dirty="0" err="1"/>
              <a:t>akuntansi</a:t>
            </a:r>
            <a:r>
              <a:rPr lang="en-US" cap="all" dirty="0"/>
              <a:t> </a:t>
            </a:r>
            <a:r>
              <a:rPr lang="en-US" cap="all" dirty="0" err="1"/>
              <a:t>dan</a:t>
            </a:r>
            <a:r>
              <a:rPr lang="en-US" cap="all" dirty="0"/>
              <a:t> </a:t>
            </a:r>
            <a:r>
              <a:rPr lang="en-US" cap="all" dirty="0" err="1"/>
              <a:t>pelaporan</a:t>
            </a:r>
            <a:r>
              <a:rPr lang="en-US" cap="all" dirty="0"/>
              <a:t> </a:t>
            </a:r>
            <a:r>
              <a:rPr lang="en-US" cap="all" dirty="0" err="1"/>
              <a:t>keuangan</a:t>
            </a:r>
            <a:endParaRPr lang="en-US" dirty="0"/>
          </a:p>
          <a:p>
            <a:pPr>
              <a:buNone/>
            </a:pPr>
            <a:r>
              <a:rPr lang="en-US" cap="all" dirty="0" smtClean="0"/>
              <a:t>	</a:t>
            </a:r>
          </a:p>
          <a:p>
            <a:pPr>
              <a:buNone/>
            </a:pPr>
            <a:r>
              <a:rPr lang="en-US" b="1" cap="all" dirty="0" err="1" smtClean="0"/>
              <a:t>Fungsi</a:t>
            </a:r>
            <a:r>
              <a:rPr lang="en-US" b="1" cap="all" dirty="0" smtClean="0"/>
              <a:t> </a:t>
            </a:r>
            <a:r>
              <a:rPr lang="en-US" b="1" cap="all" dirty="0"/>
              <a:t>FASB :</a:t>
            </a:r>
            <a:endParaRPr lang="en-US" b="1" dirty="0"/>
          </a:p>
          <a:p>
            <a:pPr lvl="0"/>
            <a:r>
              <a:rPr lang="en-US" cap="all" dirty="0" err="1"/>
              <a:t>Meningkatkan</a:t>
            </a:r>
            <a:r>
              <a:rPr lang="en-US" cap="all" dirty="0"/>
              <a:t> </a:t>
            </a:r>
            <a:r>
              <a:rPr lang="en-US" cap="all" dirty="0" err="1"/>
              <a:t>manfaat</a:t>
            </a:r>
            <a:r>
              <a:rPr lang="en-US" cap="all" dirty="0"/>
              <a:t> </a:t>
            </a:r>
            <a:r>
              <a:rPr lang="en-US" cap="all" dirty="0" err="1"/>
              <a:t>pelaporan</a:t>
            </a:r>
            <a:r>
              <a:rPr lang="en-US" cap="all" dirty="0"/>
              <a:t> </a:t>
            </a:r>
            <a:r>
              <a:rPr lang="en-US" cap="all" dirty="0" err="1"/>
              <a:t>keuangan</a:t>
            </a:r>
            <a:r>
              <a:rPr lang="en-US" cap="all" dirty="0"/>
              <a:t> </a:t>
            </a:r>
            <a:r>
              <a:rPr lang="en-US" cap="all" dirty="0" err="1"/>
              <a:t>dengan</a:t>
            </a:r>
            <a:r>
              <a:rPr lang="en-US" cap="all" dirty="0"/>
              <a:t> focus </a:t>
            </a:r>
            <a:r>
              <a:rPr lang="en-US" cap="all" dirty="0" err="1"/>
              <a:t>pada</a:t>
            </a:r>
            <a:r>
              <a:rPr lang="en-US" cap="all" dirty="0"/>
              <a:t> </a:t>
            </a:r>
            <a:r>
              <a:rPr lang="en-US" cap="all" dirty="0" err="1"/>
              <a:t>kualitas</a:t>
            </a:r>
            <a:r>
              <a:rPr lang="en-US" cap="all" dirty="0"/>
              <a:t> : </a:t>
            </a:r>
            <a:r>
              <a:rPr lang="en-US" cap="all" dirty="0" err="1"/>
              <a:t>relevansi</a:t>
            </a:r>
            <a:r>
              <a:rPr lang="en-US" cap="all" dirty="0"/>
              <a:t>, </a:t>
            </a:r>
            <a:r>
              <a:rPr lang="en-US" cap="all" dirty="0" err="1"/>
              <a:t>reliabilitas</a:t>
            </a:r>
            <a:r>
              <a:rPr lang="en-US" cap="all" dirty="0"/>
              <a:t>, </a:t>
            </a:r>
            <a:r>
              <a:rPr lang="en-US" cap="all" dirty="0" err="1"/>
              <a:t>daya</a:t>
            </a:r>
            <a:r>
              <a:rPr lang="en-US" cap="all" dirty="0"/>
              <a:t> banding </a:t>
            </a:r>
            <a:r>
              <a:rPr lang="en-US" cap="all" dirty="0" err="1"/>
              <a:t>dan</a:t>
            </a:r>
            <a:r>
              <a:rPr lang="en-US" cap="all" dirty="0"/>
              <a:t> </a:t>
            </a:r>
            <a:r>
              <a:rPr lang="en-US" cap="all" dirty="0" err="1"/>
              <a:t>konsistensi</a:t>
            </a:r>
            <a:endParaRPr lang="en-US" dirty="0"/>
          </a:p>
          <a:p>
            <a:pPr lvl="0"/>
            <a:r>
              <a:rPr lang="en-US" cap="all" dirty="0" err="1"/>
              <a:t>Menyesuaikan</a:t>
            </a:r>
            <a:r>
              <a:rPr lang="en-US" cap="all" dirty="0"/>
              <a:t> </a:t>
            </a:r>
            <a:r>
              <a:rPr lang="en-US" cap="all" dirty="0" err="1"/>
              <a:t>standar</a:t>
            </a:r>
            <a:r>
              <a:rPr lang="en-US" cap="all" dirty="0"/>
              <a:t> </a:t>
            </a:r>
            <a:r>
              <a:rPr lang="en-US" cap="all" dirty="0" err="1"/>
              <a:t>sesuai</a:t>
            </a:r>
            <a:r>
              <a:rPr lang="en-US" cap="all" dirty="0"/>
              <a:t> </a:t>
            </a:r>
            <a:r>
              <a:rPr lang="en-US" cap="all" dirty="0" err="1"/>
              <a:t>dengan</a:t>
            </a:r>
            <a:r>
              <a:rPr lang="en-US" cap="all" dirty="0"/>
              <a:t> </a:t>
            </a:r>
            <a:r>
              <a:rPr lang="en-US" cap="all" dirty="0" err="1"/>
              <a:t>dinamika</a:t>
            </a:r>
            <a:r>
              <a:rPr lang="en-US" cap="all" dirty="0"/>
              <a:t> </a:t>
            </a:r>
            <a:r>
              <a:rPr lang="en-US" cap="all" dirty="0" err="1"/>
              <a:t>perubahan</a:t>
            </a:r>
            <a:r>
              <a:rPr lang="en-US" cap="all" dirty="0"/>
              <a:t> </a:t>
            </a:r>
            <a:r>
              <a:rPr lang="en-US" cap="all" dirty="0" err="1"/>
              <a:t>lingkungan</a:t>
            </a:r>
            <a:endParaRPr lang="en-US" dirty="0"/>
          </a:p>
          <a:p>
            <a:pPr lvl="0"/>
            <a:r>
              <a:rPr lang="fi-FI" cap="all" dirty="0"/>
              <a:t>Mengevaluasi kelemahan berkaitan dengan pelaporan keuangan</a:t>
            </a:r>
            <a:endParaRPr lang="en-US" dirty="0"/>
          </a:p>
          <a:p>
            <a:pPr lvl="0"/>
            <a:r>
              <a:rPr lang="en-US" cap="all" dirty="0" err="1"/>
              <a:t>Mempromosikan</a:t>
            </a:r>
            <a:r>
              <a:rPr lang="en-US" cap="all" dirty="0"/>
              <a:t> </a:t>
            </a:r>
            <a:r>
              <a:rPr lang="en-US" cap="all" dirty="0" err="1"/>
              <a:t>daya</a:t>
            </a:r>
            <a:r>
              <a:rPr lang="en-US" cap="all" dirty="0"/>
              <a:t> banding </a:t>
            </a:r>
            <a:r>
              <a:rPr lang="en-US" cap="all" dirty="0" err="1"/>
              <a:t>standar</a:t>
            </a:r>
            <a:r>
              <a:rPr lang="en-US" cap="all" dirty="0"/>
              <a:t> </a:t>
            </a:r>
            <a:r>
              <a:rPr lang="en-US" cap="all" dirty="0" err="1"/>
              <a:t>akuntansi</a:t>
            </a:r>
            <a:r>
              <a:rPr lang="en-US" cap="all" dirty="0"/>
              <a:t> </a:t>
            </a:r>
            <a:r>
              <a:rPr lang="en-US" cap="all" dirty="0" err="1"/>
              <a:t>internasional</a:t>
            </a:r>
            <a:r>
              <a:rPr lang="en-US" cap="all" dirty="0"/>
              <a:t> </a:t>
            </a:r>
            <a:r>
              <a:rPr lang="en-US" cap="all" dirty="0" err="1"/>
              <a:t>sejalan</a:t>
            </a:r>
            <a:r>
              <a:rPr lang="en-US" cap="all" dirty="0"/>
              <a:t> </a:t>
            </a:r>
            <a:r>
              <a:rPr lang="en-US" cap="all" dirty="0" err="1"/>
              <a:t>dengan</a:t>
            </a:r>
            <a:r>
              <a:rPr lang="en-US" cap="all" dirty="0"/>
              <a:t> </a:t>
            </a:r>
            <a:r>
              <a:rPr lang="en-US" cap="all" dirty="0" err="1"/>
              <a:t>perbaikan</a:t>
            </a:r>
            <a:r>
              <a:rPr lang="en-US" cap="all" dirty="0"/>
              <a:t> </a:t>
            </a:r>
            <a:r>
              <a:rPr lang="en-US" cap="all" dirty="0" err="1"/>
              <a:t>kualitas</a:t>
            </a:r>
            <a:r>
              <a:rPr lang="en-US" cap="all" dirty="0"/>
              <a:t> </a:t>
            </a:r>
            <a:r>
              <a:rPr lang="en-US" cap="all" dirty="0" err="1"/>
              <a:t>pelaporan</a:t>
            </a:r>
            <a:r>
              <a:rPr lang="en-US" cap="all" dirty="0"/>
              <a:t> </a:t>
            </a:r>
            <a:r>
              <a:rPr lang="en-US" cap="all" dirty="0" err="1"/>
              <a:t>keuangan</a:t>
            </a:r>
            <a:endParaRPr lang="en-US" dirty="0"/>
          </a:p>
          <a:p>
            <a:pPr lvl="0"/>
            <a:r>
              <a:rPr lang="en-US" cap="all" dirty="0" err="1"/>
              <a:t>Memperbaiki</a:t>
            </a:r>
            <a:r>
              <a:rPr lang="en-US" cap="all" dirty="0"/>
              <a:t> </a:t>
            </a:r>
            <a:r>
              <a:rPr lang="en-US" cap="all" dirty="0" err="1"/>
              <a:t>pemahaman</a:t>
            </a:r>
            <a:r>
              <a:rPr lang="en-US" cap="all" dirty="0"/>
              <a:t> </a:t>
            </a:r>
            <a:r>
              <a:rPr lang="en-US" cap="all" dirty="0" err="1"/>
              <a:t>tentang</a:t>
            </a:r>
            <a:r>
              <a:rPr lang="en-US" cap="all" dirty="0"/>
              <a:t> </a:t>
            </a:r>
            <a:r>
              <a:rPr lang="en-US" cap="all" dirty="0" err="1"/>
              <a:t>sifat</a:t>
            </a:r>
            <a:r>
              <a:rPr lang="en-US" cap="all" dirty="0"/>
              <a:t> </a:t>
            </a:r>
            <a:r>
              <a:rPr lang="en-US" cap="all" dirty="0" err="1"/>
              <a:t>dan</a:t>
            </a:r>
            <a:r>
              <a:rPr lang="en-US" cap="all" dirty="0"/>
              <a:t> </a:t>
            </a:r>
            <a:r>
              <a:rPr lang="en-US" cap="all" dirty="0" err="1"/>
              <a:t>tujuan</a:t>
            </a:r>
            <a:r>
              <a:rPr lang="en-US" cap="all" dirty="0"/>
              <a:t> </a:t>
            </a:r>
            <a:r>
              <a:rPr lang="en-US" cap="all" dirty="0" err="1"/>
              <a:t>informasi</a:t>
            </a:r>
            <a:r>
              <a:rPr lang="en-US" cap="all" dirty="0"/>
              <a:t> yang </a:t>
            </a:r>
            <a:r>
              <a:rPr lang="en-US" cap="all" dirty="0" err="1"/>
              <a:t>terdapat</a:t>
            </a:r>
            <a:r>
              <a:rPr lang="en-US" cap="all" dirty="0"/>
              <a:t> </a:t>
            </a:r>
            <a:r>
              <a:rPr lang="en-US" cap="all" dirty="0" err="1"/>
              <a:t>dalam</a:t>
            </a:r>
            <a:r>
              <a:rPr lang="en-US" cap="all" dirty="0"/>
              <a:t> </a:t>
            </a:r>
            <a:r>
              <a:rPr lang="en-US" cap="all" dirty="0" err="1"/>
              <a:t>laporan</a:t>
            </a:r>
            <a:r>
              <a:rPr lang="en-US" cap="all" dirty="0"/>
              <a:t> </a:t>
            </a:r>
            <a:r>
              <a:rPr lang="en-US" cap="all" dirty="0" err="1"/>
              <a:t>keuangan</a:t>
            </a:r>
            <a:endParaRPr lang="en-US" dirty="0"/>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fontScale="90000"/>
          </a:bodyPr>
          <a:lstStyle/>
          <a:p>
            <a:pPr lvl="0"/>
            <a:r>
              <a:rPr lang="en-US" b="1" cap="all" dirty="0"/>
              <a:t>PENDEKATAN DALAM PENENTUAN STANDAR</a:t>
            </a:r>
            <a:r>
              <a:rPr lang="en-US" dirty="0"/>
              <a:t/>
            </a:r>
            <a:br>
              <a:rPr lang="en-US" dirty="0"/>
            </a:br>
            <a:endParaRPr lang="en-US" dirty="0"/>
          </a:p>
        </p:txBody>
      </p:sp>
      <p:sp>
        <p:nvSpPr>
          <p:cNvPr id="3" name="Content Placeholder 2"/>
          <p:cNvSpPr>
            <a:spLocks noGrp="1"/>
          </p:cNvSpPr>
          <p:nvPr>
            <p:ph idx="1"/>
          </p:nvPr>
        </p:nvSpPr>
        <p:spPr>
          <a:xfrm>
            <a:off x="457200" y="1600200"/>
            <a:ext cx="8382000" cy="4800600"/>
          </a:xfrm>
        </p:spPr>
        <p:txBody>
          <a:bodyPr>
            <a:normAutofit fontScale="70000" lnSpcReduction="20000"/>
          </a:bodyPr>
          <a:lstStyle/>
          <a:p>
            <a:pPr>
              <a:buNone/>
            </a:pPr>
            <a:r>
              <a:rPr lang="en-US" cap="all" dirty="0" smtClean="0"/>
              <a:t>	</a:t>
            </a:r>
            <a:r>
              <a:rPr lang="en-US" cap="all" dirty="0" err="1" smtClean="0"/>
              <a:t>Pada</a:t>
            </a:r>
            <a:r>
              <a:rPr lang="en-US" cap="all" dirty="0" smtClean="0"/>
              <a:t> </a:t>
            </a:r>
            <a:r>
              <a:rPr lang="en-US" cap="all" dirty="0" err="1"/>
              <a:t>dasarnya</a:t>
            </a:r>
            <a:r>
              <a:rPr lang="en-US" cap="all" dirty="0"/>
              <a:t>, </a:t>
            </a:r>
            <a:r>
              <a:rPr lang="en-US" cap="all" dirty="0" err="1"/>
              <a:t>kegagalan</a:t>
            </a:r>
            <a:r>
              <a:rPr lang="en-US" cap="all" dirty="0"/>
              <a:t> </a:t>
            </a:r>
            <a:r>
              <a:rPr lang="en-US" cap="all" dirty="0" err="1"/>
              <a:t>pasar</a:t>
            </a:r>
            <a:r>
              <a:rPr lang="en-US" cap="all" dirty="0"/>
              <a:t> </a:t>
            </a:r>
            <a:r>
              <a:rPr lang="en-US" cap="all" dirty="0" err="1"/>
              <a:t>atau</a:t>
            </a:r>
            <a:r>
              <a:rPr lang="en-US" cap="all" dirty="0"/>
              <a:t> </a:t>
            </a:r>
            <a:r>
              <a:rPr lang="en-US" cap="all" dirty="0" err="1"/>
              <a:t>kebutuhan</a:t>
            </a:r>
            <a:r>
              <a:rPr lang="en-US" cap="all" dirty="0"/>
              <a:t> </a:t>
            </a:r>
            <a:r>
              <a:rPr lang="en-US" cap="all" dirty="0" err="1"/>
              <a:t>untuk</a:t>
            </a:r>
            <a:r>
              <a:rPr lang="en-US" cap="all" dirty="0"/>
              <a:t> </a:t>
            </a:r>
            <a:r>
              <a:rPr lang="en-US" cap="all" dirty="0" err="1"/>
              <a:t>mencapai</a:t>
            </a:r>
            <a:r>
              <a:rPr lang="en-US" cap="all" dirty="0"/>
              <a:t> </a:t>
            </a:r>
            <a:r>
              <a:rPr lang="en-US" cap="all" dirty="0" err="1"/>
              <a:t>tujuan</a:t>
            </a:r>
            <a:r>
              <a:rPr lang="en-US" cap="all" dirty="0"/>
              <a:t> social, </a:t>
            </a:r>
            <a:r>
              <a:rPr lang="en-US" cap="all" dirty="0" err="1"/>
              <a:t>akan</a:t>
            </a:r>
            <a:r>
              <a:rPr lang="en-US" cap="all" dirty="0"/>
              <a:t> </a:t>
            </a:r>
            <a:r>
              <a:rPr lang="en-US" cap="all" dirty="0" err="1"/>
              <a:t>memaksa</a:t>
            </a:r>
            <a:r>
              <a:rPr lang="en-US" cap="all" dirty="0"/>
              <a:t> </a:t>
            </a:r>
            <a:r>
              <a:rPr lang="en-US" cap="all" dirty="0" err="1"/>
              <a:t>dilakukannya</a:t>
            </a:r>
            <a:r>
              <a:rPr lang="en-US" cap="all" dirty="0"/>
              <a:t> </a:t>
            </a:r>
            <a:r>
              <a:rPr lang="en-US" cap="all" dirty="0" err="1"/>
              <a:t>regulasi</a:t>
            </a:r>
            <a:r>
              <a:rPr lang="en-US" cap="all" dirty="0"/>
              <a:t> </a:t>
            </a:r>
            <a:r>
              <a:rPr lang="en-US" cap="all" dirty="0" err="1"/>
              <a:t>akuntansi</a:t>
            </a:r>
            <a:r>
              <a:rPr lang="en-US" cap="all" dirty="0"/>
              <a:t>. </a:t>
            </a:r>
            <a:r>
              <a:rPr lang="en-US" cap="all" dirty="0" err="1"/>
              <a:t>Kegagalan</a:t>
            </a:r>
            <a:r>
              <a:rPr lang="en-US" cap="all" dirty="0"/>
              <a:t> </a:t>
            </a:r>
            <a:r>
              <a:rPr lang="en-US" cap="all" dirty="0" err="1"/>
              <a:t>pasar</a:t>
            </a:r>
            <a:r>
              <a:rPr lang="en-US" cap="all" dirty="0"/>
              <a:t> </a:t>
            </a:r>
            <a:r>
              <a:rPr lang="en-US" cap="all" dirty="0" err="1"/>
              <a:t>atau</a:t>
            </a:r>
            <a:r>
              <a:rPr lang="en-US" cap="all" dirty="0"/>
              <a:t> </a:t>
            </a:r>
            <a:r>
              <a:rPr lang="en-US" cap="all" dirty="0" err="1"/>
              <a:t>kebutuhan</a:t>
            </a:r>
            <a:r>
              <a:rPr lang="en-US" cap="all" dirty="0"/>
              <a:t> </a:t>
            </a:r>
            <a:r>
              <a:rPr lang="en-US" cap="all" dirty="0" err="1"/>
              <a:t>untuk</a:t>
            </a:r>
            <a:r>
              <a:rPr lang="en-US" cap="all" dirty="0"/>
              <a:t> </a:t>
            </a:r>
            <a:r>
              <a:rPr lang="en-US" cap="all" dirty="0" err="1"/>
              <a:t>mencapai</a:t>
            </a:r>
            <a:r>
              <a:rPr lang="en-US" cap="all" dirty="0"/>
              <a:t> </a:t>
            </a:r>
            <a:r>
              <a:rPr lang="en-US" cap="all" dirty="0" err="1"/>
              <a:t>tujuan</a:t>
            </a:r>
            <a:r>
              <a:rPr lang="en-US" cap="all" dirty="0"/>
              <a:t> social, </a:t>
            </a:r>
            <a:r>
              <a:rPr lang="en-US" cap="all" dirty="0" err="1"/>
              <a:t>akan</a:t>
            </a:r>
            <a:r>
              <a:rPr lang="en-US" cap="all" dirty="0"/>
              <a:t> </a:t>
            </a:r>
            <a:r>
              <a:rPr lang="en-US" cap="all" dirty="0" err="1"/>
              <a:t>memaksa</a:t>
            </a:r>
            <a:r>
              <a:rPr lang="en-US" cap="all" dirty="0"/>
              <a:t> </a:t>
            </a:r>
            <a:r>
              <a:rPr lang="en-US" cap="all" dirty="0" err="1"/>
              <a:t>dilakukannya</a:t>
            </a:r>
            <a:r>
              <a:rPr lang="en-US" cap="all" dirty="0"/>
              <a:t> </a:t>
            </a:r>
            <a:r>
              <a:rPr lang="en-US" cap="all" dirty="0" err="1"/>
              <a:t>regulasi</a:t>
            </a:r>
            <a:r>
              <a:rPr lang="en-US" cap="all" dirty="0"/>
              <a:t> </a:t>
            </a:r>
            <a:r>
              <a:rPr lang="en-US" cap="all" dirty="0" err="1"/>
              <a:t>akuntansi</a:t>
            </a:r>
            <a:r>
              <a:rPr lang="en-US" cap="all" dirty="0"/>
              <a:t>. </a:t>
            </a:r>
            <a:r>
              <a:rPr lang="en-US" cap="all" dirty="0" err="1"/>
              <a:t>Kegagalan</a:t>
            </a:r>
            <a:r>
              <a:rPr lang="en-US" cap="all" dirty="0"/>
              <a:t> </a:t>
            </a:r>
            <a:r>
              <a:rPr lang="en-US" cap="all" dirty="0" err="1"/>
              <a:t>pasar</a:t>
            </a:r>
            <a:r>
              <a:rPr lang="en-US" cap="all" dirty="0"/>
              <a:t> </a:t>
            </a:r>
            <a:r>
              <a:rPr lang="en-US" cap="all" dirty="0" err="1"/>
              <a:t>dapat</a:t>
            </a:r>
            <a:r>
              <a:rPr lang="en-US" cap="all" dirty="0"/>
              <a:t> </a:t>
            </a:r>
            <a:r>
              <a:rPr lang="en-US" cap="all" dirty="0" err="1"/>
              <a:t>terjadi</a:t>
            </a:r>
            <a:r>
              <a:rPr lang="en-US" cap="all" dirty="0"/>
              <a:t> </a:t>
            </a:r>
            <a:r>
              <a:rPr lang="en-US" cap="all" dirty="0" err="1"/>
              <a:t>karena</a:t>
            </a:r>
            <a:r>
              <a:rPr lang="en-US" cap="all" dirty="0"/>
              <a:t> </a:t>
            </a:r>
            <a:r>
              <a:rPr lang="en-US" cap="all" dirty="0" err="1"/>
              <a:t>faktor</a:t>
            </a:r>
            <a:r>
              <a:rPr lang="en-US" cap="all" dirty="0"/>
              <a:t> </a:t>
            </a:r>
            <a:r>
              <a:rPr lang="en-US" cap="all" dirty="0" err="1"/>
              <a:t>berikut</a:t>
            </a:r>
            <a:r>
              <a:rPr lang="en-US" cap="all" dirty="0"/>
              <a:t> </a:t>
            </a:r>
            <a:r>
              <a:rPr lang="en-US" cap="all" dirty="0" err="1"/>
              <a:t>ini</a:t>
            </a:r>
            <a:r>
              <a:rPr lang="en-US" cap="all" dirty="0"/>
              <a:t> </a:t>
            </a:r>
            <a:r>
              <a:rPr lang="en-US" cap="all" dirty="0" smtClean="0"/>
              <a:t>:</a:t>
            </a:r>
          </a:p>
          <a:p>
            <a:pPr>
              <a:buNone/>
            </a:pPr>
            <a:endParaRPr lang="en-US" dirty="0"/>
          </a:p>
          <a:p>
            <a:pPr lvl="0"/>
            <a:r>
              <a:rPr lang="en-US" i="1" cap="all" dirty="0" err="1"/>
              <a:t>Keengganan</a:t>
            </a:r>
            <a:r>
              <a:rPr lang="en-US" i="1" cap="all" dirty="0"/>
              <a:t> </a:t>
            </a:r>
            <a:r>
              <a:rPr lang="en-US" i="1" cap="all" dirty="0" err="1"/>
              <a:t>perusahaan</a:t>
            </a:r>
            <a:r>
              <a:rPr lang="en-US" i="1" cap="all" dirty="0"/>
              <a:t> </a:t>
            </a:r>
            <a:r>
              <a:rPr lang="en-US" i="1" cap="all" dirty="0" err="1"/>
              <a:t>untuk</a:t>
            </a:r>
            <a:r>
              <a:rPr lang="en-US" i="1" cap="all" dirty="0"/>
              <a:t> </a:t>
            </a:r>
            <a:r>
              <a:rPr lang="en-US" i="1" cap="all" dirty="0" err="1"/>
              <a:t>mengungkapkan</a:t>
            </a:r>
            <a:r>
              <a:rPr lang="en-US" i="1" cap="all" dirty="0"/>
              <a:t> </a:t>
            </a:r>
            <a:r>
              <a:rPr lang="en-US" i="1" cap="all" dirty="0" err="1"/>
              <a:t>informasi</a:t>
            </a:r>
            <a:r>
              <a:rPr lang="en-US" i="1" cap="all" dirty="0"/>
              <a:t> </a:t>
            </a:r>
            <a:r>
              <a:rPr lang="en-US" i="1" cap="all" dirty="0" err="1"/>
              <a:t>karena</a:t>
            </a:r>
            <a:r>
              <a:rPr lang="en-US" i="1" cap="all" dirty="0"/>
              <a:t> </a:t>
            </a:r>
            <a:r>
              <a:rPr lang="en-US" i="1" cap="all" dirty="0" err="1"/>
              <a:t>perusahaan</a:t>
            </a:r>
            <a:r>
              <a:rPr lang="en-US" i="1" cap="all" dirty="0"/>
              <a:t> </a:t>
            </a:r>
            <a:r>
              <a:rPr lang="en-US" i="1" cap="all" dirty="0" err="1"/>
              <a:t>tersebut</a:t>
            </a:r>
            <a:r>
              <a:rPr lang="en-US" i="1" cap="all" dirty="0"/>
              <a:t> </a:t>
            </a:r>
            <a:r>
              <a:rPr lang="en-US" i="1" cap="all" dirty="0" err="1"/>
              <a:t>merupakan</a:t>
            </a:r>
            <a:r>
              <a:rPr lang="en-US" i="1" cap="all" dirty="0"/>
              <a:t> supplier yang </a:t>
            </a:r>
            <a:r>
              <a:rPr lang="en-US" i="1" cap="all" dirty="0" err="1"/>
              <a:t>memonopoli</a:t>
            </a:r>
            <a:r>
              <a:rPr lang="en-US" i="1" cap="all" dirty="0"/>
              <a:t> </a:t>
            </a:r>
            <a:r>
              <a:rPr lang="en-US" i="1" cap="all" dirty="0" err="1"/>
              <a:t>informasi</a:t>
            </a:r>
            <a:endParaRPr lang="en-US" dirty="0"/>
          </a:p>
          <a:p>
            <a:pPr lvl="0"/>
            <a:r>
              <a:rPr lang="en-US" i="1" cap="all" dirty="0" err="1"/>
              <a:t>Adanya</a:t>
            </a:r>
            <a:r>
              <a:rPr lang="en-US" i="1" cap="all" dirty="0"/>
              <a:t> </a:t>
            </a:r>
            <a:r>
              <a:rPr lang="en-US" i="1" cap="all" dirty="0" err="1"/>
              <a:t>kesalahan</a:t>
            </a:r>
            <a:r>
              <a:rPr lang="en-US" i="1" cap="all" dirty="0"/>
              <a:t>/</a:t>
            </a:r>
            <a:r>
              <a:rPr lang="en-US" i="1" cap="all" dirty="0" err="1"/>
              <a:t>kecurangan</a:t>
            </a:r>
            <a:r>
              <a:rPr lang="en-US" i="1" cap="all" dirty="0"/>
              <a:t> yang </a:t>
            </a:r>
            <a:r>
              <a:rPr lang="en-US" i="1" cap="all" dirty="0" err="1"/>
              <a:t>disengaja</a:t>
            </a:r>
            <a:r>
              <a:rPr lang="en-US" i="1" cap="all" dirty="0"/>
              <a:t> (fraud)</a:t>
            </a:r>
            <a:endParaRPr lang="en-US" dirty="0"/>
          </a:p>
          <a:p>
            <a:pPr lvl="0"/>
            <a:r>
              <a:rPr lang="en-US" i="1" cap="all" dirty="0" err="1"/>
              <a:t>Informasi</a:t>
            </a:r>
            <a:r>
              <a:rPr lang="en-US" i="1" cap="all" dirty="0"/>
              <a:t> </a:t>
            </a:r>
            <a:r>
              <a:rPr lang="en-US" i="1" cap="all" dirty="0" err="1"/>
              <a:t>akuntansi</a:t>
            </a:r>
            <a:r>
              <a:rPr lang="en-US" i="1" cap="all" dirty="0"/>
              <a:t> </a:t>
            </a:r>
            <a:r>
              <a:rPr lang="en-US" i="1" cap="all" dirty="0" err="1"/>
              <a:t>tidak</a:t>
            </a:r>
            <a:r>
              <a:rPr lang="en-US" i="1" cap="all" dirty="0"/>
              <a:t> </a:t>
            </a:r>
            <a:r>
              <a:rPr lang="en-US" i="1" cap="all" dirty="0" err="1"/>
              <a:t>dihasilkan</a:t>
            </a:r>
            <a:r>
              <a:rPr lang="en-US" i="1" cap="all" dirty="0"/>
              <a:t> </a:t>
            </a:r>
            <a:r>
              <a:rPr lang="en-US" i="1" cap="all" dirty="0" err="1"/>
              <a:t>dengan</a:t>
            </a:r>
            <a:r>
              <a:rPr lang="en-US" i="1" cap="all" dirty="0"/>
              <a:t> </a:t>
            </a:r>
            <a:r>
              <a:rPr lang="en-US" i="1" cap="all" dirty="0" err="1"/>
              <a:t>jumlah</a:t>
            </a:r>
            <a:r>
              <a:rPr lang="en-US" i="1" cap="all" dirty="0"/>
              <a:t> yang </a:t>
            </a:r>
            <a:r>
              <a:rPr lang="en-US" i="1" cap="all" dirty="0" err="1"/>
              <a:t>cukup</a:t>
            </a:r>
            <a:r>
              <a:rPr lang="en-US" i="1" cap="all" dirty="0"/>
              <a:t> </a:t>
            </a:r>
            <a:r>
              <a:rPr lang="en-US" i="1" cap="all" dirty="0" err="1"/>
              <a:t>sebagai</a:t>
            </a:r>
            <a:r>
              <a:rPr lang="en-US" i="1" cap="all" dirty="0"/>
              <a:t> </a:t>
            </a:r>
            <a:r>
              <a:rPr lang="en-US" i="1" cap="all" dirty="0" err="1"/>
              <a:t>barang</a:t>
            </a:r>
            <a:r>
              <a:rPr lang="en-US" i="1" cap="all" dirty="0"/>
              <a:t> </a:t>
            </a:r>
            <a:r>
              <a:rPr lang="en-US" i="1" cap="all" dirty="0" err="1"/>
              <a:t>milik</a:t>
            </a:r>
            <a:r>
              <a:rPr lang="en-US" i="1" cap="all" dirty="0"/>
              <a:t> public</a:t>
            </a:r>
            <a:endParaRPr lang="en-US" dirty="0"/>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i="1" cap="all" dirty="0" err="1"/>
              <a:t>Pendekatan</a:t>
            </a:r>
            <a:r>
              <a:rPr lang="en-US" i="1" cap="all" dirty="0"/>
              <a:t> </a:t>
            </a:r>
            <a:r>
              <a:rPr lang="en-US" i="1" cap="all" dirty="0" err="1"/>
              <a:t>Pasar</a:t>
            </a:r>
            <a:r>
              <a:rPr lang="en-US" i="1" cap="all" dirty="0"/>
              <a:t> </a:t>
            </a:r>
            <a:r>
              <a:rPr lang="en-US" i="1" cap="all" dirty="0" err="1"/>
              <a:t>Bebas</a:t>
            </a:r>
            <a:r>
              <a:rPr lang="en-US" dirty="0"/>
              <a:t/>
            </a:r>
            <a:br>
              <a:rPr lang="en-US" dirty="0"/>
            </a:br>
            <a:endParaRPr lang="en-US" dirty="0"/>
          </a:p>
        </p:txBody>
      </p:sp>
      <p:sp>
        <p:nvSpPr>
          <p:cNvPr id="3" name="Content Placeholder 2"/>
          <p:cNvSpPr>
            <a:spLocks noGrp="1"/>
          </p:cNvSpPr>
          <p:nvPr>
            <p:ph idx="1"/>
          </p:nvPr>
        </p:nvSpPr>
        <p:spPr>
          <a:xfrm>
            <a:off x="457200" y="1219200"/>
            <a:ext cx="8229600" cy="5334000"/>
          </a:xfrm>
        </p:spPr>
        <p:txBody>
          <a:bodyPr>
            <a:normAutofit fontScale="77500" lnSpcReduction="20000"/>
          </a:bodyPr>
          <a:lstStyle/>
          <a:p>
            <a:r>
              <a:rPr lang="en-US" cap="all" dirty="0" err="1"/>
              <a:t>Pendekatan</a:t>
            </a:r>
            <a:r>
              <a:rPr lang="en-US" cap="all" dirty="0"/>
              <a:t> </a:t>
            </a:r>
            <a:r>
              <a:rPr lang="en-US" cap="all" dirty="0" err="1"/>
              <a:t>pasar</a:t>
            </a:r>
            <a:r>
              <a:rPr lang="en-US" cap="all" dirty="0"/>
              <a:t> </a:t>
            </a:r>
            <a:r>
              <a:rPr lang="en-US" cap="all" dirty="0" err="1"/>
              <a:t>bebas</a:t>
            </a:r>
            <a:r>
              <a:rPr lang="en-US" cap="all" dirty="0"/>
              <a:t> </a:t>
            </a:r>
            <a:r>
              <a:rPr lang="en-US" cap="all" dirty="0" err="1"/>
              <a:t>dilandasi</a:t>
            </a:r>
            <a:r>
              <a:rPr lang="en-US" cap="all" dirty="0"/>
              <a:t> </a:t>
            </a:r>
            <a:r>
              <a:rPr lang="en-US" cap="all" dirty="0" err="1"/>
              <a:t>asumsi</a:t>
            </a:r>
            <a:r>
              <a:rPr lang="en-US" cap="all" dirty="0"/>
              <a:t> </a:t>
            </a:r>
            <a:r>
              <a:rPr lang="en-US" cap="all" dirty="0" err="1"/>
              <a:t>dasar</a:t>
            </a:r>
            <a:r>
              <a:rPr lang="en-US" cap="all" dirty="0"/>
              <a:t> </a:t>
            </a:r>
            <a:r>
              <a:rPr lang="en-US" cap="all" dirty="0" err="1"/>
              <a:t>bahwa</a:t>
            </a:r>
            <a:r>
              <a:rPr lang="en-US" cap="all" dirty="0"/>
              <a:t> </a:t>
            </a:r>
            <a:r>
              <a:rPr lang="en-US" cap="all" dirty="0" err="1"/>
              <a:t>informasi</a:t>
            </a:r>
            <a:r>
              <a:rPr lang="en-US" cap="all" dirty="0"/>
              <a:t> </a:t>
            </a:r>
            <a:r>
              <a:rPr lang="en-US" cap="all" dirty="0" err="1"/>
              <a:t>akuntansi</a:t>
            </a:r>
            <a:r>
              <a:rPr lang="en-US" cap="all" dirty="0"/>
              <a:t> </a:t>
            </a:r>
            <a:r>
              <a:rPr lang="en-US" cap="all" dirty="0" err="1"/>
              <a:t>merupakan</a:t>
            </a:r>
            <a:r>
              <a:rPr lang="en-US" cap="all" dirty="0"/>
              <a:t> </a:t>
            </a:r>
            <a:r>
              <a:rPr lang="en-US" cap="all" dirty="0" err="1"/>
              <a:t>komoditi</a:t>
            </a:r>
            <a:r>
              <a:rPr lang="en-US" cap="all" dirty="0"/>
              <a:t> </a:t>
            </a:r>
            <a:r>
              <a:rPr lang="en-US" cap="all" dirty="0" err="1"/>
              <a:t>ekonomi</a:t>
            </a:r>
            <a:r>
              <a:rPr lang="en-US" cap="all" dirty="0"/>
              <a:t> </a:t>
            </a:r>
            <a:r>
              <a:rPr lang="en-US" cap="all" dirty="0" err="1"/>
              <a:t>serupa</a:t>
            </a:r>
            <a:r>
              <a:rPr lang="en-US" cap="all" dirty="0"/>
              <a:t> </a:t>
            </a:r>
            <a:r>
              <a:rPr lang="en-US" cap="all" dirty="0" err="1"/>
              <a:t>dengan</a:t>
            </a:r>
            <a:r>
              <a:rPr lang="en-US" cap="all" dirty="0"/>
              <a:t> </a:t>
            </a:r>
            <a:r>
              <a:rPr lang="en-US" cap="all" dirty="0" err="1"/>
              <a:t>barang</a:t>
            </a:r>
            <a:r>
              <a:rPr lang="en-US" cap="all" dirty="0"/>
              <a:t> </a:t>
            </a:r>
            <a:r>
              <a:rPr lang="en-US" cap="all" dirty="0" err="1"/>
              <a:t>atau</a:t>
            </a:r>
            <a:r>
              <a:rPr lang="en-US" cap="all" dirty="0"/>
              <a:t> </a:t>
            </a:r>
            <a:r>
              <a:rPr lang="en-US" cap="all" dirty="0" err="1"/>
              <a:t>jasa</a:t>
            </a:r>
            <a:r>
              <a:rPr lang="en-US" cap="all" dirty="0"/>
              <a:t> yang lain. </a:t>
            </a:r>
            <a:r>
              <a:rPr lang="en-US" cap="all" dirty="0" err="1"/>
              <a:t>Atas</a:t>
            </a:r>
            <a:r>
              <a:rPr lang="en-US" cap="all" dirty="0"/>
              <a:t> </a:t>
            </a:r>
            <a:r>
              <a:rPr lang="en-US" cap="all" dirty="0" err="1"/>
              <a:t>dasar</a:t>
            </a:r>
            <a:r>
              <a:rPr lang="en-US" cap="all" dirty="0"/>
              <a:t> </a:t>
            </a:r>
            <a:r>
              <a:rPr lang="en-US" cap="all" dirty="0" err="1"/>
              <a:t>asumsi</a:t>
            </a:r>
            <a:r>
              <a:rPr lang="en-US" cap="all" dirty="0"/>
              <a:t> </a:t>
            </a:r>
            <a:r>
              <a:rPr lang="en-US" cap="all" dirty="0" err="1"/>
              <a:t>tersebut</a:t>
            </a:r>
            <a:r>
              <a:rPr lang="en-US" cap="all" dirty="0"/>
              <a:t>, </a:t>
            </a:r>
            <a:r>
              <a:rPr lang="en-US" cap="all" dirty="0" err="1"/>
              <a:t>jumlah</a:t>
            </a:r>
            <a:r>
              <a:rPr lang="en-US" cap="all" dirty="0"/>
              <a:t> </a:t>
            </a:r>
            <a:r>
              <a:rPr lang="en-US" cap="all" dirty="0" err="1"/>
              <a:t>informasi</a:t>
            </a:r>
            <a:r>
              <a:rPr lang="en-US" cap="all" dirty="0"/>
              <a:t> </a:t>
            </a:r>
            <a:r>
              <a:rPr lang="en-US" cap="all" dirty="0" err="1"/>
              <a:t>akuntansi</a:t>
            </a:r>
            <a:r>
              <a:rPr lang="en-US" cap="all" dirty="0"/>
              <a:t> yang </a:t>
            </a:r>
            <a:r>
              <a:rPr lang="en-US" cap="all" dirty="0" err="1"/>
              <a:t>disajikan</a:t>
            </a:r>
            <a:r>
              <a:rPr lang="en-US" cap="all" dirty="0"/>
              <a:t> </a:t>
            </a:r>
            <a:r>
              <a:rPr lang="en-US" cap="all" dirty="0" err="1"/>
              <a:t>akan</a:t>
            </a:r>
            <a:r>
              <a:rPr lang="en-US" cap="all" dirty="0"/>
              <a:t> </a:t>
            </a:r>
            <a:r>
              <a:rPr lang="en-US" cap="all" dirty="0" err="1"/>
              <a:t>dipengaruhi</a:t>
            </a:r>
            <a:r>
              <a:rPr lang="en-US" cap="all" dirty="0"/>
              <a:t> </a:t>
            </a:r>
            <a:r>
              <a:rPr lang="en-US" cap="all" dirty="0" err="1"/>
              <a:t>oleh</a:t>
            </a:r>
            <a:r>
              <a:rPr lang="en-US" cap="all" dirty="0"/>
              <a:t> </a:t>
            </a:r>
            <a:r>
              <a:rPr lang="en-US" cap="all" dirty="0" err="1"/>
              <a:t>kekuatan</a:t>
            </a:r>
            <a:r>
              <a:rPr lang="en-US" cap="all" dirty="0"/>
              <a:t> </a:t>
            </a:r>
            <a:r>
              <a:rPr lang="en-US" cap="all" dirty="0" err="1"/>
              <a:t>permintaan</a:t>
            </a:r>
            <a:r>
              <a:rPr lang="en-US" cap="all" dirty="0"/>
              <a:t> </a:t>
            </a:r>
            <a:r>
              <a:rPr lang="en-US" cap="all" dirty="0" err="1"/>
              <a:t>dan</a:t>
            </a:r>
            <a:r>
              <a:rPr lang="en-US" cap="all" dirty="0"/>
              <a:t> </a:t>
            </a:r>
            <a:r>
              <a:rPr lang="en-US" cap="all" dirty="0" err="1"/>
              <a:t>penawaran</a:t>
            </a:r>
            <a:r>
              <a:rPr lang="en-US" cap="all" dirty="0"/>
              <a:t>. </a:t>
            </a:r>
            <a:r>
              <a:rPr lang="en-US" cap="all" dirty="0" err="1"/>
              <a:t>Permintaan</a:t>
            </a:r>
            <a:r>
              <a:rPr lang="en-US" cap="all" dirty="0"/>
              <a:t> </a:t>
            </a:r>
            <a:r>
              <a:rPr lang="en-US" cap="all" dirty="0" err="1"/>
              <a:t>muncul</a:t>
            </a:r>
            <a:r>
              <a:rPr lang="en-US" cap="all" dirty="0"/>
              <a:t> </a:t>
            </a:r>
            <a:r>
              <a:rPr lang="en-US" cap="all" dirty="0" err="1"/>
              <a:t>dari</a:t>
            </a:r>
            <a:r>
              <a:rPr lang="en-US" cap="all" dirty="0"/>
              <a:t> </a:t>
            </a:r>
            <a:r>
              <a:rPr lang="en-US" cap="all" dirty="0" err="1"/>
              <a:t>pemakai</a:t>
            </a:r>
            <a:r>
              <a:rPr lang="en-US" cap="all" dirty="0"/>
              <a:t> yang </a:t>
            </a:r>
            <a:r>
              <a:rPr lang="en-US" cap="all" dirty="0" err="1"/>
              <a:t>berkepentingan</a:t>
            </a:r>
            <a:r>
              <a:rPr lang="en-US" cap="all" dirty="0"/>
              <a:t> </a:t>
            </a:r>
            <a:r>
              <a:rPr lang="en-US" cap="all" dirty="0" err="1"/>
              <a:t>dengan</a:t>
            </a:r>
            <a:r>
              <a:rPr lang="en-US" cap="all" dirty="0"/>
              <a:t> </a:t>
            </a:r>
            <a:r>
              <a:rPr lang="en-US" cap="all" dirty="0" err="1"/>
              <a:t>informasi</a:t>
            </a:r>
            <a:r>
              <a:rPr lang="en-US" cap="all" dirty="0"/>
              <a:t>, </a:t>
            </a:r>
            <a:r>
              <a:rPr lang="en-US" cap="all" dirty="0" err="1"/>
              <a:t>sedang</a:t>
            </a:r>
            <a:r>
              <a:rPr lang="en-US" cap="all" dirty="0"/>
              <a:t> </a:t>
            </a:r>
            <a:r>
              <a:rPr lang="en-US" cap="all" dirty="0" err="1"/>
              <a:t>penawaran</a:t>
            </a:r>
            <a:r>
              <a:rPr lang="en-US" cap="all" dirty="0"/>
              <a:t> </a:t>
            </a:r>
            <a:r>
              <a:rPr lang="en-US" cap="all" dirty="0" err="1"/>
              <a:t>dilakukan</a:t>
            </a:r>
            <a:r>
              <a:rPr lang="en-US" cap="all" dirty="0"/>
              <a:t> </a:t>
            </a:r>
            <a:r>
              <a:rPr lang="en-US" cap="all" dirty="0" err="1"/>
              <a:t>oleh</a:t>
            </a:r>
            <a:r>
              <a:rPr lang="en-US" cap="all" dirty="0"/>
              <a:t> </a:t>
            </a:r>
            <a:r>
              <a:rPr lang="en-US" cap="all" dirty="0" err="1"/>
              <a:t>perusahaan</a:t>
            </a:r>
            <a:r>
              <a:rPr lang="en-US" cap="all" dirty="0"/>
              <a:t> </a:t>
            </a:r>
            <a:r>
              <a:rPr lang="en-US" cap="all" dirty="0" err="1"/>
              <a:t>dalam</a:t>
            </a:r>
            <a:r>
              <a:rPr lang="en-US" cap="all" dirty="0"/>
              <a:t> </a:t>
            </a:r>
            <a:r>
              <a:rPr lang="en-US" cap="all" dirty="0" err="1"/>
              <a:t>bentuk</a:t>
            </a:r>
            <a:r>
              <a:rPr lang="en-US" cap="all" dirty="0"/>
              <a:t> </a:t>
            </a:r>
            <a:r>
              <a:rPr lang="en-US" cap="all" dirty="0" err="1"/>
              <a:t>laporan</a:t>
            </a:r>
            <a:r>
              <a:rPr lang="en-US" cap="all" dirty="0"/>
              <a:t> </a:t>
            </a:r>
            <a:r>
              <a:rPr lang="en-US" cap="all" dirty="0" err="1"/>
              <a:t>keuangan</a:t>
            </a:r>
            <a:r>
              <a:rPr lang="en-US" cap="all" dirty="0"/>
              <a:t>. </a:t>
            </a:r>
            <a:r>
              <a:rPr lang="en-US" cap="all" dirty="0" err="1"/>
              <a:t>Melalui</a:t>
            </a:r>
            <a:r>
              <a:rPr lang="en-US" cap="all" dirty="0"/>
              <a:t> </a:t>
            </a:r>
            <a:r>
              <a:rPr lang="en-US" cap="all" dirty="0" err="1"/>
              <a:t>interaksi</a:t>
            </a:r>
            <a:r>
              <a:rPr lang="en-US" cap="all" dirty="0"/>
              <a:t> </a:t>
            </a:r>
            <a:r>
              <a:rPr lang="en-US" cap="all" dirty="0" err="1"/>
              <a:t>antara</a:t>
            </a:r>
            <a:r>
              <a:rPr lang="en-US" cap="all" dirty="0"/>
              <a:t> </a:t>
            </a:r>
            <a:r>
              <a:rPr lang="en-US" cap="all" dirty="0" err="1"/>
              <a:t>kekuatan</a:t>
            </a:r>
            <a:r>
              <a:rPr lang="en-US" cap="all" dirty="0"/>
              <a:t> </a:t>
            </a:r>
            <a:r>
              <a:rPr lang="en-US" cap="all" dirty="0" err="1"/>
              <a:t>pasar</a:t>
            </a:r>
            <a:r>
              <a:rPr lang="en-US" cap="all" dirty="0"/>
              <a:t> </a:t>
            </a:r>
            <a:r>
              <a:rPr lang="en-US" cap="all" dirty="0" err="1"/>
              <a:t>tersebut</a:t>
            </a:r>
            <a:r>
              <a:rPr lang="en-US" cap="all" dirty="0"/>
              <a:t>, </a:t>
            </a:r>
            <a:r>
              <a:rPr lang="en-US" cap="all" dirty="0" err="1"/>
              <a:t>akan</a:t>
            </a:r>
            <a:r>
              <a:rPr lang="en-US" cap="all" dirty="0"/>
              <a:t> </a:t>
            </a:r>
            <a:r>
              <a:rPr lang="en-US" cap="all" dirty="0" err="1"/>
              <a:t>dicapai</a:t>
            </a:r>
            <a:r>
              <a:rPr lang="en-US" cap="all" dirty="0"/>
              <a:t> </a:t>
            </a:r>
            <a:r>
              <a:rPr lang="en-US" cap="all" dirty="0" err="1"/>
              <a:t>suatu</a:t>
            </a:r>
            <a:r>
              <a:rPr lang="en-US" cap="all" dirty="0"/>
              <a:t> </a:t>
            </a:r>
            <a:r>
              <a:rPr lang="en-US" cap="all" dirty="0" err="1"/>
              <a:t>keseimbangan</a:t>
            </a:r>
            <a:r>
              <a:rPr lang="en-US" cap="all" dirty="0"/>
              <a:t> (equilibrium) </a:t>
            </a:r>
            <a:r>
              <a:rPr lang="en-US" cap="all" dirty="0" err="1"/>
              <a:t>dimana</a:t>
            </a:r>
            <a:r>
              <a:rPr lang="en-US" cap="all" dirty="0"/>
              <a:t> </a:t>
            </a:r>
            <a:r>
              <a:rPr lang="en-US" cap="all" dirty="0" err="1"/>
              <a:t>jumlah</a:t>
            </a:r>
            <a:r>
              <a:rPr lang="en-US" cap="all" dirty="0"/>
              <a:t> </a:t>
            </a:r>
            <a:r>
              <a:rPr lang="en-US" cap="all" dirty="0" err="1"/>
              <a:t>informasi</a:t>
            </a:r>
            <a:r>
              <a:rPr lang="en-US" cap="all" dirty="0"/>
              <a:t> yang optimal </a:t>
            </a:r>
            <a:r>
              <a:rPr lang="en-US" cap="all" dirty="0" err="1"/>
              <a:t>diungkapkan</a:t>
            </a:r>
            <a:r>
              <a:rPr lang="en-US" cap="all" dirty="0"/>
              <a:t> </a:t>
            </a:r>
            <a:r>
              <a:rPr lang="en-US" cap="all" dirty="0" err="1"/>
              <a:t>pada</a:t>
            </a:r>
            <a:r>
              <a:rPr lang="en-US" cap="all" dirty="0"/>
              <a:t> </a:t>
            </a:r>
            <a:r>
              <a:rPr lang="en-US" cap="all" dirty="0" err="1"/>
              <a:t>harga</a:t>
            </a:r>
            <a:r>
              <a:rPr lang="en-US" cap="all" dirty="0"/>
              <a:t> yang optimal. </a:t>
            </a:r>
            <a:r>
              <a:rPr lang="en-US" cap="all" dirty="0" err="1"/>
              <a:t>Pada</a:t>
            </a:r>
            <a:r>
              <a:rPr lang="en-US" cap="all" dirty="0"/>
              <a:t> </a:t>
            </a:r>
            <a:r>
              <a:rPr lang="en-US" cap="all" dirty="0" err="1"/>
              <a:t>saat</a:t>
            </a:r>
            <a:r>
              <a:rPr lang="en-US" cap="all" dirty="0"/>
              <a:t> </a:t>
            </a:r>
            <a:r>
              <a:rPr lang="en-US" cap="all" dirty="0" err="1"/>
              <a:t>informasi</a:t>
            </a:r>
            <a:r>
              <a:rPr lang="en-US" cap="all" dirty="0"/>
              <a:t> </a:t>
            </a:r>
            <a:r>
              <a:rPr lang="en-US" cap="all" dirty="0" err="1"/>
              <a:t>tertentu</a:t>
            </a:r>
            <a:r>
              <a:rPr lang="en-US" cap="all" dirty="0"/>
              <a:t> </a:t>
            </a:r>
            <a:r>
              <a:rPr lang="en-US" cap="all" dirty="0" err="1"/>
              <a:t>diminta</a:t>
            </a:r>
            <a:r>
              <a:rPr lang="en-US" cap="all" dirty="0"/>
              <a:t>, </a:t>
            </a:r>
            <a:r>
              <a:rPr lang="en-US" cap="all" dirty="0" err="1"/>
              <a:t>pasar</a:t>
            </a:r>
            <a:r>
              <a:rPr lang="en-US" cap="all" dirty="0"/>
              <a:t> </a:t>
            </a:r>
            <a:r>
              <a:rPr lang="en-US" cap="all" dirty="0" err="1"/>
              <a:t>akan</a:t>
            </a:r>
            <a:r>
              <a:rPr lang="en-US" cap="all" dirty="0"/>
              <a:t> </a:t>
            </a:r>
            <a:r>
              <a:rPr lang="en-US" cap="all" dirty="0" err="1"/>
              <a:t>menghasilkan</a:t>
            </a:r>
            <a:r>
              <a:rPr lang="en-US" cap="all" dirty="0"/>
              <a:t> </a:t>
            </a:r>
            <a:r>
              <a:rPr lang="en-US" cap="all" dirty="0" err="1"/>
              <a:t>informasi</a:t>
            </a:r>
            <a:r>
              <a:rPr lang="en-US" cap="all" dirty="0"/>
              <a:t> </a:t>
            </a:r>
            <a:r>
              <a:rPr lang="en-US" cap="all" dirty="0" err="1"/>
              <a:t>tersebut</a:t>
            </a:r>
            <a:r>
              <a:rPr lang="en-US" cap="all" dirty="0"/>
              <a:t> </a:t>
            </a:r>
            <a:r>
              <a:rPr lang="en-US" cap="all" dirty="0" err="1"/>
              <a:t>apabila</a:t>
            </a:r>
            <a:r>
              <a:rPr lang="en-US" cap="all" dirty="0"/>
              <a:t> </a:t>
            </a:r>
            <a:r>
              <a:rPr lang="en-US" cap="all" dirty="0" err="1"/>
              <a:t>harga</a:t>
            </a:r>
            <a:r>
              <a:rPr lang="en-US" cap="all" dirty="0"/>
              <a:t> yang </a:t>
            </a:r>
            <a:r>
              <a:rPr lang="en-US" cap="all" dirty="0" err="1"/>
              <a:t>ditawarkan</a:t>
            </a:r>
            <a:r>
              <a:rPr lang="en-US" cap="all" dirty="0"/>
              <a:t> </a:t>
            </a:r>
            <a:r>
              <a:rPr lang="en-US" cap="all" dirty="0" err="1"/>
              <a:t>tepat</a:t>
            </a:r>
            <a:r>
              <a:rPr lang="en-US" cap="all" dirty="0"/>
              <a:t>.</a:t>
            </a:r>
            <a:endParaRPr lang="en-US" dirty="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427038"/>
          </a:xfrm>
        </p:spPr>
        <p:txBody>
          <a:bodyPr>
            <a:normAutofit fontScale="90000"/>
          </a:bodyPr>
          <a:lstStyle/>
          <a:p>
            <a:pPr lvl="0"/>
            <a:r>
              <a:rPr lang="en-US" b="1" cap="all" dirty="0" err="1"/>
              <a:t>Periode</a:t>
            </a:r>
            <a:r>
              <a:rPr lang="en-US" b="1" cap="all" dirty="0"/>
              <a:t> </a:t>
            </a:r>
            <a:r>
              <a:rPr lang="en-US" b="1" cap="all" dirty="0" err="1"/>
              <a:t>Pembentukan</a:t>
            </a:r>
            <a:r>
              <a:rPr lang="en-US" b="1" cap="all" dirty="0"/>
              <a:t> (1930 – 1976)</a:t>
            </a:r>
            <a:r>
              <a:rPr lang="en-US" dirty="0"/>
              <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cap="all" dirty="0" smtClean="0"/>
              <a:t>	</a:t>
            </a:r>
            <a:r>
              <a:rPr lang="en-US" cap="all" dirty="0" err="1" smtClean="0"/>
              <a:t>Sebagai</a:t>
            </a:r>
            <a:r>
              <a:rPr lang="en-US" cap="all" dirty="0" smtClean="0"/>
              <a:t> </a:t>
            </a:r>
            <a:r>
              <a:rPr lang="en-US" cap="all" dirty="0" err="1"/>
              <a:t>akibat</a:t>
            </a:r>
            <a:r>
              <a:rPr lang="en-US" cap="all" dirty="0"/>
              <a:t> </a:t>
            </a:r>
            <a:r>
              <a:rPr lang="en-US" cap="all" dirty="0" err="1"/>
              <a:t>dari</a:t>
            </a:r>
            <a:r>
              <a:rPr lang="en-US" cap="all" dirty="0"/>
              <a:t> crash </a:t>
            </a:r>
            <a:r>
              <a:rPr lang="en-US" cap="all" dirty="0" err="1"/>
              <a:t>di</a:t>
            </a:r>
            <a:r>
              <a:rPr lang="en-US" cap="all" dirty="0"/>
              <a:t> </a:t>
            </a:r>
            <a:r>
              <a:rPr lang="en-US" cap="all" dirty="0" err="1"/>
              <a:t>pasar</a:t>
            </a:r>
            <a:r>
              <a:rPr lang="en-US" cap="all" dirty="0"/>
              <a:t> modal </a:t>
            </a:r>
            <a:r>
              <a:rPr lang="en-US" cap="all" dirty="0" err="1"/>
              <a:t>tahun</a:t>
            </a:r>
            <a:r>
              <a:rPr lang="en-US" cap="all" dirty="0"/>
              <a:t> 1929 (Market crash) </a:t>
            </a:r>
            <a:r>
              <a:rPr lang="en-US" cap="all" dirty="0" err="1"/>
              <a:t>periode</a:t>
            </a:r>
            <a:r>
              <a:rPr lang="en-US" cap="all" dirty="0"/>
              <a:t> 1930 </a:t>
            </a:r>
            <a:r>
              <a:rPr lang="en-US" cap="all" dirty="0" err="1"/>
              <a:t>sampai</a:t>
            </a:r>
            <a:r>
              <a:rPr lang="en-US" cap="all" dirty="0"/>
              <a:t> 1946 </a:t>
            </a:r>
            <a:r>
              <a:rPr lang="en-US" cap="all" dirty="0" err="1"/>
              <a:t>memiliki</a:t>
            </a:r>
            <a:r>
              <a:rPr lang="en-US" cap="all" dirty="0"/>
              <a:t> </a:t>
            </a:r>
            <a:r>
              <a:rPr lang="en-US" cap="all" dirty="0" err="1"/>
              <a:t>pengaruh</a:t>
            </a:r>
            <a:r>
              <a:rPr lang="en-US" cap="all" dirty="0"/>
              <a:t> yang </a:t>
            </a:r>
            <a:r>
              <a:rPr lang="en-US" cap="all" dirty="0" err="1"/>
              <a:t>signifikan</a:t>
            </a:r>
            <a:r>
              <a:rPr lang="en-US" cap="all" dirty="0"/>
              <a:t> </a:t>
            </a:r>
            <a:r>
              <a:rPr lang="en-US" cap="all" dirty="0" err="1"/>
              <a:t>di</a:t>
            </a:r>
            <a:r>
              <a:rPr lang="en-US" cap="all" dirty="0"/>
              <a:t> </a:t>
            </a:r>
            <a:r>
              <a:rPr lang="en-US" cap="all" dirty="0" err="1"/>
              <a:t>dalam</a:t>
            </a:r>
            <a:r>
              <a:rPr lang="en-US" cap="all" dirty="0"/>
              <a:t> </a:t>
            </a:r>
            <a:r>
              <a:rPr lang="en-US" cap="all" dirty="0" err="1"/>
              <a:t>praktek</a:t>
            </a:r>
            <a:r>
              <a:rPr lang="en-US" cap="all" dirty="0"/>
              <a:t> </a:t>
            </a:r>
            <a:r>
              <a:rPr lang="en-US" cap="all" dirty="0" err="1"/>
              <a:t>akuntansi</a:t>
            </a:r>
            <a:r>
              <a:rPr lang="en-US" cap="all" dirty="0"/>
              <a:t> </a:t>
            </a:r>
            <a:r>
              <a:rPr lang="en-US" cap="all" dirty="0" err="1"/>
              <a:t>di</a:t>
            </a:r>
            <a:r>
              <a:rPr lang="en-US" cap="all" dirty="0"/>
              <a:t> </a:t>
            </a:r>
            <a:r>
              <a:rPr lang="en-US" cap="all" dirty="0" err="1"/>
              <a:t>Amerika</a:t>
            </a:r>
            <a:r>
              <a:rPr lang="en-US" cap="all" dirty="0"/>
              <a:t>. Usaha </a:t>
            </a:r>
            <a:r>
              <a:rPr lang="en-US" cap="all" dirty="0" err="1"/>
              <a:t>pertama</a:t>
            </a:r>
            <a:r>
              <a:rPr lang="en-US" cap="all" dirty="0"/>
              <a:t> </a:t>
            </a:r>
            <a:r>
              <a:rPr lang="en-US" cap="all" dirty="0" err="1"/>
              <a:t>mengembangkan</a:t>
            </a:r>
            <a:r>
              <a:rPr lang="en-US" cap="all" dirty="0"/>
              <a:t> </a:t>
            </a:r>
            <a:r>
              <a:rPr lang="en-US" cap="all" dirty="0" err="1"/>
              <a:t>standar</a:t>
            </a:r>
            <a:r>
              <a:rPr lang="en-US" cap="all" dirty="0"/>
              <a:t> </a:t>
            </a:r>
            <a:r>
              <a:rPr lang="en-US" cap="all" dirty="0" err="1"/>
              <a:t>dimulai</a:t>
            </a:r>
            <a:r>
              <a:rPr lang="en-US" cap="all" dirty="0"/>
              <a:t> </a:t>
            </a:r>
            <a:r>
              <a:rPr lang="en-US" cap="all" dirty="0" err="1"/>
              <a:t>dengan</a:t>
            </a:r>
            <a:r>
              <a:rPr lang="en-US" cap="all" dirty="0"/>
              <a:t> </a:t>
            </a:r>
            <a:r>
              <a:rPr lang="en-US" cap="all" dirty="0" err="1"/>
              <a:t>adanya</a:t>
            </a:r>
            <a:r>
              <a:rPr lang="en-US" cap="all" dirty="0"/>
              <a:t> </a:t>
            </a:r>
            <a:r>
              <a:rPr lang="en-US" cap="all" dirty="0" err="1"/>
              <a:t>persetujuan</a:t>
            </a:r>
            <a:r>
              <a:rPr lang="en-US" cap="all" dirty="0"/>
              <a:t> </a:t>
            </a:r>
            <a:r>
              <a:rPr lang="en-US" cap="all" dirty="0" err="1"/>
              <a:t>antara</a:t>
            </a:r>
            <a:r>
              <a:rPr lang="en-US" cap="all" dirty="0"/>
              <a:t> </a:t>
            </a:r>
            <a:r>
              <a:rPr lang="en-US" i="1" cap="all" dirty="0"/>
              <a:t>American </a:t>
            </a:r>
            <a:r>
              <a:rPr lang="en-US" i="1" cap="all" dirty="0" err="1"/>
              <a:t>Institut</a:t>
            </a:r>
            <a:r>
              <a:rPr lang="en-US" i="1" cap="all" dirty="0"/>
              <a:t> </a:t>
            </a:r>
            <a:r>
              <a:rPr lang="en-US" i="1" cap="all" dirty="0" err="1"/>
              <a:t>Certificed</a:t>
            </a:r>
            <a:r>
              <a:rPr lang="en-US" i="1" cap="all" dirty="0"/>
              <a:t> Public Accountant (AICPA)</a:t>
            </a:r>
            <a:r>
              <a:rPr lang="en-US" cap="all" dirty="0"/>
              <a:t> </a:t>
            </a:r>
            <a:r>
              <a:rPr lang="en-US" cap="all" dirty="0" err="1"/>
              <a:t>dan</a:t>
            </a:r>
            <a:r>
              <a:rPr lang="en-US" cap="all" dirty="0"/>
              <a:t> New York Stock Exchanges. </a:t>
            </a:r>
            <a:endParaRPr lang="en-US" cap="all" dirty="0" smtClean="0"/>
          </a:p>
          <a:p>
            <a:pPr>
              <a:buNone/>
            </a:pPr>
            <a:endParaRPr lang="en-US" cap="all" dirty="0"/>
          </a:p>
          <a:p>
            <a:pPr>
              <a:buNone/>
            </a:pPr>
            <a:r>
              <a:rPr lang="en-US" cap="all" dirty="0" smtClean="0"/>
              <a:t>	</a:t>
            </a:r>
            <a:r>
              <a:rPr lang="en-US" cap="all" dirty="0" err="1" smtClean="0"/>
              <a:t>Hasil</a:t>
            </a:r>
            <a:r>
              <a:rPr lang="en-US" cap="all" dirty="0" smtClean="0"/>
              <a:t> </a:t>
            </a:r>
            <a:r>
              <a:rPr lang="en-US" cap="all" dirty="0" err="1"/>
              <a:t>kerjasama</a:t>
            </a:r>
            <a:r>
              <a:rPr lang="en-US" cap="all" dirty="0"/>
              <a:t> </a:t>
            </a:r>
            <a:r>
              <a:rPr lang="en-US" cap="all" dirty="0" err="1"/>
              <a:t>ini</a:t>
            </a:r>
            <a:r>
              <a:rPr lang="en-US" cap="all" dirty="0"/>
              <a:t> </a:t>
            </a:r>
            <a:r>
              <a:rPr lang="en-US" cap="all" dirty="0" err="1"/>
              <a:t>adalah</a:t>
            </a:r>
            <a:r>
              <a:rPr lang="en-US" cap="all" dirty="0"/>
              <a:t> format draft “Five Broad Accounting Principles” yang </a:t>
            </a:r>
            <a:r>
              <a:rPr lang="en-US" cap="all" dirty="0" err="1"/>
              <a:t>disiapkan</a:t>
            </a:r>
            <a:r>
              <a:rPr lang="en-US" cap="all" dirty="0"/>
              <a:t> </a:t>
            </a:r>
            <a:r>
              <a:rPr lang="en-US" cap="all" dirty="0" err="1"/>
              <a:t>oleh</a:t>
            </a:r>
            <a:r>
              <a:rPr lang="en-US" cap="all" dirty="0"/>
              <a:t> </a:t>
            </a:r>
            <a:r>
              <a:rPr lang="en-US" cap="all" dirty="0" err="1"/>
              <a:t>Komite</a:t>
            </a:r>
            <a:r>
              <a:rPr lang="en-US" cap="all" dirty="0"/>
              <a:t> AICPA </a:t>
            </a:r>
            <a:r>
              <a:rPr lang="en-US" cap="all" dirty="0" err="1"/>
              <a:t>dan</a:t>
            </a:r>
            <a:r>
              <a:rPr lang="en-US" cap="all" dirty="0"/>
              <a:t> </a:t>
            </a:r>
            <a:r>
              <a:rPr lang="en-US" cap="all" dirty="0" err="1"/>
              <a:t>disetujui</a:t>
            </a:r>
            <a:r>
              <a:rPr lang="en-US" cap="all" dirty="0"/>
              <a:t> </a:t>
            </a:r>
            <a:r>
              <a:rPr lang="en-US" cap="all" dirty="0" err="1"/>
              <a:t>oleh</a:t>
            </a:r>
            <a:r>
              <a:rPr lang="en-US" cap="all" dirty="0"/>
              <a:t> </a:t>
            </a:r>
            <a:r>
              <a:rPr lang="en-US" cap="all" dirty="0" err="1"/>
              <a:t>Komite</a:t>
            </a:r>
            <a:r>
              <a:rPr lang="en-US" cap="all" dirty="0"/>
              <a:t> NYSE </a:t>
            </a:r>
            <a:r>
              <a:rPr lang="en-US" cap="all" dirty="0" err="1"/>
              <a:t>pada</a:t>
            </a:r>
            <a:r>
              <a:rPr lang="en-US" cap="all" dirty="0"/>
              <a:t> </a:t>
            </a:r>
            <a:r>
              <a:rPr lang="en-US" cap="all" dirty="0" err="1"/>
              <a:t>tanggal</a:t>
            </a:r>
            <a:r>
              <a:rPr lang="en-US" cap="all" dirty="0"/>
              <a:t> 22 September 1932. </a:t>
            </a:r>
            <a:r>
              <a:rPr lang="en-US" cap="all" dirty="0" err="1"/>
              <a:t>Dokumen</a:t>
            </a:r>
            <a:r>
              <a:rPr lang="en-US" cap="all" dirty="0"/>
              <a:t> </a:t>
            </a:r>
            <a:r>
              <a:rPr lang="en-US" cap="all" dirty="0" err="1"/>
              <a:t>ini</a:t>
            </a:r>
            <a:r>
              <a:rPr lang="en-US" cap="all" dirty="0"/>
              <a:t> </a:t>
            </a:r>
            <a:r>
              <a:rPr lang="en-US" cap="all" dirty="0" err="1"/>
              <a:t>merupakan</a:t>
            </a:r>
            <a:r>
              <a:rPr lang="en-US" cap="all" dirty="0"/>
              <a:t> </a:t>
            </a:r>
            <a:r>
              <a:rPr lang="en-US" cap="all" dirty="0" err="1"/>
              <a:t>usaha</a:t>
            </a:r>
            <a:r>
              <a:rPr lang="en-US" cap="all" dirty="0"/>
              <a:t> formal </a:t>
            </a:r>
            <a:r>
              <a:rPr lang="en-US" cap="all" dirty="0" err="1"/>
              <a:t>untuk</a:t>
            </a:r>
            <a:r>
              <a:rPr lang="en-US" cap="all" dirty="0"/>
              <a:t> </a:t>
            </a:r>
            <a:r>
              <a:rPr lang="en-US" cap="all" dirty="0" err="1"/>
              <a:t>mengembangkan</a:t>
            </a:r>
            <a:r>
              <a:rPr lang="en-US" cap="all" dirty="0"/>
              <a:t> </a:t>
            </a:r>
            <a:r>
              <a:rPr lang="en-US" i="1" cap="all" dirty="0"/>
              <a:t>“Generally Accepted Accounting Principles” </a:t>
            </a:r>
            <a:r>
              <a:rPr lang="en-US" i="1" cap="all" dirty="0" err="1"/>
              <a:t>dan</a:t>
            </a:r>
            <a:r>
              <a:rPr lang="en-US" i="1" cap="all" dirty="0"/>
              <a:t> </a:t>
            </a:r>
            <a:r>
              <a:rPr lang="en-US" i="1" cap="all" dirty="0" err="1"/>
              <a:t>dimasukan</a:t>
            </a:r>
            <a:r>
              <a:rPr lang="en-US" i="1" cap="all" dirty="0"/>
              <a:t> </a:t>
            </a:r>
            <a:r>
              <a:rPr lang="en-US" i="1" cap="all" dirty="0" err="1"/>
              <a:t>ke</a:t>
            </a:r>
            <a:r>
              <a:rPr lang="en-US" i="1" cap="all" dirty="0"/>
              <a:t> </a:t>
            </a:r>
            <a:r>
              <a:rPr lang="en-US" i="1" cap="all" dirty="0" err="1"/>
              <a:t>dalam</a:t>
            </a:r>
            <a:r>
              <a:rPr lang="en-US" i="1" cap="all" dirty="0"/>
              <a:t> Accounting Research Bulletin (ARB) No. 43.</a:t>
            </a:r>
            <a:endParaRPr lang="en-US" dirty="0"/>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pPr lvl="0"/>
            <a:r>
              <a:rPr lang="en-US" i="1" cap="all" dirty="0" err="1"/>
              <a:t>Pendekatan</a:t>
            </a:r>
            <a:r>
              <a:rPr lang="en-US" i="1" cap="all" dirty="0"/>
              <a:t> </a:t>
            </a:r>
            <a:r>
              <a:rPr lang="en-US" i="1" cap="all" dirty="0" err="1"/>
              <a:t>Regulasi</a:t>
            </a:r>
            <a:r>
              <a:rPr lang="en-US" dirty="0"/>
              <a:t/>
            </a:r>
            <a:br>
              <a:rPr lang="en-US" dirty="0"/>
            </a:br>
            <a:endParaRPr lang="en-US" dirty="0"/>
          </a:p>
        </p:txBody>
      </p:sp>
      <p:sp>
        <p:nvSpPr>
          <p:cNvPr id="3" name="Content Placeholder 2"/>
          <p:cNvSpPr>
            <a:spLocks noGrp="1"/>
          </p:cNvSpPr>
          <p:nvPr>
            <p:ph idx="1"/>
          </p:nvPr>
        </p:nvSpPr>
        <p:spPr>
          <a:xfrm>
            <a:off x="457200" y="1066800"/>
            <a:ext cx="8229600" cy="5486400"/>
          </a:xfrm>
        </p:spPr>
        <p:txBody>
          <a:bodyPr>
            <a:normAutofit fontScale="70000" lnSpcReduction="20000"/>
          </a:bodyPr>
          <a:lstStyle/>
          <a:p>
            <a:pPr>
              <a:buNone/>
            </a:pPr>
            <a:r>
              <a:rPr lang="en-US" cap="all" dirty="0" smtClean="0"/>
              <a:t>	</a:t>
            </a:r>
            <a:r>
              <a:rPr lang="en-US" cap="all" dirty="0" err="1" smtClean="0"/>
              <a:t>Pendukung</a:t>
            </a:r>
            <a:r>
              <a:rPr lang="en-US" cap="all" dirty="0" smtClean="0"/>
              <a:t> </a:t>
            </a:r>
            <a:r>
              <a:rPr lang="en-US" cap="all" dirty="0" err="1"/>
              <a:t>pendekatan</a:t>
            </a:r>
            <a:r>
              <a:rPr lang="en-US" cap="all" dirty="0"/>
              <a:t> </a:t>
            </a:r>
            <a:r>
              <a:rPr lang="en-US" cap="all" dirty="0" err="1"/>
              <a:t>regulasi</a:t>
            </a:r>
            <a:r>
              <a:rPr lang="en-US" cap="all" dirty="0"/>
              <a:t> </a:t>
            </a:r>
            <a:r>
              <a:rPr lang="en-US" cap="all" dirty="0" err="1"/>
              <a:t>berpendapat</a:t>
            </a:r>
            <a:r>
              <a:rPr lang="en-US" cap="all" dirty="0"/>
              <a:t> </a:t>
            </a:r>
            <a:r>
              <a:rPr lang="en-US" cap="all" dirty="0" err="1"/>
              <a:t>bahwa</a:t>
            </a:r>
            <a:r>
              <a:rPr lang="en-US" cap="all" dirty="0"/>
              <a:t> </a:t>
            </a:r>
            <a:r>
              <a:rPr lang="en-US" cap="all" dirty="0" err="1"/>
              <a:t>kegagalan</a:t>
            </a:r>
            <a:r>
              <a:rPr lang="en-US" cap="all" dirty="0"/>
              <a:t> </a:t>
            </a:r>
            <a:r>
              <a:rPr lang="en-US" cap="all" dirty="0" err="1"/>
              <a:t>pasar</a:t>
            </a:r>
            <a:r>
              <a:rPr lang="en-US" cap="all" dirty="0"/>
              <a:t> </a:t>
            </a:r>
            <a:r>
              <a:rPr lang="en-US" cap="all" dirty="0" err="1"/>
              <a:t>atau</a:t>
            </a:r>
            <a:r>
              <a:rPr lang="en-US" cap="all" dirty="0"/>
              <a:t> </a:t>
            </a:r>
            <a:r>
              <a:rPr lang="en-US" cap="all" dirty="0" err="1"/>
              <a:t>asimetri</a:t>
            </a:r>
            <a:r>
              <a:rPr lang="en-US" cap="all" dirty="0"/>
              <a:t> </a:t>
            </a:r>
            <a:r>
              <a:rPr lang="en-US" cap="all" dirty="0" err="1"/>
              <a:t>informasi</a:t>
            </a:r>
            <a:r>
              <a:rPr lang="en-US" cap="all" dirty="0"/>
              <a:t>, </a:t>
            </a:r>
            <a:r>
              <a:rPr lang="en-US" cap="all" dirty="0" err="1"/>
              <a:t>berkaitan</a:t>
            </a:r>
            <a:r>
              <a:rPr lang="en-US" cap="all" dirty="0"/>
              <a:t> </a:t>
            </a:r>
            <a:r>
              <a:rPr lang="en-US" cap="all" dirty="0" err="1"/>
              <a:t>dengan</a:t>
            </a:r>
            <a:r>
              <a:rPr lang="en-US" cap="all" dirty="0"/>
              <a:t> </a:t>
            </a:r>
            <a:r>
              <a:rPr lang="en-US" cap="all" dirty="0" err="1"/>
              <a:t>penyajian</a:t>
            </a:r>
            <a:r>
              <a:rPr lang="en-US" cap="all" dirty="0"/>
              <a:t> </a:t>
            </a:r>
            <a:r>
              <a:rPr lang="en-US" cap="all" dirty="0" err="1"/>
              <a:t>informasi</a:t>
            </a:r>
            <a:r>
              <a:rPr lang="en-US" cap="all" dirty="0"/>
              <a:t> </a:t>
            </a:r>
            <a:r>
              <a:rPr lang="en-US" cap="all" dirty="0" err="1"/>
              <a:t>keuangan</a:t>
            </a:r>
            <a:r>
              <a:rPr lang="en-US" cap="all" dirty="0"/>
              <a:t> </a:t>
            </a:r>
            <a:r>
              <a:rPr lang="en-US" cap="all" dirty="0" err="1"/>
              <a:t>bagi</a:t>
            </a:r>
            <a:r>
              <a:rPr lang="en-US" cap="all" dirty="0"/>
              <a:t> </a:t>
            </a:r>
            <a:r>
              <a:rPr lang="en-US" cap="all" dirty="0" err="1"/>
              <a:t>pihak</a:t>
            </a:r>
            <a:r>
              <a:rPr lang="en-US" cap="all" dirty="0"/>
              <a:t> yang </a:t>
            </a:r>
            <a:r>
              <a:rPr lang="en-US" cap="all" dirty="0" err="1"/>
              <a:t>berkepentingan</a:t>
            </a:r>
            <a:r>
              <a:rPr lang="en-US" cap="all" dirty="0"/>
              <a:t>, </a:t>
            </a:r>
            <a:r>
              <a:rPr lang="en-US" cap="all" dirty="0" err="1"/>
              <a:t>dapat</a:t>
            </a:r>
            <a:r>
              <a:rPr lang="en-US" cap="all" dirty="0"/>
              <a:t> </a:t>
            </a:r>
            <a:r>
              <a:rPr lang="en-US" cap="all" dirty="0" err="1"/>
              <a:t>menurunkan</a:t>
            </a:r>
            <a:r>
              <a:rPr lang="en-US" cap="all" dirty="0"/>
              <a:t> </a:t>
            </a:r>
            <a:r>
              <a:rPr lang="en-US" cap="all" dirty="0" err="1"/>
              <a:t>kepercayaan</a:t>
            </a:r>
            <a:r>
              <a:rPr lang="en-US" cap="all" dirty="0"/>
              <a:t> investor. </a:t>
            </a:r>
            <a:r>
              <a:rPr lang="en-US" cap="all" dirty="0" err="1"/>
              <a:t>Masalah</a:t>
            </a:r>
            <a:r>
              <a:rPr lang="en-US" cap="all" dirty="0"/>
              <a:t> </a:t>
            </a:r>
            <a:r>
              <a:rPr lang="en-US" cap="all" dirty="0" err="1"/>
              <a:t>ini</a:t>
            </a:r>
            <a:r>
              <a:rPr lang="en-US" cap="all" dirty="0"/>
              <a:t> </a:t>
            </a:r>
            <a:r>
              <a:rPr lang="en-US" cap="all" dirty="0" err="1"/>
              <a:t>kemungkinan</a:t>
            </a:r>
            <a:r>
              <a:rPr lang="en-US" cap="all" dirty="0"/>
              <a:t> </a:t>
            </a:r>
            <a:r>
              <a:rPr lang="en-US" cap="all" dirty="0" err="1"/>
              <a:t>dapat</a:t>
            </a:r>
            <a:r>
              <a:rPr lang="en-US" cap="all" dirty="0"/>
              <a:t> </a:t>
            </a:r>
            <a:r>
              <a:rPr lang="en-US" cap="all" dirty="0" err="1"/>
              <a:t>diatasi</a:t>
            </a:r>
            <a:r>
              <a:rPr lang="en-US" cap="all" dirty="0"/>
              <a:t> </a:t>
            </a:r>
            <a:r>
              <a:rPr lang="en-US" cap="all" dirty="0" err="1"/>
              <a:t>melalui</a:t>
            </a:r>
            <a:r>
              <a:rPr lang="en-US" cap="all" dirty="0"/>
              <a:t> </a:t>
            </a:r>
            <a:r>
              <a:rPr lang="en-US" cap="all" dirty="0" err="1"/>
              <a:t>regulasi</a:t>
            </a:r>
            <a:r>
              <a:rPr lang="en-US" cap="all" dirty="0" smtClean="0"/>
              <a:t>.</a:t>
            </a:r>
          </a:p>
          <a:p>
            <a:pPr>
              <a:buNone/>
            </a:pPr>
            <a:endParaRPr lang="en-US" dirty="0"/>
          </a:p>
          <a:p>
            <a:pPr>
              <a:buNone/>
            </a:pPr>
            <a:r>
              <a:rPr lang="en-US" cap="all" dirty="0" smtClean="0"/>
              <a:t>	Para </a:t>
            </a:r>
            <a:r>
              <a:rPr lang="en-US" cap="all" dirty="0" err="1"/>
              <a:t>pendukung</a:t>
            </a:r>
            <a:r>
              <a:rPr lang="en-US" cap="all" dirty="0"/>
              <a:t> </a:t>
            </a:r>
            <a:r>
              <a:rPr lang="en-US" cap="all" dirty="0" err="1"/>
              <a:t>regulasi</a:t>
            </a:r>
            <a:r>
              <a:rPr lang="en-US" cap="all" dirty="0"/>
              <a:t> </a:t>
            </a:r>
            <a:r>
              <a:rPr lang="en-US" cap="all" dirty="0" err="1"/>
              <a:t>beragumen</a:t>
            </a:r>
            <a:r>
              <a:rPr lang="en-US" cap="all" dirty="0"/>
              <a:t> </a:t>
            </a:r>
            <a:r>
              <a:rPr lang="en-US" cap="all" dirty="0" err="1"/>
              <a:t>bahwa</a:t>
            </a:r>
            <a:r>
              <a:rPr lang="en-US" cap="all" dirty="0"/>
              <a:t> </a:t>
            </a:r>
            <a:r>
              <a:rPr lang="en-US" cap="all" dirty="0" err="1"/>
              <a:t>kegagalan</a:t>
            </a:r>
            <a:r>
              <a:rPr lang="en-US" cap="all" dirty="0"/>
              <a:t> </a:t>
            </a:r>
            <a:r>
              <a:rPr lang="en-US" cap="all" dirty="0" err="1"/>
              <a:t>pasar</a:t>
            </a:r>
            <a:r>
              <a:rPr lang="en-US" cap="all" dirty="0"/>
              <a:t> </a:t>
            </a:r>
            <a:r>
              <a:rPr lang="en-US" cap="all" dirty="0" err="1"/>
              <a:t>dapat</a:t>
            </a:r>
            <a:r>
              <a:rPr lang="en-US" cap="all" dirty="0"/>
              <a:t> </a:t>
            </a:r>
            <a:r>
              <a:rPr lang="en-US" cap="all" dirty="0" err="1"/>
              <a:t>terjadi</a:t>
            </a:r>
            <a:r>
              <a:rPr lang="en-US" cap="all" dirty="0"/>
              <a:t> </a:t>
            </a:r>
            <a:r>
              <a:rPr lang="en-US" cap="all" dirty="0" err="1"/>
              <a:t>karena</a:t>
            </a:r>
            <a:r>
              <a:rPr lang="en-US" cap="all" dirty="0"/>
              <a:t> </a:t>
            </a:r>
            <a:r>
              <a:rPr lang="en-US" cap="all" dirty="0" err="1"/>
              <a:t>berbagai</a:t>
            </a:r>
            <a:r>
              <a:rPr lang="en-US" cap="all" dirty="0"/>
              <a:t> </a:t>
            </a:r>
            <a:r>
              <a:rPr lang="en-US" cap="all" dirty="0" err="1"/>
              <a:t>faktor</a:t>
            </a:r>
            <a:r>
              <a:rPr lang="en-US" cap="all" dirty="0"/>
              <a:t>. </a:t>
            </a:r>
            <a:r>
              <a:rPr lang="en-US" cap="all" dirty="0" err="1"/>
              <a:t>Faktor</a:t>
            </a:r>
            <a:r>
              <a:rPr lang="en-US" cap="all" dirty="0"/>
              <a:t> </a:t>
            </a:r>
            <a:r>
              <a:rPr lang="en-US" cap="all" dirty="0" err="1"/>
              <a:t>tersebut</a:t>
            </a:r>
            <a:r>
              <a:rPr lang="en-US" cap="all" dirty="0"/>
              <a:t> </a:t>
            </a:r>
            <a:r>
              <a:rPr lang="en-US" cap="all" dirty="0" err="1"/>
              <a:t>antara</a:t>
            </a:r>
            <a:r>
              <a:rPr lang="en-US" cap="all" dirty="0"/>
              <a:t> lain :</a:t>
            </a:r>
            <a:endParaRPr lang="en-US" dirty="0"/>
          </a:p>
          <a:p>
            <a:pPr lvl="0"/>
            <a:r>
              <a:rPr lang="en-US" i="1" cap="all" dirty="0" err="1"/>
              <a:t>Pengendalian</a:t>
            </a:r>
            <a:r>
              <a:rPr lang="en-US" i="1" cap="all" dirty="0"/>
              <a:t> </a:t>
            </a:r>
            <a:r>
              <a:rPr lang="en-US" i="1" cap="all" dirty="0" err="1"/>
              <a:t>monopoli</a:t>
            </a:r>
            <a:r>
              <a:rPr lang="en-US" i="1" cap="all" dirty="0"/>
              <a:t> </a:t>
            </a:r>
            <a:r>
              <a:rPr lang="en-US" i="1" cap="all" dirty="0" err="1"/>
              <a:t>terhadap</a:t>
            </a:r>
            <a:r>
              <a:rPr lang="en-US" i="1" cap="all" dirty="0"/>
              <a:t> </a:t>
            </a:r>
            <a:r>
              <a:rPr lang="en-US" i="1" cap="all" dirty="0" err="1"/>
              <a:t>informasi</a:t>
            </a:r>
            <a:r>
              <a:rPr lang="en-US" i="1" cap="all" dirty="0"/>
              <a:t> </a:t>
            </a:r>
            <a:r>
              <a:rPr lang="en-US" i="1" cap="all" dirty="0" err="1"/>
              <a:t>oleh</a:t>
            </a:r>
            <a:r>
              <a:rPr lang="en-US" i="1" cap="all" dirty="0"/>
              <a:t> </a:t>
            </a:r>
            <a:r>
              <a:rPr lang="en-US" i="1" cap="all" dirty="0" err="1"/>
              <a:t>manajemen</a:t>
            </a:r>
            <a:endParaRPr lang="en-US" dirty="0"/>
          </a:p>
          <a:p>
            <a:pPr lvl="0"/>
            <a:r>
              <a:rPr lang="en-US" i="1" cap="all" dirty="0" err="1"/>
              <a:t>Hipotesis</a:t>
            </a:r>
            <a:r>
              <a:rPr lang="en-US" i="1" cap="all" dirty="0"/>
              <a:t> investor naïf</a:t>
            </a:r>
            <a:endParaRPr lang="en-US" dirty="0"/>
          </a:p>
          <a:p>
            <a:pPr lvl="0"/>
            <a:r>
              <a:rPr lang="en-US" i="1" cap="all" dirty="0" err="1"/>
              <a:t>Fungsional</a:t>
            </a:r>
            <a:r>
              <a:rPr lang="en-US" i="1" cap="all" dirty="0"/>
              <a:t> (functional fixation)</a:t>
            </a:r>
            <a:endParaRPr lang="en-US" dirty="0"/>
          </a:p>
          <a:p>
            <a:pPr lvl="0"/>
            <a:r>
              <a:rPr lang="en-US" i="1" cap="all" dirty="0" err="1"/>
              <a:t>Kerangka</a:t>
            </a:r>
            <a:r>
              <a:rPr lang="en-US" i="1" cap="all" dirty="0"/>
              <a:t> yang </a:t>
            </a:r>
            <a:r>
              <a:rPr lang="en-US" i="1" cap="all" dirty="0" err="1"/>
              <a:t>menyesatkan</a:t>
            </a:r>
            <a:endParaRPr lang="en-US" dirty="0"/>
          </a:p>
          <a:p>
            <a:pPr lvl="0"/>
            <a:r>
              <a:rPr lang="en-US" i="1" cap="all" dirty="0" err="1"/>
              <a:t>Keragaman</a:t>
            </a:r>
            <a:r>
              <a:rPr lang="en-US" i="1" cap="all" dirty="0"/>
              <a:t> </a:t>
            </a:r>
            <a:r>
              <a:rPr lang="en-US" i="1" cap="all" dirty="0" err="1"/>
              <a:t>prosedur</a:t>
            </a:r>
            <a:endParaRPr lang="en-US" dirty="0"/>
          </a:p>
          <a:p>
            <a:pPr lvl="0"/>
            <a:r>
              <a:rPr lang="en-US" i="1" cap="all" dirty="0" err="1"/>
              <a:t>Kurangnya</a:t>
            </a:r>
            <a:r>
              <a:rPr lang="en-US" i="1" cap="all" dirty="0"/>
              <a:t> </a:t>
            </a:r>
            <a:r>
              <a:rPr lang="en-US" i="1" cap="all" dirty="0" err="1"/>
              <a:t>obyektivitas</a:t>
            </a:r>
            <a:endParaRPr lang="en-US" dirty="0"/>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457200"/>
          </a:xfrm>
        </p:spPr>
        <p:txBody>
          <a:bodyPr>
            <a:normAutofit fontScale="90000"/>
          </a:bodyPr>
          <a:lstStyle/>
          <a:p>
            <a:pPr lvl="0"/>
            <a:r>
              <a:rPr lang="en-US" b="1" cap="all" dirty="0"/>
              <a:t>TEORI  REGULASI</a:t>
            </a:r>
            <a:r>
              <a:rPr lang="en-US" dirty="0"/>
              <a:t/>
            </a:r>
            <a:br>
              <a:rPr lang="en-US" dirty="0"/>
            </a:br>
            <a:endParaRPr lang="en-US" dirty="0"/>
          </a:p>
        </p:txBody>
      </p:sp>
      <p:sp>
        <p:nvSpPr>
          <p:cNvPr id="3" name="Content Placeholder 2"/>
          <p:cNvSpPr>
            <a:spLocks noGrp="1"/>
          </p:cNvSpPr>
          <p:nvPr>
            <p:ph idx="1"/>
          </p:nvPr>
        </p:nvSpPr>
        <p:spPr>
          <a:xfrm>
            <a:off x="457200" y="914400"/>
            <a:ext cx="8229600" cy="5211763"/>
          </a:xfrm>
        </p:spPr>
        <p:txBody>
          <a:bodyPr>
            <a:normAutofit fontScale="62500" lnSpcReduction="20000"/>
          </a:bodyPr>
          <a:lstStyle/>
          <a:p>
            <a:pPr>
              <a:buNone/>
            </a:pPr>
            <a:r>
              <a:rPr lang="en-US" cap="all" dirty="0" smtClean="0"/>
              <a:t>	</a:t>
            </a:r>
            <a:r>
              <a:rPr lang="en-US" cap="all" dirty="0" err="1" smtClean="0"/>
              <a:t>Dalam</a:t>
            </a:r>
            <a:r>
              <a:rPr lang="en-US" cap="all" dirty="0" smtClean="0"/>
              <a:t> </a:t>
            </a:r>
            <a:r>
              <a:rPr lang="en-US" cap="all" dirty="0" err="1"/>
              <a:t>proses</a:t>
            </a:r>
            <a:r>
              <a:rPr lang="en-US" cap="all" dirty="0"/>
              <a:t> </a:t>
            </a:r>
            <a:r>
              <a:rPr lang="en-US" cap="all" dirty="0" err="1"/>
              <a:t>regulasi</a:t>
            </a:r>
            <a:r>
              <a:rPr lang="en-US" cap="all" dirty="0"/>
              <a:t>  yang </a:t>
            </a:r>
            <a:r>
              <a:rPr lang="en-US" cap="all" dirty="0" err="1"/>
              <a:t>dinamis</a:t>
            </a:r>
            <a:r>
              <a:rPr lang="en-US" cap="all" dirty="0"/>
              <a:t>, </a:t>
            </a:r>
            <a:r>
              <a:rPr lang="en-US" cap="all" dirty="0" err="1"/>
              <a:t>terdapat</a:t>
            </a:r>
            <a:r>
              <a:rPr lang="en-US" cap="all" dirty="0"/>
              <a:t> </a:t>
            </a:r>
            <a:r>
              <a:rPr lang="en-US" cap="all" dirty="0" err="1"/>
              <a:t>proses</a:t>
            </a:r>
            <a:r>
              <a:rPr lang="en-US" cap="all" dirty="0"/>
              <a:t> </a:t>
            </a:r>
            <a:r>
              <a:rPr lang="en-US" cap="all" dirty="0" err="1"/>
              <a:t>penyesuaian</a:t>
            </a:r>
            <a:r>
              <a:rPr lang="en-US" cap="all" dirty="0"/>
              <a:t> yang </a:t>
            </a:r>
            <a:r>
              <a:rPr lang="en-US" cap="all" dirty="0" err="1"/>
              <a:t>terus</a:t>
            </a:r>
            <a:r>
              <a:rPr lang="en-US" cap="all" dirty="0"/>
              <a:t> </a:t>
            </a:r>
            <a:r>
              <a:rPr lang="en-US" cap="all" dirty="0" err="1"/>
              <a:t>menerus</a:t>
            </a:r>
            <a:r>
              <a:rPr lang="en-US" cap="all" dirty="0"/>
              <a:t> </a:t>
            </a:r>
            <a:r>
              <a:rPr lang="en-US" cap="all" dirty="0" err="1"/>
              <a:t>terhadap</a:t>
            </a:r>
            <a:r>
              <a:rPr lang="en-US" cap="all" dirty="0"/>
              <a:t> </a:t>
            </a:r>
            <a:r>
              <a:rPr lang="en-US" cap="all" dirty="0" err="1"/>
              <a:t>kebijakan</a:t>
            </a:r>
            <a:r>
              <a:rPr lang="en-US" cap="all" dirty="0"/>
              <a:t> </a:t>
            </a:r>
            <a:r>
              <a:rPr lang="en-US" cap="all" dirty="0" err="1"/>
              <a:t>atau</a:t>
            </a:r>
            <a:r>
              <a:rPr lang="en-US" cap="all" dirty="0"/>
              <a:t> </a:t>
            </a:r>
            <a:r>
              <a:rPr lang="en-US" cap="all" dirty="0" err="1"/>
              <a:t>standar</a:t>
            </a:r>
            <a:r>
              <a:rPr lang="en-US" cap="all" dirty="0"/>
              <a:t> </a:t>
            </a:r>
            <a:r>
              <a:rPr lang="en-US" cap="all" dirty="0" err="1"/>
              <a:t>sesuai</a:t>
            </a:r>
            <a:r>
              <a:rPr lang="en-US" cap="all" dirty="0"/>
              <a:t> </a:t>
            </a:r>
            <a:r>
              <a:rPr lang="en-US" cap="all" dirty="0" err="1"/>
              <a:t>dengan</a:t>
            </a:r>
            <a:r>
              <a:rPr lang="en-US" cap="all" dirty="0"/>
              <a:t> </a:t>
            </a:r>
            <a:r>
              <a:rPr lang="en-US" cap="all" dirty="0" err="1"/>
              <a:t>perubahan</a:t>
            </a:r>
            <a:r>
              <a:rPr lang="en-US" cap="all" dirty="0"/>
              <a:t> </a:t>
            </a:r>
            <a:r>
              <a:rPr lang="en-US" cap="all" dirty="0" err="1"/>
              <a:t>permitaan</a:t>
            </a:r>
            <a:r>
              <a:rPr lang="en-US" cap="all" dirty="0"/>
              <a:t> </a:t>
            </a:r>
            <a:r>
              <a:rPr lang="en-US" cap="all" dirty="0" err="1"/>
              <a:t>dan</a:t>
            </a:r>
            <a:r>
              <a:rPr lang="en-US" cap="all" dirty="0"/>
              <a:t> </a:t>
            </a:r>
            <a:r>
              <a:rPr lang="en-US" cap="all" dirty="0" err="1"/>
              <a:t>penawaran</a:t>
            </a:r>
            <a:r>
              <a:rPr lang="en-US" cap="all" dirty="0"/>
              <a:t>.</a:t>
            </a:r>
            <a:endParaRPr lang="en-US" dirty="0"/>
          </a:p>
          <a:p>
            <a:pPr lvl="0"/>
            <a:r>
              <a:rPr lang="en-US" b="1" i="1" cap="all" dirty="0" err="1"/>
              <a:t>Bentuk</a:t>
            </a:r>
            <a:r>
              <a:rPr lang="en-US" b="1" i="1" cap="all" dirty="0"/>
              <a:t> </a:t>
            </a:r>
            <a:r>
              <a:rPr lang="en-US" b="1" i="1" cap="all" dirty="0" err="1"/>
              <a:t>Teori</a:t>
            </a:r>
            <a:r>
              <a:rPr lang="en-US" b="1" i="1" cap="all" dirty="0"/>
              <a:t> </a:t>
            </a:r>
            <a:r>
              <a:rPr lang="en-US" b="1" i="1" cap="all" dirty="0" err="1"/>
              <a:t>Regulasi</a:t>
            </a:r>
            <a:endParaRPr lang="en-US" b="1" dirty="0"/>
          </a:p>
          <a:p>
            <a:pPr>
              <a:buNone/>
            </a:pPr>
            <a:r>
              <a:rPr lang="en-US" cap="all" dirty="0" smtClean="0"/>
              <a:t>	</a:t>
            </a:r>
            <a:r>
              <a:rPr lang="en-US" cap="all" dirty="0" err="1" smtClean="0"/>
              <a:t>Belkaoui</a:t>
            </a:r>
            <a:r>
              <a:rPr lang="en-US" cap="all" dirty="0" smtClean="0"/>
              <a:t> </a:t>
            </a:r>
            <a:r>
              <a:rPr lang="en-US" cap="all" dirty="0"/>
              <a:t>(1985: p 48) </a:t>
            </a:r>
            <a:r>
              <a:rPr lang="en-US" cap="all" dirty="0" err="1"/>
              <a:t>mengatakan</a:t>
            </a:r>
            <a:r>
              <a:rPr lang="en-US" cap="all" dirty="0"/>
              <a:t> </a:t>
            </a:r>
            <a:r>
              <a:rPr lang="en-US" cap="all" dirty="0" err="1"/>
              <a:t>bahwa</a:t>
            </a:r>
            <a:r>
              <a:rPr lang="en-US" cap="all" dirty="0"/>
              <a:t> </a:t>
            </a:r>
            <a:r>
              <a:rPr lang="en-US" cap="all" dirty="0" err="1"/>
              <a:t>regulasi</a:t>
            </a:r>
            <a:r>
              <a:rPr lang="en-US" cap="all" dirty="0"/>
              <a:t> </a:t>
            </a:r>
            <a:r>
              <a:rPr lang="en-US" cap="all" dirty="0" err="1"/>
              <a:t>umumnya</a:t>
            </a:r>
            <a:r>
              <a:rPr lang="en-US" cap="all" dirty="0"/>
              <a:t> </a:t>
            </a:r>
            <a:r>
              <a:rPr lang="en-US" cap="all" dirty="0" err="1"/>
              <a:t>diasumsikan</a:t>
            </a:r>
            <a:r>
              <a:rPr lang="en-US" cap="all" dirty="0"/>
              <a:t> </a:t>
            </a:r>
            <a:r>
              <a:rPr lang="en-US" cap="all" dirty="0" err="1"/>
              <a:t>untuk</a:t>
            </a:r>
            <a:r>
              <a:rPr lang="en-US" cap="all" dirty="0"/>
              <a:t> </a:t>
            </a:r>
            <a:r>
              <a:rPr lang="en-US" cap="all" dirty="0" err="1"/>
              <a:t>dirancang</a:t>
            </a:r>
            <a:r>
              <a:rPr lang="en-US" cap="all" dirty="0"/>
              <a:t> </a:t>
            </a:r>
            <a:r>
              <a:rPr lang="en-US" cap="all" dirty="0" err="1"/>
              <a:t>dan</a:t>
            </a:r>
            <a:r>
              <a:rPr lang="en-US" cap="all" dirty="0"/>
              <a:t> </a:t>
            </a:r>
            <a:r>
              <a:rPr lang="en-US" cap="all" dirty="0" err="1"/>
              <a:t>dioperasikan</a:t>
            </a:r>
            <a:r>
              <a:rPr lang="en-US" cap="all" dirty="0"/>
              <a:t> </a:t>
            </a:r>
            <a:r>
              <a:rPr lang="en-US" cap="all" dirty="0" err="1"/>
              <a:t>demi</a:t>
            </a:r>
            <a:r>
              <a:rPr lang="en-US" cap="all" dirty="0"/>
              <a:t> </a:t>
            </a:r>
            <a:r>
              <a:rPr lang="en-US" cap="all" dirty="0" err="1"/>
              <a:t>kepentingan</a:t>
            </a:r>
            <a:r>
              <a:rPr lang="en-US" cap="all" dirty="0"/>
              <a:t> </a:t>
            </a:r>
            <a:r>
              <a:rPr lang="en-US" cap="all" dirty="0" err="1"/>
              <a:t>industri</a:t>
            </a:r>
            <a:r>
              <a:rPr lang="en-US" cap="all" dirty="0"/>
              <a:t> yang </a:t>
            </a:r>
            <a:r>
              <a:rPr lang="en-US" cap="all" dirty="0" err="1"/>
              <a:t>ada</a:t>
            </a:r>
            <a:r>
              <a:rPr lang="en-US" cap="all" dirty="0"/>
              <a:t>. </a:t>
            </a:r>
            <a:r>
              <a:rPr lang="en-US" cap="all" dirty="0" err="1"/>
              <a:t>Menurut</a:t>
            </a:r>
            <a:r>
              <a:rPr lang="en-US" cap="all" dirty="0"/>
              <a:t> </a:t>
            </a:r>
            <a:r>
              <a:rPr lang="en-US" cap="all" dirty="0" err="1"/>
              <a:t>Stiglar</a:t>
            </a:r>
            <a:r>
              <a:rPr lang="en-US" cap="all" dirty="0"/>
              <a:t> (1971) </a:t>
            </a:r>
            <a:r>
              <a:rPr lang="en-US" cap="all" dirty="0" err="1"/>
              <a:t>dan</a:t>
            </a:r>
            <a:r>
              <a:rPr lang="en-US" cap="all" dirty="0"/>
              <a:t> Posner (1974), </a:t>
            </a:r>
            <a:r>
              <a:rPr lang="en-US" cap="all" dirty="0" err="1"/>
              <a:t>ada</a:t>
            </a:r>
            <a:r>
              <a:rPr lang="en-US" cap="all" dirty="0"/>
              <a:t> </a:t>
            </a:r>
            <a:r>
              <a:rPr lang="en-US" cap="all" dirty="0" err="1"/>
              <a:t>dua</a:t>
            </a:r>
            <a:r>
              <a:rPr lang="en-US" cap="all" dirty="0"/>
              <a:t> </a:t>
            </a:r>
            <a:r>
              <a:rPr lang="en-US" cap="all" dirty="0" err="1"/>
              <a:t>kategori</a:t>
            </a:r>
            <a:r>
              <a:rPr lang="en-US" cap="all" dirty="0"/>
              <a:t> </a:t>
            </a:r>
            <a:r>
              <a:rPr lang="en-US" cap="all" dirty="0" err="1"/>
              <a:t>teori</a:t>
            </a:r>
            <a:r>
              <a:rPr lang="en-US" cap="all" dirty="0"/>
              <a:t> </a:t>
            </a:r>
            <a:r>
              <a:rPr lang="en-US" cap="all" dirty="0" err="1"/>
              <a:t>regulasi</a:t>
            </a:r>
            <a:r>
              <a:rPr lang="en-US" cap="all" dirty="0"/>
              <a:t> </a:t>
            </a:r>
            <a:r>
              <a:rPr lang="en-US" cap="all" dirty="0" err="1"/>
              <a:t>dalam</a:t>
            </a:r>
            <a:r>
              <a:rPr lang="en-US" cap="all" dirty="0"/>
              <a:t> industry </a:t>
            </a:r>
            <a:r>
              <a:rPr lang="en-US" cap="all" dirty="0" err="1"/>
              <a:t>tersebut</a:t>
            </a:r>
            <a:r>
              <a:rPr lang="en-US" cap="all" dirty="0"/>
              <a:t>, </a:t>
            </a:r>
            <a:r>
              <a:rPr lang="en-US" cap="all" dirty="0" err="1"/>
              <a:t>yaitu</a:t>
            </a:r>
            <a:r>
              <a:rPr lang="en-US" cap="all" dirty="0"/>
              <a:t> </a:t>
            </a:r>
            <a:r>
              <a:rPr lang="en-US" cap="all" dirty="0" err="1"/>
              <a:t>teori</a:t>
            </a:r>
            <a:r>
              <a:rPr lang="en-US" cap="all" dirty="0"/>
              <a:t> </a:t>
            </a:r>
            <a:r>
              <a:rPr lang="en-US" cap="all" dirty="0" err="1"/>
              <a:t>kepentingan</a:t>
            </a:r>
            <a:r>
              <a:rPr lang="en-US" cap="all" dirty="0"/>
              <a:t> public (public-interest theories) </a:t>
            </a:r>
            <a:r>
              <a:rPr lang="en-US" cap="all" dirty="0" err="1"/>
              <a:t>dan</a:t>
            </a:r>
            <a:r>
              <a:rPr lang="en-US" cap="all" dirty="0"/>
              <a:t> </a:t>
            </a:r>
            <a:r>
              <a:rPr lang="en-US" cap="all" dirty="0" err="1"/>
              <a:t>teori</a:t>
            </a:r>
            <a:r>
              <a:rPr lang="en-US" cap="all" dirty="0"/>
              <a:t> </a:t>
            </a:r>
            <a:r>
              <a:rPr lang="en-US" cap="all" dirty="0" err="1"/>
              <a:t>kepentingan</a:t>
            </a:r>
            <a:r>
              <a:rPr lang="en-US" cap="all" dirty="0"/>
              <a:t> </a:t>
            </a:r>
            <a:r>
              <a:rPr lang="en-US" cap="all" dirty="0" err="1"/>
              <a:t>kelompok</a:t>
            </a:r>
            <a:r>
              <a:rPr lang="en-US" cap="all" dirty="0"/>
              <a:t> (interest group </a:t>
            </a:r>
            <a:r>
              <a:rPr lang="en-US" cap="all" dirty="0" err="1"/>
              <a:t>atau</a:t>
            </a:r>
            <a:r>
              <a:rPr lang="en-US" cap="all" dirty="0"/>
              <a:t> capture theories).</a:t>
            </a:r>
            <a:endParaRPr lang="en-US" dirty="0"/>
          </a:p>
          <a:p>
            <a:pPr lvl="0"/>
            <a:r>
              <a:rPr lang="en-US" b="1" i="1" cap="all" dirty="0" err="1"/>
              <a:t>Siapa</a:t>
            </a:r>
            <a:r>
              <a:rPr lang="en-US" b="1" i="1" cap="all" dirty="0"/>
              <a:t> Yang </a:t>
            </a:r>
            <a:r>
              <a:rPr lang="en-US" b="1" i="1" cap="all" dirty="0" err="1"/>
              <a:t>Harus</a:t>
            </a:r>
            <a:r>
              <a:rPr lang="en-US" b="1" i="1" cap="all" dirty="0"/>
              <a:t> </a:t>
            </a:r>
            <a:r>
              <a:rPr lang="en-US" b="1" i="1" cap="all" dirty="0" err="1"/>
              <a:t>Mengatur</a:t>
            </a:r>
            <a:r>
              <a:rPr lang="en-US" b="1" i="1" cap="all" dirty="0"/>
              <a:t>?</a:t>
            </a:r>
            <a:endParaRPr lang="en-US" b="1" dirty="0"/>
          </a:p>
          <a:p>
            <a:pPr>
              <a:buNone/>
            </a:pPr>
            <a:r>
              <a:rPr lang="en-US" cap="all" dirty="0" smtClean="0"/>
              <a:t>	</a:t>
            </a:r>
            <a:r>
              <a:rPr lang="en-US" cap="all" dirty="0" err="1" smtClean="0"/>
              <a:t>Pernyataan</a:t>
            </a:r>
            <a:r>
              <a:rPr lang="en-US" cap="all" dirty="0" smtClean="0"/>
              <a:t> </a:t>
            </a:r>
            <a:r>
              <a:rPr lang="en-US" cap="all" dirty="0" err="1"/>
              <a:t>tentang</a:t>
            </a:r>
            <a:r>
              <a:rPr lang="en-US" cap="all" dirty="0"/>
              <a:t> </a:t>
            </a:r>
            <a:r>
              <a:rPr lang="en-US" cap="all" dirty="0" err="1"/>
              <a:t>siapa</a:t>
            </a:r>
            <a:r>
              <a:rPr lang="en-US" cap="all" dirty="0"/>
              <a:t> yang </a:t>
            </a:r>
            <a:r>
              <a:rPr lang="en-US" cap="all" dirty="0" err="1"/>
              <a:t>harus</a:t>
            </a:r>
            <a:r>
              <a:rPr lang="en-US" cap="all" dirty="0"/>
              <a:t> </a:t>
            </a:r>
            <a:r>
              <a:rPr lang="en-US" cap="all" dirty="0" err="1"/>
              <a:t>menentukan</a:t>
            </a:r>
            <a:r>
              <a:rPr lang="en-US" cap="all" dirty="0"/>
              <a:t> </a:t>
            </a:r>
            <a:r>
              <a:rPr lang="en-US" cap="all" dirty="0" err="1"/>
              <a:t>standar</a:t>
            </a:r>
            <a:r>
              <a:rPr lang="en-US" cap="all" dirty="0"/>
              <a:t> </a:t>
            </a:r>
            <a:r>
              <a:rPr lang="en-US" cap="all" dirty="0" err="1"/>
              <a:t>akuntansi</a:t>
            </a:r>
            <a:r>
              <a:rPr lang="en-US" cap="all" dirty="0"/>
              <a:t> </a:t>
            </a:r>
            <a:r>
              <a:rPr lang="en-US" cap="all" dirty="0" err="1"/>
              <a:t>menjadi</a:t>
            </a:r>
            <a:r>
              <a:rPr lang="en-US" cap="all" dirty="0"/>
              <a:t> topic </a:t>
            </a:r>
            <a:r>
              <a:rPr lang="en-US" cap="all" dirty="0" err="1"/>
              <a:t>diskusi</a:t>
            </a:r>
            <a:r>
              <a:rPr lang="en-US" cap="all" dirty="0"/>
              <a:t> </a:t>
            </a:r>
            <a:r>
              <a:rPr lang="en-US" cap="all" dirty="0" err="1"/>
              <a:t>di</a:t>
            </a:r>
            <a:r>
              <a:rPr lang="en-US" cap="all" dirty="0"/>
              <a:t> </a:t>
            </a:r>
            <a:r>
              <a:rPr lang="en-US" cap="all" dirty="0" err="1"/>
              <a:t>berbagai</a:t>
            </a:r>
            <a:r>
              <a:rPr lang="en-US" cap="all" dirty="0"/>
              <a:t> Negara. </a:t>
            </a:r>
            <a:r>
              <a:rPr lang="en-US" cap="all" dirty="0" err="1"/>
              <a:t>Beberapa</a:t>
            </a:r>
            <a:r>
              <a:rPr lang="en-US" cap="all" dirty="0"/>
              <a:t> </a:t>
            </a:r>
            <a:r>
              <a:rPr lang="en-US" cap="all" dirty="0" err="1"/>
              <a:t>pendapat</a:t>
            </a:r>
            <a:r>
              <a:rPr lang="en-US" cap="all" dirty="0"/>
              <a:t> </a:t>
            </a:r>
            <a:r>
              <a:rPr lang="en-US" cap="all" dirty="0" err="1"/>
              <a:t>tentang</a:t>
            </a:r>
            <a:r>
              <a:rPr lang="en-US" cap="all" dirty="0"/>
              <a:t> </a:t>
            </a:r>
            <a:r>
              <a:rPr lang="en-US" cap="all" dirty="0" err="1"/>
              <a:t>siapa</a:t>
            </a:r>
            <a:r>
              <a:rPr lang="en-US" cap="all" dirty="0"/>
              <a:t> yang </a:t>
            </a:r>
            <a:r>
              <a:rPr lang="en-US" cap="all" dirty="0" err="1"/>
              <a:t>mengatur</a:t>
            </a:r>
            <a:r>
              <a:rPr lang="en-US" cap="all" dirty="0"/>
              <a:t> </a:t>
            </a:r>
            <a:r>
              <a:rPr lang="en-US" cap="all" dirty="0" err="1"/>
              <a:t>standar</a:t>
            </a:r>
            <a:r>
              <a:rPr lang="en-US" cap="all" dirty="0"/>
              <a:t> </a:t>
            </a:r>
            <a:r>
              <a:rPr lang="en-US" cap="all" dirty="0" err="1"/>
              <a:t>akuntansi</a:t>
            </a:r>
            <a:r>
              <a:rPr lang="en-US" cap="all" dirty="0"/>
              <a:t> </a:t>
            </a:r>
            <a:r>
              <a:rPr lang="en-US" cap="all" dirty="0" err="1"/>
              <a:t>dapat</a:t>
            </a:r>
            <a:r>
              <a:rPr lang="en-US" cap="all" dirty="0"/>
              <a:t> </a:t>
            </a:r>
            <a:r>
              <a:rPr lang="en-US" cap="all" dirty="0" err="1"/>
              <a:t>dilihat</a:t>
            </a:r>
            <a:r>
              <a:rPr lang="en-US" cap="all" dirty="0"/>
              <a:t> </a:t>
            </a:r>
            <a:r>
              <a:rPr lang="en-US" cap="all" dirty="0" err="1"/>
              <a:t>pada</a:t>
            </a:r>
            <a:r>
              <a:rPr lang="en-US" cap="all" dirty="0"/>
              <a:t> </a:t>
            </a:r>
            <a:r>
              <a:rPr lang="en-US" cap="all" dirty="0" err="1"/>
              <a:t>bagian</a:t>
            </a:r>
            <a:r>
              <a:rPr lang="en-US" cap="all" dirty="0"/>
              <a:t> </a:t>
            </a:r>
            <a:r>
              <a:rPr lang="en-US" cap="all" dirty="0" err="1"/>
              <a:t>berikut</a:t>
            </a:r>
            <a:r>
              <a:rPr lang="en-US" cap="all" dirty="0"/>
              <a:t> </a:t>
            </a:r>
            <a:r>
              <a:rPr lang="en-US" cap="all" dirty="0" err="1"/>
              <a:t>ini</a:t>
            </a:r>
            <a:r>
              <a:rPr lang="en-US" cap="all" dirty="0"/>
              <a:t> :</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fontScale="90000"/>
          </a:bodyPr>
          <a:lstStyle/>
          <a:p>
            <a:r>
              <a:rPr lang="en-US" b="1" cap="all" dirty="0" err="1"/>
              <a:t>Argumen</a:t>
            </a:r>
            <a:r>
              <a:rPr lang="en-US" b="1" cap="all" dirty="0"/>
              <a:t> yang </a:t>
            </a:r>
            <a:r>
              <a:rPr lang="en-US" b="1" cap="all" dirty="0" err="1"/>
              <a:t>mendukung</a:t>
            </a:r>
            <a:r>
              <a:rPr lang="en-US" b="1" cap="all" dirty="0"/>
              <a:t> </a:t>
            </a:r>
            <a:r>
              <a:rPr lang="en-US" b="1" cap="all" dirty="0" err="1"/>
              <a:t>Regulasi</a:t>
            </a:r>
            <a:r>
              <a:rPr lang="en-US" b="1" cap="all" dirty="0"/>
              <a:t> </a:t>
            </a:r>
            <a:r>
              <a:rPr lang="en-US" b="1" cap="all" dirty="0" err="1"/>
              <a:t>Sektor</a:t>
            </a:r>
            <a:r>
              <a:rPr lang="en-US" b="1" cap="all" dirty="0"/>
              <a:t> </a:t>
            </a:r>
            <a:r>
              <a:rPr lang="en-US" b="1" cap="all" dirty="0" err="1"/>
              <a:t>Swasta</a:t>
            </a:r>
            <a:r>
              <a:rPr lang="en-US" b="1" cap="all" dirty="0"/>
              <a:t> :</a:t>
            </a:r>
            <a:r>
              <a:rPr lang="en-US" dirty="0"/>
              <a:t/>
            </a:r>
            <a:br>
              <a:rPr lang="en-US" dirty="0"/>
            </a:br>
            <a:endParaRPr lang="en-US" dirty="0"/>
          </a:p>
        </p:txBody>
      </p:sp>
      <p:sp>
        <p:nvSpPr>
          <p:cNvPr id="3" name="Content Placeholder 2"/>
          <p:cNvSpPr>
            <a:spLocks noGrp="1"/>
          </p:cNvSpPr>
          <p:nvPr>
            <p:ph idx="1"/>
          </p:nvPr>
        </p:nvSpPr>
        <p:spPr>
          <a:xfrm>
            <a:off x="457200" y="1600200"/>
            <a:ext cx="8229600" cy="4876800"/>
          </a:xfrm>
        </p:spPr>
        <p:txBody>
          <a:bodyPr>
            <a:normAutofit fontScale="70000" lnSpcReduction="20000"/>
          </a:bodyPr>
          <a:lstStyle/>
          <a:p>
            <a:pPr lvl="0"/>
            <a:r>
              <a:rPr lang="en-US" i="1" cap="all" dirty="0" err="1"/>
              <a:t>Regulasi</a:t>
            </a:r>
            <a:r>
              <a:rPr lang="en-US" i="1" cap="all" dirty="0"/>
              <a:t> </a:t>
            </a:r>
            <a:r>
              <a:rPr lang="en-US" i="1" cap="all" dirty="0" err="1"/>
              <a:t>sektor</a:t>
            </a:r>
            <a:r>
              <a:rPr lang="en-US" i="1" cap="all" dirty="0"/>
              <a:t> </a:t>
            </a:r>
            <a:r>
              <a:rPr lang="en-US" i="1" cap="all" dirty="0" err="1"/>
              <a:t>swasta</a:t>
            </a:r>
            <a:r>
              <a:rPr lang="en-US" i="1" cap="all" dirty="0"/>
              <a:t> </a:t>
            </a:r>
            <a:r>
              <a:rPr lang="en-US" i="1" cap="all" dirty="0" err="1"/>
              <a:t>berkaitan</a:t>
            </a:r>
            <a:r>
              <a:rPr lang="en-US" i="1" cap="all" dirty="0"/>
              <a:t> </a:t>
            </a:r>
            <a:r>
              <a:rPr lang="en-US" i="1" cap="all" dirty="0" err="1"/>
              <a:t>erat</a:t>
            </a:r>
            <a:r>
              <a:rPr lang="en-US" i="1" cap="all" dirty="0"/>
              <a:t> </a:t>
            </a:r>
            <a:r>
              <a:rPr lang="en-US" i="1" cap="all" dirty="0" err="1"/>
              <a:t>dengan</a:t>
            </a:r>
            <a:r>
              <a:rPr lang="en-US" i="1" cap="all" dirty="0"/>
              <a:t> </a:t>
            </a:r>
            <a:r>
              <a:rPr lang="en-US" i="1" cap="all" dirty="0" err="1"/>
              <a:t>profesi</a:t>
            </a:r>
            <a:r>
              <a:rPr lang="en-US" i="1" cap="all" dirty="0"/>
              <a:t> </a:t>
            </a:r>
            <a:r>
              <a:rPr lang="en-US" i="1" cap="all" dirty="0" err="1"/>
              <a:t>akuntansi</a:t>
            </a:r>
            <a:r>
              <a:rPr lang="en-US" i="1" cap="all" dirty="0" smtClean="0"/>
              <a:t>.</a:t>
            </a:r>
          </a:p>
          <a:p>
            <a:pPr lvl="0">
              <a:buNone/>
            </a:pPr>
            <a:endParaRPr lang="en-US" dirty="0"/>
          </a:p>
          <a:p>
            <a:pPr lvl="0"/>
            <a:r>
              <a:rPr lang="en-US" i="1" cap="all" dirty="0" err="1"/>
              <a:t>Suatu</a:t>
            </a:r>
            <a:r>
              <a:rPr lang="en-US" i="1" cap="all" dirty="0"/>
              <a:t> </a:t>
            </a:r>
            <a:r>
              <a:rPr lang="en-US" i="1" cap="all" dirty="0" err="1"/>
              <a:t>badan</a:t>
            </a:r>
            <a:r>
              <a:rPr lang="en-US" i="1" cap="all" dirty="0"/>
              <a:t> yang </a:t>
            </a:r>
            <a:r>
              <a:rPr lang="en-US" i="1" cap="all" dirty="0" err="1"/>
              <a:t>dibentuk</a:t>
            </a:r>
            <a:r>
              <a:rPr lang="en-US" i="1" cap="all" dirty="0"/>
              <a:t> </a:t>
            </a:r>
            <a:r>
              <a:rPr lang="en-US" i="1" cap="all" dirty="0" err="1"/>
              <a:t>oleh</a:t>
            </a:r>
            <a:r>
              <a:rPr lang="en-US" i="1" cap="all" dirty="0"/>
              <a:t> </a:t>
            </a:r>
            <a:r>
              <a:rPr lang="en-US" i="1" cap="all" dirty="0" err="1"/>
              <a:t>sektor</a:t>
            </a:r>
            <a:r>
              <a:rPr lang="en-US" i="1" cap="all" dirty="0"/>
              <a:t> </a:t>
            </a:r>
            <a:r>
              <a:rPr lang="en-US" i="1" cap="all" dirty="0" err="1"/>
              <a:t>swasta</a:t>
            </a:r>
            <a:r>
              <a:rPr lang="en-US" i="1" cap="all" dirty="0"/>
              <a:t> </a:t>
            </a:r>
            <a:r>
              <a:rPr lang="en-US" i="1" cap="all" dirty="0" err="1"/>
              <a:t>memiliki</a:t>
            </a:r>
            <a:r>
              <a:rPr lang="en-US" i="1" cap="all" dirty="0"/>
              <a:t> “</a:t>
            </a:r>
            <a:r>
              <a:rPr lang="en-US" i="1" cap="all" dirty="0" err="1"/>
              <a:t>prestis</a:t>
            </a:r>
            <a:r>
              <a:rPr lang="en-US" i="1" cap="all" dirty="0"/>
              <a:t>/ </a:t>
            </a:r>
            <a:r>
              <a:rPr lang="en-US" i="1" cap="all" dirty="0" err="1"/>
              <a:t>Kebanggaan</a:t>
            </a:r>
            <a:r>
              <a:rPr lang="en-US" i="1" cap="all" dirty="0"/>
              <a:t>” </a:t>
            </a:r>
            <a:r>
              <a:rPr lang="en-US" i="1" cap="all" dirty="0" err="1"/>
              <a:t>tersendiri</a:t>
            </a:r>
            <a:r>
              <a:rPr lang="en-US" i="1" cap="all" dirty="0"/>
              <a:t> </a:t>
            </a:r>
            <a:r>
              <a:rPr lang="en-US" i="1" cap="all" dirty="0" err="1"/>
              <a:t>dan</a:t>
            </a:r>
            <a:r>
              <a:rPr lang="en-US" i="1" cap="all" dirty="0"/>
              <a:t> </a:t>
            </a:r>
            <a:r>
              <a:rPr lang="en-US" i="1" cap="all" dirty="0" err="1"/>
              <a:t>dapat</a:t>
            </a:r>
            <a:r>
              <a:rPr lang="en-US" i="1" cap="all" dirty="0"/>
              <a:t> </a:t>
            </a:r>
            <a:r>
              <a:rPr lang="en-US" i="1" cap="all" dirty="0" err="1"/>
              <a:t>diterima</a:t>
            </a:r>
            <a:r>
              <a:rPr lang="en-US" i="1" cap="all" dirty="0"/>
              <a:t> </a:t>
            </a:r>
            <a:r>
              <a:rPr lang="en-US" i="1" cap="all" dirty="0" err="1"/>
              <a:t>oleh</a:t>
            </a:r>
            <a:r>
              <a:rPr lang="en-US" i="1" cap="all" dirty="0"/>
              <a:t> </a:t>
            </a:r>
            <a:r>
              <a:rPr lang="en-US" i="1" cap="all" dirty="0" err="1"/>
              <a:t>masyarakat</a:t>
            </a:r>
            <a:r>
              <a:rPr lang="en-US" i="1" cap="all" dirty="0"/>
              <a:t> </a:t>
            </a:r>
            <a:r>
              <a:rPr lang="en-US" i="1" cap="all" dirty="0" err="1"/>
              <a:t>bisnis</a:t>
            </a:r>
            <a:r>
              <a:rPr lang="en-US" i="1" cap="all" dirty="0"/>
              <a:t>.</a:t>
            </a:r>
            <a:endParaRPr lang="en-US" dirty="0"/>
          </a:p>
          <a:p>
            <a:pPr lvl="0">
              <a:buNone/>
            </a:pPr>
            <a:r>
              <a:rPr lang="en-US" i="1" cap="all" dirty="0" smtClean="0"/>
              <a:t>	</a:t>
            </a:r>
            <a:r>
              <a:rPr lang="en-US" i="1" cap="all" dirty="0" err="1" smtClean="0"/>
              <a:t>Oleh</a:t>
            </a:r>
            <a:r>
              <a:rPr lang="en-US" i="1" cap="all" dirty="0" smtClean="0"/>
              <a:t> </a:t>
            </a:r>
            <a:r>
              <a:rPr lang="en-US" i="1" cap="all" dirty="0" err="1"/>
              <a:t>karena</a:t>
            </a:r>
            <a:r>
              <a:rPr lang="en-US" i="1" cap="all" dirty="0"/>
              <a:t> </a:t>
            </a:r>
            <a:r>
              <a:rPr lang="en-US" i="1" cap="all" dirty="0" err="1"/>
              <a:t>badan</a:t>
            </a:r>
            <a:r>
              <a:rPr lang="en-US" i="1" cap="all" dirty="0"/>
              <a:t> </a:t>
            </a:r>
            <a:r>
              <a:rPr lang="en-US" i="1" cap="all" dirty="0" err="1"/>
              <a:t>pemerintah</a:t>
            </a:r>
            <a:r>
              <a:rPr lang="en-US" i="1" cap="all" dirty="0"/>
              <a:t> </a:t>
            </a:r>
            <a:r>
              <a:rPr lang="en-US" i="1" cap="all" dirty="0" err="1"/>
              <a:t>beranggotakan</a:t>
            </a:r>
            <a:r>
              <a:rPr lang="en-US" i="1" cap="all" dirty="0"/>
              <a:t> </a:t>
            </a:r>
            <a:r>
              <a:rPr lang="en-US" i="1" cap="all" dirty="0" err="1"/>
              <a:t>birokrat</a:t>
            </a:r>
            <a:r>
              <a:rPr lang="en-US" i="1" cap="all" dirty="0"/>
              <a:t>, </a:t>
            </a:r>
            <a:r>
              <a:rPr lang="en-US" i="1" cap="all" dirty="0" err="1"/>
              <a:t>efektivitas</a:t>
            </a:r>
            <a:r>
              <a:rPr lang="en-US" i="1" cap="all" dirty="0"/>
              <a:t> </a:t>
            </a:r>
            <a:r>
              <a:rPr lang="en-US" i="1" cap="all" dirty="0" err="1"/>
              <a:t>pengungkapan</a:t>
            </a:r>
            <a:r>
              <a:rPr lang="en-US" i="1" cap="all" dirty="0"/>
              <a:t> </a:t>
            </a:r>
            <a:r>
              <a:rPr lang="en-US" i="1" cap="all" dirty="0" err="1"/>
              <a:t>cederung</a:t>
            </a:r>
            <a:r>
              <a:rPr lang="en-US" i="1" cap="all" dirty="0"/>
              <a:t> </a:t>
            </a:r>
            <a:r>
              <a:rPr lang="en-US" i="1" cap="all" dirty="0" err="1"/>
              <a:t>tidak</a:t>
            </a:r>
            <a:r>
              <a:rPr lang="en-US" i="1" cap="all" dirty="0"/>
              <a:t> </a:t>
            </a:r>
            <a:r>
              <a:rPr lang="en-US" i="1" cap="all" dirty="0" err="1" smtClean="0"/>
              <a:t>sensitif</a:t>
            </a:r>
            <a:endParaRPr lang="en-US" i="1" cap="all" dirty="0" smtClean="0"/>
          </a:p>
          <a:p>
            <a:pPr lvl="0">
              <a:buNone/>
            </a:pPr>
            <a:endParaRPr lang="en-US" dirty="0"/>
          </a:p>
          <a:p>
            <a:pPr lvl="0"/>
            <a:r>
              <a:rPr lang="en-US" i="1" cap="all" dirty="0" err="1"/>
              <a:t>Ada</a:t>
            </a:r>
            <a:r>
              <a:rPr lang="en-US" i="1" cap="all" dirty="0"/>
              <a:t> </a:t>
            </a:r>
            <a:r>
              <a:rPr lang="en-US" i="1" cap="all" dirty="0" err="1"/>
              <a:t>kecenderungan</a:t>
            </a:r>
            <a:r>
              <a:rPr lang="en-US" i="1" cap="all" dirty="0"/>
              <a:t> </a:t>
            </a:r>
            <a:r>
              <a:rPr lang="en-US" i="1" cap="all" dirty="0" err="1"/>
              <a:t>bahwa</a:t>
            </a:r>
            <a:r>
              <a:rPr lang="en-US" i="1" cap="all" dirty="0"/>
              <a:t> </a:t>
            </a:r>
            <a:r>
              <a:rPr lang="en-US" i="1" cap="all" dirty="0" err="1"/>
              <a:t>pihak</a:t>
            </a:r>
            <a:r>
              <a:rPr lang="en-US" i="1" cap="all" dirty="0"/>
              <a:t> </a:t>
            </a:r>
            <a:r>
              <a:rPr lang="en-US" i="1" cap="all" dirty="0" err="1"/>
              <a:t>pemerintah</a:t>
            </a:r>
            <a:r>
              <a:rPr lang="en-US" i="1" cap="all" dirty="0"/>
              <a:t> yang </a:t>
            </a:r>
            <a:r>
              <a:rPr lang="en-US" i="1" cap="all" dirty="0" err="1"/>
              <a:t>terlibat</a:t>
            </a:r>
            <a:r>
              <a:rPr lang="en-US" i="1" cap="all" dirty="0"/>
              <a:t> </a:t>
            </a:r>
            <a:r>
              <a:rPr lang="en-US" i="1" cap="all" dirty="0" err="1"/>
              <a:t>dalam</a:t>
            </a:r>
            <a:r>
              <a:rPr lang="en-US" i="1" cap="all" dirty="0"/>
              <a:t> </a:t>
            </a:r>
            <a:r>
              <a:rPr lang="en-US" i="1" cap="all" dirty="0" err="1"/>
              <a:t>bidang</a:t>
            </a:r>
            <a:r>
              <a:rPr lang="en-US" i="1" cap="all" dirty="0"/>
              <a:t> </a:t>
            </a:r>
            <a:r>
              <a:rPr lang="en-US" i="1" cap="all" dirty="0" err="1"/>
              <a:t>tersebut</a:t>
            </a:r>
            <a:r>
              <a:rPr lang="en-US" i="1" cap="all" dirty="0"/>
              <a:t> </a:t>
            </a:r>
            <a:r>
              <a:rPr lang="en-US" i="1" cap="all" dirty="0" err="1"/>
              <a:t>bertindak</a:t>
            </a:r>
            <a:r>
              <a:rPr lang="en-US" i="1" cap="all" dirty="0"/>
              <a:t> </a:t>
            </a:r>
            <a:r>
              <a:rPr lang="en-US" i="1" cap="all" dirty="0" err="1"/>
              <a:t>untuk</a:t>
            </a:r>
            <a:r>
              <a:rPr lang="en-US" i="1" cap="all" dirty="0"/>
              <a:t> </a:t>
            </a:r>
            <a:r>
              <a:rPr lang="en-US" i="1" cap="all" dirty="0" err="1"/>
              <a:t>melindungi</a:t>
            </a:r>
            <a:r>
              <a:rPr lang="en-US" i="1" cap="all" dirty="0"/>
              <a:t> </a:t>
            </a:r>
            <a:r>
              <a:rPr lang="en-US" i="1" cap="all" dirty="0" err="1"/>
              <a:t>kepentingan</a:t>
            </a:r>
            <a:r>
              <a:rPr lang="en-US" i="1" cap="all" dirty="0"/>
              <a:t> public </a:t>
            </a:r>
            <a:r>
              <a:rPr lang="en-US" i="1" cap="all" dirty="0" err="1"/>
              <a:t>atau</a:t>
            </a:r>
            <a:r>
              <a:rPr lang="en-US" i="1" cap="all" dirty="0"/>
              <a:t> </a:t>
            </a:r>
            <a:r>
              <a:rPr lang="en-US" i="1" cap="all" dirty="0" err="1"/>
              <a:t>melakukan</a:t>
            </a:r>
            <a:r>
              <a:rPr lang="en-US" i="1" cap="all" dirty="0"/>
              <a:t> </a:t>
            </a:r>
            <a:r>
              <a:rPr lang="en-US" i="1" cap="all" dirty="0" err="1"/>
              <a:t>tindakan</a:t>
            </a:r>
            <a:r>
              <a:rPr lang="en-US" i="1" cap="all" dirty="0"/>
              <a:t> yang </a:t>
            </a:r>
            <a:r>
              <a:rPr lang="en-US" i="1" cap="all" dirty="0" err="1"/>
              <a:t>merugikan</a:t>
            </a:r>
            <a:r>
              <a:rPr lang="en-US" i="1" cap="all" dirty="0"/>
              <a:t> </a:t>
            </a:r>
            <a:r>
              <a:rPr lang="en-US" i="1" cap="all" dirty="0" err="1"/>
              <a:t>profesi</a:t>
            </a:r>
            <a:r>
              <a:rPr lang="en-US" i="1" cap="all" dirty="0"/>
              <a:t> </a:t>
            </a:r>
            <a:r>
              <a:rPr lang="en-US" i="1" cap="all" dirty="0" err="1"/>
              <a:t>akuntansi</a:t>
            </a:r>
            <a:endParaRPr lang="en-US" dirty="0"/>
          </a:p>
          <a:p>
            <a:pPr>
              <a:buNone/>
            </a:pP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pPr lvl="0"/>
            <a:r>
              <a:rPr lang="en-US" i="1" cap="all" dirty="0" err="1"/>
              <a:t>Proses</a:t>
            </a:r>
            <a:r>
              <a:rPr lang="en-US" i="1" cap="all" dirty="0"/>
              <a:t> legislative </a:t>
            </a:r>
            <a:r>
              <a:rPr lang="en-US" i="1" cap="all" dirty="0" err="1"/>
              <a:t>dan</a:t>
            </a:r>
            <a:r>
              <a:rPr lang="en-US" i="1" cap="all" dirty="0"/>
              <a:t> </a:t>
            </a:r>
            <a:r>
              <a:rPr lang="en-US" i="1" cap="all" dirty="0" err="1"/>
              <a:t>otoritas</a:t>
            </a:r>
            <a:r>
              <a:rPr lang="en-US" i="1" cap="all" dirty="0"/>
              <a:t> </a:t>
            </a:r>
            <a:r>
              <a:rPr lang="en-US" i="1" cap="all" dirty="0" err="1"/>
              <a:t>pemerintah</a:t>
            </a:r>
            <a:r>
              <a:rPr lang="en-US" i="1" cap="all" dirty="0"/>
              <a:t> </a:t>
            </a:r>
            <a:r>
              <a:rPr lang="en-US" i="1" cap="all" dirty="0" err="1"/>
              <a:t>mudah</a:t>
            </a:r>
            <a:r>
              <a:rPr lang="en-US" i="1" cap="all" dirty="0"/>
              <a:t> </a:t>
            </a:r>
            <a:r>
              <a:rPr lang="en-US" i="1" cap="all" dirty="0" err="1"/>
              <a:t>dipengaruhi</a:t>
            </a:r>
            <a:r>
              <a:rPr lang="en-US" i="1" cap="all" dirty="0"/>
              <a:t> </a:t>
            </a:r>
            <a:r>
              <a:rPr lang="en-US" i="1" cap="all" dirty="0" err="1"/>
              <a:t>oleh</a:t>
            </a:r>
            <a:r>
              <a:rPr lang="en-US" i="1" cap="all" dirty="0"/>
              <a:t> </a:t>
            </a:r>
            <a:r>
              <a:rPr lang="en-US" i="1" cap="all" dirty="0" err="1"/>
              <a:t>hobi</a:t>
            </a:r>
            <a:r>
              <a:rPr lang="en-US" i="1" cap="all" dirty="0"/>
              <a:t> </a:t>
            </a:r>
            <a:r>
              <a:rPr lang="en-US" i="1" cap="all" dirty="0" err="1"/>
              <a:t>dan</a:t>
            </a:r>
            <a:r>
              <a:rPr lang="en-US" i="1" cap="all" dirty="0"/>
              <a:t> </a:t>
            </a:r>
            <a:r>
              <a:rPr lang="en-US" i="1" cap="all" dirty="0" err="1"/>
              <a:t>tekanan</a:t>
            </a:r>
            <a:r>
              <a:rPr lang="en-US" i="1" cap="all" dirty="0"/>
              <a:t> </a:t>
            </a:r>
            <a:r>
              <a:rPr lang="en-US" i="1" cap="all" dirty="0" err="1"/>
              <a:t>politik</a:t>
            </a:r>
            <a:r>
              <a:rPr lang="en-US" i="1" cap="all" dirty="0"/>
              <a:t> </a:t>
            </a:r>
            <a:r>
              <a:rPr lang="en-US" i="1" cap="all" dirty="0" err="1"/>
              <a:t>dari</a:t>
            </a:r>
            <a:r>
              <a:rPr lang="en-US" i="1" cap="all" dirty="0"/>
              <a:t> </a:t>
            </a:r>
            <a:r>
              <a:rPr lang="en-US" i="1" cap="all" dirty="0" err="1"/>
              <a:t>pihak</a:t>
            </a:r>
            <a:r>
              <a:rPr lang="en-US" i="1" cap="all" dirty="0"/>
              <a:t> </a:t>
            </a:r>
            <a:r>
              <a:rPr lang="en-US" i="1" cap="all" dirty="0" err="1" smtClean="0"/>
              <a:t>tersebut</a:t>
            </a:r>
            <a:endParaRPr lang="en-US" i="1" cap="all" dirty="0" smtClean="0"/>
          </a:p>
          <a:p>
            <a:pPr lvl="0">
              <a:buNone/>
            </a:pPr>
            <a:endParaRPr lang="en-US" dirty="0"/>
          </a:p>
          <a:p>
            <a:pPr lvl="0"/>
            <a:r>
              <a:rPr lang="en-US" i="1" cap="all" dirty="0" err="1"/>
              <a:t>Standar</a:t>
            </a:r>
            <a:r>
              <a:rPr lang="en-US" i="1" cap="all" dirty="0"/>
              <a:t> yang </a:t>
            </a:r>
            <a:r>
              <a:rPr lang="en-US" i="1" cap="all" dirty="0" err="1"/>
              <a:t>dihasilkan</a:t>
            </a:r>
            <a:r>
              <a:rPr lang="en-US" i="1" cap="all" dirty="0"/>
              <a:t> </a:t>
            </a:r>
            <a:r>
              <a:rPr lang="en-US" i="1" cap="all" dirty="0" err="1"/>
              <a:t>pemerintah</a:t>
            </a:r>
            <a:r>
              <a:rPr lang="en-US" i="1" cap="all" dirty="0"/>
              <a:t> </a:t>
            </a:r>
            <a:r>
              <a:rPr lang="en-US" i="1" cap="all" dirty="0" err="1"/>
              <a:t>kemungkinan</a:t>
            </a:r>
            <a:r>
              <a:rPr lang="en-US" i="1" cap="all" dirty="0"/>
              <a:t> </a:t>
            </a:r>
            <a:r>
              <a:rPr lang="en-US" i="1" cap="all" dirty="0" err="1"/>
              <a:t>saling</a:t>
            </a:r>
            <a:r>
              <a:rPr lang="en-US" i="1" cap="all" dirty="0"/>
              <a:t> </a:t>
            </a:r>
            <a:r>
              <a:rPr lang="en-US" i="1" cap="all" dirty="0" err="1"/>
              <a:t>tumpang</a:t>
            </a:r>
            <a:r>
              <a:rPr lang="en-US" i="1" cap="all" dirty="0"/>
              <a:t> </a:t>
            </a:r>
            <a:r>
              <a:rPr lang="en-US" i="1" cap="all" dirty="0" err="1"/>
              <a:t>tindih</a:t>
            </a:r>
            <a:r>
              <a:rPr lang="en-US" i="1" cap="all" dirty="0"/>
              <a:t>, </a:t>
            </a:r>
            <a:r>
              <a:rPr lang="en-US" i="1" cap="all" dirty="0" err="1"/>
              <a:t>dan</a:t>
            </a:r>
            <a:r>
              <a:rPr lang="en-US" i="1" cap="all" dirty="0"/>
              <a:t> </a:t>
            </a:r>
            <a:r>
              <a:rPr lang="en-US" i="1" cap="all" dirty="0" err="1"/>
              <a:t>dapat</a:t>
            </a:r>
            <a:r>
              <a:rPr lang="en-US" i="1" cap="all" dirty="0"/>
              <a:t> </a:t>
            </a:r>
            <a:r>
              <a:rPr lang="en-US" i="1" cap="all" dirty="0" err="1"/>
              <a:t>menimbulkan</a:t>
            </a:r>
            <a:r>
              <a:rPr lang="en-US" i="1" cap="all" dirty="0"/>
              <a:t> judgment yang </a:t>
            </a:r>
            <a:r>
              <a:rPr lang="en-US" i="1" cap="all" dirty="0" err="1"/>
              <a:t>beragam</a:t>
            </a:r>
            <a:r>
              <a:rPr lang="en-US" i="1" cap="all" dirty="0"/>
              <a:t> </a:t>
            </a:r>
            <a:r>
              <a:rPr lang="en-US" i="1" cap="all" dirty="0" err="1"/>
              <a:t>dari</a:t>
            </a:r>
            <a:r>
              <a:rPr lang="en-US" i="1" cap="all" dirty="0"/>
              <a:t> </a:t>
            </a:r>
            <a:r>
              <a:rPr lang="en-US" i="1" cap="all" dirty="0" err="1"/>
              <a:t>para</a:t>
            </a:r>
            <a:r>
              <a:rPr lang="en-US" i="1" cap="all" dirty="0"/>
              <a:t> </a:t>
            </a:r>
            <a:r>
              <a:rPr lang="en-US" i="1" cap="all" dirty="0" err="1"/>
              <a:t>pemakainya</a:t>
            </a:r>
            <a:r>
              <a:rPr lang="en-US" i="1" cap="all" dirty="0"/>
              <a:t>.</a:t>
            </a:r>
            <a:endParaRPr lang="en-US" dirty="0"/>
          </a:p>
          <a:p>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31838"/>
          </a:xfrm>
        </p:spPr>
        <p:txBody>
          <a:bodyPr>
            <a:normAutofit fontScale="90000"/>
          </a:bodyPr>
          <a:lstStyle/>
          <a:p>
            <a:r>
              <a:rPr lang="en-US" b="1" cap="all" dirty="0"/>
              <a:t>Argument yang </a:t>
            </a:r>
            <a:r>
              <a:rPr lang="en-US" b="1" cap="all" dirty="0" err="1"/>
              <a:t>mendukung</a:t>
            </a:r>
            <a:r>
              <a:rPr lang="en-US" b="1" cap="all" dirty="0"/>
              <a:t> </a:t>
            </a:r>
            <a:r>
              <a:rPr lang="en-US" b="1" cap="all" dirty="0" err="1"/>
              <a:t>Regulasi</a:t>
            </a:r>
            <a:r>
              <a:rPr lang="en-US" b="1" cap="all" dirty="0"/>
              <a:t> </a:t>
            </a:r>
            <a:r>
              <a:rPr lang="en-US" b="1" cap="all" dirty="0" err="1"/>
              <a:t>sektor</a:t>
            </a:r>
            <a:r>
              <a:rPr lang="en-US" b="1" cap="all" dirty="0"/>
              <a:t> public :</a:t>
            </a:r>
            <a:r>
              <a:rPr lang="en-US" dirty="0"/>
              <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pPr lvl="0"/>
            <a:r>
              <a:rPr lang="en-US" i="1" cap="all" dirty="0" err="1"/>
              <a:t>Badan</a:t>
            </a:r>
            <a:r>
              <a:rPr lang="en-US" i="1" cap="all" dirty="0"/>
              <a:t> </a:t>
            </a:r>
            <a:r>
              <a:rPr lang="en-US" i="1" cap="all" dirty="0" err="1"/>
              <a:t>regulasi</a:t>
            </a:r>
            <a:r>
              <a:rPr lang="en-US" i="1" cap="all" dirty="0"/>
              <a:t> </a:t>
            </a:r>
            <a:r>
              <a:rPr lang="en-US" i="1" cap="all" dirty="0" err="1"/>
              <a:t>sektor</a:t>
            </a:r>
            <a:r>
              <a:rPr lang="en-US" i="1" cap="all" dirty="0"/>
              <a:t> </a:t>
            </a:r>
            <a:r>
              <a:rPr lang="en-US" i="1" cap="all" dirty="0" err="1"/>
              <a:t>publik</a:t>
            </a:r>
            <a:r>
              <a:rPr lang="en-US" i="1" cap="all" dirty="0"/>
              <a:t> </a:t>
            </a:r>
            <a:r>
              <a:rPr lang="en-US" i="1" cap="all" dirty="0" err="1"/>
              <a:t>memiliki</a:t>
            </a:r>
            <a:r>
              <a:rPr lang="en-US" i="1" cap="all" dirty="0"/>
              <a:t> </a:t>
            </a:r>
            <a:r>
              <a:rPr lang="en-US" i="1" cap="all" dirty="0" err="1"/>
              <a:t>legitimasi</a:t>
            </a:r>
            <a:r>
              <a:rPr lang="en-US" i="1" cap="all" dirty="0"/>
              <a:t> </a:t>
            </a:r>
            <a:r>
              <a:rPr lang="en-US" i="1" cap="all" dirty="0" err="1"/>
              <a:t>dan</a:t>
            </a:r>
            <a:r>
              <a:rPr lang="en-US" i="1" cap="all" dirty="0"/>
              <a:t> </a:t>
            </a:r>
            <a:r>
              <a:rPr lang="en-US" i="1" cap="all" dirty="0" err="1"/>
              <a:t>kekuatan</a:t>
            </a:r>
            <a:r>
              <a:rPr lang="en-US" i="1" cap="all" dirty="0"/>
              <a:t> yang </a:t>
            </a:r>
            <a:r>
              <a:rPr lang="en-US" i="1" cap="all" dirty="0" err="1"/>
              <a:t>lebih</a:t>
            </a:r>
            <a:r>
              <a:rPr lang="en-US" i="1" cap="all" dirty="0"/>
              <a:t> </a:t>
            </a:r>
            <a:r>
              <a:rPr lang="en-US" i="1" cap="all" dirty="0" err="1"/>
              <a:t>kuat</a:t>
            </a:r>
            <a:r>
              <a:rPr lang="en-US" i="1" cap="all" dirty="0"/>
              <a:t> </a:t>
            </a:r>
            <a:r>
              <a:rPr lang="en-US" i="1" cap="all" dirty="0" err="1"/>
              <a:t>dalam</a:t>
            </a:r>
            <a:r>
              <a:rPr lang="en-US" i="1" cap="all" dirty="0"/>
              <a:t> </a:t>
            </a:r>
            <a:r>
              <a:rPr lang="en-US" i="1" cap="all" dirty="0" err="1"/>
              <a:t>hal</a:t>
            </a:r>
            <a:r>
              <a:rPr lang="en-US" i="1" cap="all" dirty="0"/>
              <a:t> </a:t>
            </a:r>
            <a:r>
              <a:rPr lang="en-US" i="1" cap="all" dirty="0" err="1"/>
              <a:t>pemaksaan</a:t>
            </a:r>
            <a:r>
              <a:rPr lang="en-US" i="1" cap="all" dirty="0"/>
              <a:t> </a:t>
            </a:r>
            <a:r>
              <a:rPr lang="en-US" i="1" cap="all" dirty="0" err="1"/>
              <a:t>standar</a:t>
            </a:r>
            <a:endParaRPr lang="en-US" dirty="0"/>
          </a:p>
          <a:p>
            <a:pPr lvl="0"/>
            <a:r>
              <a:rPr lang="en-US" i="1" cap="all" dirty="0" err="1"/>
              <a:t>Badan</a:t>
            </a:r>
            <a:r>
              <a:rPr lang="en-US" i="1" cap="all" dirty="0"/>
              <a:t> </a:t>
            </a:r>
            <a:r>
              <a:rPr lang="en-US" i="1" cap="all" dirty="0" err="1"/>
              <a:t>pemerintah</a:t>
            </a:r>
            <a:r>
              <a:rPr lang="en-US" i="1" cap="all" dirty="0"/>
              <a:t> </a:t>
            </a:r>
            <a:r>
              <a:rPr lang="en-US" i="1" cap="all" dirty="0" err="1"/>
              <a:t>cenderung</a:t>
            </a:r>
            <a:r>
              <a:rPr lang="en-US" i="1" cap="all" dirty="0"/>
              <a:t> </a:t>
            </a:r>
            <a:r>
              <a:rPr lang="en-US" i="1" cap="all" dirty="0" err="1"/>
              <a:t>susah</a:t>
            </a:r>
            <a:r>
              <a:rPr lang="en-US" i="1" cap="all" dirty="0"/>
              <a:t> </a:t>
            </a:r>
            <a:r>
              <a:rPr lang="en-US" i="1" cap="all" dirty="0" err="1"/>
              <a:t>untuk</a:t>
            </a:r>
            <a:r>
              <a:rPr lang="en-US" i="1" cap="all" dirty="0"/>
              <a:t> </a:t>
            </a:r>
            <a:r>
              <a:rPr lang="en-US" i="1" cap="all" dirty="0" err="1"/>
              <a:t>dipengaruhi</a:t>
            </a:r>
            <a:r>
              <a:rPr lang="en-US" i="1" cap="all" dirty="0"/>
              <a:t> </a:t>
            </a:r>
            <a:r>
              <a:rPr lang="en-US" i="1" cap="all" dirty="0" err="1"/>
              <a:t>oleh</a:t>
            </a:r>
            <a:r>
              <a:rPr lang="en-US" i="1" cap="all" dirty="0"/>
              <a:t> </a:t>
            </a:r>
            <a:r>
              <a:rPr lang="en-US" i="1" cap="all" dirty="0" err="1"/>
              <a:t>manajemen</a:t>
            </a:r>
            <a:r>
              <a:rPr lang="en-US" i="1" cap="all" dirty="0"/>
              <a:t> </a:t>
            </a:r>
            <a:r>
              <a:rPr lang="en-US" i="1" cap="all" dirty="0" err="1"/>
              <a:t>perusahaan</a:t>
            </a:r>
            <a:r>
              <a:rPr lang="en-US" i="1" cap="all" dirty="0"/>
              <a:t> </a:t>
            </a:r>
            <a:endParaRPr lang="en-US" dirty="0"/>
          </a:p>
          <a:p>
            <a:pPr lvl="0"/>
            <a:r>
              <a:rPr lang="en-US" i="1" cap="all" dirty="0" err="1"/>
              <a:t>Badan</a:t>
            </a:r>
            <a:r>
              <a:rPr lang="en-US" i="1" cap="all" dirty="0"/>
              <a:t> </a:t>
            </a:r>
            <a:r>
              <a:rPr lang="en-US" i="1" cap="all" dirty="0" err="1"/>
              <a:t>pemerintah</a:t>
            </a:r>
            <a:r>
              <a:rPr lang="en-US" i="1" cap="all" dirty="0"/>
              <a:t> </a:t>
            </a:r>
            <a:r>
              <a:rPr lang="en-US" i="1" cap="all" dirty="0" err="1"/>
              <a:t>dapat</a:t>
            </a:r>
            <a:r>
              <a:rPr lang="en-US" i="1" cap="all" dirty="0"/>
              <a:t> </a:t>
            </a:r>
            <a:r>
              <a:rPr lang="en-US" i="1" cap="all" dirty="0" err="1"/>
              <a:t>menjadi</a:t>
            </a:r>
            <a:r>
              <a:rPr lang="en-US" i="1" cap="all" dirty="0"/>
              <a:t> </a:t>
            </a:r>
            <a:r>
              <a:rPr lang="en-US" i="1" cap="all" dirty="0" err="1"/>
              <a:t>katalisator</a:t>
            </a:r>
            <a:r>
              <a:rPr lang="en-US" i="1" cap="all" dirty="0"/>
              <a:t> </a:t>
            </a:r>
            <a:r>
              <a:rPr lang="en-US" i="1" cap="all" dirty="0" err="1"/>
              <a:t>bagi</a:t>
            </a:r>
            <a:r>
              <a:rPr lang="en-US" i="1" cap="all" dirty="0"/>
              <a:t> </a:t>
            </a:r>
            <a:r>
              <a:rPr lang="en-US" i="1" cap="all" dirty="0" err="1"/>
              <a:t>perubahan</a:t>
            </a:r>
            <a:r>
              <a:rPr lang="en-US" i="1" cap="all" dirty="0"/>
              <a:t> </a:t>
            </a:r>
            <a:endParaRPr lang="en-US" dirty="0"/>
          </a:p>
          <a:p>
            <a:pPr lvl="0"/>
            <a:r>
              <a:rPr lang="en-US" i="1" cap="all" dirty="0" err="1"/>
              <a:t>Regulasi</a:t>
            </a:r>
            <a:r>
              <a:rPr lang="en-US" i="1" cap="all" dirty="0"/>
              <a:t> </a:t>
            </a:r>
            <a:r>
              <a:rPr lang="en-US" i="1" cap="all" dirty="0" err="1"/>
              <a:t>sektor</a:t>
            </a:r>
            <a:r>
              <a:rPr lang="en-US" i="1" cap="all" dirty="0"/>
              <a:t> public </a:t>
            </a:r>
            <a:r>
              <a:rPr lang="en-US" i="1" cap="all" dirty="0" err="1"/>
              <a:t>muncul</a:t>
            </a:r>
            <a:r>
              <a:rPr lang="en-US" i="1" cap="all" dirty="0"/>
              <a:t> </a:t>
            </a:r>
            <a:r>
              <a:rPr lang="en-US" i="1" cap="all" dirty="0" err="1"/>
              <a:t>karena</a:t>
            </a:r>
            <a:r>
              <a:rPr lang="en-US" i="1" cap="all" dirty="0"/>
              <a:t> </a:t>
            </a:r>
            <a:r>
              <a:rPr lang="en-US" i="1" cap="all" dirty="0" err="1"/>
              <a:t>adanya</a:t>
            </a:r>
            <a:r>
              <a:rPr lang="en-US" i="1" cap="all" dirty="0"/>
              <a:t> </a:t>
            </a:r>
            <a:r>
              <a:rPr lang="en-US" i="1" cap="all" dirty="0" err="1"/>
              <a:t>motivasi</a:t>
            </a:r>
            <a:r>
              <a:rPr lang="en-US" i="1" cap="all" dirty="0"/>
              <a:t> </a:t>
            </a:r>
            <a:r>
              <a:rPr lang="en-US" i="1" cap="all" dirty="0" err="1"/>
              <a:t>untuk</a:t>
            </a:r>
            <a:r>
              <a:rPr lang="en-US" i="1" cap="all" dirty="0"/>
              <a:t> </a:t>
            </a:r>
            <a:r>
              <a:rPr lang="en-US" i="1" cap="all" dirty="0" err="1"/>
              <a:t>melindungi</a:t>
            </a:r>
            <a:r>
              <a:rPr lang="en-US" i="1" cap="all" dirty="0"/>
              <a:t> </a:t>
            </a:r>
            <a:r>
              <a:rPr lang="en-US" i="1" cap="all" dirty="0" err="1"/>
              <a:t>kepentingan</a:t>
            </a:r>
            <a:r>
              <a:rPr lang="en-US" i="1" cap="all" dirty="0"/>
              <a:t> public</a:t>
            </a:r>
            <a:endParaRPr lang="en-US" dirty="0"/>
          </a:p>
          <a:p>
            <a:pPr lvl="0"/>
            <a:r>
              <a:rPr lang="en-US" i="1" cap="all" dirty="0" err="1"/>
              <a:t>Sektor</a:t>
            </a:r>
            <a:r>
              <a:rPr lang="en-US" i="1" cap="all" dirty="0"/>
              <a:t> </a:t>
            </a:r>
            <a:r>
              <a:rPr lang="en-US" i="1" cap="all" dirty="0" err="1"/>
              <a:t>swasta</a:t>
            </a:r>
            <a:r>
              <a:rPr lang="en-US" i="1" cap="all" dirty="0"/>
              <a:t> </a:t>
            </a:r>
            <a:r>
              <a:rPr lang="en-US" i="1" cap="all" dirty="0" err="1"/>
              <a:t>harus</a:t>
            </a:r>
            <a:r>
              <a:rPr lang="en-US" i="1" cap="all" dirty="0"/>
              <a:t> </a:t>
            </a:r>
            <a:r>
              <a:rPr lang="en-US" i="1" cap="all" dirty="0" err="1"/>
              <a:t>selalu</a:t>
            </a:r>
            <a:r>
              <a:rPr lang="en-US" i="1" cap="all" dirty="0"/>
              <a:t> </a:t>
            </a:r>
            <a:r>
              <a:rPr lang="en-US" i="1" cap="all" dirty="0" err="1"/>
              <a:t>diawasi</a:t>
            </a:r>
            <a:r>
              <a:rPr lang="en-US" i="1" cap="all" dirty="0"/>
              <a:t> </a:t>
            </a:r>
            <a:r>
              <a:rPr lang="en-US" i="1" cap="all" dirty="0" err="1"/>
              <a:t>dan</a:t>
            </a:r>
            <a:r>
              <a:rPr lang="en-US" i="1" cap="all" dirty="0"/>
              <a:t> </a:t>
            </a:r>
            <a:r>
              <a:rPr lang="en-US" i="1" cap="all" dirty="0" err="1"/>
              <a:t>dikendalikan</a:t>
            </a:r>
            <a:r>
              <a:rPr lang="en-US" i="1" cap="all" dirty="0"/>
              <a:t> </a:t>
            </a:r>
            <a:r>
              <a:rPr lang="en-US" i="1" cap="all" dirty="0" err="1"/>
              <a:t>karena</a:t>
            </a:r>
            <a:r>
              <a:rPr lang="en-US" i="1" cap="all" dirty="0"/>
              <a:t> </a:t>
            </a:r>
            <a:r>
              <a:rPr lang="en-US" i="1" cap="all" dirty="0" err="1"/>
              <a:t>tujuannya</a:t>
            </a:r>
            <a:r>
              <a:rPr lang="en-US" i="1" cap="all" dirty="0"/>
              <a:t> </a:t>
            </a:r>
            <a:r>
              <a:rPr lang="en-US" i="1" cap="all" dirty="0" err="1"/>
              <a:t>sering</a:t>
            </a:r>
            <a:r>
              <a:rPr lang="en-US" i="1" cap="all" dirty="0"/>
              <a:t> kali </a:t>
            </a:r>
            <a:r>
              <a:rPr lang="en-US" i="1" cap="all" dirty="0" err="1"/>
              <a:t>bertentangan</a:t>
            </a:r>
            <a:r>
              <a:rPr lang="en-US" i="1" cap="all" dirty="0"/>
              <a:t> </a:t>
            </a:r>
            <a:r>
              <a:rPr lang="en-US" i="1" cap="all" dirty="0" err="1"/>
              <a:t>dengan</a:t>
            </a:r>
            <a:r>
              <a:rPr lang="en-US" i="1" cap="all" dirty="0"/>
              <a:t> </a:t>
            </a:r>
            <a:r>
              <a:rPr lang="en-US" i="1" cap="all" dirty="0" err="1"/>
              <a:t>kepentingan</a:t>
            </a:r>
            <a:r>
              <a:rPr lang="en-US" i="1" cap="all" dirty="0"/>
              <a:t> public.</a:t>
            </a:r>
            <a:endParaRPr lang="en-US" dirty="0"/>
          </a:p>
          <a:p>
            <a:pPr lvl="0"/>
            <a:r>
              <a:rPr lang="en-US" i="1" cap="all" dirty="0" err="1"/>
              <a:t>Standar</a:t>
            </a:r>
            <a:r>
              <a:rPr lang="en-US" i="1" cap="all" dirty="0"/>
              <a:t> </a:t>
            </a:r>
            <a:r>
              <a:rPr lang="en-US" i="1" cap="all" dirty="0" err="1"/>
              <a:t>akuntansi</a:t>
            </a:r>
            <a:r>
              <a:rPr lang="en-US" i="1" cap="all" dirty="0"/>
              <a:t> </a:t>
            </a:r>
            <a:r>
              <a:rPr lang="en-US" i="1" cap="all" dirty="0" err="1"/>
              <a:t>memiliki</a:t>
            </a:r>
            <a:r>
              <a:rPr lang="en-US" i="1" cap="all" dirty="0"/>
              <a:t> </a:t>
            </a:r>
            <a:r>
              <a:rPr lang="en-US" i="1" cap="all" dirty="0" err="1"/>
              <a:t>pengaruh</a:t>
            </a:r>
            <a:r>
              <a:rPr lang="en-US" i="1" cap="all" dirty="0"/>
              <a:t> </a:t>
            </a:r>
            <a:r>
              <a:rPr lang="en-US" i="1" cap="all" dirty="0" err="1"/>
              <a:t>hukum</a:t>
            </a:r>
            <a:r>
              <a:rPr lang="en-US" i="1" cap="all" dirty="0"/>
              <a:t> </a:t>
            </a:r>
            <a:r>
              <a:rPr lang="en-US" i="1" cap="all" dirty="0" err="1"/>
              <a:t>dan</a:t>
            </a:r>
            <a:r>
              <a:rPr lang="en-US" i="1" cap="all" dirty="0"/>
              <a:t> </a:t>
            </a:r>
            <a:r>
              <a:rPr lang="en-US" i="1" cap="all" dirty="0" err="1"/>
              <a:t>melibatkan</a:t>
            </a:r>
            <a:r>
              <a:rPr lang="en-US" i="1" cap="all" dirty="0"/>
              <a:t> </a:t>
            </a:r>
            <a:r>
              <a:rPr lang="en-US" i="1" cap="all" dirty="0" err="1"/>
              <a:t>konflik</a:t>
            </a:r>
            <a:r>
              <a:rPr lang="en-US" i="1" cap="all" dirty="0"/>
              <a:t> </a:t>
            </a:r>
            <a:r>
              <a:rPr lang="en-US" i="1" cap="all" dirty="0" err="1"/>
              <a:t>kepentingan</a:t>
            </a:r>
            <a:r>
              <a:rPr lang="en-US" i="1" cap="all" dirty="0"/>
              <a:t> </a:t>
            </a:r>
            <a:r>
              <a:rPr lang="en-US" i="1" cap="all" dirty="0" err="1"/>
              <a:t>dari</a:t>
            </a:r>
            <a:r>
              <a:rPr lang="en-US" i="1" cap="all" dirty="0"/>
              <a:t> </a:t>
            </a:r>
            <a:r>
              <a:rPr lang="en-US" i="1" cap="all" dirty="0" err="1"/>
              <a:t>berbagai</a:t>
            </a:r>
            <a:r>
              <a:rPr lang="en-US" i="1" cap="all" dirty="0"/>
              <a:t> </a:t>
            </a:r>
            <a:r>
              <a:rPr lang="en-US" i="1" cap="all" dirty="0" err="1"/>
              <a:t>pihak</a:t>
            </a:r>
            <a:r>
              <a:rPr lang="en-US" i="1" cap="all" dirty="0"/>
              <a:t>, </a:t>
            </a:r>
            <a:r>
              <a:rPr lang="en-US" i="1" cap="all" dirty="0" err="1"/>
              <a:t>sehingga</a:t>
            </a:r>
            <a:r>
              <a:rPr lang="en-US" i="1" cap="all" dirty="0"/>
              <a:t> </a:t>
            </a:r>
            <a:r>
              <a:rPr lang="en-US" i="1" cap="all" dirty="0" err="1"/>
              <a:t>harus</a:t>
            </a:r>
            <a:r>
              <a:rPr lang="en-US" i="1" cap="all" dirty="0"/>
              <a:t> </a:t>
            </a:r>
            <a:r>
              <a:rPr lang="en-US" i="1" cap="all" dirty="0" err="1"/>
              <a:t>dengan</a:t>
            </a:r>
            <a:r>
              <a:rPr lang="en-US" i="1" cap="all" dirty="0"/>
              <a:t> </a:t>
            </a:r>
            <a:r>
              <a:rPr lang="en-US" i="1" cap="all" dirty="0" err="1"/>
              <a:t>aturan</a:t>
            </a:r>
            <a:r>
              <a:rPr lang="en-US" i="1" cap="all" dirty="0"/>
              <a:t> </a:t>
            </a:r>
            <a:r>
              <a:rPr lang="en-US" i="1" cap="all" dirty="0" err="1"/>
              <a:t>dan</a:t>
            </a:r>
            <a:r>
              <a:rPr lang="en-US" i="1" cap="all" dirty="0"/>
              <a:t> </a:t>
            </a:r>
            <a:r>
              <a:rPr lang="en-US" i="1" cap="all" dirty="0" err="1"/>
              <a:t>prosedut</a:t>
            </a:r>
            <a:r>
              <a:rPr lang="en-US" i="1" cap="all" dirty="0"/>
              <a:t> </a:t>
            </a:r>
            <a:r>
              <a:rPr lang="en-US" i="1" cap="all" dirty="0" err="1"/>
              <a:t>umum</a:t>
            </a:r>
            <a:r>
              <a:rPr lang="en-US" i="1" cap="all" dirty="0"/>
              <a:t>.</a:t>
            </a:r>
            <a:endParaRPr lang="en-US" dirty="0"/>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fontScale="90000"/>
          </a:bodyPr>
          <a:lstStyle/>
          <a:p>
            <a:pPr lvl="0"/>
            <a:r>
              <a:rPr lang="en-US" b="1" cap="all" dirty="0"/>
              <a:t>“OVERLOAD” STANDAR AKUNTANSI</a:t>
            </a:r>
            <a:r>
              <a:rPr lang="en-US" dirty="0"/>
              <a:t/>
            </a:r>
            <a:br>
              <a:rPr lang="en-US" dirty="0"/>
            </a:br>
            <a:endParaRPr lang="en-US" dirty="0"/>
          </a:p>
        </p:txBody>
      </p:sp>
      <p:sp>
        <p:nvSpPr>
          <p:cNvPr id="3" name="Content Placeholder 2"/>
          <p:cNvSpPr>
            <a:spLocks noGrp="1"/>
          </p:cNvSpPr>
          <p:nvPr>
            <p:ph idx="1"/>
          </p:nvPr>
        </p:nvSpPr>
        <p:spPr>
          <a:xfrm>
            <a:off x="457200" y="1143000"/>
            <a:ext cx="8229600" cy="5334000"/>
          </a:xfrm>
        </p:spPr>
        <p:txBody>
          <a:bodyPr>
            <a:normAutofit fontScale="62500" lnSpcReduction="20000"/>
          </a:bodyPr>
          <a:lstStyle/>
          <a:p>
            <a:pPr>
              <a:buNone/>
            </a:pPr>
            <a:r>
              <a:rPr lang="en-US" cap="all" dirty="0" smtClean="0"/>
              <a:t>a.   </a:t>
            </a:r>
            <a:r>
              <a:rPr lang="en-US" cap="all" dirty="0" err="1" smtClean="0"/>
              <a:t>Standar</a:t>
            </a:r>
            <a:r>
              <a:rPr lang="en-US" cap="all" dirty="0" smtClean="0"/>
              <a:t> </a:t>
            </a:r>
            <a:r>
              <a:rPr lang="en-US" cap="all" dirty="0" err="1"/>
              <a:t>akuntansi</a:t>
            </a:r>
            <a:r>
              <a:rPr lang="en-US" cap="all" dirty="0"/>
              <a:t> </a:t>
            </a:r>
            <a:r>
              <a:rPr lang="en-US" cap="all" dirty="0" err="1"/>
              <a:t>pada</a:t>
            </a:r>
            <a:r>
              <a:rPr lang="en-US" cap="all" dirty="0"/>
              <a:t> </a:t>
            </a:r>
            <a:r>
              <a:rPr lang="en-US" cap="all" dirty="0" err="1"/>
              <a:t>dasarnya</a:t>
            </a:r>
            <a:r>
              <a:rPr lang="en-US" cap="all" dirty="0"/>
              <a:t> </a:t>
            </a:r>
            <a:r>
              <a:rPr lang="en-US" cap="all" dirty="0" err="1"/>
              <a:t>merupakan</a:t>
            </a:r>
            <a:r>
              <a:rPr lang="en-US" cap="all" dirty="0"/>
              <a:t> </a:t>
            </a:r>
            <a:r>
              <a:rPr lang="en-US" cap="all" dirty="0" err="1"/>
              <a:t>standar</a:t>
            </a:r>
            <a:r>
              <a:rPr lang="en-US" cap="all" dirty="0"/>
              <a:t> yang </a:t>
            </a:r>
            <a:r>
              <a:rPr lang="en-US" cap="all" dirty="0" err="1"/>
              <a:t>mengatur</a:t>
            </a:r>
            <a:r>
              <a:rPr lang="en-US" cap="all" dirty="0"/>
              <a:t> </a:t>
            </a:r>
            <a:r>
              <a:rPr lang="en-US" cap="all" dirty="0" err="1"/>
              <a:t>penyajian</a:t>
            </a:r>
            <a:r>
              <a:rPr lang="en-US" cap="all" dirty="0"/>
              <a:t> </a:t>
            </a:r>
            <a:r>
              <a:rPr lang="en-US" cap="all" dirty="0" err="1"/>
              <a:t>informasi</a:t>
            </a:r>
            <a:r>
              <a:rPr lang="en-US" cap="all" dirty="0"/>
              <a:t>. </a:t>
            </a:r>
            <a:r>
              <a:rPr lang="en-US" cap="all" dirty="0" err="1"/>
              <a:t>Pengukuran</a:t>
            </a:r>
            <a:r>
              <a:rPr lang="en-US" cap="all" dirty="0"/>
              <a:t> </a:t>
            </a:r>
            <a:r>
              <a:rPr lang="en-US" cap="all" dirty="0" err="1"/>
              <a:t>transaksi</a:t>
            </a:r>
            <a:r>
              <a:rPr lang="en-US" cap="all" dirty="0"/>
              <a:t> </a:t>
            </a:r>
            <a:r>
              <a:rPr lang="en-US" cap="all" dirty="0" err="1"/>
              <a:t>dalam</a:t>
            </a:r>
            <a:r>
              <a:rPr lang="en-US" cap="all" dirty="0"/>
              <a:t> </a:t>
            </a:r>
            <a:r>
              <a:rPr lang="en-US" cap="all" dirty="0" err="1"/>
              <a:t>laporan</a:t>
            </a:r>
            <a:r>
              <a:rPr lang="en-US" cap="all" dirty="0"/>
              <a:t> </a:t>
            </a:r>
            <a:r>
              <a:rPr lang="en-US" cap="all" dirty="0" err="1"/>
              <a:t>keuangan</a:t>
            </a:r>
            <a:r>
              <a:rPr lang="en-US" cap="all" dirty="0"/>
              <a:t> </a:t>
            </a:r>
            <a:r>
              <a:rPr lang="en-US" cap="all" dirty="0" err="1"/>
              <a:t>dari</a:t>
            </a:r>
            <a:r>
              <a:rPr lang="en-US" cap="all" dirty="0"/>
              <a:t> </a:t>
            </a:r>
            <a:r>
              <a:rPr lang="en-US" cap="all" dirty="0" err="1"/>
              <a:t>pengungkapan</a:t>
            </a:r>
            <a:r>
              <a:rPr lang="en-US" cap="all" dirty="0"/>
              <a:t> </a:t>
            </a:r>
            <a:r>
              <a:rPr lang="en-US" cap="all" dirty="0" err="1"/>
              <a:t>laporan</a:t>
            </a:r>
            <a:r>
              <a:rPr lang="en-US" cap="all" dirty="0"/>
              <a:t> </a:t>
            </a:r>
            <a:r>
              <a:rPr lang="en-US" cap="all" dirty="0" err="1"/>
              <a:t>keuangan</a:t>
            </a:r>
            <a:r>
              <a:rPr lang="en-US" cap="all" dirty="0"/>
              <a:t>. </a:t>
            </a:r>
            <a:r>
              <a:rPr lang="en-US" cap="all" dirty="0" err="1"/>
              <a:t>Kondisi</a:t>
            </a:r>
            <a:r>
              <a:rPr lang="en-US" cap="all" dirty="0"/>
              <a:t> yang </a:t>
            </a:r>
            <a:r>
              <a:rPr lang="en-US" cap="all" dirty="0" err="1"/>
              <a:t>mencerminkan</a:t>
            </a:r>
            <a:r>
              <a:rPr lang="en-US" cap="all" dirty="0"/>
              <a:t> </a:t>
            </a:r>
            <a:r>
              <a:rPr lang="en-US" cap="all" dirty="0" err="1"/>
              <a:t>adanya</a:t>
            </a:r>
            <a:r>
              <a:rPr lang="en-US" cap="all" dirty="0"/>
              <a:t> overload </a:t>
            </a:r>
            <a:r>
              <a:rPr lang="en-US" cap="all" dirty="0" err="1"/>
              <a:t>antara</a:t>
            </a:r>
            <a:r>
              <a:rPr lang="en-US" cap="all" dirty="0"/>
              <a:t> lain (</a:t>
            </a:r>
            <a:r>
              <a:rPr lang="en-US" cap="all" dirty="0" err="1"/>
              <a:t>Belkaoui</a:t>
            </a:r>
            <a:r>
              <a:rPr lang="en-US" cap="all" dirty="0"/>
              <a:t>, 1993):</a:t>
            </a:r>
            <a:endParaRPr lang="en-US" dirty="0"/>
          </a:p>
          <a:p>
            <a:pPr lvl="0">
              <a:buNone/>
            </a:pPr>
            <a:r>
              <a:rPr lang="en-US" i="1" cap="all" dirty="0" smtClean="0"/>
              <a:t>b.  </a:t>
            </a:r>
            <a:r>
              <a:rPr lang="en-US" i="1" cap="all" dirty="0" err="1" smtClean="0"/>
              <a:t>Terlalu</a:t>
            </a:r>
            <a:r>
              <a:rPr lang="en-US" i="1" cap="all" dirty="0" smtClean="0"/>
              <a:t> </a:t>
            </a:r>
            <a:r>
              <a:rPr lang="en-US" i="1" cap="all" dirty="0" err="1"/>
              <a:t>banyak</a:t>
            </a:r>
            <a:r>
              <a:rPr lang="en-US" i="1" cap="all" dirty="0"/>
              <a:t> </a:t>
            </a:r>
            <a:r>
              <a:rPr lang="en-US" i="1" cap="all" dirty="0" err="1"/>
              <a:t>standar</a:t>
            </a:r>
            <a:r>
              <a:rPr lang="en-US" i="1" cap="all" dirty="0"/>
              <a:t> </a:t>
            </a:r>
            <a:endParaRPr lang="en-US" dirty="0"/>
          </a:p>
          <a:p>
            <a:pPr lvl="0">
              <a:buNone/>
            </a:pPr>
            <a:r>
              <a:rPr lang="en-US" i="1" cap="all" dirty="0" smtClean="0"/>
              <a:t>c.   </a:t>
            </a:r>
            <a:r>
              <a:rPr lang="en-US" i="1" cap="all" dirty="0" err="1" smtClean="0"/>
              <a:t>Standar</a:t>
            </a:r>
            <a:r>
              <a:rPr lang="en-US" i="1" cap="all" dirty="0" smtClean="0"/>
              <a:t> </a:t>
            </a:r>
            <a:r>
              <a:rPr lang="en-US" i="1" cap="all" dirty="0"/>
              <a:t>yang </a:t>
            </a:r>
            <a:r>
              <a:rPr lang="en-US" i="1" cap="all" dirty="0" err="1"/>
              <a:t>telalu</a:t>
            </a:r>
            <a:r>
              <a:rPr lang="en-US" i="1" cap="all" dirty="0"/>
              <a:t> </a:t>
            </a:r>
            <a:r>
              <a:rPr lang="en-US" i="1" cap="all" dirty="0" err="1" smtClean="0"/>
              <a:t>rinci</a:t>
            </a:r>
            <a:endParaRPr lang="en-US" i="1" cap="all" dirty="0" smtClean="0"/>
          </a:p>
          <a:p>
            <a:pPr lvl="0">
              <a:buNone/>
            </a:pPr>
            <a:r>
              <a:rPr lang="en-US" i="1" cap="all" dirty="0" smtClean="0"/>
              <a:t>d.  </a:t>
            </a:r>
            <a:r>
              <a:rPr lang="en-US" i="1" cap="all" dirty="0" err="1" smtClean="0"/>
              <a:t>Tidak</a:t>
            </a:r>
            <a:r>
              <a:rPr lang="en-US" i="1" cap="all" dirty="0" smtClean="0"/>
              <a:t> </a:t>
            </a:r>
            <a:r>
              <a:rPr lang="en-US" i="1" cap="all" dirty="0" err="1"/>
              <a:t>ada</a:t>
            </a:r>
            <a:r>
              <a:rPr lang="en-US" i="1" cap="all" dirty="0"/>
              <a:t> </a:t>
            </a:r>
            <a:r>
              <a:rPr lang="en-US" i="1" cap="all" dirty="0" err="1"/>
              <a:t>standar</a:t>
            </a:r>
            <a:r>
              <a:rPr lang="en-US" i="1" cap="all" dirty="0"/>
              <a:t> yang </a:t>
            </a:r>
            <a:r>
              <a:rPr lang="en-US" i="1" cap="all" dirty="0" err="1"/>
              <a:t>berjenjang</a:t>
            </a:r>
            <a:r>
              <a:rPr lang="en-US" i="1" cap="all" dirty="0"/>
              <a:t> </a:t>
            </a:r>
            <a:r>
              <a:rPr lang="en-US" i="1" cap="all" dirty="0" err="1"/>
              <a:t>sehingga</a:t>
            </a:r>
            <a:r>
              <a:rPr lang="en-US" i="1" cap="all" dirty="0"/>
              <a:t> </a:t>
            </a:r>
            <a:r>
              <a:rPr lang="en-US" i="1" cap="all" dirty="0" err="1"/>
              <a:t>pilihan</a:t>
            </a:r>
            <a:r>
              <a:rPr lang="en-US" i="1" cap="all" dirty="0"/>
              <a:t> </a:t>
            </a:r>
            <a:r>
              <a:rPr lang="en-US" i="1" cap="all" dirty="0" err="1"/>
              <a:t>sulit</a:t>
            </a:r>
            <a:r>
              <a:rPr lang="en-US" i="1" cap="all" dirty="0"/>
              <a:t> </a:t>
            </a:r>
            <a:r>
              <a:rPr lang="en-US" i="1" cap="all" dirty="0" err="1"/>
              <a:t>dilakukan</a:t>
            </a:r>
            <a:endParaRPr lang="en-US" dirty="0"/>
          </a:p>
          <a:p>
            <a:pPr lvl="0">
              <a:buNone/>
            </a:pPr>
            <a:r>
              <a:rPr lang="en-US" i="1" cap="all" dirty="0" smtClean="0"/>
              <a:t>e.   </a:t>
            </a:r>
            <a:r>
              <a:rPr lang="en-US" i="1" cap="all" dirty="0" err="1" smtClean="0"/>
              <a:t>Standar</a:t>
            </a:r>
            <a:r>
              <a:rPr lang="en-US" i="1" cap="all" dirty="0" smtClean="0"/>
              <a:t> </a:t>
            </a:r>
            <a:r>
              <a:rPr lang="en-US" i="1" cap="all" dirty="0" err="1"/>
              <a:t>akuntansi</a:t>
            </a:r>
            <a:r>
              <a:rPr lang="en-US" i="1" cap="all" dirty="0"/>
              <a:t> </a:t>
            </a:r>
            <a:r>
              <a:rPr lang="en-US" i="1" cap="all" dirty="0" err="1"/>
              <a:t>bertujuann</a:t>
            </a:r>
            <a:r>
              <a:rPr lang="en-US" i="1" cap="all" dirty="0"/>
              <a:t> </a:t>
            </a:r>
            <a:r>
              <a:rPr lang="en-US" i="1" cap="all" dirty="0" err="1"/>
              <a:t>umum</a:t>
            </a:r>
            <a:r>
              <a:rPr lang="en-US" i="1" cap="all" dirty="0"/>
              <a:t> </a:t>
            </a:r>
            <a:r>
              <a:rPr lang="en-US" i="1" cap="all" dirty="0" err="1"/>
              <a:t>gagal</a:t>
            </a:r>
            <a:r>
              <a:rPr lang="en-US" i="1" cap="all" dirty="0"/>
              <a:t> </a:t>
            </a:r>
            <a:r>
              <a:rPr lang="en-US" i="1" cap="all" dirty="0" err="1"/>
              <a:t>membedakan</a:t>
            </a:r>
            <a:r>
              <a:rPr lang="en-US" i="1" cap="all" dirty="0"/>
              <a:t> </a:t>
            </a:r>
            <a:r>
              <a:rPr lang="en-US" i="1" cap="all" dirty="0" err="1"/>
              <a:t>kebutuhan</a:t>
            </a:r>
            <a:r>
              <a:rPr lang="en-US" i="1" cap="all" dirty="0"/>
              <a:t> </a:t>
            </a:r>
            <a:r>
              <a:rPr lang="en-US" i="1" cap="all" dirty="0" err="1"/>
              <a:t>penyusun</a:t>
            </a:r>
            <a:r>
              <a:rPr lang="en-US" i="1" cap="all" dirty="0"/>
              <a:t>, </a:t>
            </a:r>
            <a:r>
              <a:rPr lang="en-US" i="1" cap="all" dirty="0" err="1"/>
              <a:t>pemakai</a:t>
            </a:r>
            <a:r>
              <a:rPr lang="en-US" i="1" cap="all" dirty="0"/>
              <a:t> </a:t>
            </a:r>
            <a:r>
              <a:rPr lang="en-US" i="1" cap="all" dirty="0" err="1"/>
              <a:t>dan</a:t>
            </a:r>
            <a:r>
              <a:rPr lang="en-US" i="1" cap="all" dirty="0"/>
              <a:t> </a:t>
            </a:r>
            <a:r>
              <a:rPr lang="en-US" i="1" cap="all" dirty="0" err="1"/>
              <a:t>akun</a:t>
            </a:r>
            <a:r>
              <a:rPr lang="en-US" i="1" cap="all" dirty="0"/>
              <a:t> public</a:t>
            </a:r>
            <a:endParaRPr lang="en-US" dirty="0"/>
          </a:p>
          <a:p>
            <a:pPr lvl="0">
              <a:buNone/>
            </a:pPr>
            <a:r>
              <a:rPr lang="en-US" i="1" cap="all" dirty="0" smtClean="0"/>
              <a:t>f.   </a:t>
            </a:r>
            <a:r>
              <a:rPr lang="en-US" i="1" cap="all" dirty="0" err="1" smtClean="0"/>
              <a:t>Standar</a:t>
            </a:r>
            <a:r>
              <a:rPr lang="en-US" i="1" cap="all" dirty="0" smtClean="0"/>
              <a:t> </a:t>
            </a:r>
            <a:r>
              <a:rPr lang="en-US" i="1" cap="all" dirty="0" err="1"/>
              <a:t>akuntansi</a:t>
            </a:r>
            <a:r>
              <a:rPr lang="en-US" i="1" cap="all" dirty="0"/>
              <a:t> </a:t>
            </a:r>
            <a:r>
              <a:rPr lang="en-US" i="1" cap="all" dirty="0" err="1"/>
              <a:t>berterima</a:t>
            </a:r>
            <a:r>
              <a:rPr lang="en-US" i="1" cap="all" dirty="0"/>
              <a:t> </a:t>
            </a:r>
            <a:r>
              <a:rPr lang="en-US" i="1" cap="all" dirty="0" err="1"/>
              <a:t>umum</a:t>
            </a:r>
            <a:r>
              <a:rPr lang="en-US" i="1" cap="all" dirty="0"/>
              <a:t> </a:t>
            </a:r>
            <a:r>
              <a:rPr lang="en-US" i="1" cap="all" dirty="0" err="1"/>
              <a:t>gagal</a:t>
            </a:r>
            <a:r>
              <a:rPr lang="en-US" i="1" cap="all" dirty="0"/>
              <a:t> </a:t>
            </a:r>
            <a:r>
              <a:rPr lang="en-US" i="1" cap="all" dirty="0" err="1"/>
              <a:t>membedakan</a:t>
            </a:r>
            <a:r>
              <a:rPr lang="en-US" i="1" cap="all" dirty="0"/>
              <a:t> </a:t>
            </a:r>
            <a:r>
              <a:rPr lang="en-US" i="1" cap="all" dirty="0" err="1"/>
              <a:t>antara</a:t>
            </a:r>
            <a:r>
              <a:rPr lang="en-US" i="1" cap="all" dirty="0"/>
              <a:t>:</a:t>
            </a:r>
            <a:endParaRPr lang="en-US" dirty="0"/>
          </a:p>
          <a:p>
            <a:pPr lvl="0">
              <a:buNone/>
            </a:pPr>
            <a:r>
              <a:rPr lang="en-US" i="1" cap="all" dirty="0" smtClean="0"/>
              <a:t>	1. </a:t>
            </a:r>
            <a:r>
              <a:rPr lang="en-US" i="1" cap="all" dirty="0" err="1" smtClean="0"/>
              <a:t>Entitas</a:t>
            </a:r>
            <a:r>
              <a:rPr lang="en-US" i="1" cap="all" dirty="0" smtClean="0"/>
              <a:t> </a:t>
            </a:r>
            <a:r>
              <a:rPr lang="en-US" i="1" cap="all" dirty="0"/>
              <a:t>public </a:t>
            </a:r>
            <a:r>
              <a:rPr lang="en-US" i="1" cap="all" dirty="0" err="1"/>
              <a:t>dan</a:t>
            </a:r>
            <a:r>
              <a:rPr lang="en-US" i="1" cap="all" dirty="0"/>
              <a:t> non-</a:t>
            </a:r>
            <a:r>
              <a:rPr lang="en-US" i="1" cap="all" dirty="0" err="1"/>
              <a:t>publik</a:t>
            </a:r>
            <a:endParaRPr lang="en-US" dirty="0"/>
          </a:p>
          <a:p>
            <a:pPr lvl="0">
              <a:buNone/>
            </a:pPr>
            <a:r>
              <a:rPr lang="en-US" i="1" cap="all" dirty="0" smtClean="0"/>
              <a:t>	2. </a:t>
            </a:r>
            <a:r>
              <a:rPr lang="en-US" i="1" cap="all" dirty="0" err="1" smtClean="0"/>
              <a:t>Laporan</a:t>
            </a:r>
            <a:r>
              <a:rPr lang="en-US" i="1" cap="all" dirty="0" smtClean="0"/>
              <a:t> </a:t>
            </a:r>
            <a:r>
              <a:rPr lang="en-US" i="1" cap="all" dirty="0" err="1"/>
              <a:t>keuangan</a:t>
            </a:r>
            <a:r>
              <a:rPr lang="en-US" i="1" cap="all" dirty="0"/>
              <a:t> </a:t>
            </a:r>
            <a:r>
              <a:rPr lang="en-US" i="1" cap="all" dirty="0" err="1"/>
              <a:t>tahunan</a:t>
            </a:r>
            <a:r>
              <a:rPr lang="en-US" i="1" cap="all" dirty="0"/>
              <a:t> </a:t>
            </a:r>
            <a:r>
              <a:rPr lang="en-US" i="1" cap="all" dirty="0" err="1"/>
              <a:t>dan</a:t>
            </a:r>
            <a:r>
              <a:rPr lang="en-US" i="1" cap="all" dirty="0"/>
              <a:t> intern</a:t>
            </a:r>
            <a:endParaRPr lang="en-US" dirty="0"/>
          </a:p>
          <a:p>
            <a:pPr lvl="0">
              <a:buNone/>
            </a:pPr>
            <a:r>
              <a:rPr lang="en-US" i="1" cap="all" dirty="0" smtClean="0"/>
              <a:t>	3. </a:t>
            </a:r>
            <a:r>
              <a:rPr lang="en-US" i="1" cap="all" dirty="0" err="1" smtClean="0"/>
              <a:t>Perusahan</a:t>
            </a:r>
            <a:r>
              <a:rPr lang="en-US" i="1" cap="all" dirty="0" smtClean="0"/>
              <a:t> </a:t>
            </a:r>
            <a:r>
              <a:rPr lang="en-US" i="1" cap="all" dirty="0" err="1"/>
              <a:t>besar</a:t>
            </a:r>
            <a:r>
              <a:rPr lang="en-US" i="1" cap="all" dirty="0"/>
              <a:t> </a:t>
            </a:r>
            <a:r>
              <a:rPr lang="en-US" i="1" cap="all" dirty="0" err="1"/>
              <a:t>dan</a:t>
            </a:r>
            <a:r>
              <a:rPr lang="en-US" i="1" cap="all" dirty="0"/>
              <a:t> </a:t>
            </a:r>
            <a:r>
              <a:rPr lang="en-US" i="1" cap="all" dirty="0" err="1"/>
              <a:t>kecil</a:t>
            </a:r>
            <a:endParaRPr lang="en-US" dirty="0"/>
          </a:p>
          <a:p>
            <a:pPr lvl="0">
              <a:buNone/>
            </a:pPr>
            <a:r>
              <a:rPr lang="en-US" i="1" cap="all" dirty="0" smtClean="0"/>
              <a:t>	4. </a:t>
            </a:r>
            <a:r>
              <a:rPr lang="en-US" i="1" cap="all" dirty="0" err="1" smtClean="0"/>
              <a:t>Laporan</a:t>
            </a:r>
            <a:r>
              <a:rPr lang="en-US" i="1" cap="all" dirty="0" smtClean="0"/>
              <a:t> </a:t>
            </a:r>
            <a:r>
              <a:rPr lang="en-US" i="1" cap="all" dirty="0" err="1"/>
              <a:t>keuangan</a:t>
            </a:r>
            <a:r>
              <a:rPr lang="en-US" i="1" cap="all" dirty="0"/>
              <a:t> </a:t>
            </a:r>
            <a:r>
              <a:rPr lang="en-US" i="1" cap="all" dirty="0" err="1"/>
              <a:t>auditan</a:t>
            </a:r>
            <a:r>
              <a:rPr lang="en-US" i="1" cap="all" dirty="0"/>
              <a:t> </a:t>
            </a:r>
            <a:r>
              <a:rPr lang="en-US" i="1" cap="all" dirty="0" err="1"/>
              <a:t>dan</a:t>
            </a:r>
            <a:r>
              <a:rPr lang="en-US" i="1" cap="all" dirty="0"/>
              <a:t> non audit</a:t>
            </a:r>
            <a:endParaRPr lang="en-US" dirty="0"/>
          </a:p>
          <a:p>
            <a:pPr lvl="0">
              <a:buNone/>
            </a:pPr>
            <a:r>
              <a:rPr lang="en-US" i="1" cap="all" dirty="0" smtClean="0"/>
              <a:t>	5. </a:t>
            </a:r>
            <a:r>
              <a:rPr lang="en-US" i="1" cap="all" dirty="0" err="1" smtClean="0"/>
              <a:t>Pengungkapan</a:t>
            </a:r>
            <a:r>
              <a:rPr lang="en-US" i="1" cap="all" dirty="0" smtClean="0"/>
              <a:t> </a:t>
            </a:r>
            <a:r>
              <a:rPr lang="en-US" i="1" cap="all" dirty="0"/>
              <a:t>yang </a:t>
            </a:r>
            <a:r>
              <a:rPr lang="en-US" i="1" cap="all" dirty="0" err="1"/>
              <a:t>berlebihan</a:t>
            </a:r>
            <a:r>
              <a:rPr lang="en-US" i="1" cap="all" dirty="0"/>
              <a:t>, </a:t>
            </a:r>
            <a:r>
              <a:rPr lang="en-US" i="1" cap="all" dirty="0" err="1"/>
              <a:t>pengukuran</a:t>
            </a:r>
            <a:r>
              <a:rPr lang="en-US" i="1" cap="all" dirty="0"/>
              <a:t> yang </a:t>
            </a:r>
            <a:r>
              <a:rPr lang="en-US" i="1" cap="all" dirty="0" err="1"/>
              <a:t>rumit</a:t>
            </a:r>
            <a:r>
              <a:rPr lang="en-US" i="1" cap="all" dirty="0"/>
              <a:t>, </a:t>
            </a:r>
            <a:r>
              <a:rPr lang="en-US" i="1" cap="all" dirty="0" err="1"/>
              <a:t>atau</a:t>
            </a:r>
            <a:r>
              <a:rPr lang="en-US" i="1" cap="all" dirty="0"/>
              <a:t> </a:t>
            </a:r>
            <a:r>
              <a:rPr lang="en-US" i="1" cap="all" dirty="0" err="1"/>
              <a:t>keduanya</a:t>
            </a:r>
            <a:r>
              <a:rPr lang="en-US" i="1" cap="all" dirty="0"/>
              <a:t>.</a:t>
            </a:r>
            <a:endParaRPr lang="en-US" dirty="0"/>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normAutofit fontScale="62500" lnSpcReduction="20000"/>
          </a:bodyPr>
          <a:lstStyle/>
          <a:p>
            <a:pPr>
              <a:buNone/>
            </a:pPr>
            <a:r>
              <a:rPr lang="en-US" b="1" cap="all" dirty="0" smtClean="0"/>
              <a:t>a.  </a:t>
            </a:r>
            <a:r>
              <a:rPr lang="en-US" b="1" cap="all" dirty="0" err="1" smtClean="0"/>
              <a:t>Pengaruh</a:t>
            </a:r>
            <a:r>
              <a:rPr lang="en-US" b="1" cap="all" dirty="0" smtClean="0"/>
              <a:t> “Overload” </a:t>
            </a:r>
            <a:r>
              <a:rPr lang="en-US" b="1" cap="all" dirty="0" err="1" smtClean="0"/>
              <a:t>standar</a:t>
            </a:r>
            <a:r>
              <a:rPr lang="en-US" b="1" cap="all" dirty="0" smtClean="0"/>
              <a:t> </a:t>
            </a:r>
            <a:r>
              <a:rPr lang="en-US" b="1" cap="all" dirty="0" err="1" smtClean="0"/>
              <a:t>Akuntansi</a:t>
            </a:r>
            <a:endParaRPr lang="en-US" cap="all" dirty="0" smtClean="0"/>
          </a:p>
          <a:p>
            <a:pPr>
              <a:buNone/>
            </a:pPr>
            <a:r>
              <a:rPr lang="en-US" cap="all" dirty="0" smtClean="0"/>
              <a:t>	</a:t>
            </a:r>
            <a:r>
              <a:rPr lang="en-US" cap="all" dirty="0" err="1" smtClean="0"/>
              <a:t>Standar</a:t>
            </a:r>
            <a:r>
              <a:rPr lang="en-US" cap="all" dirty="0" smtClean="0"/>
              <a:t> </a:t>
            </a:r>
            <a:r>
              <a:rPr lang="en-US" cap="all" dirty="0" err="1"/>
              <a:t>akuntansi</a:t>
            </a:r>
            <a:r>
              <a:rPr lang="en-US" cap="all" dirty="0"/>
              <a:t> yang </a:t>
            </a:r>
            <a:r>
              <a:rPr lang="en-US" cap="all" dirty="0" err="1"/>
              <a:t>begitu</a:t>
            </a:r>
            <a:r>
              <a:rPr lang="en-US" cap="all" dirty="0"/>
              <a:t> </a:t>
            </a:r>
            <a:r>
              <a:rPr lang="en-US" cap="all" dirty="0" err="1"/>
              <a:t>banyak</a:t>
            </a:r>
            <a:r>
              <a:rPr lang="en-US" cap="all" dirty="0"/>
              <a:t>, </a:t>
            </a:r>
            <a:r>
              <a:rPr lang="en-US" cap="all" dirty="0" err="1"/>
              <a:t>sempit</a:t>
            </a:r>
            <a:r>
              <a:rPr lang="en-US" cap="all" dirty="0"/>
              <a:t> </a:t>
            </a:r>
            <a:r>
              <a:rPr lang="en-US" cap="all" dirty="0" err="1"/>
              <a:t>dan</a:t>
            </a:r>
            <a:r>
              <a:rPr lang="en-US" cap="all" dirty="0"/>
              <a:t> rigid </a:t>
            </a:r>
            <a:r>
              <a:rPr lang="en-US" cap="all" dirty="0" err="1"/>
              <a:t>dapat</a:t>
            </a:r>
            <a:r>
              <a:rPr lang="en-US" cap="all" dirty="0"/>
              <a:t> </a:t>
            </a:r>
            <a:r>
              <a:rPr lang="en-US" cap="all" dirty="0" err="1"/>
              <a:t>mempengaruhi</a:t>
            </a:r>
            <a:r>
              <a:rPr lang="en-US" cap="all" dirty="0"/>
              <a:t> </a:t>
            </a:r>
            <a:r>
              <a:rPr lang="en-US" cap="all" dirty="0" err="1"/>
              <a:t>pekerjaan</a:t>
            </a:r>
            <a:r>
              <a:rPr lang="en-US" cap="all" dirty="0"/>
              <a:t> yang </a:t>
            </a:r>
            <a:r>
              <a:rPr lang="en-US" cap="all" dirty="0" err="1"/>
              <a:t>dilakukan</a:t>
            </a:r>
            <a:r>
              <a:rPr lang="en-US" cap="all" dirty="0"/>
              <a:t> </a:t>
            </a:r>
            <a:r>
              <a:rPr lang="en-US" cap="all" dirty="0" err="1"/>
              <a:t>akuntan</a:t>
            </a:r>
            <a:r>
              <a:rPr lang="en-US" cap="all" dirty="0"/>
              <a:t>, </a:t>
            </a:r>
            <a:r>
              <a:rPr lang="en-US" cap="all" dirty="0" err="1"/>
              <a:t>nilai</a:t>
            </a:r>
            <a:r>
              <a:rPr lang="en-US" cap="all" dirty="0"/>
              <a:t> </a:t>
            </a:r>
            <a:r>
              <a:rPr lang="en-US" cap="all" dirty="0" err="1"/>
              <a:t>informasi</a:t>
            </a:r>
            <a:r>
              <a:rPr lang="en-US" cap="all" dirty="0"/>
              <a:t> </a:t>
            </a:r>
            <a:r>
              <a:rPr lang="en-US" cap="all" dirty="0" err="1"/>
              <a:t>keuangan</a:t>
            </a:r>
            <a:r>
              <a:rPr lang="en-US" cap="all" dirty="0"/>
              <a:t> </a:t>
            </a:r>
            <a:r>
              <a:rPr lang="en-US" cap="all" dirty="0" err="1"/>
              <a:t>bagi</a:t>
            </a:r>
            <a:r>
              <a:rPr lang="en-US" cap="all" dirty="0"/>
              <a:t> </a:t>
            </a:r>
            <a:r>
              <a:rPr lang="en-US" cap="all" dirty="0" err="1"/>
              <a:t>pemakai</a:t>
            </a:r>
            <a:r>
              <a:rPr lang="en-US" cap="all" dirty="0"/>
              <a:t> </a:t>
            </a:r>
            <a:r>
              <a:rPr lang="en-US" cap="all" dirty="0" err="1"/>
              <a:t>dan</a:t>
            </a:r>
            <a:r>
              <a:rPr lang="en-US" cap="all" dirty="0"/>
              <a:t> </a:t>
            </a:r>
            <a:r>
              <a:rPr lang="en-US" cap="all" dirty="0" err="1"/>
              <a:t>keputusan</a:t>
            </a:r>
            <a:r>
              <a:rPr lang="en-US" cap="all" dirty="0"/>
              <a:t> </a:t>
            </a:r>
            <a:r>
              <a:rPr lang="en-US" cap="all" dirty="0" err="1"/>
              <a:t>bisnis</a:t>
            </a:r>
            <a:r>
              <a:rPr lang="en-US" cap="all" dirty="0"/>
              <a:t> yang </a:t>
            </a:r>
            <a:r>
              <a:rPr lang="en-US" cap="all" dirty="0" err="1"/>
              <a:t>dibuat</a:t>
            </a:r>
            <a:r>
              <a:rPr lang="en-US" cap="all" dirty="0"/>
              <a:t> </a:t>
            </a:r>
            <a:r>
              <a:rPr lang="en-US" cap="all" dirty="0" err="1"/>
              <a:t>oleh</a:t>
            </a:r>
            <a:r>
              <a:rPr lang="en-US" cap="all" dirty="0"/>
              <a:t> </a:t>
            </a:r>
            <a:r>
              <a:rPr lang="en-US" cap="all" dirty="0" err="1"/>
              <a:t>manajemen</a:t>
            </a:r>
            <a:r>
              <a:rPr lang="en-US" cap="all" dirty="0"/>
              <a:t>.</a:t>
            </a:r>
            <a:endParaRPr lang="en-US" dirty="0"/>
          </a:p>
          <a:p>
            <a:pPr lvl="0">
              <a:buNone/>
            </a:pPr>
            <a:r>
              <a:rPr lang="en-US" b="1" cap="all" dirty="0" smtClean="0"/>
              <a:t>b.  </a:t>
            </a:r>
            <a:r>
              <a:rPr lang="en-US" b="1" cap="all" dirty="0" err="1" smtClean="0"/>
              <a:t>Solusi</a:t>
            </a:r>
            <a:r>
              <a:rPr lang="en-US" b="1" cap="all" dirty="0" smtClean="0"/>
              <a:t> </a:t>
            </a:r>
            <a:r>
              <a:rPr lang="en-US" b="1" cap="all" dirty="0" err="1"/>
              <a:t>terhadap</a:t>
            </a:r>
            <a:r>
              <a:rPr lang="en-US" b="1" cap="all" dirty="0"/>
              <a:t> </a:t>
            </a:r>
            <a:r>
              <a:rPr lang="en-US" b="1" cap="all" dirty="0" err="1"/>
              <a:t>Masalah</a:t>
            </a:r>
            <a:r>
              <a:rPr lang="en-US" b="1" cap="all" dirty="0"/>
              <a:t> “Overload” </a:t>
            </a:r>
            <a:r>
              <a:rPr lang="en-US" b="1" cap="all" dirty="0" err="1"/>
              <a:t>Standar</a:t>
            </a:r>
            <a:endParaRPr lang="en-US" dirty="0"/>
          </a:p>
          <a:p>
            <a:pPr>
              <a:buNone/>
            </a:pPr>
            <a:r>
              <a:rPr lang="en-US" cap="all" dirty="0" smtClean="0"/>
              <a:t>	</a:t>
            </a:r>
            <a:r>
              <a:rPr lang="en-US" cap="all" dirty="0" err="1" smtClean="0"/>
              <a:t>Berbagai</a:t>
            </a:r>
            <a:r>
              <a:rPr lang="en-US" cap="all" dirty="0" smtClean="0"/>
              <a:t> </a:t>
            </a:r>
            <a:r>
              <a:rPr lang="en-US" cap="all" dirty="0" err="1"/>
              <a:t>pihak</a:t>
            </a:r>
            <a:r>
              <a:rPr lang="en-US" cap="all" dirty="0"/>
              <a:t> </a:t>
            </a:r>
            <a:r>
              <a:rPr lang="en-US" cap="all" dirty="0" err="1"/>
              <a:t>telah</a:t>
            </a:r>
            <a:r>
              <a:rPr lang="en-US" cap="all" dirty="0"/>
              <a:t> </a:t>
            </a:r>
            <a:r>
              <a:rPr lang="en-US" cap="all" dirty="0" err="1"/>
              <a:t>berusa</a:t>
            </a:r>
            <a:r>
              <a:rPr lang="en-US" cap="all" dirty="0"/>
              <a:t> </a:t>
            </a:r>
            <a:r>
              <a:rPr lang="en-US" cap="all" dirty="0" err="1"/>
              <a:t>membahas</a:t>
            </a:r>
            <a:r>
              <a:rPr lang="en-US" cap="all" dirty="0"/>
              <a:t> </a:t>
            </a:r>
            <a:r>
              <a:rPr lang="en-US" cap="all" dirty="0" err="1"/>
              <a:t>overloadstandar</a:t>
            </a:r>
            <a:r>
              <a:rPr lang="en-US" cap="all" dirty="0"/>
              <a:t> </a:t>
            </a:r>
            <a:r>
              <a:rPr lang="en-US" cap="all" dirty="0" err="1"/>
              <a:t>dan</a:t>
            </a:r>
            <a:r>
              <a:rPr lang="en-US" cap="all" dirty="0"/>
              <a:t> </a:t>
            </a:r>
            <a:r>
              <a:rPr lang="en-US" cap="all" dirty="0" err="1"/>
              <a:t>mencari</a:t>
            </a:r>
            <a:r>
              <a:rPr lang="en-US" cap="all" dirty="0"/>
              <a:t> </a:t>
            </a:r>
            <a:r>
              <a:rPr lang="en-US" cap="all" dirty="0" err="1"/>
              <a:t>pemecahannya</a:t>
            </a:r>
            <a:r>
              <a:rPr lang="en-US" cap="all" dirty="0"/>
              <a:t>. </a:t>
            </a:r>
            <a:r>
              <a:rPr lang="en-US" cap="all" dirty="0" err="1"/>
              <a:t>Komite</a:t>
            </a:r>
            <a:r>
              <a:rPr lang="en-US" cap="all" dirty="0"/>
              <a:t> </a:t>
            </a:r>
            <a:r>
              <a:rPr lang="en-US" cap="all" dirty="0" err="1"/>
              <a:t>khusus</a:t>
            </a:r>
            <a:r>
              <a:rPr lang="en-US" cap="all" dirty="0"/>
              <a:t> yang </a:t>
            </a:r>
            <a:r>
              <a:rPr lang="en-US" cap="all" dirty="0" err="1"/>
              <a:t>dibentuk</a:t>
            </a:r>
            <a:r>
              <a:rPr lang="en-US" cap="all" dirty="0"/>
              <a:t> </a:t>
            </a:r>
            <a:r>
              <a:rPr lang="en-US" cap="all" dirty="0" err="1"/>
              <a:t>oleh</a:t>
            </a:r>
            <a:r>
              <a:rPr lang="en-US" cap="all" dirty="0"/>
              <a:t> the American Institute of Certified Public Accountants (</a:t>
            </a:r>
            <a:r>
              <a:rPr lang="en-US" cap="all" dirty="0" err="1"/>
              <a:t>AiCPA</a:t>
            </a:r>
            <a:r>
              <a:rPr lang="en-US" cap="all" dirty="0"/>
              <a:t>) </a:t>
            </a:r>
            <a:r>
              <a:rPr lang="en-US" cap="all" dirty="0" err="1"/>
              <a:t>melakukan</a:t>
            </a:r>
            <a:r>
              <a:rPr lang="en-US" cap="all" dirty="0"/>
              <a:t> </a:t>
            </a:r>
            <a:r>
              <a:rPr lang="en-US" cap="all" dirty="0" err="1"/>
              <a:t>evaluasi</a:t>
            </a:r>
            <a:r>
              <a:rPr lang="en-US" cap="all" dirty="0"/>
              <a:t> </a:t>
            </a:r>
            <a:r>
              <a:rPr lang="en-US" cap="all" dirty="0" err="1"/>
              <a:t>terhadap</a:t>
            </a:r>
            <a:r>
              <a:rPr lang="en-US" cap="all" dirty="0"/>
              <a:t> </a:t>
            </a:r>
            <a:r>
              <a:rPr lang="en-US" cap="all" dirty="0" err="1"/>
              <a:t>berbagai</a:t>
            </a:r>
            <a:r>
              <a:rPr lang="en-US" cap="all" dirty="0"/>
              <a:t> </a:t>
            </a:r>
            <a:r>
              <a:rPr lang="en-US" cap="all" dirty="0" err="1"/>
              <a:t>pendekatan</a:t>
            </a:r>
            <a:r>
              <a:rPr lang="en-US" cap="all" dirty="0"/>
              <a:t> </a:t>
            </a:r>
            <a:r>
              <a:rPr lang="en-US" cap="all" dirty="0" err="1"/>
              <a:t>berikut</a:t>
            </a:r>
            <a:r>
              <a:rPr lang="en-US" cap="all" dirty="0"/>
              <a:t> </a:t>
            </a:r>
            <a:r>
              <a:rPr lang="en-US" cap="all" dirty="0" err="1"/>
              <a:t>ini</a:t>
            </a:r>
            <a:r>
              <a:rPr lang="en-US" cap="all" dirty="0"/>
              <a:t> </a:t>
            </a:r>
            <a:r>
              <a:rPr lang="en-US" cap="all" dirty="0" err="1"/>
              <a:t>berkaitan</a:t>
            </a:r>
            <a:r>
              <a:rPr lang="en-US" cap="all" dirty="0"/>
              <a:t> </a:t>
            </a:r>
            <a:r>
              <a:rPr lang="en-US" cap="all" dirty="0" err="1"/>
              <a:t>dengan</a:t>
            </a:r>
            <a:r>
              <a:rPr lang="en-US" cap="all" dirty="0"/>
              <a:t> overload </a:t>
            </a:r>
            <a:r>
              <a:rPr lang="en-US" cap="all" dirty="0" err="1"/>
              <a:t>standar</a:t>
            </a:r>
            <a:r>
              <a:rPr lang="en-US" cap="all" dirty="0"/>
              <a:t>:</a:t>
            </a:r>
            <a:endParaRPr lang="en-US" dirty="0"/>
          </a:p>
          <a:p>
            <a:pPr lvl="0">
              <a:buNone/>
            </a:pPr>
            <a:r>
              <a:rPr lang="en-US" i="1" cap="all" dirty="0" smtClean="0"/>
              <a:t>	1.  </a:t>
            </a:r>
            <a:r>
              <a:rPr lang="en-US" i="1" cap="all" dirty="0" err="1" smtClean="0"/>
              <a:t>Tidak</a:t>
            </a:r>
            <a:r>
              <a:rPr lang="en-US" i="1" cap="all" dirty="0" smtClean="0"/>
              <a:t> </a:t>
            </a:r>
            <a:r>
              <a:rPr lang="en-US" i="1" cap="all" dirty="0" err="1"/>
              <a:t>ada</a:t>
            </a:r>
            <a:r>
              <a:rPr lang="en-US" i="1" cap="all" dirty="0"/>
              <a:t> </a:t>
            </a:r>
            <a:r>
              <a:rPr lang="en-US" i="1" cap="all" dirty="0" err="1"/>
              <a:t>perubahan</a:t>
            </a:r>
            <a:r>
              <a:rPr lang="en-US" i="1" cap="all" dirty="0"/>
              <a:t> (</a:t>
            </a:r>
            <a:r>
              <a:rPr lang="en-US" i="1" cap="all" dirty="0" err="1"/>
              <a:t>mempertahankan</a:t>
            </a:r>
            <a:r>
              <a:rPr lang="en-US" i="1" cap="all" dirty="0"/>
              <a:t> status Quo)</a:t>
            </a:r>
            <a:endParaRPr lang="en-US" dirty="0"/>
          </a:p>
          <a:p>
            <a:pPr lvl="0">
              <a:buNone/>
            </a:pPr>
            <a:r>
              <a:rPr lang="en-US" i="1" cap="all" dirty="0" smtClean="0"/>
              <a:t>      2.  </a:t>
            </a:r>
            <a:r>
              <a:rPr lang="en-US" i="1" cap="all" dirty="0" err="1" smtClean="0"/>
              <a:t>Melakukan</a:t>
            </a:r>
            <a:r>
              <a:rPr lang="en-US" i="1" cap="all" dirty="0" smtClean="0"/>
              <a:t> </a:t>
            </a:r>
            <a:r>
              <a:rPr lang="en-US" i="1" cap="all" dirty="0" err="1"/>
              <a:t>perubahan</a:t>
            </a:r>
            <a:r>
              <a:rPr lang="en-US" i="1" cap="all" dirty="0"/>
              <a:t> </a:t>
            </a:r>
            <a:r>
              <a:rPr lang="en-US" i="1" cap="all" dirty="0" err="1"/>
              <a:t>tehadap</a:t>
            </a:r>
            <a:r>
              <a:rPr lang="en-US" i="1" cap="all" dirty="0"/>
              <a:t> </a:t>
            </a:r>
            <a:r>
              <a:rPr lang="en-US" i="1" cap="all" dirty="0" err="1"/>
              <a:t>konsep</a:t>
            </a:r>
            <a:r>
              <a:rPr lang="en-US" i="1" cap="all" dirty="0"/>
              <a:t> GAAP  </a:t>
            </a:r>
            <a:endParaRPr lang="en-US" dirty="0"/>
          </a:p>
          <a:p>
            <a:pPr lvl="0">
              <a:buNone/>
            </a:pPr>
            <a:r>
              <a:rPr lang="fi-FI" i="1" cap="all" dirty="0" smtClean="0"/>
              <a:t>	3.  Melakukan </a:t>
            </a:r>
            <a:r>
              <a:rPr lang="fi-FI" i="1" cap="all" dirty="0"/>
              <a:t>perubahan GAAP untuk </a:t>
            </a:r>
            <a:r>
              <a:rPr lang="fi-FI" i="1" cap="all" dirty="0" smtClean="0"/>
              <a:t>menyederhanakan4.  penerapannya </a:t>
            </a:r>
            <a:r>
              <a:rPr lang="fi-FI" i="1" cap="all" dirty="0"/>
              <a:t>bagi semua perusahaan</a:t>
            </a:r>
            <a:endParaRPr lang="en-US" dirty="0"/>
          </a:p>
          <a:p>
            <a:pPr lvl="0">
              <a:buNone/>
            </a:pPr>
            <a:r>
              <a:rPr lang="en-US" i="1" cap="all" dirty="0" smtClean="0"/>
              <a:t>	4. </a:t>
            </a:r>
            <a:r>
              <a:rPr lang="en-US" i="1" cap="all" dirty="0" err="1" smtClean="0"/>
              <a:t>Menentukan</a:t>
            </a:r>
            <a:r>
              <a:rPr lang="en-US" i="1" cap="all" dirty="0" smtClean="0"/>
              <a:t> </a:t>
            </a:r>
            <a:r>
              <a:rPr lang="en-US" i="1" cap="all" dirty="0" err="1"/>
              <a:t>pngungkapan</a:t>
            </a:r>
            <a:r>
              <a:rPr lang="en-US" i="1" cap="all" dirty="0"/>
              <a:t> (disclosure) </a:t>
            </a:r>
            <a:r>
              <a:rPr lang="en-US" i="1" cap="all" dirty="0" err="1"/>
              <a:t>dan</a:t>
            </a:r>
            <a:r>
              <a:rPr lang="en-US" i="1" cap="all" dirty="0"/>
              <a:t> </a:t>
            </a:r>
            <a:r>
              <a:rPr lang="en-US" i="1" cap="all" dirty="0" err="1"/>
              <a:t>pengukuran</a:t>
            </a:r>
            <a:r>
              <a:rPr lang="en-US" i="1" cap="all" dirty="0"/>
              <a:t> </a:t>
            </a:r>
            <a:r>
              <a:rPr lang="en-US" i="1" cap="all" dirty="0" err="1"/>
              <a:t>berbeda</a:t>
            </a:r>
            <a:endParaRPr lang="en-US" dirty="0"/>
          </a:p>
          <a:p>
            <a:pPr lvl="0">
              <a:buNone/>
            </a:pPr>
            <a:r>
              <a:rPr lang="en-US" i="1" cap="all" dirty="0" smtClean="0"/>
              <a:t>	5.  </a:t>
            </a:r>
            <a:r>
              <a:rPr lang="en-US" i="1" cap="all" dirty="0" err="1" smtClean="0"/>
              <a:t>Melakukan</a:t>
            </a:r>
            <a:r>
              <a:rPr lang="en-US" i="1" cap="all" dirty="0" smtClean="0"/>
              <a:t> </a:t>
            </a:r>
            <a:r>
              <a:rPr lang="en-US" i="1" cap="all" dirty="0" err="1"/>
              <a:t>perubahan</a:t>
            </a:r>
            <a:r>
              <a:rPr lang="en-US" i="1" cap="all" dirty="0"/>
              <a:t> </a:t>
            </a:r>
            <a:r>
              <a:rPr lang="en-US" i="1" cap="all" dirty="0" err="1"/>
              <a:t>terhadap</a:t>
            </a:r>
            <a:r>
              <a:rPr lang="en-US" i="1" cap="all" dirty="0"/>
              <a:t> </a:t>
            </a:r>
            <a:r>
              <a:rPr lang="en-US" i="1" cap="all" dirty="0" err="1"/>
              <a:t>standar</a:t>
            </a:r>
            <a:r>
              <a:rPr lang="en-US" i="1" cap="all" dirty="0"/>
              <a:t> </a:t>
            </a:r>
            <a:r>
              <a:rPr lang="en-US" i="1" cap="all" dirty="0" err="1"/>
              <a:t>akuntansi</a:t>
            </a:r>
            <a:r>
              <a:rPr lang="en-US" i="1" cap="all" dirty="0"/>
              <a:t> public </a:t>
            </a:r>
            <a:r>
              <a:rPr lang="en-US" i="1" cap="all" dirty="0" err="1"/>
              <a:t>dan</a:t>
            </a:r>
            <a:r>
              <a:rPr lang="en-US" i="1" cap="all" dirty="0"/>
              <a:t> </a:t>
            </a:r>
            <a:r>
              <a:rPr lang="en-US" i="1" cap="all" dirty="0" err="1"/>
              <a:t>pelaporan</a:t>
            </a:r>
            <a:r>
              <a:rPr lang="en-US" i="1" cap="all" dirty="0"/>
              <a:t> </a:t>
            </a:r>
            <a:r>
              <a:rPr lang="en-US" i="1" cap="all" dirty="0" err="1"/>
              <a:t>akuntansi</a:t>
            </a:r>
            <a:r>
              <a:rPr lang="en-US" i="1" cap="all" dirty="0"/>
              <a:t> </a:t>
            </a:r>
            <a:r>
              <a:rPr lang="en-US" i="1" cap="all" dirty="0" err="1"/>
              <a:t>keuangan</a:t>
            </a:r>
            <a:r>
              <a:rPr lang="en-US" i="1" cap="all" dirty="0"/>
              <a:t>.</a:t>
            </a:r>
            <a:endParaRPr lang="en-US" dirty="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427038"/>
          </a:xfrm>
        </p:spPr>
        <p:txBody>
          <a:bodyPr>
            <a:normAutofit fontScale="90000"/>
          </a:bodyPr>
          <a:lstStyle/>
          <a:p>
            <a:pPr lvl="0"/>
            <a:r>
              <a:rPr lang="en-US" b="1" cap="all" dirty="0" err="1"/>
              <a:t>Komite</a:t>
            </a:r>
            <a:r>
              <a:rPr lang="en-US" b="1" cap="all" dirty="0"/>
              <a:t> </a:t>
            </a:r>
            <a:r>
              <a:rPr lang="en-US" b="1" cap="all" dirty="0" err="1"/>
              <a:t>Prosedur</a:t>
            </a:r>
            <a:r>
              <a:rPr lang="en-US" b="1" cap="all" dirty="0"/>
              <a:t> </a:t>
            </a:r>
            <a:r>
              <a:rPr lang="en-US" b="1" cap="all" dirty="0" err="1"/>
              <a:t>Akuntansi</a:t>
            </a:r>
            <a:r>
              <a:rPr lang="en-US" b="1" cap="all" dirty="0"/>
              <a:t> 1936-1946 </a:t>
            </a:r>
            <a:r>
              <a:rPr lang="en-US" dirty="0"/>
              <a:t/>
            </a:r>
            <a:br>
              <a:rPr lang="en-US" dirty="0"/>
            </a:br>
            <a:endParaRPr lang="en-US" dirty="0"/>
          </a:p>
        </p:txBody>
      </p:sp>
      <p:sp>
        <p:nvSpPr>
          <p:cNvPr id="3" name="Content Placeholder 2"/>
          <p:cNvSpPr>
            <a:spLocks noGrp="1"/>
          </p:cNvSpPr>
          <p:nvPr>
            <p:ph idx="1"/>
          </p:nvPr>
        </p:nvSpPr>
        <p:spPr>
          <a:xfrm>
            <a:off x="457200" y="1600200"/>
            <a:ext cx="8229600" cy="4953000"/>
          </a:xfrm>
        </p:spPr>
        <p:txBody>
          <a:bodyPr>
            <a:normAutofit fontScale="62500" lnSpcReduction="20000"/>
          </a:bodyPr>
          <a:lstStyle/>
          <a:p>
            <a:pPr>
              <a:buNone/>
            </a:pPr>
            <a:r>
              <a:rPr lang="en-US" cap="all" dirty="0" smtClean="0"/>
              <a:t>	</a:t>
            </a:r>
            <a:r>
              <a:rPr lang="en-US" cap="all" dirty="0" err="1" smtClean="0"/>
              <a:t>Pada</a:t>
            </a:r>
            <a:r>
              <a:rPr lang="en-US" cap="all" dirty="0" smtClean="0"/>
              <a:t> </a:t>
            </a:r>
            <a:r>
              <a:rPr lang="en-US" cap="all" dirty="0" err="1"/>
              <a:t>tahun</a:t>
            </a:r>
            <a:r>
              <a:rPr lang="en-US" cap="all" dirty="0"/>
              <a:t> 1933 AICPA </a:t>
            </a:r>
            <a:r>
              <a:rPr lang="en-US" cap="all" dirty="0" err="1"/>
              <a:t>membentuk</a:t>
            </a:r>
            <a:r>
              <a:rPr lang="en-US" cap="all" dirty="0"/>
              <a:t> </a:t>
            </a:r>
            <a:r>
              <a:rPr lang="en-US" cap="all" dirty="0" err="1"/>
              <a:t>Komite</a:t>
            </a:r>
            <a:r>
              <a:rPr lang="en-US" cap="all" dirty="0"/>
              <a:t> </a:t>
            </a:r>
            <a:r>
              <a:rPr lang="en-US" cap="all" dirty="0" err="1"/>
              <a:t>Khusus</a:t>
            </a:r>
            <a:r>
              <a:rPr lang="en-US" cap="all" dirty="0"/>
              <a:t> </a:t>
            </a:r>
            <a:r>
              <a:rPr lang="en-US" cap="all" dirty="0" err="1"/>
              <a:t>pengembangan</a:t>
            </a:r>
            <a:r>
              <a:rPr lang="en-US" cap="all" dirty="0"/>
              <a:t> </a:t>
            </a:r>
            <a:r>
              <a:rPr lang="en-US" cap="all" dirty="0" err="1"/>
              <a:t>prinsip</a:t>
            </a:r>
            <a:r>
              <a:rPr lang="en-US" cap="all" dirty="0"/>
              <a:t> </a:t>
            </a:r>
            <a:r>
              <a:rPr lang="en-US" cap="all" dirty="0" err="1"/>
              <a:t>akutansi</a:t>
            </a:r>
            <a:r>
              <a:rPr lang="en-US" cap="all" dirty="0"/>
              <a:t>. </a:t>
            </a:r>
            <a:r>
              <a:rPr lang="en-US" cap="all" dirty="0" err="1"/>
              <a:t>Namun</a:t>
            </a:r>
            <a:r>
              <a:rPr lang="en-US" cap="all" dirty="0"/>
              <a:t> </a:t>
            </a:r>
            <a:r>
              <a:rPr lang="en-US" cap="all" dirty="0" err="1"/>
              <a:t>tidak</a:t>
            </a:r>
            <a:r>
              <a:rPr lang="en-US" cap="all" dirty="0"/>
              <a:t> </a:t>
            </a:r>
            <a:r>
              <a:rPr lang="en-US" cap="all" dirty="0" err="1"/>
              <a:t>banyak</a:t>
            </a:r>
            <a:r>
              <a:rPr lang="en-US" cap="all" dirty="0"/>
              <a:t> yang </a:t>
            </a:r>
            <a:r>
              <a:rPr lang="en-US" cap="all" dirty="0" err="1"/>
              <a:t>bisa</a:t>
            </a:r>
            <a:r>
              <a:rPr lang="en-US" cap="all" dirty="0"/>
              <a:t> </a:t>
            </a:r>
            <a:r>
              <a:rPr lang="en-US" cap="all" dirty="0" err="1"/>
              <a:t>dikerjakan</a:t>
            </a:r>
            <a:r>
              <a:rPr lang="en-US" cap="all" dirty="0"/>
              <a:t> </a:t>
            </a:r>
            <a:r>
              <a:rPr lang="en-US" cap="all" dirty="0" err="1"/>
              <a:t>oleh</a:t>
            </a:r>
            <a:r>
              <a:rPr lang="en-US" cap="all" dirty="0"/>
              <a:t> </a:t>
            </a:r>
            <a:r>
              <a:rPr lang="en-US" cap="all" dirty="0" err="1"/>
              <a:t>Komite</a:t>
            </a:r>
            <a:r>
              <a:rPr lang="en-US" cap="all" dirty="0"/>
              <a:t> </a:t>
            </a:r>
            <a:r>
              <a:rPr lang="en-US" cap="all" dirty="0" err="1"/>
              <a:t>ini</a:t>
            </a:r>
            <a:r>
              <a:rPr lang="en-US" cap="all" dirty="0"/>
              <a:t> </a:t>
            </a:r>
            <a:r>
              <a:rPr lang="en-US" cap="all" dirty="0" err="1"/>
              <a:t>dan</a:t>
            </a:r>
            <a:r>
              <a:rPr lang="en-US" cap="all" dirty="0"/>
              <a:t> </a:t>
            </a:r>
            <a:r>
              <a:rPr lang="en-US" cap="all" dirty="0" err="1"/>
              <a:t>kemudian</a:t>
            </a:r>
            <a:r>
              <a:rPr lang="en-US" cap="all" dirty="0"/>
              <a:t> </a:t>
            </a:r>
            <a:r>
              <a:rPr lang="en-US" cap="all" dirty="0" err="1"/>
              <a:t>diganti</a:t>
            </a:r>
            <a:r>
              <a:rPr lang="en-US" cap="all" dirty="0"/>
              <a:t> </a:t>
            </a:r>
            <a:r>
              <a:rPr lang="en-US" cap="all" dirty="0" err="1"/>
              <a:t>dengan</a:t>
            </a:r>
            <a:r>
              <a:rPr lang="en-US" cap="all" dirty="0"/>
              <a:t> Committee on Accounting Procedures (CAP). CAP </a:t>
            </a:r>
            <a:r>
              <a:rPr lang="en-US" cap="all" dirty="0" err="1"/>
              <a:t>mulai</a:t>
            </a:r>
            <a:r>
              <a:rPr lang="en-US" cap="all" dirty="0"/>
              <a:t> </a:t>
            </a:r>
            <a:r>
              <a:rPr lang="en-US" cap="all" dirty="0" err="1"/>
              <a:t>tahun</a:t>
            </a:r>
            <a:r>
              <a:rPr lang="en-US" cap="all" dirty="0"/>
              <a:t> 1939 </a:t>
            </a:r>
            <a:r>
              <a:rPr lang="en-US" cap="all" dirty="0" err="1"/>
              <a:t>menerbitkan</a:t>
            </a:r>
            <a:r>
              <a:rPr lang="en-US" cap="all" dirty="0"/>
              <a:t> </a:t>
            </a:r>
            <a:r>
              <a:rPr lang="en-US" cap="all" dirty="0" err="1"/>
              <a:t>prinsip</a:t>
            </a:r>
            <a:r>
              <a:rPr lang="en-US" cap="all" dirty="0"/>
              <a:t> </a:t>
            </a:r>
            <a:r>
              <a:rPr lang="en-US" cap="all" dirty="0" err="1"/>
              <a:t>akuntansi</a:t>
            </a:r>
            <a:r>
              <a:rPr lang="en-US" cap="all" dirty="0"/>
              <a:t> yang </a:t>
            </a:r>
            <a:r>
              <a:rPr lang="en-US" cap="all" dirty="0" err="1"/>
              <a:t>memiliki</a:t>
            </a:r>
            <a:r>
              <a:rPr lang="en-US" cap="all" dirty="0"/>
              <a:t> </a:t>
            </a:r>
            <a:r>
              <a:rPr lang="en-US" cap="all" dirty="0" err="1"/>
              <a:t>dukungan</a:t>
            </a:r>
            <a:r>
              <a:rPr lang="en-US" cap="all" dirty="0"/>
              <a:t> </a:t>
            </a:r>
            <a:r>
              <a:rPr lang="en-US" cap="all" dirty="0" err="1"/>
              <a:t>otoritas</a:t>
            </a:r>
            <a:r>
              <a:rPr lang="en-US" cap="all" dirty="0"/>
              <a:t>. </a:t>
            </a:r>
            <a:r>
              <a:rPr lang="en-US" cap="all" dirty="0" err="1"/>
              <a:t>Selama</a:t>
            </a:r>
            <a:r>
              <a:rPr lang="en-US" cap="all" dirty="0"/>
              <a:t> </a:t>
            </a:r>
            <a:r>
              <a:rPr lang="en-US" cap="all" dirty="0" err="1"/>
              <a:t>periode</a:t>
            </a:r>
            <a:r>
              <a:rPr lang="en-US" cap="all" dirty="0"/>
              <a:t> </a:t>
            </a:r>
            <a:r>
              <a:rPr lang="en-US" cap="all" dirty="0" err="1"/>
              <a:t>dua</a:t>
            </a:r>
            <a:r>
              <a:rPr lang="en-US" cap="all" dirty="0"/>
              <a:t> </a:t>
            </a:r>
            <a:r>
              <a:rPr lang="en-US" cap="all" dirty="0" err="1"/>
              <a:t>tahun</a:t>
            </a:r>
            <a:r>
              <a:rPr lang="en-US" cap="all" dirty="0"/>
              <a:t> 1938-1939 </a:t>
            </a:r>
            <a:r>
              <a:rPr lang="en-US" cap="all" dirty="0" err="1"/>
              <a:t>telah</a:t>
            </a:r>
            <a:r>
              <a:rPr lang="en-US" cap="all" dirty="0"/>
              <a:t> </a:t>
            </a:r>
            <a:r>
              <a:rPr lang="en-US" cap="all" dirty="0" err="1"/>
              <a:t>diterbitkan</a:t>
            </a:r>
            <a:r>
              <a:rPr lang="en-US" cap="all" dirty="0"/>
              <a:t> 12 Accounting </a:t>
            </a:r>
            <a:r>
              <a:rPr lang="en-US" cap="all" dirty="0" err="1"/>
              <a:t>Reseacrh</a:t>
            </a:r>
            <a:r>
              <a:rPr lang="en-US" cap="all" dirty="0"/>
              <a:t> Bulletin (ARB) . </a:t>
            </a:r>
            <a:r>
              <a:rPr lang="en-US" cap="all" dirty="0" err="1"/>
              <a:t>pada</a:t>
            </a:r>
            <a:r>
              <a:rPr lang="en-US" cap="all" dirty="0"/>
              <a:t> </a:t>
            </a:r>
            <a:r>
              <a:rPr lang="en-US" cap="all" dirty="0" err="1"/>
              <a:t>awalnya</a:t>
            </a:r>
            <a:r>
              <a:rPr lang="en-US" cap="all" dirty="0"/>
              <a:t> SEC </a:t>
            </a:r>
            <a:r>
              <a:rPr lang="en-US" cap="all" dirty="0" err="1"/>
              <a:t>merasa</a:t>
            </a:r>
            <a:r>
              <a:rPr lang="en-US" cap="all" dirty="0"/>
              <a:t> </a:t>
            </a:r>
            <a:r>
              <a:rPr lang="en-US" cap="all" dirty="0" err="1"/>
              <a:t>puas</a:t>
            </a:r>
            <a:r>
              <a:rPr lang="en-US" cap="all" dirty="0"/>
              <a:t> </a:t>
            </a:r>
            <a:r>
              <a:rPr lang="en-US" cap="all" dirty="0" err="1"/>
              <a:t>dengan</a:t>
            </a:r>
            <a:r>
              <a:rPr lang="en-US" cap="all" dirty="0"/>
              <a:t> </a:t>
            </a:r>
            <a:r>
              <a:rPr lang="en-US" cap="all" dirty="0" err="1"/>
              <a:t>usaha</a:t>
            </a:r>
            <a:r>
              <a:rPr lang="en-US" cap="all" dirty="0"/>
              <a:t> yang </a:t>
            </a:r>
            <a:r>
              <a:rPr lang="en-US" cap="all" dirty="0" err="1"/>
              <a:t>dilakukan</a:t>
            </a:r>
            <a:r>
              <a:rPr lang="en-US" cap="all" dirty="0"/>
              <a:t> </a:t>
            </a:r>
            <a:r>
              <a:rPr lang="en-US" cap="all" dirty="0" err="1"/>
              <a:t>oleh</a:t>
            </a:r>
            <a:r>
              <a:rPr lang="en-US" cap="all" dirty="0"/>
              <a:t> </a:t>
            </a:r>
            <a:r>
              <a:rPr lang="en-US" cap="all" dirty="0" err="1"/>
              <a:t>profesi</a:t>
            </a:r>
            <a:r>
              <a:rPr lang="en-US" cap="all" dirty="0"/>
              <a:t> </a:t>
            </a:r>
            <a:r>
              <a:rPr lang="en-US" cap="all" dirty="0" err="1"/>
              <a:t>akuntansi</a:t>
            </a:r>
            <a:r>
              <a:rPr lang="en-US" cap="all" dirty="0"/>
              <a:t> </a:t>
            </a:r>
            <a:r>
              <a:rPr lang="en-US" cap="all" dirty="0" err="1"/>
              <a:t>untuk</a:t>
            </a:r>
            <a:r>
              <a:rPr lang="en-US" cap="all" dirty="0"/>
              <a:t> </a:t>
            </a:r>
            <a:r>
              <a:rPr lang="en-US" cap="all" dirty="0" err="1"/>
              <a:t>menyusun</a:t>
            </a:r>
            <a:r>
              <a:rPr lang="en-US" cap="all" dirty="0"/>
              <a:t> </a:t>
            </a:r>
            <a:r>
              <a:rPr lang="en-US" cap="all" dirty="0" err="1"/>
              <a:t>prinsip</a:t>
            </a:r>
            <a:r>
              <a:rPr lang="en-US" cap="all" dirty="0"/>
              <a:t> </a:t>
            </a:r>
            <a:r>
              <a:rPr lang="en-US" cap="all" dirty="0" err="1"/>
              <a:t>akuntansi</a:t>
            </a:r>
            <a:r>
              <a:rPr lang="en-US" cap="all" dirty="0"/>
              <a:t>. </a:t>
            </a:r>
            <a:r>
              <a:rPr lang="en-US" cap="all" dirty="0" err="1"/>
              <a:t>Pada</a:t>
            </a:r>
            <a:r>
              <a:rPr lang="en-US" cap="all" dirty="0"/>
              <a:t> </a:t>
            </a:r>
            <a:r>
              <a:rPr lang="en-US" cap="all" dirty="0" err="1"/>
              <a:t>masa</a:t>
            </a:r>
            <a:r>
              <a:rPr lang="en-US" cap="all" dirty="0"/>
              <a:t> 1939–1946 </a:t>
            </a:r>
            <a:r>
              <a:rPr lang="en-US" cap="all" dirty="0" err="1"/>
              <a:t>ternyata</a:t>
            </a:r>
            <a:r>
              <a:rPr lang="en-US" cap="all" dirty="0"/>
              <a:t> </a:t>
            </a:r>
            <a:r>
              <a:rPr lang="en-US" cap="all" dirty="0" err="1"/>
              <a:t>tidak</a:t>
            </a:r>
            <a:r>
              <a:rPr lang="en-US" cap="all" dirty="0"/>
              <a:t> </a:t>
            </a:r>
            <a:r>
              <a:rPr lang="en-US" cap="all" dirty="0" err="1"/>
              <a:t>menghasilkan</a:t>
            </a:r>
            <a:r>
              <a:rPr lang="en-US" cap="all" dirty="0"/>
              <a:t> </a:t>
            </a:r>
            <a:r>
              <a:rPr lang="en-US" cap="all" dirty="0" err="1"/>
              <a:t>prinsip</a:t>
            </a:r>
            <a:r>
              <a:rPr lang="en-US" cap="all" dirty="0"/>
              <a:t> </a:t>
            </a:r>
            <a:r>
              <a:rPr lang="en-US" cap="all" dirty="0" err="1"/>
              <a:t>akuntanasi</a:t>
            </a:r>
            <a:r>
              <a:rPr lang="en-US" cap="all" dirty="0"/>
              <a:t> yang </a:t>
            </a:r>
            <a:r>
              <a:rPr lang="en-US" cap="all" dirty="0" err="1"/>
              <a:t>komprehensif</a:t>
            </a:r>
            <a:r>
              <a:rPr lang="en-US" cap="all" dirty="0"/>
              <a:t>. </a:t>
            </a:r>
            <a:r>
              <a:rPr lang="en-US" cap="all" dirty="0" err="1"/>
              <a:t>Namun</a:t>
            </a:r>
            <a:r>
              <a:rPr lang="en-US" cap="all" dirty="0"/>
              <a:t> </a:t>
            </a:r>
            <a:r>
              <a:rPr lang="en-US" cap="all" dirty="0" err="1"/>
              <a:t>ada</a:t>
            </a:r>
            <a:r>
              <a:rPr lang="en-US" cap="all" dirty="0"/>
              <a:t> </a:t>
            </a:r>
            <a:r>
              <a:rPr lang="en-US" cap="all" dirty="0" err="1"/>
              <a:t>dua</a:t>
            </a:r>
            <a:r>
              <a:rPr lang="en-US" cap="all" dirty="0"/>
              <a:t> </a:t>
            </a:r>
            <a:r>
              <a:rPr lang="en-US" cap="all" dirty="0" err="1"/>
              <a:t>kontribusi</a:t>
            </a:r>
            <a:r>
              <a:rPr lang="en-US" cap="all" dirty="0"/>
              <a:t> </a:t>
            </a:r>
            <a:r>
              <a:rPr lang="en-US" cap="all" dirty="0" err="1"/>
              <a:t>penting</a:t>
            </a:r>
            <a:r>
              <a:rPr lang="en-US" cap="all" dirty="0"/>
              <a:t> yang </a:t>
            </a:r>
            <a:r>
              <a:rPr lang="en-US" cap="all" dirty="0" err="1"/>
              <a:t>dihasilkan</a:t>
            </a:r>
            <a:r>
              <a:rPr lang="en-US" cap="all" dirty="0"/>
              <a:t>. </a:t>
            </a:r>
            <a:endParaRPr lang="en-US" dirty="0"/>
          </a:p>
          <a:p>
            <a:pPr>
              <a:buNone/>
            </a:pPr>
            <a:r>
              <a:rPr lang="en-US" i="1" cap="all" dirty="0" smtClean="0"/>
              <a:t>	</a:t>
            </a:r>
          </a:p>
          <a:p>
            <a:pPr>
              <a:buNone/>
            </a:pPr>
            <a:r>
              <a:rPr lang="en-US" i="1" cap="all" dirty="0"/>
              <a:t>	</a:t>
            </a:r>
            <a:r>
              <a:rPr lang="en-US" i="1" cap="all" dirty="0" err="1" smtClean="0"/>
              <a:t>Pertama</a:t>
            </a:r>
            <a:r>
              <a:rPr lang="en-US" i="1" cap="all" dirty="0"/>
              <a:t>,</a:t>
            </a:r>
            <a:r>
              <a:rPr lang="en-US" cap="all" dirty="0"/>
              <a:t> </a:t>
            </a:r>
            <a:r>
              <a:rPr lang="en-US" cap="all" dirty="0" err="1"/>
              <a:t>keseragaman</a:t>
            </a:r>
            <a:r>
              <a:rPr lang="en-US" cap="all" dirty="0"/>
              <a:t> </a:t>
            </a:r>
            <a:r>
              <a:rPr lang="en-US" cap="all" dirty="0" err="1"/>
              <a:t>praktek</a:t>
            </a:r>
            <a:r>
              <a:rPr lang="en-US" cap="all" dirty="0"/>
              <a:t> </a:t>
            </a:r>
            <a:r>
              <a:rPr lang="en-US" cap="all" dirty="0" err="1"/>
              <a:t>akuntansi</a:t>
            </a:r>
            <a:r>
              <a:rPr lang="en-US" cap="all" dirty="0"/>
              <a:t> </a:t>
            </a:r>
            <a:r>
              <a:rPr lang="en-US" cap="all" dirty="0" err="1"/>
              <a:t>secara</a:t>
            </a:r>
            <a:r>
              <a:rPr lang="en-US" cap="all" dirty="0"/>
              <a:t> </a:t>
            </a:r>
            <a:r>
              <a:rPr lang="en-US" cap="all" dirty="0" err="1"/>
              <a:t>signifikan</a:t>
            </a:r>
            <a:r>
              <a:rPr lang="en-US" cap="all" dirty="0"/>
              <a:t> </a:t>
            </a:r>
            <a:r>
              <a:rPr lang="en-US" cap="all" dirty="0" err="1"/>
              <a:t>telah</a:t>
            </a:r>
            <a:r>
              <a:rPr lang="en-US" cap="all" dirty="0"/>
              <a:t> </a:t>
            </a:r>
            <a:r>
              <a:rPr lang="en-US" cap="all" dirty="0" err="1"/>
              <a:t>mengalami</a:t>
            </a:r>
            <a:r>
              <a:rPr lang="en-US" cap="all" dirty="0"/>
              <a:t> </a:t>
            </a:r>
            <a:r>
              <a:rPr lang="en-US" cap="all" dirty="0" err="1"/>
              <a:t>perbaikan</a:t>
            </a:r>
            <a:r>
              <a:rPr lang="en-US" cap="all" dirty="0"/>
              <a:t>. </a:t>
            </a:r>
            <a:endParaRPr lang="en-US" cap="all" dirty="0" smtClean="0"/>
          </a:p>
          <a:p>
            <a:pPr>
              <a:buNone/>
            </a:pPr>
            <a:endParaRPr lang="en-US" dirty="0"/>
          </a:p>
          <a:p>
            <a:pPr>
              <a:buNone/>
            </a:pPr>
            <a:r>
              <a:rPr lang="en-US" i="1" cap="all" dirty="0" smtClean="0"/>
              <a:t>	</a:t>
            </a:r>
            <a:r>
              <a:rPr lang="en-US" i="1" cap="all" dirty="0" err="1" smtClean="0"/>
              <a:t>Kedua</a:t>
            </a:r>
            <a:r>
              <a:rPr lang="en-US" i="1" cap="all" dirty="0"/>
              <a:t>,</a:t>
            </a:r>
            <a:r>
              <a:rPr lang="en-US" cap="all" dirty="0"/>
              <a:t> </a:t>
            </a:r>
            <a:r>
              <a:rPr lang="en-US" cap="all" dirty="0" err="1"/>
              <a:t>kebijakan</a:t>
            </a:r>
            <a:r>
              <a:rPr lang="en-US" cap="all" dirty="0"/>
              <a:t> </a:t>
            </a:r>
            <a:r>
              <a:rPr lang="en-US" cap="all" dirty="0" err="1"/>
              <a:t>akuntansi</a:t>
            </a:r>
            <a:r>
              <a:rPr lang="en-US" cap="all" dirty="0"/>
              <a:t> yang </a:t>
            </a:r>
            <a:r>
              <a:rPr lang="en-US" cap="all" dirty="0" err="1"/>
              <a:t>dibuat</a:t>
            </a:r>
            <a:r>
              <a:rPr lang="en-US" cap="all" dirty="0"/>
              <a:t> </a:t>
            </a:r>
            <a:r>
              <a:rPr lang="en-US" cap="all" dirty="0" err="1"/>
              <a:t>di</a:t>
            </a:r>
            <a:r>
              <a:rPr lang="en-US" cap="all" dirty="0"/>
              <a:t> </a:t>
            </a:r>
            <a:r>
              <a:rPr lang="en-US" cap="all" dirty="0" err="1"/>
              <a:t>Amerika</a:t>
            </a:r>
            <a:r>
              <a:rPr lang="en-US" cap="all" dirty="0"/>
              <a:t> </a:t>
            </a:r>
            <a:r>
              <a:rPr lang="en-US" cap="all" dirty="0" err="1"/>
              <a:t>dibuat</a:t>
            </a:r>
            <a:r>
              <a:rPr lang="en-US" cap="all" dirty="0"/>
              <a:t> </a:t>
            </a:r>
            <a:r>
              <a:rPr lang="en-US" cap="all" dirty="0" err="1"/>
              <a:t>hanya</a:t>
            </a:r>
            <a:r>
              <a:rPr lang="en-US" cap="all" dirty="0"/>
              <a:t> </a:t>
            </a:r>
            <a:r>
              <a:rPr lang="en-US" cap="all" dirty="0" err="1"/>
              <a:t>untuk</a:t>
            </a:r>
            <a:r>
              <a:rPr lang="en-US" cap="all" dirty="0"/>
              <a:t> </a:t>
            </a:r>
            <a:r>
              <a:rPr lang="en-US" cap="all" dirty="0" err="1"/>
              <a:t>sektor</a:t>
            </a:r>
            <a:r>
              <a:rPr lang="en-US" cap="all" dirty="0"/>
              <a:t> </a:t>
            </a:r>
            <a:r>
              <a:rPr lang="en-US" cap="all" dirty="0" err="1"/>
              <a:t>swasta</a:t>
            </a:r>
            <a:r>
              <a:rPr lang="en-US" cap="all" dirty="0"/>
              <a:t>.</a:t>
            </a:r>
            <a:endParaRPr lang="en-US" dirty="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427038"/>
          </a:xfrm>
        </p:spPr>
        <p:txBody>
          <a:bodyPr>
            <a:normAutofit fontScale="90000"/>
          </a:bodyPr>
          <a:lstStyle/>
          <a:p>
            <a:pPr lvl="0"/>
            <a:r>
              <a:rPr lang="en-US" b="1" cap="all" dirty="0" err="1"/>
              <a:t>Periode</a:t>
            </a:r>
            <a:r>
              <a:rPr lang="en-US" b="1" cap="all" dirty="0"/>
              <a:t> </a:t>
            </a:r>
            <a:r>
              <a:rPr lang="en-US" b="1" cap="all" dirty="0" err="1"/>
              <a:t>setelah</a:t>
            </a:r>
            <a:r>
              <a:rPr lang="en-US" b="1" cap="all" dirty="0"/>
              <a:t> </a:t>
            </a:r>
            <a:r>
              <a:rPr lang="en-US" b="1" cap="all" dirty="0" err="1"/>
              <a:t>Perang</a:t>
            </a:r>
            <a:r>
              <a:rPr lang="en-US" b="1" cap="all" dirty="0"/>
              <a:t> 1946 –1959</a:t>
            </a:r>
            <a:r>
              <a:rPr lang="en-US" dirty="0"/>
              <a:t/>
            </a:r>
            <a:br>
              <a:rPr lang="en-US" dirty="0"/>
            </a:br>
            <a:endParaRPr lang="en-US" dirty="0"/>
          </a:p>
        </p:txBody>
      </p:sp>
      <p:sp>
        <p:nvSpPr>
          <p:cNvPr id="3" name="Content Placeholder 2"/>
          <p:cNvSpPr>
            <a:spLocks noGrp="1"/>
          </p:cNvSpPr>
          <p:nvPr>
            <p:ph idx="1"/>
          </p:nvPr>
        </p:nvSpPr>
        <p:spPr>
          <a:xfrm>
            <a:off x="457200" y="1600200"/>
            <a:ext cx="8229600" cy="5257800"/>
          </a:xfrm>
        </p:spPr>
        <p:txBody>
          <a:bodyPr>
            <a:normAutofit fontScale="70000" lnSpcReduction="20000"/>
          </a:bodyPr>
          <a:lstStyle/>
          <a:p>
            <a:pPr>
              <a:buNone/>
            </a:pPr>
            <a:r>
              <a:rPr lang="en-US" cap="all" dirty="0" smtClean="0"/>
              <a:t>	</a:t>
            </a:r>
            <a:r>
              <a:rPr lang="en-US" cap="all" dirty="0" err="1" smtClean="0"/>
              <a:t>Setelah</a:t>
            </a:r>
            <a:r>
              <a:rPr lang="en-US" cap="all" dirty="0" smtClean="0"/>
              <a:t> </a:t>
            </a:r>
            <a:r>
              <a:rPr lang="en-US" cap="all" dirty="0" err="1"/>
              <a:t>perang</a:t>
            </a:r>
            <a:r>
              <a:rPr lang="en-US" cap="all" dirty="0"/>
              <a:t> </a:t>
            </a:r>
            <a:r>
              <a:rPr lang="en-US" cap="all" dirty="0" err="1"/>
              <a:t>dunia</a:t>
            </a:r>
            <a:r>
              <a:rPr lang="en-US" cap="all" dirty="0"/>
              <a:t> </a:t>
            </a:r>
            <a:r>
              <a:rPr lang="en-US" cap="all" dirty="0" err="1"/>
              <a:t>berakhir</a:t>
            </a:r>
            <a:r>
              <a:rPr lang="en-US" cap="all" dirty="0"/>
              <a:t> </a:t>
            </a:r>
            <a:r>
              <a:rPr lang="en-US" cap="all" dirty="0" err="1"/>
              <a:t>terjadi</a:t>
            </a:r>
            <a:r>
              <a:rPr lang="en-US" cap="all" dirty="0"/>
              <a:t> </a:t>
            </a:r>
            <a:r>
              <a:rPr lang="en-US" cap="all" dirty="0" err="1"/>
              <a:t>bom</a:t>
            </a:r>
            <a:r>
              <a:rPr lang="en-US" cap="all" dirty="0"/>
              <a:t> </a:t>
            </a:r>
            <a:r>
              <a:rPr lang="en-US" cap="all" dirty="0" err="1"/>
              <a:t>ekonomi</a:t>
            </a:r>
            <a:r>
              <a:rPr lang="en-US" cap="all" dirty="0"/>
              <a:t> </a:t>
            </a:r>
            <a:r>
              <a:rPr lang="en-US" cap="all" dirty="0" err="1"/>
              <a:t>di</a:t>
            </a:r>
            <a:r>
              <a:rPr lang="en-US" cap="all" dirty="0"/>
              <a:t> </a:t>
            </a:r>
            <a:r>
              <a:rPr lang="en-US" cap="all" dirty="0" err="1"/>
              <a:t>Amerika</a:t>
            </a:r>
            <a:r>
              <a:rPr lang="en-US" cap="all" dirty="0"/>
              <a:t>. </a:t>
            </a:r>
            <a:r>
              <a:rPr lang="en-US" cap="all" dirty="0" err="1"/>
              <a:t>Industri-industri</a:t>
            </a:r>
            <a:r>
              <a:rPr lang="en-US" cap="all" dirty="0"/>
              <a:t> </a:t>
            </a:r>
            <a:r>
              <a:rPr lang="en-US" cap="all" dirty="0" err="1"/>
              <a:t>memerlukan</a:t>
            </a:r>
            <a:r>
              <a:rPr lang="en-US" cap="all" dirty="0"/>
              <a:t> </a:t>
            </a:r>
            <a:r>
              <a:rPr lang="en-US" cap="all" dirty="0" err="1"/>
              <a:t>tambahan</a:t>
            </a:r>
            <a:r>
              <a:rPr lang="en-US" cap="all" dirty="0"/>
              <a:t> modal yang </a:t>
            </a:r>
            <a:r>
              <a:rPr lang="en-US" cap="all" dirty="0" err="1"/>
              <a:t>sangat</a:t>
            </a:r>
            <a:r>
              <a:rPr lang="en-US" cap="all" dirty="0"/>
              <a:t> </a:t>
            </a:r>
            <a:r>
              <a:rPr lang="en-US" cap="all" dirty="0" err="1"/>
              <a:t>signifikan</a:t>
            </a:r>
            <a:r>
              <a:rPr lang="en-US" cap="all" dirty="0"/>
              <a:t> </a:t>
            </a:r>
            <a:r>
              <a:rPr lang="en-US" cap="all" dirty="0" err="1"/>
              <a:t>untuk</a:t>
            </a:r>
            <a:r>
              <a:rPr lang="en-US" cap="all" dirty="0"/>
              <a:t> </a:t>
            </a:r>
            <a:r>
              <a:rPr lang="en-US" cap="all" dirty="0" err="1"/>
              <a:t>ekpansi</a:t>
            </a:r>
            <a:r>
              <a:rPr lang="en-US" cap="all" dirty="0"/>
              <a:t> </a:t>
            </a:r>
            <a:r>
              <a:rPr lang="en-US" cap="all" dirty="0" err="1"/>
              <a:t>usaha</a:t>
            </a:r>
            <a:r>
              <a:rPr lang="en-US" cap="all" dirty="0"/>
              <a:t>. </a:t>
            </a:r>
            <a:r>
              <a:rPr lang="en-US" cap="all" dirty="0" err="1"/>
              <a:t>Laporan</a:t>
            </a:r>
            <a:r>
              <a:rPr lang="en-US" cap="all" dirty="0"/>
              <a:t> </a:t>
            </a:r>
            <a:r>
              <a:rPr lang="en-US" cap="all" dirty="0" err="1"/>
              <a:t>keuangan</a:t>
            </a:r>
            <a:r>
              <a:rPr lang="en-US" cap="all" dirty="0"/>
              <a:t> </a:t>
            </a:r>
            <a:r>
              <a:rPr lang="en-US" cap="all" dirty="0" err="1"/>
              <a:t>menjadi</a:t>
            </a:r>
            <a:r>
              <a:rPr lang="en-US" cap="all" dirty="0"/>
              <a:t> </a:t>
            </a:r>
            <a:r>
              <a:rPr lang="en-US" cap="all" dirty="0" err="1"/>
              <a:t>sumber</a:t>
            </a:r>
            <a:r>
              <a:rPr lang="en-US" cap="all" dirty="0"/>
              <a:t> </a:t>
            </a:r>
            <a:r>
              <a:rPr lang="en-US" cap="all" dirty="0" err="1"/>
              <a:t>penting</a:t>
            </a:r>
            <a:r>
              <a:rPr lang="en-US" cap="all" dirty="0"/>
              <a:t> </a:t>
            </a:r>
            <a:r>
              <a:rPr lang="en-US" cap="all" dirty="0" err="1"/>
              <a:t>untuk</a:t>
            </a:r>
            <a:r>
              <a:rPr lang="en-US" cap="all" dirty="0"/>
              <a:t> </a:t>
            </a:r>
            <a:r>
              <a:rPr lang="en-US" cap="all" dirty="0" err="1"/>
              <a:t>pengambilan</a:t>
            </a:r>
            <a:r>
              <a:rPr lang="en-US" cap="all" dirty="0"/>
              <a:t> </a:t>
            </a:r>
            <a:r>
              <a:rPr lang="en-US" cap="all" dirty="0" err="1"/>
              <a:t>keputusan</a:t>
            </a:r>
            <a:r>
              <a:rPr lang="en-US" cap="all" dirty="0"/>
              <a:t>. </a:t>
            </a:r>
            <a:r>
              <a:rPr lang="en-US" cap="all" dirty="0" err="1"/>
              <a:t>Sebagai</a:t>
            </a:r>
            <a:r>
              <a:rPr lang="en-US" cap="all" dirty="0"/>
              <a:t> </a:t>
            </a:r>
            <a:r>
              <a:rPr lang="en-US" cap="all" dirty="0" err="1"/>
              <a:t>akibatnya</a:t>
            </a:r>
            <a:r>
              <a:rPr lang="en-US" cap="all" dirty="0"/>
              <a:t> </a:t>
            </a:r>
            <a:r>
              <a:rPr lang="en-US" cap="all" dirty="0" err="1"/>
              <a:t>laporan</a:t>
            </a:r>
            <a:r>
              <a:rPr lang="en-US" cap="all" dirty="0"/>
              <a:t> </a:t>
            </a:r>
            <a:r>
              <a:rPr lang="en-US" cap="all" dirty="0" err="1"/>
              <a:t>keuangan</a:t>
            </a:r>
            <a:r>
              <a:rPr lang="en-US" cap="all" dirty="0"/>
              <a:t> </a:t>
            </a:r>
            <a:r>
              <a:rPr lang="en-US" cap="all" dirty="0" err="1"/>
              <a:t>dan</a:t>
            </a:r>
            <a:r>
              <a:rPr lang="en-US" cap="all" dirty="0"/>
              <a:t> </a:t>
            </a:r>
            <a:r>
              <a:rPr lang="en-US" cap="all" dirty="0" err="1"/>
              <a:t>standar</a:t>
            </a:r>
            <a:r>
              <a:rPr lang="en-US" cap="all" dirty="0"/>
              <a:t> </a:t>
            </a:r>
            <a:r>
              <a:rPr lang="en-US" cap="all" dirty="0" err="1"/>
              <a:t>akuntansi</a:t>
            </a:r>
            <a:r>
              <a:rPr lang="en-US" cap="all" dirty="0"/>
              <a:t> yang </a:t>
            </a:r>
            <a:r>
              <a:rPr lang="en-US" cap="all" dirty="0" err="1"/>
              <a:t>digunakan</a:t>
            </a:r>
            <a:r>
              <a:rPr lang="en-US" cap="all" dirty="0"/>
              <a:t> </a:t>
            </a:r>
            <a:r>
              <a:rPr lang="en-US" cap="all" dirty="0" err="1"/>
              <a:t>untuk</a:t>
            </a:r>
            <a:r>
              <a:rPr lang="en-US" cap="all" dirty="0"/>
              <a:t> </a:t>
            </a:r>
            <a:r>
              <a:rPr lang="en-US" cap="all" dirty="0" err="1"/>
              <a:t>menyusun</a:t>
            </a:r>
            <a:r>
              <a:rPr lang="en-US" cap="all" dirty="0"/>
              <a:t> </a:t>
            </a:r>
            <a:r>
              <a:rPr lang="en-US" cap="all" dirty="0" err="1"/>
              <a:t>laporan</a:t>
            </a:r>
            <a:r>
              <a:rPr lang="en-US" cap="all" dirty="0"/>
              <a:t> </a:t>
            </a:r>
            <a:r>
              <a:rPr lang="en-US" cap="all" dirty="0" err="1"/>
              <a:t>keuangan</a:t>
            </a:r>
            <a:r>
              <a:rPr lang="en-US" cap="all" dirty="0"/>
              <a:t> </a:t>
            </a:r>
            <a:r>
              <a:rPr lang="en-US" cap="all" dirty="0" err="1"/>
              <a:t>mendapat</a:t>
            </a:r>
            <a:r>
              <a:rPr lang="en-US" cap="all" dirty="0"/>
              <a:t> </a:t>
            </a:r>
            <a:r>
              <a:rPr lang="en-US" cap="all" dirty="0" err="1"/>
              <a:t>perhatian</a:t>
            </a:r>
            <a:r>
              <a:rPr lang="en-US" cap="all" dirty="0"/>
              <a:t> </a:t>
            </a:r>
            <a:r>
              <a:rPr lang="en-US" cap="all" dirty="0" err="1"/>
              <a:t>secara</a:t>
            </a:r>
            <a:r>
              <a:rPr lang="en-US" cap="all" dirty="0"/>
              <a:t> </a:t>
            </a:r>
            <a:r>
              <a:rPr lang="en-US" cap="all" dirty="0" err="1"/>
              <a:t>nasional</a:t>
            </a:r>
            <a:r>
              <a:rPr lang="en-US" cap="all" dirty="0"/>
              <a:t>. </a:t>
            </a:r>
            <a:r>
              <a:rPr lang="en-US" cap="all" dirty="0" err="1"/>
              <a:t>Masalah</a:t>
            </a:r>
            <a:r>
              <a:rPr lang="en-US" cap="all" dirty="0"/>
              <a:t> </a:t>
            </a:r>
            <a:r>
              <a:rPr lang="en-US" cap="all" dirty="0" err="1"/>
              <a:t>utama</a:t>
            </a:r>
            <a:r>
              <a:rPr lang="en-US" cap="all" dirty="0"/>
              <a:t> </a:t>
            </a:r>
            <a:r>
              <a:rPr lang="en-US" cap="all" dirty="0" err="1"/>
              <a:t>adalah</a:t>
            </a:r>
            <a:r>
              <a:rPr lang="en-US" cap="all" dirty="0"/>
              <a:t> </a:t>
            </a:r>
            <a:r>
              <a:rPr lang="en-US" cap="all" dirty="0" err="1"/>
              <a:t>keseragaman</a:t>
            </a:r>
            <a:r>
              <a:rPr lang="en-US" cap="all" dirty="0"/>
              <a:t> </a:t>
            </a:r>
            <a:r>
              <a:rPr lang="en-US" cap="all" dirty="0" err="1"/>
              <a:t>atau</a:t>
            </a:r>
            <a:r>
              <a:rPr lang="en-US" cap="all" dirty="0"/>
              <a:t> </a:t>
            </a:r>
            <a:r>
              <a:rPr lang="en-US" cap="all" dirty="0" err="1"/>
              <a:t>komparabilitas</a:t>
            </a:r>
            <a:r>
              <a:rPr lang="en-US" cap="all" dirty="0"/>
              <a:t> </a:t>
            </a:r>
            <a:r>
              <a:rPr lang="en-US" cap="all" dirty="0" err="1"/>
              <a:t>pelaporan</a:t>
            </a:r>
            <a:r>
              <a:rPr lang="en-US" cap="all" dirty="0"/>
              <a:t> earning </a:t>
            </a:r>
            <a:r>
              <a:rPr lang="en-US" cap="all" dirty="0" err="1"/>
              <a:t>antara</a:t>
            </a:r>
            <a:r>
              <a:rPr lang="en-US" cap="all" dirty="0"/>
              <a:t> </a:t>
            </a:r>
            <a:r>
              <a:rPr lang="en-US" cap="all" dirty="0" err="1"/>
              <a:t>perusahaan</a:t>
            </a:r>
            <a:r>
              <a:rPr lang="en-US" cap="all" dirty="0"/>
              <a:t> yang </a:t>
            </a:r>
            <a:r>
              <a:rPr lang="en-US" cap="all" dirty="0" err="1"/>
              <a:t>berbeda</a:t>
            </a:r>
            <a:r>
              <a:rPr lang="en-US" cap="all" dirty="0"/>
              <a:t>. </a:t>
            </a:r>
            <a:endParaRPr lang="en-US" cap="all" dirty="0" smtClean="0"/>
          </a:p>
          <a:p>
            <a:pPr>
              <a:buNone/>
            </a:pPr>
            <a:endParaRPr lang="en-US" cap="all" dirty="0"/>
          </a:p>
          <a:p>
            <a:pPr>
              <a:buNone/>
            </a:pPr>
            <a:r>
              <a:rPr lang="en-US" cap="all" dirty="0" smtClean="0"/>
              <a:t>	CAP </a:t>
            </a:r>
            <a:r>
              <a:rPr lang="en-US" cap="all" dirty="0" err="1"/>
              <a:t>gagal</a:t>
            </a:r>
            <a:r>
              <a:rPr lang="en-US" cap="all" dirty="0"/>
              <a:t> </a:t>
            </a:r>
            <a:r>
              <a:rPr lang="en-US" cap="all" dirty="0" err="1"/>
              <a:t>menyusun</a:t>
            </a:r>
            <a:r>
              <a:rPr lang="en-US" cap="all" dirty="0"/>
              <a:t> </a:t>
            </a:r>
            <a:r>
              <a:rPr lang="en-US" cap="all" dirty="0" err="1"/>
              <a:t>rekomendasi</a:t>
            </a:r>
            <a:r>
              <a:rPr lang="en-US" cap="all" dirty="0"/>
              <a:t> </a:t>
            </a:r>
            <a:r>
              <a:rPr lang="en-US" cap="all" dirty="0" err="1"/>
              <a:t>positif</a:t>
            </a:r>
            <a:r>
              <a:rPr lang="en-US" cap="all" dirty="0"/>
              <a:t> yang </a:t>
            </a:r>
            <a:r>
              <a:rPr lang="en-US" cap="all" dirty="0" err="1"/>
              <a:t>berkaitan</a:t>
            </a:r>
            <a:r>
              <a:rPr lang="en-US" cap="all" dirty="0"/>
              <a:t> </a:t>
            </a:r>
            <a:r>
              <a:rPr lang="en-US" cap="all" dirty="0" err="1"/>
              <a:t>dengan</a:t>
            </a:r>
            <a:r>
              <a:rPr lang="en-US" cap="all" dirty="0"/>
              <a:t> </a:t>
            </a:r>
            <a:r>
              <a:rPr lang="en-US" cap="all" dirty="0" err="1"/>
              <a:t>prinsip</a:t>
            </a:r>
            <a:r>
              <a:rPr lang="en-US" cap="all" dirty="0"/>
              <a:t> </a:t>
            </a:r>
            <a:r>
              <a:rPr lang="en-US" cap="all" dirty="0" err="1"/>
              <a:t>akuntansi</a:t>
            </a:r>
            <a:r>
              <a:rPr lang="en-US" cap="all" dirty="0"/>
              <a:t> </a:t>
            </a:r>
            <a:r>
              <a:rPr lang="en-US" cap="all" dirty="0" err="1"/>
              <a:t>secara</a:t>
            </a:r>
            <a:r>
              <a:rPr lang="en-US" cap="all" dirty="0"/>
              <a:t> </a:t>
            </a:r>
            <a:r>
              <a:rPr lang="en-US" cap="all" dirty="0" err="1"/>
              <a:t>umum</a:t>
            </a:r>
            <a:r>
              <a:rPr lang="en-US" cap="all" dirty="0"/>
              <a:t>. </a:t>
            </a:r>
            <a:r>
              <a:rPr lang="en-US" cap="all" dirty="0" err="1"/>
              <a:t>Sebagai</a:t>
            </a:r>
            <a:r>
              <a:rPr lang="en-US" cap="all" dirty="0"/>
              <a:t> </a:t>
            </a:r>
            <a:r>
              <a:rPr lang="en-US" cap="all" dirty="0" err="1"/>
              <a:t>akibatnya</a:t>
            </a:r>
            <a:r>
              <a:rPr lang="en-US" cap="all" dirty="0"/>
              <a:t> </a:t>
            </a:r>
            <a:r>
              <a:rPr lang="en-US" cap="all" dirty="0" err="1"/>
              <a:t>terjadi</a:t>
            </a:r>
            <a:r>
              <a:rPr lang="en-US" cap="all" dirty="0"/>
              <a:t> </a:t>
            </a:r>
            <a:r>
              <a:rPr lang="en-US" cap="all" dirty="0" err="1"/>
              <a:t>suplai</a:t>
            </a:r>
            <a:r>
              <a:rPr lang="en-US" cap="all" dirty="0"/>
              <a:t> </a:t>
            </a:r>
            <a:r>
              <a:rPr lang="en-US" cap="all" dirty="0" err="1"/>
              <a:t>berlebihan</a:t>
            </a:r>
            <a:r>
              <a:rPr lang="en-US" cap="all" dirty="0"/>
              <a:t> </a:t>
            </a:r>
            <a:r>
              <a:rPr lang="en-US" cap="all" dirty="0" err="1"/>
              <a:t>dari</a:t>
            </a:r>
            <a:r>
              <a:rPr lang="en-US" cap="all" dirty="0"/>
              <a:t> </a:t>
            </a:r>
            <a:r>
              <a:rPr lang="en-US" cap="all" dirty="0" err="1"/>
              <a:t>standar</a:t>
            </a:r>
            <a:r>
              <a:rPr lang="en-US" cap="all" dirty="0"/>
              <a:t> </a:t>
            </a:r>
            <a:r>
              <a:rPr lang="en-US" cap="all" dirty="0" err="1"/>
              <a:t>akutansi</a:t>
            </a:r>
            <a:r>
              <a:rPr lang="en-US" cap="all" dirty="0"/>
              <a:t>. </a:t>
            </a:r>
            <a:r>
              <a:rPr lang="en-US" cap="all" dirty="0" err="1"/>
              <a:t>Situasi</a:t>
            </a:r>
            <a:r>
              <a:rPr lang="en-US" cap="all" dirty="0"/>
              <a:t> </a:t>
            </a:r>
            <a:r>
              <a:rPr lang="en-US" cap="all" dirty="0" err="1"/>
              <a:t>ini</a:t>
            </a:r>
            <a:r>
              <a:rPr lang="en-US" cap="all" dirty="0"/>
              <a:t> </a:t>
            </a:r>
            <a:r>
              <a:rPr lang="en-US" cap="all" dirty="0" err="1"/>
              <a:t>mengakibatkan</a:t>
            </a:r>
            <a:r>
              <a:rPr lang="en-US" cap="all" dirty="0"/>
              <a:t> </a:t>
            </a:r>
            <a:r>
              <a:rPr lang="en-US" cap="all" dirty="0" err="1"/>
              <a:t>timbulnya</a:t>
            </a:r>
            <a:r>
              <a:rPr lang="en-US" cap="all" dirty="0"/>
              <a:t> </a:t>
            </a:r>
            <a:r>
              <a:rPr lang="en-US" cap="all" dirty="0" err="1"/>
              <a:t>konflik</a:t>
            </a:r>
            <a:r>
              <a:rPr lang="en-US" cap="all" dirty="0"/>
              <a:t> </a:t>
            </a:r>
            <a:r>
              <a:rPr lang="en-US" cap="all" dirty="0" err="1"/>
              <a:t>antara</a:t>
            </a:r>
            <a:r>
              <a:rPr lang="en-US" cap="all" dirty="0"/>
              <a:t> CAP </a:t>
            </a:r>
            <a:r>
              <a:rPr lang="en-US" cap="all" dirty="0" err="1"/>
              <a:t>dan</a:t>
            </a:r>
            <a:r>
              <a:rPr lang="en-US" cap="all" dirty="0"/>
              <a:t> SEC. </a:t>
            </a:r>
            <a:r>
              <a:rPr lang="en-US" cap="all" dirty="0" err="1"/>
              <a:t>Konflik</a:t>
            </a:r>
            <a:r>
              <a:rPr lang="en-US" cap="all" dirty="0"/>
              <a:t> </a:t>
            </a:r>
            <a:r>
              <a:rPr lang="en-US" cap="all" dirty="0" err="1"/>
              <a:t>ini</a:t>
            </a:r>
            <a:r>
              <a:rPr lang="en-US" cap="all" dirty="0"/>
              <a:t> </a:t>
            </a:r>
            <a:r>
              <a:rPr lang="en-US" cap="all" dirty="0" err="1"/>
              <a:t>terjadi</a:t>
            </a:r>
            <a:r>
              <a:rPr lang="en-US" cap="all" dirty="0"/>
              <a:t> </a:t>
            </a:r>
            <a:r>
              <a:rPr lang="en-US" cap="all" dirty="0" err="1"/>
              <a:t>terutama</a:t>
            </a:r>
            <a:r>
              <a:rPr lang="en-US" cap="all" dirty="0"/>
              <a:t> </a:t>
            </a:r>
            <a:r>
              <a:rPr lang="en-US" cap="all" dirty="0" err="1"/>
              <a:t>berkaitan</a:t>
            </a:r>
            <a:r>
              <a:rPr lang="en-US" cap="all" dirty="0"/>
              <a:t> </a:t>
            </a:r>
            <a:r>
              <a:rPr lang="en-US" cap="all" dirty="0" err="1"/>
              <a:t>dengan</a:t>
            </a:r>
            <a:r>
              <a:rPr lang="en-US" cap="all" dirty="0"/>
              <a:t> </a:t>
            </a:r>
            <a:r>
              <a:rPr lang="en-US" cap="all" dirty="0" err="1"/>
              <a:t>konsep</a:t>
            </a:r>
            <a:r>
              <a:rPr lang="en-US" cap="all" dirty="0"/>
              <a:t> </a:t>
            </a:r>
            <a:r>
              <a:rPr lang="en-US" i="1" cap="all" dirty="0" err="1"/>
              <a:t>laporan</a:t>
            </a:r>
            <a:r>
              <a:rPr lang="en-US" i="1" cap="all" dirty="0"/>
              <a:t> </a:t>
            </a:r>
            <a:r>
              <a:rPr lang="en-US" i="1" cap="all" dirty="0" err="1"/>
              <a:t>laba</a:t>
            </a:r>
            <a:r>
              <a:rPr lang="en-US" i="1" cap="all" dirty="0"/>
              <a:t> </a:t>
            </a:r>
            <a:r>
              <a:rPr lang="en-US" i="1" cap="all" dirty="0" err="1"/>
              <a:t>dan</a:t>
            </a:r>
            <a:r>
              <a:rPr lang="en-US" i="1" cap="all" dirty="0"/>
              <a:t> </a:t>
            </a:r>
            <a:r>
              <a:rPr lang="en-US" i="1" cap="all" dirty="0" err="1"/>
              <a:t>rugi</a:t>
            </a:r>
            <a:r>
              <a:rPr lang="en-US" i="1" cap="all" dirty="0"/>
              <a:t> all inclusive </a:t>
            </a:r>
            <a:r>
              <a:rPr lang="en-US" i="1" cap="all" dirty="0" err="1"/>
              <a:t>dan</a:t>
            </a:r>
            <a:r>
              <a:rPr lang="en-US" i="1" cap="all" dirty="0"/>
              <a:t> current operating performance.</a:t>
            </a:r>
            <a:endParaRPr lang="en-US" dirty="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503238"/>
          </a:xfrm>
        </p:spPr>
        <p:txBody>
          <a:bodyPr>
            <a:normAutofit fontScale="90000"/>
          </a:bodyPr>
          <a:lstStyle/>
          <a:p>
            <a:pPr lvl="0"/>
            <a:r>
              <a:rPr lang="en-US" b="1" cap="all" dirty="0" err="1"/>
              <a:t>Periode</a:t>
            </a:r>
            <a:r>
              <a:rPr lang="en-US" b="1" cap="all" dirty="0"/>
              <a:t> </a:t>
            </a:r>
            <a:r>
              <a:rPr lang="en-US" b="1" cap="all" dirty="0" err="1"/>
              <a:t>berakhirnya</a:t>
            </a:r>
            <a:r>
              <a:rPr lang="en-US" b="1" cap="all" dirty="0"/>
              <a:t> </a:t>
            </a:r>
            <a:r>
              <a:rPr lang="en-US" b="1" cap="all" dirty="0" err="1"/>
              <a:t>Commitee</a:t>
            </a:r>
            <a:r>
              <a:rPr lang="en-US" b="1" cap="all" dirty="0"/>
              <a:t> on </a:t>
            </a:r>
            <a:r>
              <a:rPr lang="en-US" b="1" cap="all" dirty="0" err="1"/>
              <a:t>Accunting</a:t>
            </a:r>
            <a:r>
              <a:rPr lang="en-US" b="1" cap="all" dirty="0"/>
              <a:t> Procedure</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cap="all" dirty="0" smtClean="0"/>
              <a:t>	</a:t>
            </a:r>
            <a:r>
              <a:rPr lang="en-US" cap="all" dirty="0" err="1" smtClean="0"/>
              <a:t>Periode</a:t>
            </a:r>
            <a:r>
              <a:rPr lang="en-US" cap="all" dirty="0" smtClean="0"/>
              <a:t> </a:t>
            </a:r>
            <a:r>
              <a:rPr lang="en-US" cap="all" dirty="0" err="1"/>
              <a:t>dari</a:t>
            </a:r>
            <a:r>
              <a:rPr lang="en-US" cap="all" dirty="0"/>
              <a:t> </a:t>
            </a:r>
            <a:r>
              <a:rPr lang="en-US" cap="all" dirty="0" err="1"/>
              <a:t>tahun</a:t>
            </a:r>
            <a:r>
              <a:rPr lang="en-US" cap="all" dirty="0"/>
              <a:t> 1957 </a:t>
            </a:r>
            <a:r>
              <a:rPr lang="en-US" cap="all" dirty="0" err="1"/>
              <a:t>sampai</a:t>
            </a:r>
            <a:r>
              <a:rPr lang="en-US" cap="all" dirty="0"/>
              <a:t> 1959 </a:t>
            </a:r>
            <a:r>
              <a:rPr lang="en-US" cap="all" dirty="0" err="1"/>
              <a:t>merupakan</a:t>
            </a:r>
            <a:r>
              <a:rPr lang="en-US" cap="all" dirty="0"/>
              <a:t> </a:t>
            </a:r>
            <a:r>
              <a:rPr lang="en-US" cap="all" dirty="0" err="1"/>
              <a:t>periode</a:t>
            </a:r>
            <a:r>
              <a:rPr lang="en-US" cap="all" dirty="0"/>
              <a:t> </a:t>
            </a:r>
            <a:r>
              <a:rPr lang="en-US" cap="all" dirty="0" err="1"/>
              <a:t>transisi</a:t>
            </a:r>
            <a:r>
              <a:rPr lang="en-US" cap="all" dirty="0"/>
              <a:t> </a:t>
            </a:r>
            <a:r>
              <a:rPr lang="en-US" cap="all" dirty="0" err="1"/>
              <a:t>pengembangan</a:t>
            </a:r>
            <a:r>
              <a:rPr lang="en-US" cap="all" dirty="0"/>
              <a:t> </a:t>
            </a:r>
            <a:r>
              <a:rPr lang="en-US" cap="all" dirty="0" err="1"/>
              <a:t>standar</a:t>
            </a:r>
            <a:r>
              <a:rPr lang="en-US" cap="all" dirty="0"/>
              <a:t> </a:t>
            </a:r>
            <a:r>
              <a:rPr lang="en-US" cap="all" dirty="0" err="1"/>
              <a:t>akuntansi</a:t>
            </a:r>
            <a:r>
              <a:rPr lang="en-US" cap="all" dirty="0"/>
              <a:t> </a:t>
            </a:r>
            <a:r>
              <a:rPr lang="en-US" cap="all" dirty="0" err="1"/>
              <a:t>di</a:t>
            </a:r>
            <a:r>
              <a:rPr lang="en-US" cap="all" dirty="0"/>
              <a:t> </a:t>
            </a:r>
            <a:r>
              <a:rPr lang="en-US" cap="all" dirty="0" err="1"/>
              <a:t>Amerika</a:t>
            </a:r>
            <a:r>
              <a:rPr lang="en-US" cap="all" dirty="0"/>
              <a:t>. </a:t>
            </a:r>
            <a:r>
              <a:rPr lang="en-US" cap="all" dirty="0" err="1"/>
              <a:t>Banyak</a:t>
            </a:r>
            <a:r>
              <a:rPr lang="en-US" cap="all" dirty="0"/>
              <a:t> </a:t>
            </a:r>
            <a:r>
              <a:rPr lang="en-US" cap="all" dirty="0" err="1"/>
              <a:t>orang</a:t>
            </a:r>
            <a:r>
              <a:rPr lang="en-US" cap="all" dirty="0"/>
              <a:t> </a:t>
            </a:r>
            <a:r>
              <a:rPr lang="en-US" cap="all" dirty="0" err="1"/>
              <a:t>merasa</a:t>
            </a:r>
            <a:r>
              <a:rPr lang="en-US" cap="all" dirty="0"/>
              <a:t> </a:t>
            </a:r>
            <a:r>
              <a:rPr lang="en-US" cap="all" dirty="0" err="1"/>
              <a:t>bahwa</a:t>
            </a:r>
            <a:r>
              <a:rPr lang="en-US" cap="all" dirty="0"/>
              <a:t> CAP </a:t>
            </a:r>
            <a:r>
              <a:rPr lang="en-US" cap="all" dirty="0" err="1"/>
              <a:t>bekerja</a:t>
            </a:r>
            <a:r>
              <a:rPr lang="en-US" cap="all" dirty="0"/>
              <a:t> </a:t>
            </a:r>
            <a:r>
              <a:rPr lang="en-US" cap="all" dirty="0" err="1"/>
              <a:t>terlalu</a:t>
            </a:r>
            <a:r>
              <a:rPr lang="en-US" cap="all" dirty="0"/>
              <a:t> </a:t>
            </a:r>
            <a:r>
              <a:rPr lang="en-US" cap="all" dirty="0" err="1"/>
              <a:t>lambat</a:t>
            </a:r>
            <a:r>
              <a:rPr lang="en-US" cap="all" dirty="0"/>
              <a:t> </a:t>
            </a:r>
            <a:r>
              <a:rPr lang="en-US" cap="all" dirty="0" err="1"/>
              <a:t>dan</a:t>
            </a:r>
            <a:r>
              <a:rPr lang="en-US" cap="all" dirty="0"/>
              <a:t> </a:t>
            </a:r>
            <a:r>
              <a:rPr lang="en-US" cap="all" dirty="0" err="1"/>
              <a:t>selalu</a:t>
            </a:r>
            <a:r>
              <a:rPr lang="en-US" cap="all" dirty="0"/>
              <a:t> </a:t>
            </a:r>
            <a:r>
              <a:rPr lang="en-US" cap="all" dirty="0" err="1"/>
              <a:t>menolak</a:t>
            </a:r>
            <a:r>
              <a:rPr lang="en-US" cap="all" dirty="0"/>
              <a:t> </a:t>
            </a:r>
            <a:r>
              <a:rPr lang="en-US" cap="all" dirty="0" err="1"/>
              <a:t>terhadap</a:t>
            </a:r>
            <a:r>
              <a:rPr lang="en-US" cap="all" dirty="0"/>
              <a:t> </a:t>
            </a:r>
            <a:r>
              <a:rPr lang="en-US" cap="all" dirty="0" err="1"/>
              <a:t>isu-isu</a:t>
            </a:r>
            <a:r>
              <a:rPr lang="en-US" cap="all" dirty="0"/>
              <a:t> </a:t>
            </a:r>
            <a:r>
              <a:rPr lang="en-US" cap="all" dirty="0" err="1"/>
              <a:t>kontroversial</a:t>
            </a:r>
            <a:r>
              <a:rPr lang="en-US" cap="all" dirty="0"/>
              <a:t>. </a:t>
            </a:r>
            <a:r>
              <a:rPr lang="en-US" cap="all" dirty="0" err="1"/>
              <a:t>Dalam</a:t>
            </a:r>
            <a:r>
              <a:rPr lang="en-US" cap="all" dirty="0"/>
              <a:t> </a:t>
            </a:r>
            <a:r>
              <a:rPr lang="en-US" cap="all" dirty="0" err="1"/>
              <a:t>pertemuan</a:t>
            </a:r>
            <a:r>
              <a:rPr lang="en-US" cap="all" dirty="0"/>
              <a:t> </a:t>
            </a:r>
            <a:r>
              <a:rPr lang="en-US" cap="all" dirty="0" err="1"/>
              <a:t>tahunan</a:t>
            </a:r>
            <a:r>
              <a:rPr lang="en-US" cap="all" dirty="0"/>
              <a:t> AICPA </a:t>
            </a:r>
            <a:r>
              <a:rPr lang="en-US" cap="all" dirty="0" err="1"/>
              <a:t>tahun</a:t>
            </a:r>
            <a:r>
              <a:rPr lang="en-US" cap="all" dirty="0"/>
              <a:t> 1957 </a:t>
            </a:r>
            <a:r>
              <a:rPr lang="en-US" cap="all" dirty="0" err="1"/>
              <a:t>dibentuk</a:t>
            </a:r>
            <a:r>
              <a:rPr lang="en-US" cap="all" dirty="0"/>
              <a:t> Special Committee on Research Program. </a:t>
            </a:r>
            <a:r>
              <a:rPr lang="en-US" cap="all" dirty="0" err="1"/>
              <a:t>Laporan</a:t>
            </a:r>
            <a:r>
              <a:rPr lang="en-US" cap="all" dirty="0"/>
              <a:t> </a:t>
            </a:r>
            <a:r>
              <a:rPr lang="en-US" cap="all" dirty="0" err="1"/>
              <a:t>dari</a:t>
            </a:r>
            <a:r>
              <a:rPr lang="en-US" cap="all" dirty="0"/>
              <a:t> </a:t>
            </a:r>
            <a:r>
              <a:rPr lang="en-US" cap="all" dirty="0" err="1"/>
              <a:t>komite</a:t>
            </a:r>
            <a:r>
              <a:rPr lang="en-US" cap="all" dirty="0"/>
              <a:t> </a:t>
            </a:r>
            <a:r>
              <a:rPr lang="en-US" cap="all" dirty="0" err="1"/>
              <a:t>ini</a:t>
            </a:r>
            <a:r>
              <a:rPr lang="en-US" cap="all" dirty="0"/>
              <a:t> </a:t>
            </a:r>
            <a:r>
              <a:rPr lang="en-US" cap="all" dirty="0" err="1"/>
              <a:t>menjadi</a:t>
            </a:r>
            <a:r>
              <a:rPr lang="en-US" cap="all" dirty="0"/>
              <a:t> </a:t>
            </a:r>
            <a:r>
              <a:rPr lang="en-US" cap="all" dirty="0" err="1"/>
              <a:t>cikal</a:t>
            </a:r>
            <a:r>
              <a:rPr lang="en-US" cap="all" dirty="0"/>
              <a:t> </a:t>
            </a:r>
            <a:r>
              <a:rPr lang="en-US" cap="all" dirty="0" err="1"/>
              <a:t>bakal</a:t>
            </a:r>
            <a:r>
              <a:rPr lang="en-US" cap="all" dirty="0"/>
              <a:t> </a:t>
            </a:r>
            <a:r>
              <a:rPr lang="en-US" cap="all" dirty="0" err="1"/>
              <a:t>didirikan</a:t>
            </a:r>
            <a:r>
              <a:rPr lang="en-US" cap="all" dirty="0"/>
              <a:t> Accounting Principles Board (APB) </a:t>
            </a:r>
            <a:r>
              <a:rPr lang="en-US" cap="all" dirty="0" err="1"/>
              <a:t>dan</a:t>
            </a:r>
            <a:r>
              <a:rPr lang="en-US" cap="all" dirty="0"/>
              <a:t> Accounting Research Division.</a:t>
            </a:r>
            <a:endParaRPr lang="en-US" dirty="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579438"/>
          </a:xfrm>
        </p:spPr>
        <p:txBody>
          <a:bodyPr>
            <a:normAutofit fontScale="90000"/>
          </a:bodyPr>
          <a:lstStyle/>
          <a:p>
            <a:pPr lvl="0"/>
            <a:r>
              <a:rPr lang="en-US" b="1" cap="all" dirty="0" err="1"/>
              <a:t>Periode</a:t>
            </a:r>
            <a:r>
              <a:rPr lang="en-US" b="1" cap="all" dirty="0"/>
              <a:t> Modern (1959 –</a:t>
            </a:r>
            <a:r>
              <a:rPr lang="en-US" b="1" cap="all" dirty="0" err="1"/>
              <a:t>Sampai</a:t>
            </a:r>
            <a:r>
              <a:rPr lang="en-US" b="1" cap="all" dirty="0"/>
              <a:t> </a:t>
            </a:r>
            <a:r>
              <a:rPr lang="en-US" b="1" cap="all" dirty="0" err="1"/>
              <a:t>Sekarang</a:t>
            </a:r>
            <a:r>
              <a:rPr lang="en-US" b="1" cap="all" dirty="0"/>
              <a:t> )</a:t>
            </a:r>
            <a:r>
              <a:rPr lang="en-US" dirty="0"/>
              <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cap="all" dirty="0" smtClean="0"/>
              <a:t>	</a:t>
            </a:r>
            <a:r>
              <a:rPr lang="en-US" cap="all" dirty="0" err="1" smtClean="0"/>
              <a:t>Dengan</a:t>
            </a:r>
            <a:r>
              <a:rPr lang="en-US" cap="all" dirty="0" smtClean="0"/>
              <a:t> </a:t>
            </a:r>
            <a:r>
              <a:rPr lang="en-US" cap="all" dirty="0" err="1"/>
              <a:t>dibentuknya</a:t>
            </a:r>
            <a:r>
              <a:rPr lang="en-US" cap="all" dirty="0"/>
              <a:t> APB </a:t>
            </a:r>
            <a:r>
              <a:rPr lang="en-US" cap="all" dirty="0" err="1"/>
              <a:t>dan</a:t>
            </a:r>
            <a:r>
              <a:rPr lang="en-US" cap="all" dirty="0"/>
              <a:t> Accounting Research Division </a:t>
            </a:r>
            <a:r>
              <a:rPr lang="en-US" cap="all" dirty="0" err="1"/>
              <a:t>pada</a:t>
            </a:r>
            <a:r>
              <a:rPr lang="en-US" cap="all" dirty="0"/>
              <a:t> </a:t>
            </a:r>
            <a:r>
              <a:rPr lang="en-US" cap="all" dirty="0" err="1"/>
              <a:t>tahun</a:t>
            </a:r>
            <a:r>
              <a:rPr lang="en-US" cap="all" dirty="0"/>
              <a:t> 1959, </a:t>
            </a:r>
            <a:r>
              <a:rPr lang="en-US" cap="all" dirty="0" err="1"/>
              <a:t>mulailah</a:t>
            </a:r>
            <a:r>
              <a:rPr lang="en-US" cap="all" dirty="0"/>
              <a:t> </a:t>
            </a:r>
            <a:r>
              <a:rPr lang="en-US" cap="all" dirty="0" err="1"/>
              <a:t>pengembangan</a:t>
            </a:r>
            <a:r>
              <a:rPr lang="en-US" cap="all" dirty="0"/>
              <a:t> </a:t>
            </a:r>
            <a:r>
              <a:rPr lang="en-US" cap="all" dirty="0" err="1"/>
              <a:t>standar</a:t>
            </a:r>
            <a:r>
              <a:rPr lang="en-US" cap="all" dirty="0"/>
              <a:t> </a:t>
            </a:r>
            <a:r>
              <a:rPr lang="en-US" cap="all" dirty="0" err="1"/>
              <a:t>akutansi</a:t>
            </a:r>
            <a:r>
              <a:rPr lang="en-US" cap="all" dirty="0"/>
              <a:t> </a:t>
            </a:r>
            <a:r>
              <a:rPr lang="en-US" cap="all" dirty="0" err="1"/>
              <a:t>dilakukan</a:t>
            </a:r>
            <a:r>
              <a:rPr lang="en-US" cap="all" dirty="0"/>
              <a:t> </a:t>
            </a:r>
            <a:r>
              <a:rPr lang="en-US" cap="all" dirty="0" err="1"/>
              <a:t>melalui</a:t>
            </a:r>
            <a:r>
              <a:rPr lang="en-US" cap="all" dirty="0"/>
              <a:t> </a:t>
            </a:r>
            <a:r>
              <a:rPr lang="en-US" cap="all" dirty="0" err="1"/>
              <a:t>lebih</a:t>
            </a:r>
            <a:r>
              <a:rPr lang="en-US" cap="all" dirty="0"/>
              <a:t> </a:t>
            </a:r>
            <a:r>
              <a:rPr lang="en-US" cap="all" dirty="0" err="1"/>
              <a:t>dahulu</a:t>
            </a:r>
            <a:r>
              <a:rPr lang="en-US" cap="all" dirty="0"/>
              <a:t>. </a:t>
            </a:r>
            <a:r>
              <a:rPr lang="en-US" cap="all" dirty="0" err="1"/>
              <a:t>Divisi</a:t>
            </a:r>
            <a:r>
              <a:rPr lang="en-US" cap="all" dirty="0"/>
              <a:t> </a:t>
            </a:r>
            <a:r>
              <a:rPr lang="en-US" cap="all" dirty="0" err="1"/>
              <a:t>riset</a:t>
            </a:r>
            <a:r>
              <a:rPr lang="en-US" cap="all" dirty="0"/>
              <a:t> </a:t>
            </a:r>
            <a:r>
              <a:rPr lang="en-US" cap="all" dirty="0" err="1"/>
              <a:t>adalah</a:t>
            </a:r>
            <a:r>
              <a:rPr lang="en-US" cap="all" dirty="0"/>
              <a:t> </a:t>
            </a:r>
            <a:r>
              <a:rPr lang="en-US" cap="all" dirty="0" err="1"/>
              <a:t>lembaga</a:t>
            </a:r>
            <a:r>
              <a:rPr lang="en-US" cap="all" dirty="0"/>
              <a:t> </a:t>
            </a:r>
            <a:r>
              <a:rPr lang="en-US" cap="all" dirty="0" err="1"/>
              <a:t>otonom</a:t>
            </a:r>
            <a:r>
              <a:rPr lang="en-US" cap="all" dirty="0"/>
              <a:t> </a:t>
            </a:r>
            <a:r>
              <a:rPr lang="en-US" cap="all" dirty="0" err="1"/>
              <a:t>memiliki</a:t>
            </a:r>
            <a:r>
              <a:rPr lang="en-US" cap="all" dirty="0"/>
              <a:t> </a:t>
            </a:r>
            <a:r>
              <a:rPr lang="en-US" cap="all" dirty="0" err="1"/>
              <a:t>seorang</a:t>
            </a:r>
            <a:r>
              <a:rPr lang="en-US" cap="all" dirty="0"/>
              <a:t> </a:t>
            </a:r>
            <a:r>
              <a:rPr lang="en-US" cap="all" dirty="0" err="1"/>
              <a:t>direktur</a:t>
            </a:r>
            <a:r>
              <a:rPr lang="en-US" cap="all" dirty="0"/>
              <a:t> yang </a:t>
            </a:r>
            <a:r>
              <a:rPr lang="en-US" cap="all" dirty="0" err="1"/>
              <a:t>mempunyai</a:t>
            </a:r>
            <a:r>
              <a:rPr lang="en-US" cap="all" dirty="0"/>
              <a:t> </a:t>
            </a:r>
            <a:r>
              <a:rPr lang="en-US" cap="all" dirty="0" err="1"/>
              <a:t>otoritas</a:t>
            </a:r>
            <a:r>
              <a:rPr lang="en-US" cap="all" dirty="0"/>
              <a:t> </a:t>
            </a:r>
            <a:r>
              <a:rPr lang="en-US" cap="all" dirty="0" err="1"/>
              <a:t>untuk</a:t>
            </a:r>
            <a:r>
              <a:rPr lang="en-US" cap="all" dirty="0"/>
              <a:t> </a:t>
            </a:r>
            <a:r>
              <a:rPr lang="en-US" cap="all" dirty="0" err="1"/>
              <a:t>mempublikasikan</a:t>
            </a:r>
            <a:r>
              <a:rPr lang="en-US" cap="all" dirty="0"/>
              <a:t> </a:t>
            </a:r>
            <a:r>
              <a:rPr lang="en-US" cap="all" dirty="0" err="1"/>
              <a:t>hasil</a:t>
            </a:r>
            <a:r>
              <a:rPr lang="en-US" cap="all" dirty="0"/>
              <a:t> </a:t>
            </a:r>
            <a:r>
              <a:rPr lang="en-US" cap="all" dirty="0" err="1"/>
              <a:t>temuan</a:t>
            </a:r>
            <a:r>
              <a:rPr lang="en-US" cap="all" dirty="0"/>
              <a:t> </a:t>
            </a:r>
            <a:r>
              <a:rPr lang="en-US" cap="all" dirty="0" err="1"/>
              <a:t>staf</a:t>
            </a:r>
            <a:r>
              <a:rPr lang="en-US" cap="all" dirty="0"/>
              <a:t> </a:t>
            </a:r>
            <a:r>
              <a:rPr lang="en-US" cap="all" dirty="0" err="1"/>
              <a:t>riset</a:t>
            </a:r>
            <a:r>
              <a:rPr lang="en-US" cap="all" dirty="0"/>
              <a:t> yang </a:t>
            </a:r>
            <a:r>
              <a:rPr lang="en-US" cap="all" dirty="0" err="1"/>
              <a:t>berkiatan</a:t>
            </a:r>
            <a:r>
              <a:rPr lang="en-US" cap="all" dirty="0"/>
              <a:t> </a:t>
            </a:r>
            <a:r>
              <a:rPr lang="en-US" cap="all" dirty="0" err="1"/>
              <a:t>dengan</a:t>
            </a:r>
            <a:r>
              <a:rPr lang="en-US" cap="all" dirty="0"/>
              <a:t> </a:t>
            </a:r>
            <a:r>
              <a:rPr lang="en-US" cap="all" dirty="0" err="1"/>
              <a:t>pengembangan</a:t>
            </a:r>
            <a:r>
              <a:rPr lang="en-US" cap="all" dirty="0"/>
              <a:t> </a:t>
            </a:r>
            <a:r>
              <a:rPr lang="en-US" cap="all" dirty="0" err="1"/>
              <a:t>prinsip</a:t>
            </a:r>
            <a:r>
              <a:rPr lang="en-US" cap="all" dirty="0"/>
              <a:t> </a:t>
            </a:r>
            <a:r>
              <a:rPr lang="en-US" cap="all" dirty="0" err="1"/>
              <a:t>akuntansi</a:t>
            </a:r>
            <a:r>
              <a:rPr lang="en-US" cap="all" dirty="0"/>
              <a:t>. </a:t>
            </a:r>
            <a:r>
              <a:rPr lang="en-US" cap="all" dirty="0" err="1"/>
              <a:t>Bentuk</a:t>
            </a:r>
            <a:r>
              <a:rPr lang="en-US" cap="all" dirty="0"/>
              <a:t> </a:t>
            </a:r>
            <a:r>
              <a:rPr lang="en-US" cap="all" dirty="0" err="1"/>
              <a:t>dari</a:t>
            </a:r>
            <a:r>
              <a:rPr lang="en-US" cap="all" dirty="0"/>
              <a:t> </a:t>
            </a:r>
            <a:r>
              <a:rPr lang="en-US" cap="all" dirty="0" err="1"/>
              <a:t>lembaga</a:t>
            </a:r>
            <a:r>
              <a:rPr lang="en-US" cap="all" dirty="0"/>
              <a:t> APB </a:t>
            </a:r>
            <a:r>
              <a:rPr lang="en-US" cap="all" dirty="0" err="1"/>
              <a:t>mirip</a:t>
            </a:r>
            <a:r>
              <a:rPr lang="en-US" cap="all" dirty="0"/>
              <a:t> </a:t>
            </a:r>
            <a:r>
              <a:rPr lang="en-US" cap="all" dirty="0" err="1"/>
              <a:t>dengan</a:t>
            </a:r>
            <a:r>
              <a:rPr lang="en-US" cap="all" dirty="0"/>
              <a:t> CAP, </a:t>
            </a:r>
            <a:r>
              <a:rPr lang="en-US" cap="all" dirty="0" err="1"/>
              <a:t>memiliki</a:t>
            </a:r>
            <a:r>
              <a:rPr lang="en-US" cap="all" dirty="0"/>
              <a:t> </a:t>
            </a:r>
            <a:r>
              <a:rPr lang="en-US" cap="all" dirty="0" err="1"/>
              <a:t>anggota</a:t>
            </a:r>
            <a:r>
              <a:rPr lang="en-US" cap="all" dirty="0"/>
              <a:t> 18 </a:t>
            </a:r>
            <a:r>
              <a:rPr lang="en-US" cap="all" dirty="0" err="1"/>
              <a:t>sampai</a:t>
            </a:r>
            <a:r>
              <a:rPr lang="en-US" cap="all" dirty="0"/>
              <a:t> 21 </a:t>
            </a:r>
            <a:r>
              <a:rPr lang="en-US" cap="all" dirty="0" err="1"/>
              <a:t>orang</a:t>
            </a:r>
            <a:r>
              <a:rPr lang="en-US" cap="all" dirty="0"/>
              <a:t> yang </a:t>
            </a:r>
            <a:r>
              <a:rPr lang="en-US" cap="all" dirty="0" err="1"/>
              <a:t>semuanya</a:t>
            </a:r>
            <a:r>
              <a:rPr lang="en-US" cap="all" dirty="0"/>
              <a:t> </a:t>
            </a:r>
            <a:r>
              <a:rPr lang="en-US" cap="all" dirty="0" err="1"/>
              <a:t>adalah</a:t>
            </a:r>
            <a:r>
              <a:rPr lang="en-US" cap="all" dirty="0"/>
              <a:t> </a:t>
            </a:r>
            <a:r>
              <a:rPr lang="en-US" cap="all" dirty="0" err="1"/>
              <a:t>anggota</a:t>
            </a:r>
            <a:r>
              <a:rPr lang="en-US" cap="all" dirty="0"/>
              <a:t> AICPA. </a:t>
            </a:r>
            <a:r>
              <a:rPr lang="en-US" cap="all" dirty="0" err="1"/>
              <a:t>Awal</a:t>
            </a:r>
            <a:r>
              <a:rPr lang="en-US" cap="all" dirty="0"/>
              <a:t> </a:t>
            </a:r>
            <a:r>
              <a:rPr lang="en-US" cap="all" dirty="0" err="1"/>
              <a:t>dari</a:t>
            </a:r>
            <a:r>
              <a:rPr lang="en-US" cap="all" dirty="0"/>
              <a:t> </a:t>
            </a:r>
            <a:r>
              <a:rPr lang="en-US" cap="all" dirty="0" err="1"/>
              <a:t>keberadaan</a:t>
            </a:r>
            <a:r>
              <a:rPr lang="en-US" cap="all" dirty="0"/>
              <a:t> APB </a:t>
            </a:r>
            <a:r>
              <a:rPr lang="en-US" cap="all" dirty="0" err="1"/>
              <a:t>dipenuhi</a:t>
            </a:r>
            <a:r>
              <a:rPr lang="en-US" cap="all" dirty="0"/>
              <a:t> </a:t>
            </a:r>
            <a:r>
              <a:rPr lang="en-US" cap="all" dirty="0" err="1"/>
              <a:t>dengan</a:t>
            </a:r>
            <a:r>
              <a:rPr lang="en-US" cap="all" dirty="0"/>
              <a:t> rasa </a:t>
            </a:r>
            <a:r>
              <a:rPr lang="en-US" cap="all" dirty="0" err="1"/>
              <a:t>keraguan</a:t>
            </a:r>
            <a:r>
              <a:rPr lang="en-US" cap="all" dirty="0"/>
              <a:t> </a:t>
            </a:r>
            <a:r>
              <a:rPr lang="en-US" cap="all" dirty="0" err="1"/>
              <a:t>dan</a:t>
            </a:r>
            <a:r>
              <a:rPr lang="en-US" cap="all" dirty="0"/>
              <a:t> </a:t>
            </a:r>
            <a:r>
              <a:rPr lang="en-US" cap="all" dirty="0" err="1"/>
              <a:t>kegagalan</a:t>
            </a:r>
            <a:r>
              <a:rPr lang="en-US" cap="all" dirty="0"/>
              <a:t>. </a:t>
            </a:r>
            <a:r>
              <a:rPr lang="en-US" cap="all" dirty="0" err="1"/>
              <a:t>Hasil</a:t>
            </a:r>
            <a:r>
              <a:rPr lang="en-US" cap="all" dirty="0"/>
              <a:t> </a:t>
            </a:r>
            <a:r>
              <a:rPr lang="en-US" cap="all" dirty="0" err="1"/>
              <a:t>studi</a:t>
            </a:r>
            <a:r>
              <a:rPr lang="en-US" cap="all" dirty="0"/>
              <a:t> </a:t>
            </a:r>
            <a:r>
              <a:rPr lang="en-US" cap="all" dirty="0" err="1"/>
              <a:t>riset</a:t>
            </a:r>
            <a:r>
              <a:rPr lang="en-US" cap="all" dirty="0"/>
              <a:t> </a:t>
            </a:r>
            <a:r>
              <a:rPr lang="en-US" cap="all" dirty="0" err="1"/>
              <a:t>tidak</a:t>
            </a:r>
            <a:r>
              <a:rPr lang="en-US" cap="all" dirty="0"/>
              <a:t> </a:t>
            </a:r>
            <a:r>
              <a:rPr lang="en-US" cap="all" dirty="0" err="1"/>
              <a:t>diterima</a:t>
            </a:r>
            <a:r>
              <a:rPr lang="en-US" cap="all" dirty="0"/>
              <a:t> </a:t>
            </a:r>
            <a:r>
              <a:rPr lang="en-US" cap="all" dirty="0" err="1"/>
              <a:t>oleh</a:t>
            </a:r>
            <a:r>
              <a:rPr lang="en-US" cap="all" dirty="0"/>
              <a:t> </a:t>
            </a:r>
            <a:r>
              <a:rPr lang="en-US" cap="all" dirty="0" err="1"/>
              <a:t>profesi</a:t>
            </a:r>
            <a:r>
              <a:rPr lang="en-US" cap="all" dirty="0"/>
              <a:t> </a:t>
            </a:r>
            <a:r>
              <a:rPr lang="en-US" cap="all" dirty="0" err="1"/>
              <a:t>khususnya</a:t>
            </a:r>
            <a:r>
              <a:rPr lang="en-US" cap="all" dirty="0"/>
              <a:t> </a:t>
            </a:r>
            <a:r>
              <a:rPr lang="en-US" cap="all" dirty="0" err="1"/>
              <a:t>kontraversi</a:t>
            </a:r>
            <a:r>
              <a:rPr lang="en-US" cap="all" dirty="0"/>
              <a:t> </a:t>
            </a:r>
            <a:r>
              <a:rPr lang="en-US" cap="all" dirty="0" err="1"/>
              <a:t>keterkaitan</a:t>
            </a:r>
            <a:r>
              <a:rPr lang="en-US" cap="all" dirty="0"/>
              <a:t> </a:t>
            </a:r>
            <a:r>
              <a:rPr lang="en-US" cap="all" dirty="0" err="1"/>
              <a:t>dengan</a:t>
            </a:r>
            <a:r>
              <a:rPr lang="en-US" cap="all" dirty="0"/>
              <a:t> </a:t>
            </a:r>
            <a:r>
              <a:rPr lang="en-US" cap="all" dirty="0" err="1"/>
              <a:t>masalah</a:t>
            </a:r>
            <a:r>
              <a:rPr lang="en-US" cap="all" dirty="0"/>
              <a:t> investment tax credit. </a:t>
            </a:r>
            <a:r>
              <a:rPr lang="en-US" cap="all" dirty="0" err="1"/>
              <a:t>Oleh</a:t>
            </a:r>
            <a:r>
              <a:rPr lang="en-US" cap="all" dirty="0"/>
              <a:t> </a:t>
            </a:r>
            <a:r>
              <a:rPr lang="en-US" cap="all" dirty="0" err="1"/>
              <a:t>karena</a:t>
            </a:r>
            <a:r>
              <a:rPr lang="en-US" cap="all" dirty="0"/>
              <a:t> </a:t>
            </a:r>
            <a:r>
              <a:rPr lang="en-US" cap="all" dirty="0" err="1"/>
              <a:t>kritik</a:t>
            </a:r>
            <a:r>
              <a:rPr lang="en-US" cap="all" dirty="0"/>
              <a:t> </a:t>
            </a:r>
            <a:r>
              <a:rPr lang="en-US" cap="all" dirty="0" err="1"/>
              <a:t>terhadap</a:t>
            </a:r>
            <a:r>
              <a:rPr lang="en-US" cap="all" dirty="0"/>
              <a:t> APB </a:t>
            </a:r>
            <a:r>
              <a:rPr lang="en-US" cap="all" dirty="0" err="1"/>
              <a:t>bermunculan</a:t>
            </a:r>
            <a:r>
              <a:rPr lang="en-US" cap="all" dirty="0"/>
              <a:t> </a:t>
            </a:r>
            <a:r>
              <a:rPr lang="en-US" cap="all" dirty="0" err="1"/>
              <a:t>terus</a:t>
            </a:r>
            <a:r>
              <a:rPr lang="en-US" cap="all" dirty="0"/>
              <a:t>, </a:t>
            </a:r>
            <a:r>
              <a:rPr lang="en-US" cap="all" dirty="0" err="1"/>
              <a:t>maka</a:t>
            </a:r>
            <a:r>
              <a:rPr lang="en-US" cap="all" dirty="0"/>
              <a:t> </a:t>
            </a:r>
            <a:r>
              <a:rPr lang="en-US" cap="all" dirty="0" err="1"/>
              <a:t>bulan</a:t>
            </a:r>
            <a:r>
              <a:rPr lang="en-US" cap="all" dirty="0"/>
              <a:t> April 1971 AICPA </a:t>
            </a:r>
            <a:r>
              <a:rPr lang="en-US" cap="all" dirty="0" err="1"/>
              <a:t>membentuk</a:t>
            </a:r>
            <a:r>
              <a:rPr lang="en-US" cap="all" dirty="0"/>
              <a:t> </a:t>
            </a:r>
            <a:r>
              <a:rPr lang="en-US" cap="all" dirty="0" err="1"/>
              <a:t>dua</a:t>
            </a:r>
            <a:r>
              <a:rPr lang="en-US" cap="all" dirty="0"/>
              <a:t> </a:t>
            </a:r>
            <a:r>
              <a:rPr lang="en-US" cap="all" dirty="0" err="1"/>
              <a:t>grup</a:t>
            </a:r>
            <a:r>
              <a:rPr lang="en-US" cap="all" dirty="0"/>
              <a:t> </a:t>
            </a:r>
            <a:r>
              <a:rPr lang="en-US" cap="all" dirty="0" err="1"/>
              <a:t>studi</a:t>
            </a:r>
            <a:r>
              <a:rPr lang="en-US" cap="all" dirty="0"/>
              <a:t> </a:t>
            </a:r>
            <a:r>
              <a:rPr lang="en-US" cap="all" dirty="0" err="1"/>
              <a:t>yaitu</a:t>
            </a:r>
            <a:r>
              <a:rPr lang="en-US" cap="all" dirty="0"/>
              <a:t> “The Study Group on Establishment of Accounting Principles”.</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85000" lnSpcReduction="10000"/>
          </a:bodyPr>
          <a:lstStyle/>
          <a:p>
            <a:pPr>
              <a:buNone/>
            </a:pPr>
            <a:r>
              <a:rPr lang="en-US" cap="all" dirty="0" smtClean="0"/>
              <a:t>	FASB </a:t>
            </a:r>
            <a:r>
              <a:rPr lang="en-US" cap="all" dirty="0" err="1"/>
              <a:t>adalah</a:t>
            </a:r>
            <a:r>
              <a:rPr lang="en-US" cap="all" dirty="0"/>
              <a:t> </a:t>
            </a:r>
            <a:r>
              <a:rPr lang="en-US" cap="all" dirty="0" err="1"/>
              <a:t>suatu</a:t>
            </a:r>
            <a:r>
              <a:rPr lang="en-US" cap="all" dirty="0"/>
              <a:t> </a:t>
            </a:r>
            <a:r>
              <a:rPr lang="en-US" cap="all" dirty="0" err="1"/>
              <a:t>organisasi</a:t>
            </a:r>
            <a:r>
              <a:rPr lang="en-US" cap="all" dirty="0"/>
              <a:t> </a:t>
            </a:r>
            <a:r>
              <a:rPr lang="en-US" cap="all" dirty="0" err="1"/>
              <a:t>independen</a:t>
            </a:r>
            <a:r>
              <a:rPr lang="en-US" cap="all" dirty="0"/>
              <a:t> yang </a:t>
            </a:r>
            <a:r>
              <a:rPr lang="en-US" cap="all" dirty="0" err="1"/>
              <a:t>beranggotakan</a:t>
            </a:r>
            <a:r>
              <a:rPr lang="en-US" cap="all" dirty="0"/>
              <a:t> </a:t>
            </a:r>
            <a:r>
              <a:rPr lang="en-US" cap="all" dirty="0" err="1"/>
              <a:t>tujuh</a:t>
            </a:r>
            <a:r>
              <a:rPr lang="en-US" cap="all" dirty="0"/>
              <a:t> </a:t>
            </a:r>
            <a:r>
              <a:rPr lang="en-US" cap="all" dirty="0" err="1"/>
              <a:t>orang</a:t>
            </a:r>
            <a:r>
              <a:rPr lang="en-US" cap="all" dirty="0"/>
              <a:t> </a:t>
            </a:r>
            <a:r>
              <a:rPr lang="en-US" cap="all" dirty="0" err="1"/>
              <a:t>dan</a:t>
            </a:r>
            <a:r>
              <a:rPr lang="en-US" cap="all" dirty="0"/>
              <a:t> </a:t>
            </a:r>
            <a:r>
              <a:rPr lang="en-US" cap="all" dirty="0" err="1"/>
              <a:t>bekerja</a:t>
            </a:r>
            <a:r>
              <a:rPr lang="en-US" cap="all" dirty="0"/>
              <a:t> </a:t>
            </a:r>
            <a:r>
              <a:rPr lang="en-US" cap="all" dirty="0" err="1"/>
              <a:t>penuh</a:t>
            </a:r>
            <a:r>
              <a:rPr lang="en-US" cap="all" dirty="0"/>
              <a:t> </a:t>
            </a:r>
            <a:r>
              <a:rPr lang="en-US" cap="all" dirty="0" err="1"/>
              <a:t>di</a:t>
            </a:r>
            <a:r>
              <a:rPr lang="en-US" cap="all" dirty="0"/>
              <a:t> </a:t>
            </a:r>
            <a:r>
              <a:rPr lang="en-US" cap="all" dirty="0" err="1"/>
              <a:t>badan</a:t>
            </a:r>
            <a:r>
              <a:rPr lang="en-US" cap="all" dirty="0"/>
              <a:t> </a:t>
            </a:r>
            <a:r>
              <a:rPr lang="en-US" cap="all" dirty="0" err="1"/>
              <a:t>ini</a:t>
            </a:r>
            <a:r>
              <a:rPr lang="en-US" cap="all" dirty="0"/>
              <a:t>. </a:t>
            </a:r>
            <a:r>
              <a:rPr lang="en-US" cap="all" dirty="0" err="1"/>
              <a:t>Mereka</a:t>
            </a:r>
            <a:r>
              <a:rPr lang="en-US" cap="all" dirty="0"/>
              <a:t> </a:t>
            </a:r>
            <a:r>
              <a:rPr lang="en-US" cap="all" dirty="0" err="1"/>
              <a:t>berasal</a:t>
            </a:r>
            <a:r>
              <a:rPr lang="en-US" cap="all" dirty="0"/>
              <a:t> </a:t>
            </a:r>
            <a:r>
              <a:rPr lang="en-US" cap="all" dirty="0" err="1"/>
              <a:t>dari</a:t>
            </a:r>
            <a:r>
              <a:rPr lang="en-US" cap="all" dirty="0"/>
              <a:t> </a:t>
            </a:r>
            <a:r>
              <a:rPr lang="en-US" cap="all" dirty="0" err="1"/>
              <a:t>bidang</a:t>
            </a:r>
            <a:r>
              <a:rPr lang="en-US" cap="all" dirty="0"/>
              <a:t> </a:t>
            </a:r>
            <a:r>
              <a:rPr lang="en-US" cap="all" dirty="0" err="1"/>
              <a:t>akuntansi</a:t>
            </a:r>
            <a:r>
              <a:rPr lang="en-US" cap="all" dirty="0"/>
              <a:t> </a:t>
            </a:r>
            <a:r>
              <a:rPr lang="en-US" cap="all" dirty="0" err="1"/>
              <a:t>profesional</a:t>
            </a:r>
            <a:r>
              <a:rPr lang="en-US" cap="all" dirty="0"/>
              <a:t>, </a:t>
            </a:r>
            <a:r>
              <a:rPr lang="en-US" cap="all" dirty="0" err="1"/>
              <a:t>usahawan</a:t>
            </a:r>
            <a:r>
              <a:rPr lang="en-US" cap="all" dirty="0"/>
              <a:t>, </a:t>
            </a:r>
            <a:r>
              <a:rPr lang="en-US" cap="all" dirty="0" err="1"/>
              <a:t>wakil</a:t>
            </a:r>
            <a:r>
              <a:rPr lang="en-US" cap="all" dirty="0"/>
              <a:t> </a:t>
            </a:r>
            <a:r>
              <a:rPr lang="en-US" cap="all" dirty="0" err="1"/>
              <a:t>pemerintah</a:t>
            </a:r>
            <a:r>
              <a:rPr lang="en-US" cap="all" dirty="0"/>
              <a:t> </a:t>
            </a:r>
            <a:r>
              <a:rPr lang="en-US" cap="all" dirty="0" err="1"/>
              <a:t>dan</a:t>
            </a:r>
            <a:r>
              <a:rPr lang="en-US" cap="all" dirty="0"/>
              <a:t> </a:t>
            </a:r>
            <a:r>
              <a:rPr lang="en-US" cap="all" dirty="0" err="1"/>
              <a:t>wakil</a:t>
            </a:r>
            <a:r>
              <a:rPr lang="en-US" cap="all" dirty="0"/>
              <a:t> </a:t>
            </a:r>
            <a:r>
              <a:rPr lang="en-US" cap="all" dirty="0" err="1"/>
              <a:t>bidang</a:t>
            </a:r>
            <a:r>
              <a:rPr lang="en-US" cap="all" dirty="0"/>
              <a:t> </a:t>
            </a:r>
            <a:r>
              <a:rPr lang="en-US" cap="all" dirty="0" err="1"/>
              <a:t>akademis</a:t>
            </a:r>
            <a:r>
              <a:rPr lang="en-US" cap="all" dirty="0"/>
              <a:t>. </a:t>
            </a:r>
            <a:r>
              <a:rPr lang="en-US" cap="all" dirty="0" err="1"/>
              <a:t>Fungsi</a:t>
            </a:r>
            <a:r>
              <a:rPr lang="en-US" cap="all" dirty="0"/>
              <a:t> </a:t>
            </a:r>
            <a:r>
              <a:rPr lang="en-US" cap="all" dirty="0" err="1"/>
              <a:t>utama</a:t>
            </a:r>
            <a:r>
              <a:rPr lang="en-US" cap="all" dirty="0"/>
              <a:t> FASB </a:t>
            </a:r>
            <a:r>
              <a:rPr lang="en-US" cap="all" dirty="0" err="1"/>
              <a:t>adalah</a:t>
            </a:r>
            <a:r>
              <a:rPr lang="en-US" cap="all" dirty="0"/>
              <a:t> </a:t>
            </a:r>
            <a:r>
              <a:rPr lang="en-US" cap="all" dirty="0" err="1"/>
              <a:t>untuk</a:t>
            </a:r>
            <a:r>
              <a:rPr lang="en-US" cap="all" dirty="0"/>
              <a:t> </a:t>
            </a:r>
            <a:r>
              <a:rPr lang="en-US" cap="all" dirty="0" err="1"/>
              <a:t>mempelajari</a:t>
            </a:r>
            <a:r>
              <a:rPr lang="en-US" cap="all" dirty="0"/>
              <a:t> </a:t>
            </a:r>
            <a:r>
              <a:rPr lang="en-US" cap="all" dirty="0" err="1"/>
              <a:t>masalah–masalah</a:t>
            </a:r>
            <a:r>
              <a:rPr lang="en-US" cap="all" dirty="0"/>
              <a:t> </a:t>
            </a:r>
            <a:r>
              <a:rPr lang="en-US" cap="all" dirty="0" err="1"/>
              <a:t>akutansi</a:t>
            </a:r>
            <a:r>
              <a:rPr lang="en-US" cap="all" dirty="0"/>
              <a:t> </a:t>
            </a:r>
            <a:r>
              <a:rPr lang="en-US" cap="all" dirty="0" err="1"/>
              <a:t>dan</a:t>
            </a:r>
            <a:r>
              <a:rPr lang="en-US" cap="all" dirty="0"/>
              <a:t> </a:t>
            </a:r>
            <a:r>
              <a:rPr lang="en-US" cap="all" dirty="0" err="1"/>
              <a:t>menetapkan</a:t>
            </a:r>
            <a:r>
              <a:rPr lang="en-US" cap="all" dirty="0"/>
              <a:t> </a:t>
            </a:r>
            <a:r>
              <a:rPr lang="en-US" cap="all" dirty="0" err="1"/>
              <a:t>standar</a:t>
            </a:r>
            <a:r>
              <a:rPr lang="en-US" cap="all" dirty="0"/>
              <a:t> </a:t>
            </a:r>
            <a:r>
              <a:rPr lang="en-US" cap="all" dirty="0" err="1"/>
              <a:t>akuntansi</a:t>
            </a:r>
            <a:r>
              <a:rPr lang="en-US" cap="all" dirty="0"/>
              <a:t>. </a:t>
            </a:r>
            <a:r>
              <a:rPr lang="en-US" cap="all" dirty="0" err="1"/>
              <a:t>Standar</a:t>
            </a:r>
            <a:r>
              <a:rPr lang="en-US" cap="all" dirty="0"/>
              <a:t> </a:t>
            </a:r>
            <a:r>
              <a:rPr lang="en-US" cap="all" dirty="0" err="1"/>
              <a:t>ini</a:t>
            </a:r>
            <a:r>
              <a:rPr lang="en-US" cap="all" dirty="0"/>
              <a:t> </a:t>
            </a:r>
            <a:r>
              <a:rPr lang="en-US" cap="all" dirty="0" err="1"/>
              <a:t>diterbitkan</a:t>
            </a:r>
            <a:r>
              <a:rPr lang="en-US" cap="all" dirty="0"/>
              <a:t> </a:t>
            </a:r>
            <a:r>
              <a:rPr lang="en-US" cap="all" dirty="0" err="1"/>
              <a:t>sebagai</a:t>
            </a:r>
            <a:r>
              <a:rPr lang="en-US" cap="all" dirty="0"/>
              <a:t> </a:t>
            </a:r>
            <a:r>
              <a:rPr lang="en-US" cap="all" dirty="0" err="1"/>
              <a:t>rumusan</a:t>
            </a:r>
            <a:r>
              <a:rPr lang="en-US" cap="all" dirty="0"/>
              <a:t> </a:t>
            </a:r>
            <a:r>
              <a:rPr lang="en-US" cap="all" dirty="0" err="1"/>
              <a:t>standar</a:t>
            </a:r>
            <a:r>
              <a:rPr lang="en-US" cap="all" dirty="0"/>
              <a:t> </a:t>
            </a:r>
            <a:r>
              <a:rPr lang="en-US" cap="all" dirty="0" err="1"/>
              <a:t>akuntansi</a:t>
            </a:r>
            <a:r>
              <a:rPr lang="en-US" cap="all" dirty="0"/>
              <a:t> </a:t>
            </a:r>
            <a:r>
              <a:rPr lang="en-US" cap="all" dirty="0" err="1"/>
              <a:t>keuangan</a:t>
            </a:r>
            <a:r>
              <a:rPr lang="en-US" cap="all" dirty="0"/>
              <a:t>. FASB </a:t>
            </a:r>
            <a:r>
              <a:rPr lang="en-US" cap="all" dirty="0" err="1"/>
              <a:t>juga</a:t>
            </a:r>
            <a:r>
              <a:rPr lang="en-US" cap="all" dirty="0"/>
              <a:t> </a:t>
            </a:r>
            <a:r>
              <a:rPr lang="en-US" cap="all" dirty="0" err="1"/>
              <a:t>menerbitkan</a:t>
            </a:r>
            <a:r>
              <a:rPr lang="en-US" cap="all" dirty="0"/>
              <a:t> </a:t>
            </a:r>
            <a:r>
              <a:rPr lang="en-US" cap="all" dirty="0" err="1"/>
              <a:t>rumusan</a:t>
            </a:r>
            <a:r>
              <a:rPr lang="en-US" cap="all" dirty="0"/>
              <a:t> </a:t>
            </a:r>
            <a:r>
              <a:rPr lang="en-US" cap="all" dirty="0" err="1"/>
              <a:t>konsep</a:t>
            </a:r>
            <a:r>
              <a:rPr lang="en-US" cap="all" dirty="0"/>
              <a:t> </a:t>
            </a:r>
            <a:r>
              <a:rPr lang="en-US" cap="all" dirty="0" err="1"/>
              <a:t>akuntansi</a:t>
            </a:r>
            <a:r>
              <a:rPr lang="en-US" cap="all" dirty="0"/>
              <a:t> </a:t>
            </a:r>
            <a:r>
              <a:rPr lang="en-US" cap="all" dirty="0" err="1"/>
              <a:t>keuangan</a:t>
            </a:r>
            <a:r>
              <a:rPr lang="en-US" cap="all" dirty="0"/>
              <a:t>, </a:t>
            </a:r>
            <a:r>
              <a:rPr lang="en-US" cap="all" dirty="0" err="1"/>
              <a:t>konsep-konsep</a:t>
            </a:r>
            <a:r>
              <a:rPr lang="en-US" cap="all" dirty="0"/>
              <a:t> yang </a:t>
            </a:r>
            <a:r>
              <a:rPr lang="en-US" cap="all" dirty="0" err="1"/>
              <a:t>diperkenalkan</a:t>
            </a:r>
            <a:r>
              <a:rPr lang="en-US" cap="all" dirty="0"/>
              <a:t> </a:t>
            </a:r>
            <a:r>
              <a:rPr lang="en-US" cap="all" dirty="0" err="1"/>
              <a:t>di</a:t>
            </a:r>
            <a:r>
              <a:rPr lang="en-US" cap="all" dirty="0"/>
              <a:t> </a:t>
            </a:r>
            <a:r>
              <a:rPr lang="en-US" cap="all" dirty="0" err="1"/>
              <a:t>dalam</a:t>
            </a:r>
            <a:r>
              <a:rPr lang="en-US" cap="all" dirty="0"/>
              <a:t> statement standard. </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382000" cy="6096000"/>
          </a:xfrm>
        </p:spPr>
        <p:txBody>
          <a:bodyPr>
            <a:normAutofit fontScale="77500" lnSpcReduction="20000"/>
          </a:bodyPr>
          <a:lstStyle/>
          <a:p>
            <a:pPr lvl="0">
              <a:buNone/>
            </a:pPr>
            <a:r>
              <a:rPr lang="en-US" cap="all" dirty="0" smtClean="0"/>
              <a:t>	</a:t>
            </a:r>
            <a:r>
              <a:rPr lang="en-US" cap="all" dirty="0" err="1" smtClean="0"/>
              <a:t>Struktur</a:t>
            </a:r>
            <a:r>
              <a:rPr lang="en-US" cap="all" dirty="0" smtClean="0"/>
              <a:t> </a:t>
            </a:r>
            <a:r>
              <a:rPr lang="en-US" cap="all" dirty="0"/>
              <a:t>FASB </a:t>
            </a:r>
            <a:r>
              <a:rPr lang="en-US" cap="all" dirty="0" err="1"/>
              <a:t>mengalami</a:t>
            </a:r>
            <a:r>
              <a:rPr lang="en-US" cap="all" dirty="0"/>
              <a:t> </a:t>
            </a:r>
            <a:r>
              <a:rPr lang="en-US" cap="all" dirty="0" err="1"/>
              <a:t>perubaan</a:t>
            </a:r>
            <a:r>
              <a:rPr lang="en-US" cap="all" dirty="0"/>
              <a:t> </a:t>
            </a:r>
            <a:r>
              <a:rPr lang="en-US" cap="all" dirty="0" err="1"/>
              <a:t>pada</a:t>
            </a:r>
            <a:r>
              <a:rPr lang="en-US" cap="all" dirty="0"/>
              <a:t> </a:t>
            </a:r>
            <a:r>
              <a:rPr lang="en-US" cap="all" dirty="0" err="1"/>
              <a:t>tahun</a:t>
            </a:r>
            <a:r>
              <a:rPr lang="en-US" cap="all" dirty="0"/>
              <a:t> 1977 </a:t>
            </a:r>
            <a:r>
              <a:rPr lang="en-US" cap="all" dirty="0" err="1"/>
              <a:t>dan</a:t>
            </a:r>
            <a:r>
              <a:rPr lang="en-US" cap="all" dirty="0"/>
              <a:t> </a:t>
            </a:r>
            <a:r>
              <a:rPr lang="en-US" cap="all" dirty="0" err="1"/>
              <a:t>modifikasi</a:t>
            </a:r>
            <a:r>
              <a:rPr lang="en-US" cap="all" dirty="0"/>
              <a:t> </a:t>
            </a:r>
            <a:r>
              <a:rPr lang="en-US" cap="all" dirty="0" err="1"/>
              <a:t>perubahan</a:t>
            </a:r>
            <a:r>
              <a:rPr lang="en-US" cap="all" dirty="0"/>
              <a:t> </a:t>
            </a:r>
            <a:r>
              <a:rPr lang="en-US" cap="all" dirty="0" err="1"/>
              <a:t>ini</a:t>
            </a:r>
            <a:r>
              <a:rPr lang="en-US" cap="all" dirty="0"/>
              <a:t> </a:t>
            </a:r>
            <a:r>
              <a:rPr lang="en-US" cap="all" dirty="0" err="1"/>
              <a:t>sebagai</a:t>
            </a:r>
            <a:r>
              <a:rPr lang="en-US" cap="all" dirty="0"/>
              <a:t> </a:t>
            </a:r>
            <a:r>
              <a:rPr lang="en-US" cap="all" dirty="0" err="1"/>
              <a:t>hasil</a:t>
            </a:r>
            <a:r>
              <a:rPr lang="en-US" cap="all" dirty="0"/>
              <a:t> </a:t>
            </a:r>
            <a:r>
              <a:rPr lang="en-US" cap="all" dirty="0" err="1"/>
              <a:t>rekomendasi</a:t>
            </a:r>
            <a:r>
              <a:rPr lang="en-US" cap="all" dirty="0"/>
              <a:t> </a:t>
            </a:r>
            <a:r>
              <a:rPr lang="en-US" cap="all" dirty="0" err="1"/>
              <a:t>dari</a:t>
            </a:r>
            <a:r>
              <a:rPr lang="en-US" cap="all" dirty="0"/>
              <a:t> Structure Committee of the </a:t>
            </a:r>
            <a:r>
              <a:rPr lang="en-US" i="1" cap="all" dirty="0"/>
              <a:t>Financial Accounting Foundation (FAF).</a:t>
            </a:r>
            <a:r>
              <a:rPr lang="en-US" cap="all" dirty="0"/>
              <a:t> FAF </a:t>
            </a:r>
            <a:r>
              <a:rPr lang="en-US" cap="all" dirty="0" err="1"/>
              <a:t>terdiri</a:t>
            </a:r>
            <a:r>
              <a:rPr lang="en-US" cap="all" dirty="0"/>
              <a:t> </a:t>
            </a:r>
            <a:r>
              <a:rPr lang="en-US" cap="all" dirty="0" err="1"/>
              <a:t>dari</a:t>
            </a:r>
            <a:r>
              <a:rPr lang="en-US" cap="all" dirty="0"/>
              <a:t> 6 </a:t>
            </a:r>
            <a:r>
              <a:rPr lang="en-US" cap="all" dirty="0" err="1"/>
              <a:t>organisasi</a:t>
            </a:r>
            <a:r>
              <a:rPr lang="en-US" cap="all" dirty="0"/>
              <a:t> sponsor </a:t>
            </a:r>
            <a:r>
              <a:rPr lang="en-US" cap="all" dirty="0" err="1"/>
              <a:t>yaitu</a:t>
            </a:r>
            <a:r>
              <a:rPr lang="en-US" cap="all" dirty="0"/>
              <a:t> AAA, ACIPA, Financial Analysis Federations (FAF), Financial Executives Institute (FEI), National Association of Accountant (NAA) </a:t>
            </a:r>
            <a:r>
              <a:rPr lang="en-US" cap="all" dirty="0" err="1"/>
              <a:t>dari</a:t>
            </a:r>
            <a:r>
              <a:rPr lang="en-US" cap="all" dirty="0"/>
              <a:t> security industry Association (SIA), FAF </a:t>
            </a:r>
            <a:r>
              <a:rPr lang="en-US" cap="all" dirty="0" err="1"/>
              <a:t>terdiri</a:t>
            </a:r>
            <a:r>
              <a:rPr lang="en-US" cap="all" dirty="0"/>
              <a:t> </a:t>
            </a:r>
            <a:r>
              <a:rPr lang="en-US" cap="all" dirty="0" err="1"/>
              <a:t>dari</a:t>
            </a:r>
            <a:r>
              <a:rPr lang="en-US" cap="all" dirty="0"/>
              <a:t> 13 </a:t>
            </a:r>
            <a:r>
              <a:rPr lang="en-US" cap="all" dirty="0" err="1"/>
              <a:t>orang</a:t>
            </a:r>
            <a:r>
              <a:rPr lang="en-US" cap="all" dirty="0"/>
              <a:t> </a:t>
            </a:r>
            <a:r>
              <a:rPr lang="en-US" cap="all" dirty="0" err="1"/>
              <a:t>anggota</a:t>
            </a:r>
            <a:r>
              <a:rPr lang="en-US" cap="all" dirty="0"/>
              <a:t> yang </a:t>
            </a:r>
            <a:r>
              <a:rPr lang="en-US" cap="all" dirty="0" err="1"/>
              <a:t>merupakan</a:t>
            </a:r>
            <a:r>
              <a:rPr lang="en-US" cap="all" dirty="0"/>
              <a:t> </a:t>
            </a:r>
            <a:r>
              <a:rPr lang="en-US" cap="all" dirty="0" err="1"/>
              <a:t>watak</a:t>
            </a:r>
            <a:r>
              <a:rPr lang="en-US" cap="all" dirty="0"/>
              <a:t> </a:t>
            </a:r>
            <a:r>
              <a:rPr lang="en-US" cap="all" dirty="0" err="1"/>
              <a:t>dari</a:t>
            </a:r>
            <a:r>
              <a:rPr lang="en-US" cap="all" dirty="0"/>
              <a:t> 6 sponsor </a:t>
            </a:r>
            <a:r>
              <a:rPr lang="en-US" cap="all" dirty="0" err="1"/>
              <a:t>tersebut</a:t>
            </a:r>
            <a:r>
              <a:rPr lang="en-US" cap="all" dirty="0"/>
              <a:t> </a:t>
            </a:r>
            <a:r>
              <a:rPr lang="en-US" cap="all" dirty="0" err="1"/>
              <a:t>ditambah</a:t>
            </a:r>
            <a:r>
              <a:rPr lang="en-US" cap="all" dirty="0"/>
              <a:t> </a:t>
            </a:r>
            <a:r>
              <a:rPr lang="en-US" cap="all" dirty="0" err="1"/>
              <a:t>wakil</a:t>
            </a:r>
            <a:r>
              <a:rPr lang="en-US" cap="all" dirty="0"/>
              <a:t> </a:t>
            </a:r>
            <a:r>
              <a:rPr lang="en-US" cap="all" dirty="0" err="1"/>
              <a:t>pemerintah</a:t>
            </a:r>
            <a:r>
              <a:rPr lang="en-US" cap="all" dirty="0"/>
              <a:t> </a:t>
            </a:r>
            <a:r>
              <a:rPr lang="en-US" cap="all" dirty="0" err="1"/>
              <a:t>dan</a:t>
            </a:r>
            <a:r>
              <a:rPr lang="en-US" cap="all" dirty="0"/>
              <a:t> </a:t>
            </a:r>
            <a:r>
              <a:rPr lang="en-US" cap="all" dirty="0" err="1"/>
              <a:t>komposisi</a:t>
            </a:r>
            <a:r>
              <a:rPr lang="en-US" cap="all" dirty="0"/>
              <a:t> </a:t>
            </a:r>
            <a:r>
              <a:rPr lang="en-US" cap="all" dirty="0" err="1"/>
              <a:t>sebagai</a:t>
            </a:r>
            <a:r>
              <a:rPr lang="en-US" cap="all" dirty="0"/>
              <a:t> </a:t>
            </a:r>
            <a:r>
              <a:rPr lang="en-US" cap="all" dirty="0" err="1"/>
              <a:t>berikut</a:t>
            </a:r>
            <a:r>
              <a:rPr lang="en-US" cap="all" dirty="0"/>
              <a:t> </a:t>
            </a:r>
            <a:r>
              <a:rPr lang="en-US" cap="all" dirty="0" smtClean="0"/>
              <a:t>:</a:t>
            </a:r>
            <a:endParaRPr lang="en-US" dirty="0"/>
          </a:p>
          <a:p>
            <a:pPr lvl="0"/>
            <a:r>
              <a:rPr lang="en-US" b="1" i="1" cap="all" dirty="0" err="1"/>
              <a:t>Satu</a:t>
            </a:r>
            <a:r>
              <a:rPr lang="en-US" b="1" i="1" cap="all" dirty="0"/>
              <a:t> </a:t>
            </a:r>
            <a:r>
              <a:rPr lang="en-US" b="1" i="1" cap="all" dirty="0" err="1"/>
              <a:t>wakil</a:t>
            </a:r>
            <a:r>
              <a:rPr lang="en-US" b="1" i="1" cap="all" dirty="0"/>
              <a:t> AAA</a:t>
            </a:r>
            <a:endParaRPr lang="en-US" dirty="0"/>
          </a:p>
          <a:p>
            <a:pPr lvl="0"/>
            <a:r>
              <a:rPr lang="en-US" b="1" i="1" cap="all" dirty="0" err="1"/>
              <a:t>Empat</a:t>
            </a:r>
            <a:r>
              <a:rPr lang="en-US" b="1" i="1" cap="all" dirty="0"/>
              <a:t> </a:t>
            </a:r>
            <a:r>
              <a:rPr lang="en-US" b="1" i="1" cap="all" dirty="0" err="1"/>
              <a:t>wakil</a:t>
            </a:r>
            <a:r>
              <a:rPr lang="en-US" b="1" i="1" cap="all" dirty="0"/>
              <a:t> Financial Analysis Predication</a:t>
            </a:r>
            <a:endParaRPr lang="en-US" dirty="0"/>
          </a:p>
          <a:p>
            <a:pPr lvl="0"/>
            <a:r>
              <a:rPr lang="en-US" b="1" i="1" cap="all" dirty="0" err="1"/>
              <a:t>Dua</a:t>
            </a:r>
            <a:r>
              <a:rPr lang="en-US" b="1" i="1" cap="all" dirty="0"/>
              <a:t> </a:t>
            </a:r>
            <a:r>
              <a:rPr lang="en-US" b="1" i="1" cap="all" dirty="0" err="1"/>
              <a:t>wakil</a:t>
            </a:r>
            <a:r>
              <a:rPr lang="en-US" b="1" i="1" cap="all" dirty="0"/>
              <a:t> Financial Executives of Accountant</a:t>
            </a:r>
            <a:endParaRPr lang="en-US" dirty="0"/>
          </a:p>
          <a:p>
            <a:pPr lvl="0"/>
            <a:r>
              <a:rPr lang="en-US" b="1" i="1" cap="all" dirty="0" err="1"/>
              <a:t>Satu</a:t>
            </a:r>
            <a:r>
              <a:rPr lang="en-US" b="1" i="1" cap="all" dirty="0"/>
              <a:t> </a:t>
            </a:r>
            <a:r>
              <a:rPr lang="en-US" b="1" i="1" cap="all" dirty="0" err="1"/>
              <a:t>Wakil</a:t>
            </a:r>
            <a:r>
              <a:rPr lang="en-US" b="1" i="1" cap="all" dirty="0"/>
              <a:t> National Association</a:t>
            </a:r>
            <a:endParaRPr lang="en-US" dirty="0"/>
          </a:p>
          <a:p>
            <a:pPr lvl="0"/>
            <a:r>
              <a:rPr lang="en-US" b="1" i="1" cap="all" dirty="0" err="1"/>
              <a:t>Satu</a:t>
            </a:r>
            <a:r>
              <a:rPr lang="en-US" b="1" i="1" cap="all" dirty="0"/>
              <a:t> </a:t>
            </a:r>
            <a:r>
              <a:rPr lang="en-US" b="1" i="1" cap="all" dirty="0" err="1"/>
              <a:t>wakil</a:t>
            </a:r>
            <a:r>
              <a:rPr lang="en-US" b="1" i="1" cap="all" dirty="0"/>
              <a:t> Security Industry </a:t>
            </a:r>
            <a:r>
              <a:rPr lang="en-US" b="1" i="1" cap="all" dirty="0" err="1"/>
              <a:t>Associantion</a:t>
            </a:r>
            <a:endParaRPr lang="en-US" dirty="0"/>
          </a:p>
          <a:p>
            <a:pPr lvl="0"/>
            <a:r>
              <a:rPr lang="fi-FI" b="1" i="1" cap="all" dirty="0"/>
              <a:t>Tiga wakil dari kelompok akutan pemerintah</a:t>
            </a:r>
            <a:endParaRPr lang="en-US" dirty="0"/>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62</TotalTime>
  <Words>967</Words>
  <Application>Microsoft Office PowerPoint</Application>
  <PresentationFormat>On-screen Show (4:3)</PresentationFormat>
  <Paragraphs>202</Paragraphs>
  <Slides>36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Arial</vt:lpstr>
      <vt:lpstr>Calibri</vt:lpstr>
      <vt:lpstr>Century Gothic</vt:lpstr>
      <vt:lpstr>Franklin Gothic Book</vt:lpstr>
      <vt:lpstr>Franklin Gothic Medium</vt:lpstr>
      <vt:lpstr>Times New Roman</vt:lpstr>
      <vt:lpstr>Wingdings 2</vt:lpstr>
      <vt:lpstr>Trek</vt:lpstr>
      <vt:lpstr>aspek kelembagaan dan standar akuntansi </vt:lpstr>
      <vt:lpstr>PENYUSUNAN STANDAR AKUNTANSI DI AMERIKA. </vt:lpstr>
      <vt:lpstr>Periode Pembentukan (1930 – 1976) </vt:lpstr>
      <vt:lpstr>Komite Prosedur Akuntansi 1936-1946  </vt:lpstr>
      <vt:lpstr>Periode setelah Perang 1946 –1959 </vt:lpstr>
      <vt:lpstr>Periode berakhirnya Commitee on Accunting Procedure </vt:lpstr>
      <vt:lpstr>Periode Modern (1959 –Sampai Sekarang ) </vt:lpstr>
      <vt:lpstr>PowerPoint Presentation</vt:lpstr>
      <vt:lpstr>PowerPoint Presentation</vt:lpstr>
      <vt:lpstr>PowerPoint Presentation</vt:lpstr>
      <vt:lpstr>Penyusunan Standar Akuntansi di Indonesia </vt:lpstr>
      <vt:lpstr>Periode Sebelum Kongres VII.</vt:lpstr>
      <vt:lpstr>b.Periode setelah Kongres VIII. </vt:lpstr>
      <vt:lpstr>BAB vi STANDAR AKUNTANSI </vt:lpstr>
      <vt:lpstr>PowerPoint Presentation</vt:lpstr>
      <vt:lpstr>PowerPoint Presentation</vt:lpstr>
      <vt:lpstr>PowerPoint Presentation</vt:lpstr>
      <vt:lpstr>STANDAR AKUNTANSI   </vt:lpstr>
      <vt:lpstr>Dalam kaitannya dengan subyek standar, Edey (1977) membagi standar ke dalam empat tipe utama : </vt:lpstr>
      <vt:lpstr>Arti Penting Standar Akuntansi </vt:lpstr>
      <vt:lpstr>Pemakai laporan keuangan </vt:lpstr>
      <vt:lpstr>ada tiga jenis laporan keuangan, yaitu : </vt:lpstr>
      <vt:lpstr>Politisasi Dalam Penentuan Standar </vt:lpstr>
      <vt:lpstr>Proses Penentuan Standar </vt:lpstr>
      <vt:lpstr>Proses Penentuan Standar</vt:lpstr>
      <vt:lpstr>PowerPoint Presentation</vt:lpstr>
      <vt:lpstr>Proses penentuan standar di atas didasarkan pada Misi dan Fungsi FASB berrikut ini : </vt:lpstr>
      <vt:lpstr>PENDEKATAN DALAM PENENTUAN STANDAR </vt:lpstr>
      <vt:lpstr>Pendekatan Pasar Bebas </vt:lpstr>
      <vt:lpstr>Pendekatan Regulasi </vt:lpstr>
      <vt:lpstr>TEORI  REGULASI </vt:lpstr>
      <vt:lpstr>Argumen yang mendukung Regulasi Sektor Swasta : </vt:lpstr>
      <vt:lpstr>PowerPoint Presentation</vt:lpstr>
      <vt:lpstr>Argument yang mendukung Regulasi sektor public : </vt:lpstr>
      <vt:lpstr>“OVERLOAD” STANDAR AKUNTANSI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aspek kelembagaan dan standar akuntansi</dc:title>
  <dc:creator>Erwin</dc:creator>
  <cp:lastModifiedBy>BigDedi</cp:lastModifiedBy>
  <cp:revision>3</cp:revision>
  <dcterms:created xsi:type="dcterms:W3CDTF">2010-04-08T10:12:01Z</dcterms:created>
  <dcterms:modified xsi:type="dcterms:W3CDTF">2020-11-01T05:45:27Z</dcterms:modified>
</cp:coreProperties>
</file>