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5"/>
  </p:normalViewPr>
  <p:slideViewPr>
    <p:cSldViewPr>
      <p:cViewPr varScale="1">
        <p:scale>
          <a:sx n="111" d="100"/>
          <a:sy n="111" d="100"/>
        </p:scale>
        <p:origin x="632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1941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243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005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300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ID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985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5607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0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8557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942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347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12/7/23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3640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ID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853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3059" y="1779587"/>
            <a:ext cx="6791959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5" dirty="0">
                <a:solidFill>
                  <a:srgbClr val="843B0C"/>
                </a:solidFill>
              </a:rPr>
              <a:t>ILUSTRASI</a:t>
            </a:r>
            <a:r>
              <a:rPr sz="5400" spc="-75" dirty="0">
                <a:solidFill>
                  <a:srgbClr val="843B0C"/>
                </a:solidFill>
              </a:rPr>
              <a:t> </a:t>
            </a:r>
            <a:r>
              <a:rPr sz="5400" spc="5" dirty="0">
                <a:solidFill>
                  <a:srgbClr val="843B0C"/>
                </a:solidFill>
              </a:rPr>
              <a:t>DESAIN</a:t>
            </a:r>
            <a:endParaRPr sz="5400"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7840" y="1529080"/>
            <a:ext cx="3799840" cy="37998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4779" y="0"/>
            <a:ext cx="5057140" cy="1554480"/>
            <a:chOff x="3954779" y="0"/>
            <a:chExt cx="5057140" cy="1554480"/>
          </a:xfrm>
        </p:grpSpPr>
        <p:sp>
          <p:nvSpPr>
            <p:cNvPr id="3" name="object 3"/>
            <p:cNvSpPr/>
            <p:nvPr/>
          </p:nvSpPr>
          <p:spPr>
            <a:xfrm>
              <a:off x="3961129" y="1269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5044439" y="0"/>
                  </a:moveTo>
                  <a:lnTo>
                    <a:pt x="0" y="0"/>
                  </a:lnTo>
                  <a:lnTo>
                    <a:pt x="0" y="1541779"/>
                  </a:lnTo>
                  <a:lnTo>
                    <a:pt x="5044439" y="1541779"/>
                  </a:lnTo>
                  <a:lnTo>
                    <a:pt x="5044439" y="0"/>
                  </a:lnTo>
                  <a:close/>
                </a:path>
              </a:pathLst>
            </a:custGeom>
            <a:solidFill>
              <a:srgbClr val="E3D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61129" y="1269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0" y="1541779"/>
                  </a:moveTo>
                  <a:lnTo>
                    <a:pt x="5044439" y="1541779"/>
                  </a:lnTo>
                  <a:lnTo>
                    <a:pt x="5044439" y="0"/>
                  </a:lnTo>
                  <a:lnTo>
                    <a:pt x="0" y="0"/>
                  </a:lnTo>
                  <a:lnTo>
                    <a:pt x="0" y="1541779"/>
                  </a:lnTo>
                  <a:close/>
                </a:path>
              </a:pathLst>
            </a:custGeom>
            <a:ln w="12700">
              <a:solidFill>
                <a:srgbClr val="E3DE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198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Langkah-Langkah</a:t>
            </a:r>
            <a:r>
              <a:rPr spc="-60" dirty="0"/>
              <a:t> </a:t>
            </a:r>
            <a:r>
              <a:rPr dirty="0"/>
              <a:t>Merancang</a:t>
            </a:r>
            <a:r>
              <a:rPr spc="-5" dirty="0"/>
              <a:t> Cerita</a:t>
            </a:r>
            <a:r>
              <a:rPr spc="-20" dirty="0"/>
              <a:t> </a:t>
            </a:r>
            <a:r>
              <a:rPr spc="-5" dirty="0"/>
              <a:t>Bergambar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1819" y="1553463"/>
            <a:ext cx="7089140" cy="3546475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756920" indent="-744220">
              <a:lnSpc>
                <a:spcPct val="100000"/>
              </a:lnSpc>
              <a:spcBef>
                <a:spcPts val="1415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2200" spc="85" dirty="0">
                <a:solidFill>
                  <a:srgbClr val="385622"/>
                </a:solidFill>
                <a:latin typeface="Arial MT"/>
                <a:cs typeface="Arial MT"/>
              </a:rPr>
              <a:t>Menentukan</a:t>
            </a:r>
            <a:r>
              <a:rPr sz="2200" spc="-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80" dirty="0">
                <a:solidFill>
                  <a:srgbClr val="385622"/>
                </a:solidFill>
                <a:latin typeface="Arial MT"/>
                <a:cs typeface="Arial MT"/>
              </a:rPr>
              <a:t>gagasan</a:t>
            </a:r>
            <a:r>
              <a:rPr sz="2200" spc="-6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atau</a:t>
            </a:r>
            <a:r>
              <a:rPr sz="2200" spc="-6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0" dirty="0">
                <a:solidFill>
                  <a:srgbClr val="385622"/>
                </a:solidFill>
                <a:latin typeface="Arial MT"/>
                <a:cs typeface="Arial MT"/>
              </a:rPr>
              <a:t>tema.</a:t>
            </a:r>
            <a:endParaRPr sz="2200">
              <a:latin typeface="Arial MT"/>
              <a:cs typeface="Arial MT"/>
            </a:endParaRPr>
          </a:p>
          <a:p>
            <a:pPr marL="756920" indent="-744220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2200" spc="85" dirty="0">
                <a:solidFill>
                  <a:srgbClr val="385622"/>
                </a:solidFill>
                <a:latin typeface="Arial MT"/>
                <a:cs typeface="Arial MT"/>
              </a:rPr>
              <a:t>Menyiapkan</a:t>
            </a:r>
            <a:r>
              <a:rPr sz="2200" spc="-7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alat</a:t>
            </a:r>
            <a:r>
              <a:rPr sz="22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14" dirty="0">
                <a:solidFill>
                  <a:srgbClr val="385622"/>
                </a:solidFill>
                <a:latin typeface="Arial MT"/>
                <a:cs typeface="Arial MT"/>
              </a:rPr>
              <a:t>dan</a:t>
            </a:r>
            <a:r>
              <a:rPr sz="2200" spc="-7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bahan.</a:t>
            </a:r>
            <a:r>
              <a:rPr sz="2200" spc="-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75" dirty="0">
                <a:solidFill>
                  <a:srgbClr val="385622"/>
                </a:solidFill>
                <a:latin typeface="Arial MT"/>
                <a:cs typeface="Arial MT"/>
              </a:rPr>
              <a:t>Sesuaikan</a:t>
            </a:r>
            <a:r>
              <a:rPr sz="2200" spc="-5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0" dirty="0">
                <a:solidFill>
                  <a:srgbClr val="385622"/>
                </a:solidFill>
                <a:latin typeface="Arial MT"/>
                <a:cs typeface="Arial MT"/>
              </a:rPr>
              <a:t>dengan</a:t>
            </a:r>
            <a:endParaRPr sz="2200">
              <a:latin typeface="Arial MT"/>
              <a:cs typeface="Arial MT"/>
            </a:endParaRPr>
          </a:p>
          <a:p>
            <a:pPr marL="756920">
              <a:lnSpc>
                <a:spcPct val="100000"/>
              </a:lnSpc>
              <a:spcBef>
                <a:spcPts val="1320"/>
              </a:spcBef>
            </a:pPr>
            <a:r>
              <a:rPr sz="2200" spc="80" dirty="0">
                <a:solidFill>
                  <a:srgbClr val="385622"/>
                </a:solidFill>
                <a:latin typeface="Arial MT"/>
                <a:cs typeface="Arial MT"/>
              </a:rPr>
              <a:t>Teknik</a:t>
            </a:r>
            <a:r>
              <a:rPr sz="2200" spc="-5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10" dirty="0">
                <a:solidFill>
                  <a:srgbClr val="385622"/>
                </a:solidFill>
                <a:latin typeface="Arial MT"/>
                <a:cs typeface="Arial MT"/>
              </a:rPr>
              <a:t>pewarnaan</a:t>
            </a:r>
            <a:r>
              <a:rPr sz="2200" spc="-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yang</a:t>
            </a:r>
            <a:r>
              <a:rPr sz="2200" spc="-7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80" dirty="0">
                <a:solidFill>
                  <a:srgbClr val="385622"/>
                </a:solidFill>
                <a:latin typeface="Arial MT"/>
                <a:cs typeface="Arial MT"/>
              </a:rPr>
              <a:t>akan</a:t>
            </a:r>
            <a:r>
              <a:rPr sz="22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0" dirty="0">
                <a:solidFill>
                  <a:srgbClr val="385622"/>
                </a:solidFill>
                <a:latin typeface="Arial MT"/>
                <a:cs typeface="Arial MT"/>
              </a:rPr>
              <a:t>digunakan.</a:t>
            </a:r>
            <a:endParaRPr sz="2200">
              <a:latin typeface="Arial MT"/>
              <a:cs typeface="Arial MT"/>
            </a:endParaRPr>
          </a:p>
          <a:p>
            <a:pPr marL="756920" marR="1028065" indent="-744220">
              <a:lnSpc>
                <a:spcPct val="150000"/>
              </a:lnSpc>
              <a:spcBef>
                <a:spcPts val="5"/>
              </a:spcBef>
              <a:buAutoNum type="arabicPeriod" startAt="3"/>
              <a:tabLst>
                <a:tab pos="756285" algn="l"/>
                <a:tab pos="756920" algn="l"/>
              </a:tabLst>
            </a:pPr>
            <a:r>
              <a:rPr sz="2200" spc="80" dirty="0">
                <a:solidFill>
                  <a:srgbClr val="385622"/>
                </a:solidFill>
                <a:latin typeface="Arial MT"/>
                <a:cs typeface="Arial MT"/>
              </a:rPr>
              <a:t>Membuat</a:t>
            </a:r>
            <a:r>
              <a:rPr sz="2200" spc="-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sketsa</a:t>
            </a:r>
            <a:r>
              <a:rPr sz="2200" spc="-8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85" dirty="0">
                <a:solidFill>
                  <a:srgbClr val="385622"/>
                </a:solidFill>
                <a:latin typeface="Arial MT"/>
                <a:cs typeface="Arial MT"/>
              </a:rPr>
              <a:t>manual</a:t>
            </a:r>
            <a:r>
              <a:rPr sz="22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(sketsa</a:t>
            </a:r>
            <a:r>
              <a:rPr sz="2200" spc="-8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0" dirty="0">
                <a:solidFill>
                  <a:srgbClr val="385622"/>
                </a:solidFill>
                <a:latin typeface="Arial MT"/>
                <a:cs typeface="Arial MT"/>
              </a:rPr>
              <a:t>adalah </a:t>
            </a:r>
            <a:r>
              <a:rPr sz="2200" spc="-5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rancangan</a:t>
            </a:r>
            <a:r>
              <a:rPr sz="2200" spc="-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gambar).</a:t>
            </a:r>
            <a:endParaRPr sz="2200">
              <a:latin typeface="Arial MT"/>
              <a:cs typeface="Arial MT"/>
            </a:endParaRPr>
          </a:p>
          <a:p>
            <a:pPr marL="756920" indent="-744220">
              <a:lnSpc>
                <a:spcPct val="100000"/>
              </a:lnSpc>
              <a:spcBef>
                <a:spcPts val="1320"/>
              </a:spcBef>
              <a:buAutoNum type="arabicPeriod" startAt="3"/>
              <a:tabLst>
                <a:tab pos="756285" algn="l"/>
                <a:tab pos="756920" algn="l"/>
              </a:tabLst>
            </a:pP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Menyempurnakan</a:t>
            </a:r>
            <a:r>
              <a:rPr sz="2200" spc="-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20" dirty="0">
                <a:solidFill>
                  <a:srgbClr val="385622"/>
                </a:solidFill>
                <a:latin typeface="Arial MT"/>
                <a:cs typeface="Arial MT"/>
              </a:rPr>
              <a:t>gambar</a:t>
            </a:r>
            <a:r>
              <a:rPr sz="22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0" dirty="0">
                <a:solidFill>
                  <a:srgbClr val="385622"/>
                </a:solidFill>
                <a:latin typeface="Arial MT"/>
                <a:cs typeface="Arial MT"/>
              </a:rPr>
              <a:t>dengan</a:t>
            </a:r>
            <a:r>
              <a:rPr sz="22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20" dirty="0">
                <a:solidFill>
                  <a:srgbClr val="385622"/>
                </a:solidFill>
                <a:latin typeface="Arial MT"/>
                <a:cs typeface="Arial MT"/>
              </a:rPr>
              <a:t>software</a:t>
            </a:r>
            <a:endParaRPr sz="2200">
              <a:latin typeface="Arial MT"/>
              <a:cs typeface="Arial MT"/>
            </a:endParaRPr>
          </a:p>
          <a:p>
            <a:pPr marL="756920">
              <a:lnSpc>
                <a:spcPct val="100000"/>
              </a:lnSpc>
              <a:spcBef>
                <a:spcPts val="1320"/>
              </a:spcBef>
            </a:pPr>
            <a:r>
              <a:rPr sz="2200" spc="120" dirty="0">
                <a:solidFill>
                  <a:srgbClr val="385622"/>
                </a:solidFill>
                <a:latin typeface="Arial MT"/>
                <a:cs typeface="Arial MT"/>
              </a:rPr>
              <a:t>digital.</a:t>
            </a:r>
            <a:endParaRPr sz="22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56880" y="1612900"/>
            <a:ext cx="3197859" cy="31978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3020" y="0"/>
            <a:ext cx="961898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627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7240" y="1098550"/>
            <a:ext cx="4384040" cy="3530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45"/>
              </a:lnSpc>
              <a:tabLst>
                <a:tab pos="1333500" algn="l"/>
                <a:tab pos="2473960" algn="l"/>
              </a:tabLst>
            </a:pPr>
            <a:r>
              <a:rPr sz="2400" b="0" spc="105" dirty="0">
                <a:latin typeface="Arial MT"/>
                <a:cs typeface="Arial MT"/>
              </a:rPr>
              <a:t>Cergam	</a:t>
            </a:r>
            <a:r>
              <a:rPr sz="2400" b="0" spc="140" dirty="0">
                <a:latin typeface="Arial MT"/>
                <a:cs typeface="Arial MT"/>
              </a:rPr>
              <a:t>(cerita	</a:t>
            </a:r>
            <a:r>
              <a:rPr sz="2400" b="0" spc="130" dirty="0">
                <a:latin typeface="Arial MT"/>
                <a:cs typeface="Arial MT"/>
              </a:rPr>
              <a:t>bergambar)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100"/>
              </a:spcBef>
            </a:pPr>
            <a:r>
              <a:rPr spc="95" dirty="0"/>
              <a:t>merupakan </a:t>
            </a:r>
            <a:r>
              <a:rPr spc="90" dirty="0"/>
              <a:t>karya yang </a:t>
            </a:r>
            <a:r>
              <a:rPr spc="70" dirty="0"/>
              <a:t>sama-sama </a:t>
            </a:r>
            <a:r>
              <a:rPr spc="80" dirty="0"/>
              <a:t>memanfaatkan </a:t>
            </a:r>
            <a:r>
              <a:rPr spc="100" dirty="0"/>
              <a:t>ilustrasi dan </a:t>
            </a:r>
            <a:r>
              <a:rPr spc="95" dirty="0"/>
              <a:t>teks </a:t>
            </a:r>
            <a:r>
              <a:rPr spc="105" dirty="0"/>
              <a:t>verbal </a:t>
            </a:r>
            <a:r>
              <a:rPr spc="95" dirty="0"/>
              <a:t>dalam </a:t>
            </a:r>
            <a:r>
              <a:rPr spc="100" dirty="0"/>
              <a:t> </a:t>
            </a:r>
            <a:r>
              <a:rPr spc="80" dirty="0"/>
              <a:t>menyampaikan</a:t>
            </a:r>
            <a:r>
              <a:rPr spc="25" dirty="0"/>
              <a:t> </a:t>
            </a:r>
            <a:r>
              <a:rPr spc="114" dirty="0"/>
              <a:t>cerita.</a:t>
            </a:r>
            <a:r>
              <a:rPr spc="-20" dirty="0"/>
              <a:t> </a:t>
            </a:r>
            <a:r>
              <a:rPr spc="80" dirty="0"/>
              <a:t>Keduanya</a:t>
            </a:r>
            <a:r>
              <a:rPr spc="-15" dirty="0"/>
              <a:t> </a:t>
            </a:r>
            <a:r>
              <a:rPr spc="85" dirty="0"/>
              <a:t>juga</a:t>
            </a:r>
            <a:r>
              <a:rPr spc="-40" dirty="0"/>
              <a:t> </a:t>
            </a:r>
            <a:r>
              <a:rPr spc="65" dirty="0"/>
              <a:t>sama-sama</a:t>
            </a:r>
            <a:r>
              <a:rPr spc="25" dirty="0"/>
              <a:t> </a:t>
            </a:r>
            <a:r>
              <a:rPr spc="100" dirty="0"/>
              <a:t>dibuat</a:t>
            </a:r>
            <a:r>
              <a:rPr spc="-60" dirty="0"/>
              <a:t> </a:t>
            </a:r>
            <a:r>
              <a:rPr spc="95" dirty="0"/>
              <a:t>berdasarkan</a:t>
            </a:r>
            <a:r>
              <a:rPr spc="5" dirty="0"/>
              <a:t> </a:t>
            </a:r>
            <a:r>
              <a:rPr spc="75" dirty="0"/>
              <a:t>naskah</a:t>
            </a:r>
            <a:r>
              <a:rPr dirty="0"/>
              <a:t> </a:t>
            </a:r>
            <a:r>
              <a:rPr spc="114" dirty="0"/>
              <a:t>cerita.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/>
          </a:p>
          <a:p>
            <a:pPr marL="12700" marR="5080" algn="just">
              <a:lnSpc>
                <a:spcPct val="150000"/>
              </a:lnSpc>
            </a:pPr>
            <a:r>
              <a:rPr spc="60" dirty="0"/>
              <a:t>Teknis </a:t>
            </a:r>
            <a:r>
              <a:rPr spc="85" dirty="0"/>
              <a:t>kerjanya </a:t>
            </a:r>
            <a:r>
              <a:rPr spc="110" dirty="0"/>
              <a:t>pun </a:t>
            </a:r>
            <a:r>
              <a:rPr spc="75" dirty="0"/>
              <a:t>sama, </a:t>
            </a:r>
            <a:r>
              <a:rPr spc="95" dirty="0"/>
              <a:t>yaitu tahapan </a:t>
            </a:r>
            <a:r>
              <a:rPr spc="114" dirty="0"/>
              <a:t>pertama </a:t>
            </a:r>
            <a:r>
              <a:rPr spc="90" dirty="0"/>
              <a:t>dengan </a:t>
            </a:r>
            <a:r>
              <a:rPr spc="105" dirty="0"/>
              <a:t>membaca </a:t>
            </a:r>
            <a:r>
              <a:rPr spc="80" dirty="0"/>
              <a:t>naskah </a:t>
            </a:r>
            <a:r>
              <a:rPr spc="120" dirty="0"/>
              <a:t>cerita, </a:t>
            </a:r>
            <a:r>
              <a:rPr spc="125" dirty="0"/>
              <a:t> </a:t>
            </a:r>
            <a:r>
              <a:rPr spc="90" dirty="0"/>
              <a:t>tahapan </a:t>
            </a:r>
            <a:r>
              <a:rPr spc="85" dirty="0"/>
              <a:t>kedua </a:t>
            </a:r>
            <a:r>
              <a:rPr spc="80" dirty="0"/>
              <a:t>naskah </a:t>
            </a:r>
            <a:r>
              <a:rPr spc="110" dirty="0"/>
              <a:t>tersebut </a:t>
            </a:r>
            <a:r>
              <a:rPr spc="100" dirty="0"/>
              <a:t>ditransformasikan </a:t>
            </a:r>
            <a:r>
              <a:rPr spc="90" dirty="0"/>
              <a:t>menjadi </a:t>
            </a:r>
            <a:r>
              <a:rPr spc="85" dirty="0"/>
              <a:t>sebuah </a:t>
            </a:r>
            <a:r>
              <a:rPr spc="70" dirty="0"/>
              <a:t>gambar. </a:t>
            </a:r>
            <a:r>
              <a:rPr spc="85" dirty="0"/>
              <a:t>Setelah </a:t>
            </a:r>
            <a:r>
              <a:rPr spc="90" dirty="0"/>
              <a:t> </a:t>
            </a:r>
            <a:r>
              <a:rPr spc="110" dirty="0"/>
              <a:t>gambar</a:t>
            </a:r>
            <a:r>
              <a:rPr spc="-30" dirty="0"/>
              <a:t> </a:t>
            </a:r>
            <a:r>
              <a:rPr spc="100" dirty="0"/>
              <a:t>dibuat</a:t>
            </a:r>
            <a:r>
              <a:rPr spc="-30" dirty="0"/>
              <a:t> </a:t>
            </a:r>
            <a:r>
              <a:rPr spc="85" dirty="0"/>
              <a:t>sesuai</a:t>
            </a:r>
            <a:r>
              <a:rPr spc="-25" dirty="0"/>
              <a:t> </a:t>
            </a:r>
            <a:r>
              <a:rPr spc="90" dirty="0"/>
              <a:t>dengan</a:t>
            </a:r>
            <a:r>
              <a:rPr spc="-30" dirty="0"/>
              <a:t> </a:t>
            </a:r>
            <a:r>
              <a:rPr spc="110" dirty="0"/>
              <a:t>sudut</a:t>
            </a:r>
            <a:r>
              <a:rPr spc="-15" dirty="0"/>
              <a:t> </a:t>
            </a:r>
            <a:r>
              <a:rPr spc="95" dirty="0"/>
              <a:t>pengambilan</a:t>
            </a:r>
            <a:r>
              <a:rPr spc="-25" dirty="0"/>
              <a:t> </a:t>
            </a:r>
            <a:r>
              <a:rPr spc="75" dirty="0"/>
              <a:t>gambar,</a:t>
            </a:r>
            <a:r>
              <a:rPr spc="-35" dirty="0"/>
              <a:t> </a:t>
            </a:r>
            <a:r>
              <a:rPr spc="85" dirty="0"/>
              <a:t>teks-teks</a:t>
            </a:r>
            <a:r>
              <a:rPr spc="-30" dirty="0"/>
              <a:t> </a:t>
            </a:r>
            <a:r>
              <a:rPr spc="105" dirty="0"/>
              <a:t>pembangun</a:t>
            </a:r>
            <a:r>
              <a:rPr spc="-25" dirty="0"/>
              <a:t> </a:t>
            </a:r>
            <a:r>
              <a:rPr spc="130" dirty="0"/>
              <a:t>cerita </a:t>
            </a:r>
            <a:r>
              <a:rPr spc="-545" dirty="0"/>
              <a:t> </a:t>
            </a:r>
            <a:r>
              <a:rPr spc="85" dirty="0"/>
              <a:t>atau </a:t>
            </a:r>
            <a:r>
              <a:rPr spc="90" dirty="0"/>
              <a:t>narasi juga </a:t>
            </a:r>
            <a:r>
              <a:rPr spc="80" dirty="0"/>
              <a:t>akan </a:t>
            </a:r>
            <a:r>
              <a:rPr spc="95" dirty="0"/>
              <a:t>dihadirkan. </a:t>
            </a:r>
            <a:r>
              <a:rPr spc="110" dirty="0"/>
              <a:t>Antara </a:t>
            </a:r>
            <a:r>
              <a:rPr spc="95" dirty="0"/>
              <a:t>teks </a:t>
            </a:r>
            <a:r>
              <a:rPr spc="85" dirty="0"/>
              <a:t>visual </a:t>
            </a:r>
            <a:r>
              <a:rPr spc="110" dirty="0"/>
              <a:t>berupa gambar </a:t>
            </a:r>
            <a:r>
              <a:rPr spc="100" dirty="0"/>
              <a:t>ilustrasi dan </a:t>
            </a:r>
            <a:r>
              <a:rPr spc="105" dirty="0"/>
              <a:t>teks </a:t>
            </a:r>
            <a:r>
              <a:rPr spc="-545" dirty="0"/>
              <a:t> </a:t>
            </a:r>
            <a:r>
              <a:rPr spc="105" dirty="0"/>
              <a:t>verbal</a:t>
            </a:r>
            <a:r>
              <a:rPr dirty="0"/>
              <a:t> </a:t>
            </a:r>
            <a:r>
              <a:rPr spc="85" dirty="0"/>
              <a:t>yang</a:t>
            </a:r>
            <a:r>
              <a:rPr spc="20" dirty="0"/>
              <a:t> </a:t>
            </a:r>
            <a:r>
              <a:rPr spc="110" dirty="0"/>
              <a:t>berupa</a:t>
            </a:r>
            <a:r>
              <a:rPr spc="20" dirty="0"/>
              <a:t> </a:t>
            </a:r>
            <a:r>
              <a:rPr spc="65" dirty="0"/>
              <a:t>kata-kata</a:t>
            </a:r>
            <a:r>
              <a:rPr spc="20" dirty="0"/>
              <a:t> </a:t>
            </a:r>
            <a:r>
              <a:rPr spc="75" dirty="0"/>
              <a:t>akan</a:t>
            </a:r>
            <a:r>
              <a:rPr spc="20" dirty="0"/>
              <a:t> </a:t>
            </a:r>
            <a:r>
              <a:rPr spc="75" dirty="0"/>
              <a:t>sama-sama</a:t>
            </a:r>
            <a:r>
              <a:rPr dirty="0"/>
              <a:t> </a:t>
            </a:r>
            <a:r>
              <a:rPr spc="95" dirty="0"/>
              <a:t>saling</a:t>
            </a:r>
            <a:r>
              <a:rPr spc="20" dirty="0"/>
              <a:t> </a:t>
            </a:r>
            <a:r>
              <a:rPr spc="100" dirty="0"/>
              <a:t>mendukung</a:t>
            </a:r>
            <a:r>
              <a:rPr spc="25" dirty="0"/>
              <a:t> </a:t>
            </a:r>
            <a:r>
              <a:rPr spc="80" dirty="0"/>
              <a:t>jalannya</a:t>
            </a:r>
            <a:r>
              <a:rPr spc="5" dirty="0"/>
              <a:t> </a:t>
            </a:r>
            <a:r>
              <a:rPr spc="130" dirty="0"/>
              <a:t>cerita</a:t>
            </a:r>
            <a:r>
              <a:rPr spc="15" dirty="0"/>
              <a:t> </a:t>
            </a:r>
            <a:r>
              <a:rPr spc="90" dirty="0"/>
              <a:t>yang </a:t>
            </a:r>
            <a:r>
              <a:rPr spc="-545" dirty="0"/>
              <a:t> </a:t>
            </a:r>
            <a:r>
              <a:rPr spc="100" dirty="0"/>
              <a:t>ingin</a:t>
            </a:r>
            <a:r>
              <a:rPr spc="-55" dirty="0"/>
              <a:t> </a:t>
            </a:r>
            <a:r>
              <a:rPr spc="85" dirty="0"/>
              <a:t>disampaikan.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49469" y="1119504"/>
            <a:ext cx="4902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5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68340" y="1098550"/>
            <a:ext cx="937260" cy="3530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745"/>
              </a:lnSpc>
            </a:pPr>
            <a:r>
              <a:rPr sz="2400" spc="7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400" spc="100" dirty="0">
                <a:solidFill>
                  <a:srgbClr val="385622"/>
                </a:solidFill>
                <a:latin typeface="Arial MT"/>
                <a:cs typeface="Arial MT"/>
              </a:rPr>
              <a:t>o</a:t>
            </a:r>
            <a:r>
              <a:rPr sz="2400" spc="135" dirty="0">
                <a:solidFill>
                  <a:srgbClr val="385622"/>
                </a:solidFill>
                <a:latin typeface="Arial MT"/>
                <a:cs typeface="Arial MT"/>
              </a:rPr>
              <a:t>mik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23709" y="1119504"/>
            <a:ext cx="46050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4719" algn="l"/>
                <a:tab pos="2410460" algn="l"/>
                <a:tab pos="3401695" algn="l"/>
              </a:tabLst>
            </a:pP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21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ing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isa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5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ya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3297" y="1404492"/>
            <a:ext cx="9577070" cy="368427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95"/>
              </a:spcBef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Jika</a:t>
            </a:r>
            <a:r>
              <a:rPr sz="2000" spc="-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diamati</a:t>
            </a:r>
            <a:r>
              <a:rPr sz="2000" spc="-1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5" dirty="0">
                <a:solidFill>
                  <a:srgbClr val="385622"/>
                </a:solidFill>
                <a:latin typeface="Arial MT"/>
                <a:cs typeface="Arial MT"/>
              </a:rPr>
              <a:t>dari</a:t>
            </a:r>
            <a:r>
              <a:rPr sz="2000" spc="-1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kehadirannya</a:t>
            </a:r>
            <a:r>
              <a:rPr sz="2000" spc="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sebagai</a:t>
            </a:r>
            <a:r>
              <a:rPr sz="2000" spc="-1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sebuah</a:t>
            </a:r>
            <a:r>
              <a:rPr sz="2000" spc="-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karya</a:t>
            </a:r>
            <a:r>
              <a:rPr sz="2000" spc="-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rupa</a:t>
            </a:r>
            <a:r>
              <a:rPr sz="2000" spc="-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maka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akan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tampak</a:t>
            </a:r>
            <a:endParaRPr sz="2000">
              <a:latin typeface="Arial MT"/>
              <a:cs typeface="Arial MT"/>
            </a:endParaRPr>
          </a:p>
          <a:p>
            <a:pPr marL="12700" algn="just">
              <a:lnSpc>
                <a:spcPct val="100000"/>
              </a:lnSpc>
              <a:spcBef>
                <a:spcPts val="1200"/>
              </a:spcBef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ada</a:t>
            </a:r>
            <a:r>
              <a:rPr sz="2000" spc="-8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perbedaannya.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Arial MT"/>
              <a:cs typeface="Arial MT"/>
            </a:endParaRPr>
          </a:p>
          <a:p>
            <a:pPr marL="12700" marR="5080" algn="just">
              <a:lnSpc>
                <a:spcPct val="150100"/>
              </a:lnSpc>
            </a:pP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Cergam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adalah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bergambar,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artinya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sebuah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yang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alurnya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diperjelas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dengan keberadaan 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gambar.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Gambar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yang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hadir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adalah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sebuah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gambar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ilustrasi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yang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memperjelas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narasi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yang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dibangun.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Pembaca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akan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diajak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untuk</a:t>
            </a:r>
            <a:r>
              <a:rPr sz="2000" spc="12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membaca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narasi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kemudian</a:t>
            </a:r>
            <a:r>
              <a:rPr sz="2000" spc="7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melihat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gambar</a:t>
            </a:r>
            <a:r>
              <a:rPr sz="2000" spc="78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atau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 sebaliknya.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4779" y="0"/>
            <a:ext cx="5057140" cy="1554480"/>
            <a:chOff x="3954779" y="0"/>
            <a:chExt cx="5057140" cy="1554480"/>
          </a:xfrm>
        </p:grpSpPr>
        <p:sp>
          <p:nvSpPr>
            <p:cNvPr id="3" name="object 3"/>
            <p:cNvSpPr/>
            <p:nvPr/>
          </p:nvSpPr>
          <p:spPr>
            <a:xfrm>
              <a:off x="3961129" y="1269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5044439" y="0"/>
                  </a:moveTo>
                  <a:lnTo>
                    <a:pt x="0" y="0"/>
                  </a:lnTo>
                  <a:lnTo>
                    <a:pt x="0" y="1541779"/>
                  </a:lnTo>
                  <a:lnTo>
                    <a:pt x="5044439" y="1541779"/>
                  </a:lnTo>
                  <a:lnTo>
                    <a:pt x="5044439" y="0"/>
                  </a:lnTo>
                  <a:close/>
                </a:path>
              </a:pathLst>
            </a:custGeom>
            <a:solidFill>
              <a:srgbClr val="E3D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61129" y="1269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0" y="1541779"/>
                  </a:moveTo>
                  <a:lnTo>
                    <a:pt x="5044439" y="1541779"/>
                  </a:lnTo>
                  <a:lnTo>
                    <a:pt x="5044439" y="0"/>
                  </a:lnTo>
                  <a:lnTo>
                    <a:pt x="0" y="0"/>
                  </a:lnTo>
                  <a:lnTo>
                    <a:pt x="0" y="1541779"/>
                  </a:lnTo>
                  <a:close/>
                </a:path>
              </a:pathLst>
            </a:custGeom>
            <a:ln w="12700">
              <a:solidFill>
                <a:srgbClr val="E3DE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296155" y="1512823"/>
            <a:ext cx="6988175" cy="9398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  <a:tabLst>
                <a:tab pos="799465" algn="l"/>
                <a:tab pos="1981200" algn="l"/>
                <a:tab pos="3101340" algn="l"/>
                <a:tab pos="4572635" algn="l"/>
                <a:tab pos="5438775" algn="l"/>
                <a:tab pos="6505575" algn="l"/>
              </a:tabLst>
            </a:pPr>
            <a:r>
              <a:rPr sz="2000" spc="50" dirty="0">
                <a:solidFill>
                  <a:srgbClr val="385622"/>
                </a:solidFill>
                <a:latin typeface="Arial MT"/>
                <a:cs typeface="Arial MT"/>
              </a:rPr>
              <a:t>Pada	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cergam,	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gambar	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dihadirkan	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untuk	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melihat	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dan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1691639" algn="l"/>
                <a:tab pos="2913380" algn="l"/>
                <a:tab pos="4371975" algn="l"/>
                <a:tab pos="5611495" algn="l"/>
              </a:tabLst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17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5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b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h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p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ris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spc="185" dirty="0">
                <a:solidFill>
                  <a:srgbClr val="385622"/>
                </a:solidFill>
                <a:latin typeface="Arial MT"/>
                <a:cs typeface="Arial MT"/>
              </a:rPr>
              <a:t>w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ga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ga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2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96155" y="2427477"/>
            <a:ext cx="4857115" cy="9398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  <a:tabLst>
                <a:tab pos="1285240" algn="l"/>
                <a:tab pos="2278380" algn="l"/>
                <a:tab pos="3312160" algn="l"/>
              </a:tabLst>
            </a:pP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ekspresi	tokoh,	situasi	lingkungan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1315720" algn="l"/>
                <a:tab pos="2184400" algn="l"/>
                <a:tab pos="4089400" algn="l"/>
              </a:tabLst>
            </a:pP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uasana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y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g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40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spc="145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50" dirty="0">
                <a:solidFill>
                  <a:srgbClr val="385622"/>
                </a:solidFill>
                <a:latin typeface="Arial MT"/>
                <a:cs typeface="Arial MT"/>
              </a:rPr>
              <a:t>l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76384" y="2427477"/>
            <a:ext cx="1047750" cy="9398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sekitar</a:t>
            </a:r>
            <a:endParaRPr sz="2000">
              <a:latin typeface="Arial MT"/>
              <a:cs typeface="Arial MT"/>
            </a:endParaRPr>
          </a:p>
          <a:p>
            <a:pPr marL="233679">
              <a:lnSpc>
                <a:spcPct val="100000"/>
              </a:lnSpc>
              <a:spcBef>
                <a:spcPts val="1200"/>
              </a:spcBef>
            </a:pPr>
            <a:r>
              <a:rPr sz="2000" spc="175" dirty="0">
                <a:solidFill>
                  <a:srgbClr val="385622"/>
                </a:solidFill>
                <a:latin typeface="Arial MT"/>
                <a:cs typeface="Arial MT"/>
              </a:rPr>
              <a:t>c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150" dirty="0">
                <a:solidFill>
                  <a:srgbClr val="385622"/>
                </a:solidFill>
                <a:latin typeface="Arial MT"/>
                <a:cs typeface="Arial MT"/>
              </a:rPr>
              <a:t>ri</a:t>
            </a:r>
            <a:r>
              <a:rPr sz="2000" spc="16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a.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51185" y="2427477"/>
            <a:ext cx="1031875" cy="9398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295"/>
              </a:spcBef>
            </a:pPr>
            <a:r>
              <a:rPr sz="2000" spc="2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p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endParaRPr sz="2000">
              <a:latin typeface="Arial MT"/>
              <a:cs typeface="Arial MT"/>
            </a:endParaRPr>
          </a:p>
          <a:p>
            <a:pPr marR="8890" algn="r">
              <a:lnSpc>
                <a:spcPct val="100000"/>
              </a:lnSpc>
              <a:spcBef>
                <a:spcPts val="1200"/>
              </a:spcBef>
            </a:pP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Setiap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96155" y="3342131"/>
            <a:ext cx="6985000" cy="13970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90"/>
              </a:spcBef>
            </a:pP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halaman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akan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hadir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satu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gambar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ilustrasi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dan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akan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diberikan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narasi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 </a:t>
            </a:r>
            <a:r>
              <a:rPr sz="2000" spc="125" dirty="0">
                <a:solidFill>
                  <a:srgbClr val="385622"/>
                </a:solidFill>
                <a:latin typeface="Arial MT"/>
                <a:cs typeface="Arial MT"/>
              </a:rPr>
              <a:t>dari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satu halaman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ke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halaman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lainnya.</a:t>
            </a:r>
            <a:r>
              <a:rPr sz="2000" spc="-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Begitulah</a:t>
            </a:r>
            <a:r>
              <a:rPr sz="2000" spc="-7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cara</a:t>
            </a:r>
            <a:r>
              <a:rPr sz="2000" spc="-2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5" dirty="0">
                <a:solidFill>
                  <a:srgbClr val="385622"/>
                </a:solidFill>
                <a:latin typeface="Arial MT"/>
                <a:cs typeface="Arial MT"/>
              </a:rPr>
              <a:t>bercerita</a:t>
            </a:r>
            <a:r>
              <a:rPr sz="2000" spc="-5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karya</a:t>
            </a:r>
            <a:r>
              <a:rPr sz="2000" spc="-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cergam.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959" y="1778000"/>
            <a:ext cx="2931160" cy="2984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4779" y="0"/>
            <a:ext cx="5057140" cy="1554480"/>
            <a:chOff x="3954779" y="0"/>
            <a:chExt cx="5057140" cy="1554480"/>
          </a:xfrm>
        </p:grpSpPr>
        <p:sp>
          <p:nvSpPr>
            <p:cNvPr id="3" name="object 3"/>
            <p:cNvSpPr/>
            <p:nvPr/>
          </p:nvSpPr>
          <p:spPr>
            <a:xfrm>
              <a:off x="3961129" y="1269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5044439" y="0"/>
                  </a:moveTo>
                  <a:lnTo>
                    <a:pt x="0" y="0"/>
                  </a:lnTo>
                  <a:lnTo>
                    <a:pt x="0" y="1541779"/>
                  </a:lnTo>
                  <a:lnTo>
                    <a:pt x="5044439" y="1541779"/>
                  </a:lnTo>
                  <a:lnTo>
                    <a:pt x="5044439" y="0"/>
                  </a:lnTo>
                  <a:close/>
                </a:path>
              </a:pathLst>
            </a:custGeom>
            <a:solidFill>
              <a:srgbClr val="E3D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61129" y="1269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0" y="1541779"/>
                  </a:moveTo>
                  <a:lnTo>
                    <a:pt x="5044439" y="1541779"/>
                  </a:lnTo>
                  <a:lnTo>
                    <a:pt x="5044439" y="0"/>
                  </a:lnTo>
                  <a:lnTo>
                    <a:pt x="0" y="0"/>
                  </a:lnTo>
                  <a:lnTo>
                    <a:pt x="0" y="1541779"/>
                  </a:lnTo>
                  <a:close/>
                </a:path>
              </a:pathLst>
            </a:custGeom>
            <a:ln w="12700">
              <a:solidFill>
                <a:srgbClr val="E3DE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810250" y="1512823"/>
            <a:ext cx="5415915" cy="3683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95"/>
              </a:spcBef>
            </a:pP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Sementara</a:t>
            </a:r>
            <a:r>
              <a:rPr sz="2000" spc="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komik</a:t>
            </a:r>
            <a:r>
              <a:rPr sz="2000" spc="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merupakan</a:t>
            </a:r>
            <a:r>
              <a:rPr sz="2000" spc="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sebuah</a:t>
            </a:r>
            <a:r>
              <a:rPr sz="2000" spc="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cerita </a:t>
            </a:r>
            <a:r>
              <a:rPr sz="2000" spc="-5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berupa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rangkaian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gambar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yang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terpisah-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pisah,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tetapi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berkaitan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dalam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isi;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dapat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dilengkapi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dengan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ataupun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tanpa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naskah.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Komik</a:t>
            </a:r>
            <a:r>
              <a:rPr sz="2000" spc="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biasanya</a:t>
            </a:r>
            <a:r>
              <a:rPr sz="2000" spc="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dicetak</a:t>
            </a:r>
            <a:r>
              <a:rPr sz="2000" spc="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di</a:t>
            </a:r>
            <a:r>
              <a:rPr sz="2000" spc="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atas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kertas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yang </a:t>
            </a:r>
            <a:r>
              <a:rPr sz="2000" spc="-5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berupa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rangkaian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gambar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dan dilengkapi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dengan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teks,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yaitu narasi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yang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berfungsi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sebagai</a:t>
            </a:r>
            <a:r>
              <a:rPr sz="2000" spc="-6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penjelasan</a:t>
            </a:r>
            <a:r>
              <a:rPr sz="2000" spc="-2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dialog.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60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92619" y="12700"/>
            <a:ext cx="5057140" cy="1554480"/>
            <a:chOff x="6992619" y="12700"/>
            <a:chExt cx="5057140" cy="1554480"/>
          </a:xfrm>
        </p:grpSpPr>
        <p:sp>
          <p:nvSpPr>
            <p:cNvPr id="3" name="object 3"/>
            <p:cNvSpPr/>
            <p:nvPr/>
          </p:nvSpPr>
          <p:spPr>
            <a:xfrm>
              <a:off x="6998969" y="19050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5044439" y="0"/>
                  </a:moveTo>
                  <a:lnTo>
                    <a:pt x="0" y="0"/>
                  </a:lnTo>
                  <a:lnTo>
                    <a:pt x="0" y="1541779"/>
                  </a:lnTo>
                  <a:lnTo>
                    <a:pt x="5044439" y="1541779"/>
                  </a:lnTo>
                  <a:lnTo>
                    <a:pt x="5044439" y="0"/>
                  </a:lnTo>
                  <a:close/>
                </a:path>
              </a:pathLst>
            </a:custGeom>
            <a:solidFill>
              <a:srgbClr val="E3D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98969" y="19050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0" y="1541779"/>
                  </a:moveTo>
                  <a:lnTo>
                    <a:pt x="5044439" y="1541779"/>
                  </a:lnTo>
                  <a:lnTo>
                    <a:pt x="5044439" y="0"/>
                  </a:lnTo>
                  <a:lnTo>
                    <a:pt x="0" y="0"/>
                  </a:lnTo>
                  <a:lnTo>
                    <a:pt x="0" y="1541779"/>
                  </a:lnTo>
                  <a:close/>
                </a:path>
              </a:pathLst>
            </a:custGeom>
            <a:ln w="12700">
              <a:solidFill>
                <a:srgbClr val="E3DE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769609" y="583627"/>
            <a:ext cx="5814060" cy="1398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105"/>
              </a:spcBef>
            </a:pP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Penggunaan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gambar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dan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teks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yang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berupa </a:t>
            </a:r>
            <a:r>
              <a:rPr sz="2000" spc="-5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narasi,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memungkinkan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pesan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yang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akan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disampaikan</a:t>
            </a:r>
            <a:r>
              <a:rPr sz="2000" spc="509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menjadi</a:t>
            </a:r>
            <a:r>
              <a:rPr sz="2000" spc="4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lebih</a:t>
            </a:r>
            <a:r>
              <a:rPr sz="2000" spc="48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jelas.</a:t>
            </a:r>
            <a:r>
              <a:rPr sz="2000" spc="51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Sehingga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69609" y="1956561"/>
            <a:ext cx="36163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  <a:tabLst>
                <a:tab pos="1125220" algn="l"/>
                <a:tab pos="1960880" algn="l"/>
                <a:tab pos="2026920" algn="l"/>
                <a:tab pos="3004820" algn="l"/>
              </a:tabLst>
            </a:pP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komik	bisa		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digunakan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p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y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p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45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p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y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g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55784" y="1956561"/>
            <a:ext cx="106299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820" marR="5080" indent="-198120">
              <a:lnSpc>
                <a:spcPct val="150100"/>
              </a:lnSpc>
              <a:spcBef>
                <a:spcPts val="100"/>
              </a:spcBef>
            </a:pP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sebagai </a:t>
            </a:r>
            <a:r>
              <a:rPr sz="2000" spc="-5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fe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spc="30" dirty="0">
                <a:solidFill>
                  <a:srgbClr val="385622"/>
                </a:solidFill>
                <a:latin typeface="Arial MT"/>
                <a:cs typeface="Arial MT"/>
              </a:rPr>
              <a:t>f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69609" y="3023870"/>
            <a:ext cx="44938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95120" algn="l"/>
                <a:tab pos="3284220" algn="l"/>
              </a:tabLst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memiliki	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kekuatan	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tersendiri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87126" y="1956561"/>
            <a:ext cx="7962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780" algn="just">
              <a:lnSpc>
                <a:spcPct val="150000"/>
              </a:lnSpc>
              <a:spcBef>
                <a:spcPts val="100"/>
              </a:spcBef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ia  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o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k 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dalam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69609" y="3328923"/>
            <a:ext cx="5813425" cy="2312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95"/>
              </a:spcBef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menggambarkan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sebuah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karena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pada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masing-masing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panel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dibuat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keadaan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 yang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mendukung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alur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cerita.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Dalam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bahasa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komik,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dialog-dialog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dimunculkan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secara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singkat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dan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menarik.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60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800" y="0"/>
            <a:ext cx="12021820" cy="1554480"/>
            <a:chOff x="177800" y="0"/>
            <a:chExt cx="12021820" cy="1554480"/>
          </a:xfrm>
        </p:grpSpPr>
        <p:sp>
          <p:nvSpPr>
            <p:cNvPr id="3" name="object 3"/>
            <p:cNvSpPr/>
            <p:nvPr/>
          </p:nvSpPr>
          <p:spPr>
            <a:xfrm>
              <a:off x="184150" y="1269"/>
              <a:ext cx="12009120" cy="1541780"/>
            </a:xfrm>
            <a:custGeom>
              <a:avLst/>
              <a:gdLst/>
              <a:ahLst/>
              <a:cxnLst/>
              <a:rect l="l" t="t" r="r" b="b"/>
              <a:pathLst>
                <a:path w="12009120" h="1541780">
                  <a:moveTo>
                    <a:pt x="12009120" y="0"/>
                  </a:moveTo>
                  <a:lnTo>
                    <a:pt x="0" y="0"/>
                  </a:lnTo>
                  <a:lnTo>
                    <a:pt x="0" y="1541779"/>
                  </a:lnTo>
                  <a:lnTo>
                    <a:pt x="12009120" y="1541779"/>
                  </a:lnTo>
                  <a:lnTo>
                    <a:pt x="12009120" y="0"/>
                  </a:lnTo>
                  <a:close/>
                </a:path>
              </a:pathLst>
            </a:custGeom>
            <a:solidFill>
              <a:srgbClr val="E3D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4150" y="1269"/>
              <a:ext cx="12009120" cy="1541780"/>
            </a:xfrm>
            <a:custGeom>
              <a:avLst/>
              <a:gdLst/>
              <a:ahLst/>
              <a:cxnLst/>
              <a:rect l="l" t="t" r="r" b="b"/>
              <a:pathLst>
                <a:path w="12009120" h="1541780">
                  <a:moveTo>
                    <a:pt x="0" y="1541779"/>
                  </a:moveTo>
                  <a:lnTo>
                    <a:pt x="12009120" y="1541779"/>
                  </a:lnTo>
                  <a:lnTo>
                    <a:pt x="12009120" y="0"/>
                  </a:lnTo>
                  <a:lnTo>
                    <a:pt x="0" y="0"/>
                  </a:lnTo>
                  <a:lnTo>
                    <a:pt x="0" y="1541779"/>
                  </a:lnTo>
                  <a:close/>
                </a:path>
              </a:pathLst>
            </a:custGeom>
            <a:ln w="12700">
              <a:solidFill>
                <a:srgbClr val="E3DE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912620" y="3890136"/>
            <a:ext cx="1308100" cy="411480"/>
          </a:xfrm>
          <a:custGeom>
            <a:avLst/>
            <a:gdLst/>
            <a:ahLst/>
            <a:cxnLst/>
            <a:rect l="l" t="t" r="r" b="b"/>
            <a:pathLst>
              <a:path w="1308100" h="411479">
                <a:moveTo>
                  <a:pt x="1308100" y="0"/>
                </a:moveTo>
                <a:lnTo>
                  <a:pt x="0" y="0"/>
                </a:lnTo>
                <a:lnTo>
                  <a:pt x="0" y="411480"/>
                </a:lnTo>
                <a:lnTo>
                  <a:pt x="1308100" y="411480"/>
                </a:lnTo>
                <a:lnTo>
                  <a:pt x="13081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7840" y="964057"/>
            <a:ext cx="1094740" cy="4114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85"/>
              </a:lnSpc>
            </a:pPr>
            <a:r>
              <a:rPr b="0" spc="110" dirty="0">
                <a:latin typeface="Arial MT"/>
                <a:cs typeface="Arial MT"/>
              </a:rPr>
              <a:t>K</a:t>
            </a:r>
            <a:r>
              <a:rPr b="0" spc="135" dirty="0">
                <a:latin typeface="Arial MT"/>
                <a:cs typeface="Arial MT"/>
              </a:rPr>
              <a:t>o</a:t>
            </a:r>
            <a:r>
              <a:rPr b="0" spc="160" dirty="0">
                <a:latin typeface="Arial MT"/>
                <a:cs typeface="Arial MT"/>
              </a:rPr>
              <a:t>mik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12341" y="1030604"/>
            <a:ext cx="94367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menghadirkan</a:t>
            </a:r>
            <a:r>
              <a:rPr sz="2000" spc="2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tokoh</a:t>
            </a:r>
            <a:r>
              <a:rPr sz="2000" spc="204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yang</a:t>
            </a:r>
            <a:r>
              <a:rPr sz="2000" spc="1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5" dirty="0">
                <a:solidFill>
                  <a:srgbClr val="385622"/>
                </a:solidFill>
                <a:latin typeface="Arial MT"/>
                <a:cs typeface="Arial MT"/>
              </a:rPr>
              <a:t>berbicara</a:t>
            </a:r>
            <a:r>
              <a:rPr sz="2000" spc="204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langsung</a:t>
            </a:r>
            <a:r>
              <a:rPr sz="2000" spc="2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lewat</a:t>
            </a:r>
            <a:r>
              <a:rPr sz="2000" spc="18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balon</a:t>
            </a:r>
            <a:r>
              <a:rPr sz="2000" spc="1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kata,</a:t>
            </a:r>
            <a:r>
              <a:rPr sz="2000" spc="2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sementara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140" y="1380426"/>
            <a:ext cx="10667365" cy="432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100"/>
              </a:spcBef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perkataan</a:t>
            </a:r>
            <a:r>
              <a:rPr sz="2000" spc="-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seorang</a:t>
            </a:r>
            <a:r>
              <a:rPr sz="2000" spc="-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tokoh</a:t>
            </a:r>
            <a:r>
              <a:rPr sz="20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pada</a:t>
            </a:r>
            <a:r>
              <a:rPr sz="20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cergam</a:t>
            </a:r>
            <a:r>
              <a:rPr sz="20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dihadirkan</a:t>
            </a:r>
            <a:r>
              <a:rPr sz="20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pada</a:t>
            </a:r>
            <a:r>
              <a:rPr sz="20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narasi</a:t>
            </a:r>
            <a:r>
              <a:rPr sz="2000" spc="-1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cerita,</a:t>
            </a:r>
            <a:r>
              <a:rPr sz="2000" spc="-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tanpa</a:t>
            </a:r>
            <a:r>
              <a:rPr sz="20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balon</a:t>
            </a:r>
            <a:r>
              <a:rPr sz="2000" spc="-2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kata </a:t>
            </a:r>
            <a:r>
              <a:rPr sz="2000" spc="-5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dan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hadir</a:t>
            </a:r>
            <a:r>
              <a:rPr sz="2000" spc="12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tersendiri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pada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bagian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bawah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gambar.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Jadi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pada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komik,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bisa </a:t>
            </a:r>
            <a:r>
              <a:rPr sz="2000" spc="-5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dibangun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dengan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gerak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tubuh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tokoh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dan permainan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bentuk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panel,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percakapan tap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tokoh</a:t>
            </a:r>
            <a:r>
              <a:rPr sz="2000" spc="-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dalam</a:t>
            </a:r>
            <a:r>
              <a:rPr sz="20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balon</a:t>
            </a:r>
            <a:r>
              <a:rPr sz="20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kata</a:t>
            </a:r>
            <a:r>
              <a:rPr sz="2000" spc="-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serta</a:t>
            </a:r>
            <a:r>
              <a:rPr sz="20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keterangan</a:t>
            </a:r>
            <a:r>
              <a:rPr sz="2000" spc="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singkat</a:t>
            </a:r>
            <a:r>
              <a:rPr sz="2000" spc="-2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mengenai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waktu.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000">
              <a:latin typeface="Arial MT"/>
              <a:cs typeface="Arial MT"/>
            </a:endParaRPr>
          </a:p>
          <a:p>
            <a:pPr marL="12700" marR="8255" algn="just">
              <a:lnSpc>
                <a:spcPct val="147300"/>
              </a:lnSpc>
            </a:pP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Sementara</a:t>
            </a:r>
            <a:r>
              <a:rPr sz="2000" spc="-1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800" spc="145" dirty="0">
                <a:solidFill>
                  <a:srgbClr val="385622"/>
                </a:solidFill>
                <a:latin typeface="Arial MT"/>
                <a:cs typeface="Arial MT"/>
              </a:rPr>
              <a:t>cergam</a:t>
            </a:r>
            <a:r>
              <a:rPr sz="2000" spc="145" dirty="0">
                <a:solidFill>
                  <a:srgbClr val="385622"/>
                </a:solidFill>
                <a:latin typeface="Arial MT"/>
                <a:cs typeface="Arial MT"/>
              </a:rPr>
              <a:t>,</a:t>
            </a:r>
            <a:r>
              <a:rPr sz="2000" spc="-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</a:t>
            </a:r>
            <a:r>
              <a:rPr sz="2000" spc="-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dibangun</a:t>
            </a:r>
            <a:r>
              <a:rPr sz="2000" spc="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hanya</a:t>
            </a:r>
            <a:r>
              <a:rPr sz="2000" spc="-1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5" dirty="0">
                <a:solidFill>
                  <a:srgbClr val="385622"/>
                </a:solidFill>
                <a:latin typeface="Arial MT"/>
                <a:cs typeface="Arial MT"/>
              </a:rPr>
              <a:t>dari</a:t>
            </a:r>
            <a:r>
              <a:rPr sz="2000" spc="-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teks</a:t>
            </a:r>
            <a:r>
              <a:rPr sz="2000" spc="-1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verbal</a:t>
            </a:r>
            <a:r>
              <a:rPr sz="2000" spc="-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berupa</a:t>
            </a:r>
            <a:r>
              <a:rPr sz="2000" spc="-1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narasi</a:t>
            </a:r>
            <a:r>
              <a:rPr sz="2000" spc="-1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saja</a:t>
            </a:r>
            <a:r>
              <a:rPr sz="2000" spc="-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yang </a:t>
            </a:r>
            <a:r>
              <a:rPr sz="2000" spc="-5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dihadirkan 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“diluar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area”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gambar,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tanpa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adanya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permainan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panel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dan balon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kata.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Komik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menjadi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gambar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yang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bercerita,</a:t>
            </a:r>
            <a:r>
              <a:rPr sz="2000" spc="12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sementara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cergam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menjadi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yang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bergambar.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47720" y="0"/>
            <a:ext cx="5539740" cy="1554480"/>
            <a:chOff x="3347720" y="0"/>
            <a:chExt cx="5539740" cy="1554480"/>
          </a:xfrm>
        </p:grpSpPr>
        <p:sp>
          <p:nvSpPr>
            <p:cNvPr id="3" name="object 3"/>
            <p:cNvSpPr/>
            <p:nvPr/>
          </p:nvSpPr>
          <p:spPr>
            <a:xfrm>
              <a:off x="3354070" y="1269"/>
              <a:ext cx="5527040" cy="1541780"/>
            </a:xfrm>
            <a:custGeom>
              <a:avLst/>
              <a:gdLst/>
              <a:ahLst/>
              <a:cxnLst/>
              <a:rect l="l" t="t" r="r" b="b"/>
              <a:pathLst>
                <a:path w="5527040" h="1541780">
                  <a:moveTo>
                    <a:pt x="5527039" y="0"/>
                  </a:moveTo>
                  <a:lnTo>
                    <a:pt x="0" y="0"/>
                  </a:lnTo>
                  <a:lnTo>
                    <a:pt x="0" y="1541779"/>
                  </a:lnTo>
                  <a:lnTo>
                    <a:pt x="5527039" y="1541779"/>
                  </a:lnTo>
                  <a:lnTo>
                    <a:pt x="5527039" y="0"/>
                  </a:lnTo>
                  <a:close/>
                </a:path>
              </a:pathLst>
            </a:custGeom>
            <a:solidFill>
              <a:srgbClr val="E3D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54070" y="1269"/>
              <a:ext cx="5527040" cy="1541780"/>
            </a:xfrm>
            <a:custGeom>
              <a:avLst/>
              <a:gdLst/>
              <a:ahLst/>
              <a:cxnLst/>
              <a:rect l="l" t="t" r="r" b="b"/>
              <a:pathLst>
                <a:path w="5527040" h="1541780">
                  <a:moveTo>
                    <a:pt x="0" y="1541779"/>
                  </a:moveTo>
                  <a:lnTo>
                    <a:pt x="5527039" y="1541779"/>
                  </a:lnTo>
                  <a:lnTo>
                    <a:pt x="5527039" y="0"/>
                  </a:lnTo>
                  <a:lnTo>
                    <a:pt x="0" y="0"/>
                  </a:lnTo>
                  <a:lnTo>
                    <a:pt x="0" y="1541779"/>
                  </a:lnTo>
                  <a:close/>
                </a:path>
              </a:pathLst>
            </a:custGeom>
            <a:ln w="12700">
              <a:solidFill>
                <a:srgbClr val="E3DE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30876" y="679196"/>
            <a:ext cx="15963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45" dirty="0">
                <a:latin typeface="Arial MT"/>
                <a:cs typeface="Arial MT"/>
              </a:rPr>
              <a:t>T</a:t>
            </a:r>
            <a:r>
              <a:rPr sz="3200" b="0" spc="120" dirty="0">
                <a:latin typeface="Arial MT"/>
                <a:cs typeface="Arial MT"/>
              </a:rPr>
              <a:t>U</a:t>
            </a:r>
            <a:r>
              <a:rPr sz="3200" b="0" spc="-60" dirty="0">
                <a:latin typeface="Arial MT"/>
                <a:cs typeface="Arial MT"/>
              </a:rPr>
              <a:t>G</a:t>
            </a:r>
            <a:r>
              <a:rPr sz="3200" b="0" spc="75" dirty="0">
                <a:latin typeface="Arial MT"/>
                <a:cs typeface="Arial MT"/>
              </a:rPr>
              <a:t>A</a:t>
            </a:r>
            <a:r>
              <a:rPr sz="3200" b="0" spc="80" dirty="0">
                <a:latin typeface="Arial MT"/>
                <a:cs typeface="Arial MT"/>
              </a:rPr>
              <a:t>S</a:t>
            </a:r>
            <a:r>
              <a:rPr sz="3200" b="0" spc="175" dirty="0">
                <a:latin typeface="Arial MT"/>
                <a:cs typeface="Arial MT"/>
              </a:rPr>
              <a:t>!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2140" y="1519300"/>
            <a:ext cx="10690225" cy="231267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60020" indent="-147955">
              <a:lnSpc>
                <a:spcPct val="100000"/>
              </a:lnSpc>
              <a:spcBef>
                <a:spcPts val="1300"/>
              </a:spcBef>
              <a:buChar char="-"/>
              <a:tabLst>
                <a:tab pos="160655" algn="l"/>
              </a:tabLst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Merancang</a:t>
            </a:r>
            <a:r>
              <a:rPr sz="2000" spc="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</a:t>
            </a:r>
            <a:r>
              <a:rPr sz="2000" spc="-5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bergambar</a:t>
            </a:r>
            <a:r>
              <a:rPr sz="2000" spc="-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tentang</a:t>
            </a:r>
            <a:r>
              <a:rPr sz="2000" spc="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</a:t>
            </a:r>
            <a:r>
              <a:rPr sz="2000" spc="-5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rakyat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yang</a:t>
            </a:r>
            <a:r>
              <a:rPr sz="2000" spc="-2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ada</a:t>
            </a:r>
            <a:r>
              <a:rPr sz="2000" spc="-6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di</a:t>
            </a:r>
            <a:r>
              <a:rPr sz="2000" spc="-8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provinsi</a:t>
            </a:r>
            <a:r>
              <a:rPr sz="2000" spc="-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Lampung.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  <a:buChar char="-"/>
              <a:tabLst>
                <a:tab pos="224154" algn="l"/>
                <a:tab pos="2697480" algn="l"/>
                <a:tab pos="5339715" algn="l"/>
                <a:tab pos="7641590" algn="l"/>
                <a:tab pos="9218930" algn="l"/>
              </a:tabLst>
            </a:pP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G</a:t>
            </a:r>
            <a:r>
              <a:rPr sz="2000" spc="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g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-1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si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-114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75" dirty="0">
                <a:solidFill>
                  <a:srgbClr val="385622"/>
                </a:solidFill>
                <a:latin typeface="Arial MT"/>
                <a:cs typeface="Arial MT"/>
              </a:rPr>
              <a:t>c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18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it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is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-114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ng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v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17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si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-1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75" dirty="0">
                <a:solidFill>
                  <a:srgbClr val="385622"/>
                </a:solidFill>
                <a:latin typeface="Arial MT"/>
                <a:cs typeface="Arial MT"/>
              </a:rPr>
              <a:t>c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18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it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-114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y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g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5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145" dirty="0">
                <a:solidFill>
                  <a:srgbClr val="385622"/>
                </a:solidFill>
                <a:latin typeface="Arial MT"/>
                <a:cs typeface="Arial MT"/>
              </a:rPr>
              <a:t>b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17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y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30" dirty="0">
                <a:solidFill>
                  <a:srgbClr val="385622"/>
                </a:solidFill>
                <a:latin typeface="Arial MT"/>
                <a:cs typeface="Arial MT"/>
              </a:rPr>
              <a:t>(</a:t>
            </a:r>
            <a:r>
              <a:rPr sz="2000" spc="195" dirty="0">
                <a:solidFill>
                  <a:srgbClr val="385622"/>
                </a:solidFill>
                <a:latin typeface="Arial MT"/>
                <a:cs typeface="Arial MT"/>
              </a:rPr>
              <a:t>c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170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n 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sumber</a:t>
            </a:r>
            <a:r>
              <a:rPr sz="2000" spc="-5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cerita).</a:t>
            </a:r>
            <a:endParaRPr sz="2000">
              <a:latin typeface="Arial MT"/>
              <a:cs typeface="Arial MT"/>
            </a:endParaRPr>
          </a:p>
          <a:p>
            <a:pPr marL="12700" marR="7620">
              <a:lnSpc>
                <a:spcPct val="150000"/>
              </a:lnSpc>
              <a:buChar char="-"/>
              <a:tabLst>
                <a:tab pos="238760" algn="l"/>
                <a:tab pos="239395" algn="l"/>
                <a:tab pos="1231900" algn="l"/>
                <a:tab pos="2057400" algn="l"/>
                <a:tab pos="3078480" algn="l"/>
                <a:tab pos="4290695" algn="l"/>
                <a:tab pos="5034915" algn="l"/>
                <a:tab pos="6233795" algn="l"/>
                <a:tab pos="6968490" algn="l"/>
                <a:tab pos="8878570" algn="l"/>
                <a:tab pos="9641205" algn="l"/>
              </a:tabLst>
            </a:pPr>
            <a:r>
              <a:rPr sz="2000" spc="35" dirty="0">
                <a:solidFill>
                  <a:srgbClr val="385622"/>
                </a:solidFill>
                <a:latin typeface="Arial MT"/>
                <a:cs typeface="Arial MT"/>
              </a:rPr>
              <a:t>O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tp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15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rya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b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17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p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95" dirty="0">
                <a:solidFill>
                  <a:srgbClr val="385622"/>
                </a:solidFill>
                <a:latin typeface="Arial MT"/>
                <a:cs typeface="Arial MT"/>
              </a:rPr>
              <a:t>c</a:t>
            </a:r>
            <a:r>
              <a:rPr sz="2000" spc="17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2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o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us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45" dirty="0">
                <a:solidFill>
                  <a:srgbClr val="385622"/>
                </a:solidFill>
                <a:latin typeface="Arial MT"/>
                <a:cs typeface="Arial MT"/>
              </a:rPr>
              <a:t>l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y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g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y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spc="170" dirty="0">
                <a:solidFill>
                  <a:srgbClr val="385622"/>
                </a:solidFill>
                <a:latin typeface="Arial MT"/>
                <a:cs typeface="Arial MT"/>
              </a:rPr>
              <a:t>p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125" dirty="0">
                <a:solidFill>
                  <a:srgbClr val="385622"/>
                </a:solidFill>
                <a:latin typeface="Arial MT"/>
                <a:cs typeface="Arial MT"/>
              </a:rPr>
              <a:t>b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li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si</a:t>
            </a:r>
            <a:r>
              <a:rPr sz="2000" spc="3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p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p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l</a:t>
            </a:r>
            <a:r>
              <a:rPr sz="2000" spc="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6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f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o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rm 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Instagram</a:t>
            </a:r>
            <a:r>
              <a:rPr sz="20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berjumlah</a:t>
            </a:r>
            <a:r>
              <a:rPr sz="2000" spc="-2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10</a:t>
            </a:r>
            <a:r>
              <a:rPr sz="20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halaman</a:t>
            </a:r>
            <a:r>
              <a:rPr sz="2000" spc="-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50" dirty="0">
                <a:solidFill>
                  <a:srgbClr val="385622"/>
                </a:solidFill>
                <a:latin typeface="Arial MT"/>
                <a:cs typeface="Arial MT"/>
              </a:rPr>
              <a:t>(1</a:t>
            </a:r>
            <a:r>
              <a:rPr sz="20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cover,</a:t>
            </a:r>
            <a:r>
              <a:rPr sz="2000" spc="-6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9</a:t>
            </a:r>
            <a:r>
              <a:rPr sz="20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isi</a:t>
            </a:r>
            <a:r>
              <a:rPr sz="2000" spc="-6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cerita).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0225" y="1605279"/>
            <a:ext cx="21196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34440" algn="l"/>
              </a:tabLst>
            </a:pPr>
            <a:r>
              <a:rPr sz="2000" spc="45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1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15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15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229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16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h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34258" y="1605279"/>
            <a:ext cx="47764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1720" algn="l"/>
                <a:tab pos="2113915" algn="l"/>
                <a:tab pos="3251835" algn="l"/>
                <a:tab pos="4143375" algn="l"/>
              </a:tabLst>
            </a:pPr>
            <a:r>
              <a:rPr sz="2000" spc="15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h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o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30" dirty="0">
                <a:solidFill>
                  <a:srgbClr val="385622"/>
                </a:solidFill>
                <a:latin typeface="Arial MT"/>
                <a:cs typeface="Arial MT"/>
              </a:rPr>
              <a:t>(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45" dirty="0">
                <a:solidFill>
                  <a:srgbClr val="385622"/>
                </a:solidFill>
                <a:latin typeface="Arial MT"/>
                <a:cs typeface="Arial MT"/>
              </a:rPr>
              <a:t>l</a:t>
            </a:r>
            <a:r>
              <a:rPr sz="2000" spc="12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20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o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f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y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,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1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9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9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4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: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1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7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1</a:t>
            </a:r>
            <a:r>
              <a:rPr sz="2000" spc="45" dirty="0">
                <a:solidFill>
                  <a:srgbClr val="385622"/>
                </a:solidFill>
                <a:latin typeface="Arial MT"/>
                <a:cs typeface="Arial MT"/>
              </a:rPr>
              <a:t>),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0225" y="1910079"/>
            <a:ext cx="45758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92580" algn="l"/>
                <a:tab pos="2811780" algn="l"/>
                <a:tab pos="3881120" algn="l"/>
              </a:tabLst>
            </a:pP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p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ng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229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il</a:t>
            </a:r>
            <a:r>
              <a:rPr sz="2000" spc="14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17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si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45" dirty="0">
                <a:solidFill>
                  <a:srgbClr val="385622"/>
                </a:solidFill>
                <a:latin typeface="Arial MT"/>
                <a:cs typeface="Arial MT"/>
              </a:rPr>
              <a:t>l</a:t>
            </a:r>
            <a:r>
              <a:rPr sz="2000" spc="12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h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6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19014" y="1910079"/>
            <a:ext cx="22904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2180" algn="l"/>
                <a:tab pos="1678939" algn="l"/>
              </a:tabLst>
            </a:pP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155" dirty="0">
                <a:solidFill>
                  <a:srgbClr val="385622"/>
                </a:solidFill>
                <a:latin typeface="Arial MT"/>
                <a:cs typeface="Arial MT"/>
              </a:rPr>
              <a:t>y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en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y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g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0225" y="2214562"/>
            <a:ext cx="44500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48460" algn="l"/>
                <a:tab pos="2979420" algn="l"/>
                <a:tab pos="3751579" algn="l"/>
              </a:tabLst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ga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b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il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spi</a:t>
            </a:r>
            <a:r>
              <a:rPr sz="2000" spc="5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si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50" dirty="0">
                <a:solidFill>
                  <a:srgbClr val="385622"/>
                </a:solidFill>
                <a:latin typeface="Arial MT"/>
                <a:cs typeface="Arial MT"/>
              </a:rPr>
              <a:t>ri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rya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37734" y="2214562"/>
            <a:ext cx="13925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17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9115" y="2214562"/>
            <a:ext cx="7219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14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0225" y="2519934"/>
            <a:ext cx="7084059" cy="296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algn="just">
              <a:lnSpc>
                <a:spcPct val="100000"/>
              </a:lnSpc>
              <a:spcBef>
                <a:spcPts val="100"/>
              </a:spcBef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menghiasi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naskah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dan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membantu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menjelaskan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 </a:t>
            </a:r>
            <a:r>
              <a:rPr sz="2000" spc="-5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atau</a:t>
            </a:r>
            <a:r>
              <a:rPr sz="2000" spc="-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mencatat</a:t>
            </a:r>
            <a:r>
              <a:rPr sz="2000" spc="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peristiwa.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400">
              <a:latin typeface="Arial MT"/>
              <a:cs typeface="Arial MT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Menurut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Rohidi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(1984:87),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arti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ilustrasi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adalah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penggambaran</a:t>
            </a:r>
            <a:r>
              <a:rPr sz="2000" spc="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suatu</a:t>
            </a:r>
            <a:r>
              <a:rPr sz="2000" spc="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hal</a:t>
            </a:r>
            <a:r>
              <a:rPr sz="2000" spc="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melalui</a:t>
            </a:r>
            <a:r>
              <a:rPr sz="2000" spc="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elemen</a:t>
            </a:r>
            <a:r>
              <a:rPr sz="2000" spc="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rupa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untuk</a:t>
            </a:r>
            <a:r>
              <a:rPr sz="2000" spc="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lebih </a:t>
            </a:r>
            <a:r>
              <a:rPr sz="2000" spc="-5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menerangkan,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menjelaskan,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atau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memperindah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suatu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teks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sehingga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pembaca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dapat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seolah-olah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 merasakan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langsung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sifat-sifat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gerak,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dan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kesan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yang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disajikan.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89679" y="0"/>
            <a:ext cx="5057140" cy="1545590"/>
            <a:chOff x="3789679" y="0"/>
            <a:chExt cx="5057140" cy="1545590"/>
          </a:xfrm>
        </p:grpSpPr>
        <p:sp>
          <p:nvSpPr>
            <p:cNvPr id="11" name="object 11"/>
            <p:cNvSpPr/>
            <p:nvPr/>
          </p:nvSpPr>
          <p:spPr>
            <a:xfrm>
              <a:off x="3796029" y="0"/>
              <a:ext cx="5044440" cy="1532890"/>
            </a:xfrm>
            <a:custGeom>
              <a:avLst/>
              <a:gdLst/>
              <a:ahLst/>
              <a:cxnLst/>
              <a:rect l="l" t="t" r="r" b="b"/>
              <a:pathLst>
                <a:path w="5044440" h="1532890">
                  <a:moveTo>
                    <a:pt x="0" y="1532889"/>
                  </a:moveTo>
                  <a:lnTo>
                    <a:pt x="5044439" y="1532889"/>
                  </a:lnTo>
                  <a:lnTo>
                    <a:pt x="5044439" y="0"/>
                  </a:lnTo>
                  <a:lnTo>
                    <a:pt x="0" y="0"/>
                  </a:lnTo>
                  <a:lnTo>
                    <a:pt x="0" y="1532889"/>
                  </a:lnTo>
                  <a:close/>
                </a:path>
              </a:pathLst>
            </a:custGeom>
            <a:solidFill>
              <a:srgbClr val="E3D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96029" y="0"/>
              <a:ext cx="5044440" cy="1532890"/>
            </a:xfrm>
            <a:custGeom>
              <a:avLst/>
              <a:gdLst/>
              <a:ahLst/>
              <a:cxnLst/>
              <a:rect l="l" t="t" r="r" b="b"/>
              <a:pathLst>
                <a:path w="5044440" h="1532890">
                  <a:moveTo>
                    <a:pt x="0" y="1532889"/>
                  </a:moveTo>
                  <a:lnTo>
                    <a:pt x="5044439" y="1532889"/>
                  </a:lnTo>
                  <a:lnTo>
                    <a:pt x="5044439" y="0"/>
                  </a:lnTo>
                </a:path>
                <a:path w="5044440" h="1532890">
                  <a:moveTo>
                    <a:pt x="0" y="0"/>
                  </a:moveTo>
                  <a:lnTo>
                    <a:pt x="0" y="1532889"/>
                  </a:lnTo>
                </a:path>
              </a:pathLst>
            </a:custGeom>
            <a:ln w="12700">
              <a:solidFill>
                <a:srgbClr val="E3DE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960876" y="167957"/>
            <a:ext cx="43859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Definisi</a:t>
            </a:r>
            <a:r>
              <a:rPr sz="4400" spc="-45" dirty="0"/>
              <a:t> </a:t>
            </a:r>
            <a:r>
              <a:rPr sz="4400" spc="-5" dirty="0"/>
              <a:t>Ilustrasi</a:t>
            </a:r>
            <a:endParaRPr sz="4400"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31200" y="1938020"/>
            <a:ext cx="2931159" cy="29819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8428" y="1488440"/>
            <a:ext cx="61309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Menurut</a:t>
            </a:r>
            <a:r>
              <a:rPr sz="2000" spc="3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Soedarso</a:t>
            </a:r>
            <a:r>
              <a:rPr sz="2000" spc="4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(1990:1),</a:t>
            </a:r>
            <a:r>
              <a:rPr sz="2000" spc="3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pengertian</a:t>
            </a:r>
            <a:r>
              <a:rPr sz="2000" spc="4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ilustrasi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8428" y="2097722"/>
            <a:ext cx="43084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86560" algn="l"/>
                <a:tab pos="2779395" algn="l"/>
              </a:tabLst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diabadkan	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untuk	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kepentingan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8428" y="1793240"/>
            <a:ext cx="52666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9980" algn="l"/>
                <a:tab pos="1887220" algn="l"/>
                <a:tab pos="3104515" algn="l"/>
                <a:tab pos="3906520" algn="l"/>
                <a:tab pos="4684395" algn="l"/>
              </a:tabLst>
            </a:pP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d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45" dirty="0">
                <a:solidFill>
                  <a:srgbClr val="385622"/>
                </a:solidFill>
                <a:latin typeface="Arial MT"/>
                <a:cs typeface="Arial MT"/>
              </a:rPr>
              <a:t>l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h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en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g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b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210" dirty="0">
                <a:solidFill>
                  <a:srgbClr val="385622"/>
                </a:solidFill>
                <a:latin typeface="Arial MT"/>
                <a:cs typeface="Arial MT"/>
              </a:rPr>
              <a:t>r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160" dirty="0">
                <a:solidFill>
                  <a:srgbClr val="385622"/>
                </a:solidFill>
                <a:latin typeface="Arial MT"/>
                <a:cs typeface="Arial MT"/>
              </a:rPr>
              <a:t>t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e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	</a:t>
            </a: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l</a:t>
            </a:r>
            <a:r>
              <a:rPr sz="2000" spc="140" dirty="0">
                <a:solidFill>
                  <a:srgbClr val="385622"/>
                </a:solidFill>
                <a:latin typeface="Arial MT"/>
                <a:cs typeface="Arial MT"/>
              </a:rPr>
              <a:t>u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k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i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s</a:t>
            </a:r>
            <a:endParaRPr sz="2000">
              <a:latin typeface="Arial MT"/>
              <a:cs typeface="Arial MT"/>
            </a:endParaRPr>
          </a:p>
          <a:p>
            <a:pPr marL="4686935">
              <a:lnSpc>
                <a:spcPct val="100000"/>
              </a:lnSpc>
            </a:pP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lain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6165" y="1793240"/>
            <a:ext cx="6248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5" dirty="0">
                <a:solidFill>
                  <a:srgbClr val="385622"/>
                </a:solidFill>
                <a:latin typeface="Arial MT"/>
                <a:cs typeface="Arial MT"/>
              </a:rPr>
              <a:t>y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g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spc="60" dirty="0">
                <a:solidFill>
                  <a:srgbClr val="385622"/>
                </a:solidFill>
                <a:latin typeface="Arial MT"/>
                <a:cs typeface="Arial MT"/>
              </a:rPr>
              <a:t>y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n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g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8428" y="2403221"/>
            <a:ext cx="613219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memberikan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penjelasan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atau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mengiringi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suatu </a:t>
            </a:r>
            <a:r>
              <a:rPr sz="2000" spc="-5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pengertian,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misalnya</a:t>
            </a:r>
            <a:r>
              <a:rPr sz="2000" spc="-2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cerpen</a:t>
            </a:r>
            <a:r>
              <a:rPr sz="20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di</a:t>
            </a:r>
            <a:r>
              <a:rPr sz="2000" spc="-8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75" dirty="0">
                <a:solidFill>
                  <a:srgbClr val="385622"/>
                </a:solidFill>
                <a:latin typeface="Arial MT"/>
                <a:cs typeface="Arial MT"/>
              </a:rPr>
              <a:t>majalah.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 MT"/>
              <a:cs typeface="Arial MT"/>
            </a:endParaRPr>
          </a:p>
          <a:p>
            <a:pPr marL="12700" marR="5080" algn="just">
              <a:lnSpc>
                <a:spcPct val="90000"/>
              </a:lnSpc>
            </a:pP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Ilustrasi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juga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merupakan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suatu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karya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seni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berbentuk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gambar/bentuk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visual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yang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digunakan </a:t>
            </a:r>
            <a:r>
              <a:rPr sz="2000" spc="-5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untuk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menjelaskan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suatu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informasi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atau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 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sehingga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orang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yang </a:t>
            </a:r>
            <a:r>
              <a:rPr sz="2000" spc="80" dirty="0">
                <a:solidFill>
                  <a:srgbClr val="385622"/>
                </a:solidFill>
                <a:latin typeface="Arial MT"/>
                <a:cs typeface="Arial MT"/>
              </a:rPr>
              <a:t>melihatnya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dapat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mengerti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isi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pesan atau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informasi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di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dalamnya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meskipun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orang</a:t>
            </a:r>
            <a:r>
              <a:rPr sz="2000" spc="-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tersebut</a:t>
            </a:r>
            <a:r>
              <a:rPr sz="2000" spc="-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tidak</a:t>
            </a:r>
            <a:r>
              <a:rPr sz="2000" spc="-5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bisa</a:t>
            </a:r>
            <a:r>
              <a:rPr sz="2000" spc="-6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membaca</a:t>
            </a:r>
            <a:r>
              <a:rPr sz="20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65" dirty="0">
                <a:solidFill>
                  <a:srgbClr val="385622"/>
                </a:solidFill>
                <a:latin typeface="Arial MT"/>
                <a:cs typeface="Arial MT"/>
              </a:rPr>
              <a:t>teks.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704339"/>
            <a:ext cx="3416300" cy="34493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44796" y="2674620"/>
            <a:ext cx="518795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70" dirty="0">
                <a:solidFill>
                  <a:srgbClr val="385622"/>
                </a:solidFill>
                <a:latin typeface="Arial MT"/>
                <a:cs typeface="Arial MT"/>
              </a:rPr>
              <a:t>Dengan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adanya 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ilustrasi, 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pembaca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juga 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menjadi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lebih</a:t>
            </a:r>
            <a:r>
              <a:rPr sz="2000" spc="10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45" dirty="0">
                <a:solidFill>
                  <a:srgbClr val="385622"/>
                </a:solidFill>
                <a:latin typeface="Arial MT"/>
                <a:cs typeface="Arial MT"/>
              </a:rPr>
              <a:t>tertarik</a:t>
            </a:r>
            <a:r>
              <a:rPr sz="2000" spc="15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14" dirty="0">
                <a:solidFill>
                  <a:srgbClr val="385622"/>
                </a:solidFill>
                <a:latin typeface="Arial MT"/>
                <a:cs typeface="Arial MT"/>
              </a:rPr>
              <a:t>untuk</a:t>
            </a:r>
            <a:r>
              <a:rPr sz="2000" spc="1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membaca </a:t>
            </a:r>
            <a:r>
              <a:rPr sz="2000" spc="-5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keseluruhan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90" dirty="0">
                <a:solidFill>
                  <a:srgbClr val="385622"/>
                </a:solidFill>
                <a:latin typeface="Arial MT"/>
                <a:cs typeface="Arial MT"/>
              </a:rPr>
              <a:t>isi</a:t>
            </a:r>
            <a:r>
              <a:rPr sz="2000" spc="9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105" dirty="0">
                <a:solidFill>
                  <a:srgbClr val="385622"/>
                </a:solidFill>
                <a:latin typeface="Arial MT"/>
                <a:cs typeface="Arial MT"/>
              </a:rPr>
              <a:t>informasi</a:t>
            </a:r>
            <a:r>
              <a:rPr sz="2000" spc="11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atau  </a:t>
            </a:r>
            <a:r>
              <a:rPr sz="2000" spc="130" dirty="0">
                <a:solidFill>
                  <a:srgbClr val="385622"/>
                </a:solidFill>
                <a:latin typeface="Arial MT"/>
                <a:cs typeface="Arial MT"/>
              </a:rPr>
              <a:t>cerita </a:t>
            </a:r>
            <a:r>
              <a:rPr sz="2000" spc="1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yang</a:t>
            </a:r>
            <a:r>
              <a:rPr sz="2000" spc="-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000" spc="85" dirty="0">
                <a:solidFill>
                  <a:srgbClr val="385622"/>
                </a:solidFill>
                <a:latin typeface="Arial MT"/>
                <a:cs typeface="Arial MT"/>
              </a:rPr>
              <a:t>disampaikan.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704339"/>
            <a:ext cx="3416300" cy="34493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851" y="1757045"/>
            <a:ext cx="3886835" cy="3733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1.</a:t>
            </a:r>
            <a:r>
              <a:rPr sz="2400" b="1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85622"/>
                </a:solidFill>
                <a:latin typeface="Calibri"/>
                <a:cs typeface="Calibri"/>
              </a:rPr>
              <a:t>Menarik</a:t>
            </a:r>
            <a:r>
              <a:rPr sz="2400" b="1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385622"/>
                </a:solidFill>
                <a:latin typeface="Calibri"/>
                <a:cs typeface="Calibri"/>
              </a:rPr>
              <a:t>Perhatian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385622"/>
                </a:solidFill>
                <a:latin typeface="Calibri"/>
                <a:cs typeface="Calibri"/>
              </a:rPr>
              <a:t>Pembaca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8392" y="2189734"/>
            <a:ext cx="1084580" cy="719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100"/>
              </a:spcBef>
            </a:pP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Gambar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30"/>
              </a:lnSpc>
            </a:pP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m</a:t>
            </a:r>
            <a:r>
              <a:rPr sz="2400" spc="-10" dirty="0">
                <a:solidFill>
                  <a:srgbClr val="385622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jal</a:t>
            </a:r>
            <a:r>
              <a:rPr sz="2400" spc="-10" dirty="0">
                <a:solidFill>
                  <a:srgbClr val="385622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h,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50770" y="2189734"/>
            <a:ext cx="4924425" cy="719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100"/>
              </a:spcBef>
              <a:tabLst>
                <a:tab pos="1214120" algn="l"/>
                <a:tab pos="2042160" algn="l"/>
                <a:tab pos="3355340" algn="l"/>
                <a:tab pos="4217035" algn="l"/>
              </a:tabLst>
            </a:pPr>
            <a:r>
              <a:rPr sz="2400" spc="-15" dirty="0">
                <a:solidFill>
                  <a:srgbClr val="385622"/>
                </a:solidFill>
                <a:latin typeface="Calibri"/>
                <a:cs typeface="Calibri"/>
              </a:rPr>
              <a:t>ilustrasi	</a:t>
            </a:r>
            <a:r>
              <a:rPr sz="2400" spc="-20" dirty="0">
                <a:solidFill>
                  <a:srgbClr val="385622"/>
                </a:solidFill>
                <a:latin typeface="Calibri"/>
                <a:cs typeface="Calibri"/>
              </a:rPr>
              <a:t>yang	</a:t>
            </a:r>
            <a:r>
              <a:rPr sz="2400" spc="-15" dirty="0">
                <a:solidFill>
                  <a:srgbClr val="385622"/>
                </a:solidFill>
                <a:latin typeface="Calibri"/>
                <a:cs typeface="Calibri"/>
              </a:rPr>
              <a:t>terdapat	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pada	</a:t>
            </a:r>
            <a:r>
              <a:rPr sz="2400" spc="-15" dirty="0">
                <a:solidFill>
                  <a:srgbClr val="385622"/>
                </a:solidFill>
                <a:latin typeface="Calibri"/>
                <a:cs typeface="Calibri"/>
              </a:rPr>
              <a:t>buku,</a:t>
            </a:r>
            <a:endParaRPr sz="2400">
              <a:latin typeface="Calibri"/>
              <a:cs typeface="Calibri"/>
            </a:endParaRPr>
          </a:p>
          <a:p>
            <a:pPr marL="27940">
              <a:lnSpc>
                <a:spcPts val="2730"/>
              </a:lnSpc>
              <a:tabLst>
                <a:tab pos="997585" algn="l"/>
                <a:tab pos="1661160" algn="l"/>
                <a:tab pos="2628900" algn="l"/>
                <a:tab pos="3705860" algn="l"/>
              </a:tabLst>
            </a:pPr>
            <a:r>
              <a:rPr sz="2400" spc="-75" dirty="0">
                <a:solidFill>
                  <a:srgbClr val="385622"/>
                </a:solidFill>
                <a:latin typeface="Calibri"/>
                <a:cs typeface="Calibri"/>
              </a:rPr>
              <a:t>k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o</a:t>
            </a:r>
            <a:r>
              <a:rPr sz="2400" spc="-50" dirty="0">
                <a:solidFill>
                  <a:srgbClr val="385622"/>
                </a:solidFill>
                <a:latin typeface="Calibri"/>
                <a:cs typeface="Calibri"/>
              </a:rPr>
              <a:t>r</a:t>
            </a:r>
            <a:r>
              <a:rPr sz="2400" spc="-10" dirty="0">
                <a:solidFill>
                  <a:srgbClr val="385622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,	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da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n	med</a:t>
            </a:r>
            <a:r>
              <a:rPr sz="2400" spc="5" dirty="0">
                <a:solidFill>
                  <a:srgbClr val="385622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a	</a:t>
            </a:r>
            <a:r>
              <a:rPr sz="2400" spc="5" dirty="0">
                <a:solidFill>
                  <a:srgbClr val="385622"/>
                </a:solidFill>
                <a:latin typeface="Calibri"/>
                <a:cs typeface="Calibri"/>
              </a:rPr>
              <a:t>l</a:t>
            </a:r>
            <a:r>
              <a:rPr sz="2400" spc="-10" dirty="0">
                <a:solidFill>
                  <a:srgbClr val="385622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385622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n</a:t>
            </a:r>
            <a:r>
              <a:rPr sz="2400" spc="-40" dirty="0">
                <a:solidFill>
                  <a:srgbClr val="385622"/>
                </a:solidFill>
                <a:latin typeface="Calibri"/>
                <a:cs typeface="Calibri"/>
              </a:rPr>
              <a:t>n</a:t>
            </a:r>
            <a:r>
              <a:rPr sz="2400" spc="-45" dirty="0">
                <a:solidFill>
                  <a:srgbClr val="385622"/>
                </a:solidFill>
                <a:latin typeface="Calibri"/>
                <a:cs typeface="Calibri"/>
              </a:rPr>
              <a:t>y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a	membu</a:t>
            </a:r>
            <a:r>
              <a:rPr sz="2400" spc="-30" dirty="0">
                <a:solidFill>
                  <a:srgbClr val="385622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8392" y="2847975"/>
            <a:ext cx="6165850" cy="7188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580"/>
              </a:lnSpc>
              <a:spcBef>
                <a:spcPts val="434"/>
              </a:spcBef>
            </a:pPr>
            <a:r>
              <a:rPr sz="2400" spc="-15" dirty="0">
                <a:solidFill>
                  <a:srgbClr val="385622"/>
                </a:solidFill>
                <a:latin typeface="Calibri"/>
                <a:cs typeface="Calibri"/>
              </a:rPr>
              <a:t>informasi</a:t>
            </a:r>
            <a:r>
              <a:rPr sz="2400" spc="18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di</a:t>
            </a:r>
            <a:r>
              <a:rPr sz="2400" spc="18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dalam</a:t>
            </a:r>
            <a:r>
              <a:rPr sz="2400" spc="1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media</a:t>
            </a:r>
            <a:r>
              <a:rPr sz="2400" spc="1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85622"/>
                </a:solidFill>
                <a:latin typeface="Calibri"/>
                <a:cs typeface="Calibri"/>
              </a:rPr>
              <a:t>tersebut</a:t>
            </a:r>
            <a:r>
              <a:rPr sz="2400" spc="17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menjadi</a:t>
            </a:r>
            <a:r>
              <a:rPr sz="2400" spc="18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lebih </a:t>
            </a:r>
            <a:r>
              <a:rPr sz="2400" spc="-5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menarik</a:t>
            </a:r>
            <a:r>
              <a:rPr sz="2400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85622"/>
                </a:solidFill>
                <a:latin typeface="Calibri"/>
                <a:cs typeface="Calibri"/>
              </a:rPr>
              <a:t>untuk</a:t>
            </a:r>
            <a:r>
              <a:rPr sz="2400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85622"/>
                </a:solidFill>
                <a:latin typeface="Calibri"/>
                <a:cs typeface="Calibri"/>
              </a:rPr>
              <a:t>dibaca.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63669" y="3960748"/>
            <a:ext cx="6329680" cy="3733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795"/>
              </a:lnSpc>
            </a:pP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2.</a:t>
            </a:r>
            <a:r>
              <a:rPr sz="2400" b="1" spc="4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Memudahkan</a:t>
            </a:r>
            <a:r>
              <a:rPr sz="2400" b="1" spc="4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Pembaca</a:t>
            </a:r>
            <a:r>
              <a:rPr sz="2400" b="1" spc="4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Memahami</a:t>
            </a:r>
            <a:r>
              <a:rPr sz="2400" b="1" spc="4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Isi</a:t>
            </a:r>
            <a:r>
              <a:rPr sz="2400" b="1" spc="4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Pesan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51984" y="4302442"/>
            <a:ext cx="628396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Seringkali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85622"/>
                </a:solidFill>
                <a:latin typeface="Calibri"/>
                <a:cs typeface="Calibri"/>
              </a:rPr>
              <a:t>pembaca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lebih</a:t>
            </a:r>
            <a:r>
              <a:rPr sz="24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mudah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memahami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isi 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sebuah </a:t>
            </a:r>
            <a:r>
              <a:rPr sz="2400" spc="-15" dirty="0">
                <a:solidFill>
                  <a:srgbClr val="385622"/>
                </a:solidFill>
                <a:latin typeface="Calibri"/>
                <a:cs typeface="Calibri"/>
              </a:rPr>
              <a:t>informasi </a:t>
            </a:r>
            <a:r>
              <a:rPr sz="2400" dirty="0">
                <a:solidFill>
                  <a:srgbClr val="385622"/>
                </a:solidFill>
                <a:latin typeface="Calibri"/>
                <a:cs typeface="Calibri"/>
              </a:rPr>
              <a:t>bila </a:t>
            </a:r>
            <a:r>
              <a:rPr sz="2400" spc="-10" dirty="0">
                <a:solidFill>
                  <a:srgbClr val="385622"/>
                </a:solidFill>
                <a:latin typeface="Calibri"/>
                <a:cs typeface="Calibri"/>
              </a:rPr>
              <a:t>dilengkapi </a:t>
            </a:r>
            <a:r>
              <a:rPr sz="2400" spc="-15" dirty="0">
                <a:solidFill>
                  <a:srgbClr val="385622"/>
                </a:solidFill>
                <a:latin typeface="Calibri"/>
                <a:cs typeface="Calibri"/>
              </a:rPr>
              <a:t>dengan </a:t>
            </a:r>
            <a:r>
              <a:rPr sz="2400" spc="-10" dirty="0">
                <a:solidFill>
                  <a:srgbClr val="385622"/>
                </a:solidFill>
                <a:latin typeface="Calibri"/>
                <a:cs typeface="Calibri"/>
              </a:rPr>
              <a:t>gambar </a:t>
            </a:r>
            <a:r>
              <a:rPr sz="2400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85622"/>
                </a:solidFill>
                <a:latin typeface="Calibri"/>
                <a:cs typeface="Calibri"/>
              </a:rPr>
              <a:t>ilustrasi.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68700" y="10160"/>
            <a:ext cx="5057140" cy="1554480"/>
            <a:chOff x="3568700" y="10160"/>
            <a:chExt cx="5057140" cy="1554480"/>
          </a:xfrm>
        </p:grpSpPr>
        <p:sp>
          <p:nvSpPr>
            <p:cNvPr id="9" name="object 9"/>
            <p:cNvSpPr/>
            <p:nvPr/>
          </p:nvSpPr>
          <p:spPr>
            <a:xfrm>
              <a:off x="3575050" y="16510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5044440" y="0"/>
                  </a:moveTo>
                  <a:lnTo>
                    <a:pt x="0" y="0"/>
                  </a:lnTo>
                  <a:lnTo>
                    <a:pt x="0" y="1541780"/>
                  </a:lnTo>
                  <a:lnTo>
                    <a:pt x="5044440" y="1541780"/>
                  </a:lnTo>
                  <a:lnTo>
                    <a:pt x="5044440" y="0"/>
                  </a:lnTo>
                  <a:close/>
                </a:path>
              </a:pathLst>
            </a:custGeom>
            <a:solidFill>
              <a:srgbClr val="E3D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75050" y="16510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0" y="1541780"/>
                  </a:moveTo>
                  <a:lnTo>
                    <a:pt x="5044440" y="1541780"/>
                  </a:lnTo>
                  <a:lnTo>
                    <a:pt x="5044440" y="0"/>
                  </a:lnTo>
                  <a:lnTo>
                    <a:pt x="0" y="0"/>
                  </a:lnTo>
                  <a:lnTo>
                    <a:pt x="0" y="1541780"/>
                  </a:lnTo>
                  <a:close/>
                </a:path>
              </a:pathLst>
            </a:custGeom>
            <a:ln w="12700">
              <a:solidFill>
                <a:srgbClr val="E3DE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020820" y="169862"/>
            <a:ext cx="40125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Fungsi</a:t>
            </a:r>
            <a:r>
              <a:rPr sz="4400" spc="-50" dirty="0"/>
              <a:t> </a:t>
            </a:r>
            <a:r>
              <a:rPr sz="4400" spc="-5" dirty="0"/>
              <a:t>Ilustrasi</a:t>
            </a:r>
            <a:endParaRPr sz="4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5845" y="624712"/>
            <a:ext cx="4358640" cy="3733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dirty="0">
                <a:latin typeface="Calibri"/>
                <a:cs typeface="Calibri"/>
              </a:rPr>
              <a:t>3.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Dapat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Menggambarkan Sesuatu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3412" y="1056703"/>
            <a:ext cx="5904230" cy="104965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90"/>
              </a:spcBef>
            </a:pPr>
            <a:r>
              <a:rPr sz="2400" spc="-5" dirty="0">
                <a:latin typeface="Calibri"/>
                <a:cs typeface="Calibri"/>
              </a:rPr>
              <a:t>Gambar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ilustrasi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dapat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membuat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pembaca </a:t>
            </a:r>
            <a:r>
              <a:rPr sz="2400" spc="-5" dirty="0">
                <a:latin typeface="Calibri"/>
                <a:cs typeface="Calibri"/>
              </a:rPr>
              <a:t> memahami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suatu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informasi</a:t>
            </a:r>
            <a:r>
              <a:rPr sz="2400" spc="-10" dirty="0">
                <a:latin typeface="Calibri"/>
                <a:cs typeface="Calibri"/>
              </a:rPr>
              <a:t> tanpa</a:t>
            </a:r>
            <a:r>
              <a:rPr sz="2400" spc="-5" dirty="0">
                <a:latin typeface="Calibri"/>
                <a:cs typeface="Calibri"/>
              </a:rPr>
              <a:t> harus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membaca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keseluruhan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isi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informasi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tersebut.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34228" y="2517520"/>
            <a:ext cx="5824220" cy="3733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790"/>
              </a:lnSpc>
            </a:pPr>
            <a:r>
              <a:rPr sz="2400" b="1" dirty="0">
                <a:latin typeface="Calibri"/>
                <a:cs typeface="Calibri"/>
              </a:rPr>
              <a:t>4.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Memudahkan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dalam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Mengungkap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Kejadian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22545" y="2950273"/>
            <a:ext cx="49415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4719" algn="l"/>
                <a:tab pos="2291080" algn="l"/>
                <a:tab pos="3091180" algn="l"/>
                <a:tab pos="4316095" algn="l"/>
              </a:tabLst>
            </a:pPr>
            <a:r>
              <a:rPr sz="2400" spc="-5" dirty="0">
                <a:latin typeface="Calibri"/>
                <a:cs typeface="Calibri"/>
              </a:rPr>
              <a:t>Su</a:t>
            </a:r>
            <a:r>
              <a:rPr sz="2400" spc="-3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tu	</a:t>
            </a:r>
            <a:r>
              <a:rPr sz="2400" spc="-5" dirty="0">
                <a:latin typeface="Calibri"/>
                <a:cs typeface="Calibri"/>
              </a:rPr>
              <a:t>per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iw</a:t>
            </a:r>
            <a:r>
              <a:rPr sz="2400" dirty="0">
                <a:latin typeface="Calibri"/>
                <a:cs typeface="Calibri"/>
              </a:rPr>
              <a:t>a	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spc="-55" dirty="0">
                <a:latin typeface="Calibri"/>
                <a:cs typeface="Calibri"/>
              </a:rPr>
              <a:t>k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	men</a:t>
            </a:r>
            <a:r>
              <a:rPr sz="2400" spc="5" dirty="0">
                <a:latin typeface="Calibri"/>
                <a:cs typeface="Calibri"/>
              </a:rPr>
              <a:t>j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	</a:t>
            </a:r>
            <a:r>
              <a:rPr sz="2400" spc="5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20" dirty="0">
                <a:latin typeface="Calibri"/>
                <a:cs typeface="Calibri"/>
              </a:rPr>
              <a:t>b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22545" y="2950273"/>
            <a:ext cx="6028055" cy="719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ts val="273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mudah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ts val="2730"/>
              </a:lnSpc>
              <a:tabLst>
                <a:tab pos="1374140" algn="l"/>
                <a:tab pos="2301240" algn="l"/>
                <a:tab pos="2969260" algn="l"/>
                <a:tab pos="3635375" algn="l"/>
                <a:tab pos="5085715" algn="l"/>
              </a:tabLst>
            </a:pP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mi	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	</a:t>
            </a:r>
            <a:r>
              <a:rPr sz="2400" spc="5" dirty="0">
                <a:latin typeface="Calibri"/>
                <a:cs typeface="Calibri"/>
              </a:rPr>
              <a:t>l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spc="2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n	</a:t>
            </a:r>
            <a:r>
              <a:rPr sz="2400" spc="-5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a	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j</a:t>
            </a:r>
            <a:r>
              <a:rPr sz="2400" spc="5" dirty="0">
                <a:latin typeface="Calibri"/>
                <a:cs typeface="Calibri"/>
              </a:rPr>
              <a:t>el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35" dirty="0">
                <a:latin typeface="Calibri"/>
                <a:cs typeface="Calibri"/>
              </a:rPr>
              <a:t>k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	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spc="-5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an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22545" y="3608704"/>
            <a:ext cx="5499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ilustrasi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tanpa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harus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diceritakan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secara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rinci.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7125" y="4098290"/>
            <a:ext cx="3655060" cy="3733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90"/>
              </a:lnSpc>
            </a:pPr>
            <a:r>
              <a:rPr sz="2400" b="1" dirty="0">
                <a:latin typeface="Calibri"/>
                <a:cs typeface="Calibri"/>
              </a:rPr>
              <a:t>5.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Memberikan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Kesan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Estetis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4692" y="4531995"/>
            <a:ext cx="7239634" cy="104965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algn="just">
              <a:lnSpc>
                <a:spcPct val="89900"/>
              </a:lnSpc>
              <a:spcBef>
                <a:spcPts val="390"/>
              </a:spcBef>
            </a:pPr>
            <a:r>
              <a:rPr sz="2400" spc="-15" dirty="0">
                <a:latin typeface="Calibri"/>
                <a:cs typeface="Calibri"/>
              </a:rPr>
              <a:t>Informasi </a:t>
            </a:r>
            <a:r>
              <a:rPr sz="2400" spc="-5" dirty="0">
                <a:latin typeface="Calibri"/>
                <a:cs typeface="Calibri"/>
              </a:rPr>
              <a:t>dalam bentuk </a:t>
            </a:r>
            <a:r>
              <a:rPr sz="2400" spc="-15" dirty="0">
                <a:latin typeface="Calibri"/>
                <a:cs typeface="Calibri"/>
              </a:rPr>
              <a:t>teks </a:t>
            </a:r>
            <a:r>
              <a:rPr sz="2400" spc="-20" dirty="0">
                <a:latin typeface="Calibri"/>
                <a:cs typeface="Calibri"/>
              </a:rPr>
              <a:t>yang </a:t>
            </a:r>
            <a:r>
              <a:rPr sz="2400" dirty="0">
                <a:latin typeface="Calibri"/>
                <a:cs typeface="Calibri"/>
              </a:rPr>
              <a:t>mungkin </a:t>
            </a:r>
            <a:r>
              <a:rPr sz="2400" spc="-10" dirty="0">
                <a:latin typeface="Calibri"/>
                <a:cs typeface="Calibri"/>
              </a:rPr>
              <a:t>membosankan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bisa menjadi </a:t>
            </a:r>
            <a:r>
              <a:rPr sz="2400" dirty="0">
                <a:latin typeface="Calibri"/>
                <a:cs typeface="Calibri"/>
              </a:rPr>
              <a:t>lebih </a:t>
            </a:r>
            <a:r>
              <a:rPr sz="2400" spc="-5" dirty="0">
                <a:latin typeface="Calibri"/>
                <a:cs typeface="Calibri"/>
              </a:rPr>
              <a:t>menarik </a:t>
            </a:r>
            <a:r>
              <a:rPr sz="2400" dirty="0">
                <a:latin typeface="Calibri"/>
                <a:cs typeface="Calibri"/>
              </a:rPr>
              <a:t>bila </a:t>
            </a:r>
            <a:r>
              <a:rPr sz="2400" spc="-10" dirty="0">
                <a:latin typeface="Calibri"/>
                <a:cs typeface="Calibri"/>
              </a:rPr>
              <a:t>dilengkapi </a:t>
            </a:r>
            <a:r>
              <a:rPr sz="2400" spc="-15" dirty="0">
                <a:latin typeface="Calibri"/>
                <a:cs typeface="Calibri"/>
              </a:rPr>
              <a:t>dengan </a:t>
            </a:r>
            <a:r>
              <a:rPr sz="2400" spc="-10" dirty="0">
                <a:latin typeface="Calibri"/>
                <a:cs typeface="Calibri"/>
              </a:rPr>
              <a:t>gambar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ilustrasi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karena </a:t>
            </a:r>
            <a:r>
              <a:rPr sz="2400" spc="-10" dirty="0">
                <a:latin typeface="Calibri"/>
                <a:cs typeface="Calibri"/>
              </a:rPr>
              <a:t>mengandung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nilai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estetika.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8700" y="10160"/>
            <a:ext cx="5057140" cy="1554480"/>
            <a:chOff x="3568700" y="10160"/>
            <a:chExt cx="5057140" cy="1554480"/>
          </a:xfrm>
        </p:grpSpPr>
        <p:sp>
          <p:nvSpPr>
            <p:cNvPr id="3" name="object 3"/>
            <p:cNvSpPr/>
            <p:nvPr/>
          </p:nvSpPr>
          <p:spPr>
            <a:xfrm>
              <a:off x="3575050" y="16510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5044440" y="0"/>
                  </a:moveTo>
                  <a:lnTo>
                    <a:pt x="0" y="0"/>
                  </a:lnTo>
                  <a:lnTo>
                    <a:pt x="0" y="1541780"/>
                  </a:lnTo>
                  <a:lnTo>
                    <a:pt x="5044440" y="1541780"/>
                  </a:lnTo>
                  <a:lnTo>
                    <a:pt x="5044440" y="0"/>
                  </a:lnTo>
                  <a:close/>
                </a:path>
              </a:pathLst>
            </a:custGeom>
            <a:solidFill>
              <a:srgbClr val="E3D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75050" y="16510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0" y="1541780"/>
                  </a:moveTo>
                  <a:lnTo>
                    <a:pt x="5044440" y="1541780"/>
                  </a:lnTo>
                  <a:lnTo>
                    <a:pt x="5044440" y="0"/>
                  </a:lnTo>
                  <a:lnTo>
                    <a:pt x="0" y="0"/>
                  </a:lnTo>
                  <a:lnTo>
                    <a:pt x="0" y="1541780"/>
                  </a:lnTo>
                  <a:close/>
                </a:path>
              </a:pathLst>
            </a:custGeom>
            <a:ln w="12700">
              <a:solidFill>
                <a:srgbClr val="E3DE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001" y="322834"/>
            <a:ext cx="67614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Ilustrasi</a:t>
            </a:r>
            <a:r>
              <a:rPr sz="4400" spc="-50" dirty="0"/>
              <a:t> </a:t>
            </a:r>
            <a:r>
              <a:rPr sz="4400" spc="-5" dirty="0"/>
              <a:t>Cerita</a:t>
            </a:r>
            <a:r>
              <a:rPr sz="4400" spc="-30" dirty="0"/>
              <a:t> </a:t>
            </a:r>
            <a:r>
              <a:rPr sz="4400" dirty="0"/>
              <a:t>Bergambar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886460" y="2021267"/>
            <a:ext cx="6841490" cy="2221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100"/>
              </a:spcBef>
            </a:pPr>
            <a:r>
              <a:rPr sz="2400" spc="125" dirty="0">
                <a:solidFill>
                  <a:srgbClr val="512407"/>
                </a:solidFill>
                <a:latin typeface="Arial MT"/>
                <a:cs typeface="Arial MT"/>
              </a:rPr>
              <a:t>Cerita</a:t>
            </a:r>
            <a:r>
              <a:rPr sz="2400" spc="130" dirty="0">
                <a:solidFill>
                  <a:srgbClr val="512407"/>
                </a:solidFill>
                <a:latin typeface="Arial MT"/>
                <a:cs typeface="Arial MT"/>
              </a:rPr>
              <a:t> </a:t>
            </a:r>
            <a:r>
              <a:rPr sz="2400" spc="135" dirty="0">
                <a:solidFill>
                  <a:srgbClr val="512407"/>
                </a:solidFill>
                <a:latin typeface="Arial MT"/>
                <a:cs typeface="Arial MT"/>
              </a:rPr>
              <a:t>bergambar</a:t>
            </a:r>
            <a:r>
              <a:rPr sz="2400" spc="140" dirty="0">
                <a:solidFill>
                  <a:srgbClr val="512407"/>
                </a:solidFill>
                <a:latin typeface="Arial MT"/>
                <a:cs typeface="Arial MT"/>
              </a:rPr>
              <a:t> </a:t>
            </a:r>
            <a:r>
              <a:rPr sz="2400" spc="114" dirty="0">
                <a:solidFill>
                  <a:srgbClr val="512407"/>
                </a:solidFill>
                <a:latin typeface="Arial MT"/>
                <a:cs typeface="Arial MT"/>
              </a:rPr>
              <a:t>merupakan</a:t>
            </a:r>
            <a:r>
              <a:rPr sz="2400" spc="120" dirty="0">
                <a:solidFill>
                  <a:srgbClr val="512407"/>
                </a:solidFill>
                <a:latin typeface="Arial MT"/>
                <a:cs typeface="Arial MT"/>
              </a:rPr>
              <a:t> </a:t>
            </a:r>
            <a:r>
              <a:rPr sz="2400" spc="155" dirty="0">
                <a:solidFill>
                  <a:srgbClr val="512407"/>
                </a:solidFill>
                <a:latin typeface="Arial MT"/>
                <a:cs typeface="Arial MT"/>
              </a:rPr>
              <a:t>cerita</a:t>
            </a:r>
            <a:r>
              <a:rPr sz="2400" spc="160" dirty="0">
                <a:solidFill>
                  <a:srgbClr val="512407"/>
                </a:solidFill>
                <a:latin typeface="Arial MT"/>
                <a:cs typeface="Arial MT"/>
              </a:rPr>
              <a:t> </a:t>
            </a:r>
            <a:r>
              <a:rPr sz="2400" spc="100" dirty="0">
                <a:solidFill>
                  <a:srgbClr val="512407"/>
                </a:solidFill>
                <a:latin typeface="Arial MT"/>
                <a:cs typeface="Arial MT"/>
              </a:rPr>
              <a:t>yang </a:t>
            </a:r>
            <a:r>
              <a:rPr sz="2400" spc="105" dirty="0">
                <a:solidFill>
                  <a:srgbClr val="512407"/>
                </a:solidFill>
                <a:latin typeface="Arial MT"/>
                <a:cs typeface="Arial MT"/>
              </a:rPr>
              <a:t> </a:t>
            </a:r>
            <a:r>
              <a:rPr sz="2400" spc="120" dirty="0">
                <a:solidFill>
                  <a:srgbClr val="512407"/>
                </a:solidFill>
                <a:latin typeface="Arial MT"/>
                <a:cs typeface="Arial MT"/>
              </a:rPr>
              <a:t>ditampilkan</a:t>
            </a:r>
            <a:r>
              <a:rPr sz="2400" spc="125" dirty="0">
                <a:solidFill>
                  <a:srgbClr val="512407"/>
                </a:solidFill>
                <a:latin typeface="Arial MT"/>
                <a:cs typeface="Arial MT"/>
              </a:rPr>
              <a:t> </a:t>
            </a:r>
            <a:r>
              <a:rPr sz="2400" spc="114" dirty="0">
                <a:solidFill>
                  <a:srgbClr val="512407"/>
                </a:solidFill>
                <a:latin typeface="Arial MT"/>
                <a:cs typeface="Arial MT"/>
              </a:rPr>
              <a:t>dalam</a:t>
            </a:r>
            <a:r>
              <a:rPr sz="2400" spc="120" dirty="0">
                <a:solidFill>
                  <a:srgbClr val="512407"/>
                </a:solidFill>
                <a:latin typeface="Arial MT"/>
                <a:cs typeface="Arial MT"/>
              </a:rPr>
              <a:t> </a:t>
            </a:r>
            <a:r>
              <a:rPr sz="2400" spc="135" dirty="0">
                <a:solidFill>
                  <a:srgbClr val="512407"/>
                </a:solidFill>
                <a:latin typeface="Arial MT"/>
                <a:cs typeface="Arial MT"/>
              </a:rPr>
              <a:t>bentuk</a:t>
            </a:r>
            <a:r>
              <a:rPr sz="2400" spc="140" dirty="0">
                <a:solidFill>
                  <a:srgbClr val="512407"/>
                </a:solidFill>
                <a:latin typeface="Arial MT"/>
                <a:cs typeface="Arial MT"/>
              </a:rPr>
              <a:t> </a:t>
            </a:r>
            <a:r>
              <a:rPr sz="2400" spc="120" dirty="0">
                <a:solidFill>
                  <a:srgbClr val="512407"/>
                </a:solidFill>
                <a:latin typeface="Arial MT"/>
                <a:cs typeface="Arial MT"/>
              </a:rPr>
              <a:t>gambar-gambar </a:t>
            </a:r>
            <a:r>
              <a:rPr sz="2400" spc="125" dirty="0">
                <a:solidFill>
                  <a:srgbClr val="512407"/>
                </a:solidFill>
                <a:latin typeface="Arial MT"/>
                <a:cs typeface="Arial MT"/>
              </a:rPr>
              <a:t> </a:t>
            </a:r>
            <a:r>
              <a:rPr sz="2400" spc="100" dirty="0">
                <a:solidFill>
                  <a:srgbClr val="512407"/>
                </a:solidFill>
                <a:latin typeface="Arial MT"/>
                <a:cs typeface="Arial MT"/>
              </a:rPr>
              <a:t>yang </a:t>
            </a:r>
            <a:r>
              <a:rPr sz="2400" spc="145" dirty="0">
                <a:solidFill>
                  <a:srgbClr val="512407"/>
                </a:solidFill>
                <a:latin typeface="Arial MT"/>
                <a:cs typeface="Arial MT"/>
              </a:rPr>
              <a:t>tidak </a:t>
            </a:r>
            <a:r>
              <a:rPr sz="2400" spc="135" dirty="0">
                <a:solidFill>
                  <a:srgbClr val="512407"/>
                </a:solidFill>
                <a:latin typeface="Arial MT"/>
                <a:cs typeface="Arial MT"/>
              </a:rPr>
              <a:t>bergerak </a:t>
            </a:r>
            <a:r>
              <a:rPr sz="2400" spc="120" dirty="0">
                <a:solidFill>
                  <a:srgbClr val="512407"/>
                </a:solidFill>
                <a:latin typeface="Arial MT"/>
                <a:cs typeface="Arial MT"/>
              </a:rPr>
              <a:t>dan </a:t>
            </a:r>
            <a:r>
              <a:rPr sz="2400" spc="114" dirty="0">
                <a:solidFill>
                  <a:srgbClr val="512407"/>
                </a:solidFill>
                <a:latin typeface="Arial MT"/>
                <a:cs typeface="Arial MT"/>
              </a:rPr>
              <a:t>disusun </a:t>
            </a:r>
            <a:r>
              <a:rPr sz="2400" spc="125" dirty="0">
                <a:solidFill>
                  <a:srgbClr val="512407"/>
                </a:solidFill>
                <a:latin typeface="Arial MT"/>
                <a:cs typeface="Arial MT"/>
              </a:rPr>
              <a:t>membentuk </a:t>
            </a:r>
            <a:r>
              <a:rPr sz="2400" spc="-655" dirty="0">
                <a:solidFill>
                  <a:srgbClr val="512407"/>
                </a:solidFill>
                <a:latin typeface="Arial MT"/>
                <a:cs typeface="Arial MT"/>
              </a:rPr>
              <a:t> </a:t>
            </a:r>
            <a:r>
              <a:rPr sz="2400" spc="90" dirty="0">
                <a:solidFill>
                  <a:srgbClr val="512407"/>
                </a:solidFill>
                <a:latin typeface="Arial MT"/>
                <a:cs typeface="Arial MT"/>
              </a:rPr>
              <a:t>sebuah</a:t>
            </a:r>
            <a:r>
              <a:rPr sz="2400" spc="-45" dirty="0">
                <a:solidFill>
                  <a:srgbClr val="512407"/>
                </a:solidFill>
                <a:latin typeface="Arial MT"/>
                <a:cs typeface="Arial MT"/>
              </a:rPr>
              <a:t> </a:t>
            </a:r>
            <a:r>
              <a:rPr sz="2400" spc="110" dirty="0">
                <a:solidFill>
                  <a:srgbClr val="512407"/>
                </a:solidFill>
                <a:latin typeface="Arial MT"/>
                <a:cs typeface="Arial MT"/>
              </a:rPr>
              <a:t>rangkaian</a:t>
            </a:r>
            <a:r>
              <a:rPr sz="2400" spc="-60" dirty="0">
                <a:solidFill>
                  <a:srgbClr val="512407"/>
                </a:solidFill>
                <a:latin typeface="Arial MT"/>
                <a:cs typeface="Arial MT"/>
              </a:rPr>
              <a:t> </a:t>
            </a:r>
            <a:r>
              <a:rPr sz="2400" spc="145" dirty="0">
                <a:solidFill>
                  <a:srgbClr val="512407"/>
                </a:solidFill>
                <a:latin typeface="Arial MT"/>
                <a:cs typeface="Arial MT"/>
              </a:rPr>
              <a:t>cerita.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8219" y="2019300"/>
            <a:ext cx="24511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4779" y="0"/>
            <a:ext cx="5057140" cy="1554480"/>
            <a:chOff x="3954779" y="0"/>
            <a:chExt cx="5057140" cy="1554480"/>
          </a:xfrm>
        </p:grpSpPr>
        <p:sp>
          <p:nvSpPr>
            <p:cNvPr id="3" name="object 3"/>
            <p:cNvSpPr/>
            <p:nvPr/>
          </p:nvSpPr>
          <p:spPr>
            <a:xfrm>
              <a:off x="3961129" y="1269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5044439" y="0"/>
                  </a:moveTo>
                  <a:lnTo>
                    <a:pt x="0" y="0"/>
                  </a:lnTo>
                  <a:lnTo>
                    <a:pt x="0" y="1541779"/>
                  </a:lnTo>
                  <a:lnTo>
                    <a:pt x="5044439" y="1541779"/>
                  </a:lnTo>
                  <a:lnTo>
                    <a:pt x="5044439" y="0"/>
                  </a:lnTo>
                  <a:close/>
                </a:path>
              </a:pathLst>
            </a:custGeom>
            <a:solidFill>
              <a:srgbClr val="E3D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61129" y="1269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0" y="1541779"/>
                  </a:moveTo>
                  <a:lnTo>
                    <a:pt x="5044439" y="1541779"/>
                  </a:lnTo>
                  <a:lnTo>
                    <a:pt x="5044439" y="0"/>
                  </a:lnTo>
                  <a:lnTo>
                    <a:pt x="0" y="0"/>
                  </a:lnTo>
                  <a:lnTo>
                    <a:pt x="0" y="1541779"/>
                  </a:lnTo>
                  <a:close/>
                </a:path>
              </a:pathLst>
            </a:custGeom>
            <a:ln w="12700">
              <a:solidFill>
                <a:srgbClr val="E3DE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001" y="322834"/>
            <a:ext cx="66675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Ciri-ciri</a:t>
            </a:r>
            <a:r>
              <a:rPr sz="4400" spc="-50" dirty="0"/>
              <a:t> </a:t>
            </a:r>
            <a:r>
              <a:rPr sz="4400" spc="-5" dirty="0"/>
              <a:t>Cerita</a:t>
            </a:r>
            <a:r>
              <a:rPr sz="4400" spc="-35" dirty="0"/>
              <a:t> </a:t>
            </a:r>
            <a:r>
              <a:rPr sz="4400" dirty="0"/>
              <a:t>Bergambar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601980" y="1814766"/>
            <a:ext cx="10350500" cy="2541905"/>
          </a:xfrm>
          <a:prstGeom prst="rect">
            <a:avLst/>
          </a:prstGeom>
        </p:spPr>
        <p:txBody>
          <a:bodyPr vert="horz" wrap="square" lIns="0" tIns="180975" rIns="0" bIns="0" rtlCol="0">
            <a:spAutoFit/>
          </a:bodyPr>
          <a:lstStyle/>
          <a:p>
            <a:pPr marL="756920" indent="-744220">
              <a:lnSpc>
                <a:spcPct val="100000"/>
              </a:lnSpc>
              <a:spcBef>
                <a:spcPts val="1425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2200" spc="70" dirty="0">
                <a:solidFill>
                  <a:srgbClr val="385622"/>
                </a:solidFill>
                <a:latin typeface="Arial MT"/>
                <a:cs typeface="Arial MT"/>
              </a:rPr>
              <a:t>Memuat</a:t>
            </a:r>
            <a:r>
              <a:rPr sz="2200" spc="-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20" dirty="0">
                <a:solidFill>
                  <a:srgbClr val="385622"/>
                </a:solidFill>
                <a:latin typeface="Arial MT"/>
                <a:cs typeface="Arial MT"/>
              </a:rPr>
              <a:t>gambar</a:t>
            </a:r>
            <a:r>
              <a:rPr sz="2200" spc="-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lebih</a:t>
            </a:r>
            <a:r>
              <a:rPr sz="2200" spc="-5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banyak</a:t>
            </a:r>
            <a:r>
              <a:rPr sz="2200" spc="-5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40" dirty="0">
                <a:solidFill>
                  <a:srgbClr val="385622"/>
                </a:solidFill>
                <a:latin typeface="Arial MT"/>
                <a:cs typeface="Arial MT"/>
              </a:rPr>
              <a:t>dari</a:t>
            </a:r>
            <a:r>
              <a:rPr sz="22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14" dirty="0">
                <a:solidFill>
                  <a:srgbClr val="385622"/>
                </a:solidFill>
                <a:latin typeface="Arial MT"/>
                <a:cs typeface="Arial MT"/>
              </a:rPr>
              <a:t>pada</a:t>
            </a:r>
            <a:r>
              <a:rPr sz="2200" spc="-5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teks</a:t>
            </a:r>
            <a:r>
              <a:rPr sz="2200" spc="-6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30" dirty="0">
                <a:solidFill>
                  <a:srgbClr val="385622"/>
                </a:solidFill>
                <a:latin typeface="Arial MT"/>
                <a:cs typeface="Arial MT"/>
              </a:rPr>
              <a:t>cerita.</a:t>
            </a:r>
            <a:endParaRPr sz="2200">
              <a:latin typeface="Arial MT"/>
              <a:cs typeface="Arial MT"/>
            </a:endParaRPr>
          </a:p>
          <a:p>
            <a:pPr marL="756920" indent="-744220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Gambar-gambar</a:t>
            </a:r>
            <a:r>
              <a:rPr sz="2200" spc="-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yang</a:t>
            </a:r>
            <a:r>
              <a:rPr sz="2200" spc="-7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0" dirty="0">
                <a:solidFill>
                  <a:srgbClr val="385622"/>
                </a:solidFill>
                <a:latin typeface="Arial MT"/>
                <a:cs typeface="Arial MT"/>
              </a:rPr>
              <a:t>ada</a:t>
            </a:r>
            <a:r>
              <a:rPr sz="2200" spc="-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14" dirty="0">
                <a:solidFill>
                  <a:srgbClr val="385622"/>
                </a:solidFill>
                <a:latin typeface="Arial MT"/>
                <a:cs typeface="Arial MT"/>
              </a:rPr>
              <a:t>menceritakan</a:t>
            </a:r>
            <a:r>
              <a:rPr sz="2200" spc="-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14" dirty="0">
                <a:solidFill>
                  <a:srgbClr val="385622"/>
                </a:solidFill>
                <a:latin typeface="Arial MT"/>
                <a:cs typeface="Arial MT"/>
              </a:rPr>
              <a:t>urutan</a:t>
            </a:r>
            <a:r>
              <a:rPr sz="2200" spc="-5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25" dirty="0">
                <a:solidFill>
                  <a:srgbClr val="385622"/>
                </a:solidFill>
                <a:latin typeface="Arial MT"/>
                <a:cs typeface="Arial MT"/>
              </a:rPr>
              <a:t>peristiwa.</a:t>
            </a:r>
            <a:endParaRPr sz="2200">
              <a:latin typeface="Arial MT"/>
              <a:cs typeface="Arial MT"/>
            </a:endParaRPr>
          </a:p>
          <a:p>
            <a:pPr marL="756920" indent="-744220">
              <a:lnSpc>
                <a:spcPct val="100000"/>
              </a:lnSpc>
              <a:spcBef>
                <a:spcPts val="1325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2200" spc="80" dirty="0">
                <a:solidFill>
                  <a:srgbClr val="385622"/>
                </a:solidFill>
                <a:latin typeface="Arial MT"/>
                <a:cs typeface="Arial MT"/>
              </a:rPr>
              <a:t>Memudahkan</a:t>
            </a:r>
            <a:r>
              <a:rPr sz="2200" spc="-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20" dirty="0">
                <a:solidFill>
                  <a:srgbClr val="385622"/>
                </a:solidFill>
                <a:latin typeface="Arial MT"/>
                <a:cs typeface="Arial MT"/>
              </a:rPr>
              <a:t>pembaca</a:t>
            </a:r>
            <a:r>
              <a:rPr sz="2200" spc="-1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dalam</a:t>
            </a:r>
            <a:r>
              <a:rPr sz="2200" spc="-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memahami</a:t>
            </a:r>
            <a:r>
              <a:rPr sz="2200" spc="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suatu</a:t>
            </a:r>
            <a:r>
              <a:rPr sz="2200" spc="-5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penjelasan</a:t>
            </a:r>
            <a:r>
              <a:rPr sz="22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atau</a:t>
            </a:r>
            <a:r>
              <a:rPr sz="2200" spc="-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30" dirty="0">
                <a:solidFill>
                  <a:srgbClr val="385622"/>
                </a:solidFill>
                <a:latin typeface="Arial MT"/>
                <a:cs typeface="Arial MT"/>
              </a:rPr>
              <a:t>cerita.</a:t>
            </a:r>
            <a:endParaRPr sz="2200">
              <a:latin typeface="Arial MT"/>
              <a:cs typeface="Arial MT"/>
            </a:endParaRPr>
          </a:p>
          <a:p>
            <a:pPr marL="756920" indent="-744220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Memberi</a:t>
            </a:r>
            <a:r>
              <a:rPr sz="2200" spc="-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gambaran</a:t>
            </a:r>
            <a:r>
              <a:rPr sz="2200" spc="-1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0" dirty="0">
                <a:solidFill>
                  <a:srgbClr val="385622"/>
                </a:solidFill>
                <a:latin typeface="Arial MT"/>
                <a:cs typeface="Arial MT"/>
              </a:rPr>
              <a:t>singkat</a:t>
            </a:r>
            <a:r>
              <a:rPr sz="22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0" dirty="0">
                <a:solidFill>
                  <a:srgbClr val="385622"/>
                </a:solidFill>
                <a:latin typeface="Arial MT"/>
                <a:cs typeface="Arial MT"/>
              </a:rPr>
              <a:t>isi</a:t>
            </a:r>
            <a:r>
              <a:rPr sz="2200" spc="-6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tulisan</a:t>
            </a:r>
            <a:r>
              <a:rPr sz="2200" spc="-8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atau</a:t>
            </a:r>
            <a:r>
              <a:rPr sz="22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40" dirty="0">
                <a:solidFill>
                  <a:srgbClr val="385622"/>
                </a:solidFill>
                <a:latin typeface="Arial MT"/>
                <a:cs typeface="Arial MT"/>
              </a:rPr>
              <a:t>cerita</a:t>
            </a:r>
            <a:r>
              <a:rPr sz="2200" spc="-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yang</a:t>
            </a:r>
            <a:r>
              <a:rPr sz="2200" spc="-5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0" dirty="0">
                <a:solidFill>
                  <a:srgbClr val="385622"/>
                </a:solidFill>
                <a:latin typeface="Arial MT"/>
                <a:cs typeface="Arial MT"/>
              </a:rPr>
              <a:t>disampaikan.</a:t>
            </a:r>
            <a:endParaRPr sz="2200">
              <a:latin typeface="Arial MT"/>
              <a:cs typeface="Arial MT"/>
            </a:endParaRPr>
          </a:p>
          <a:p>
            <a:pPr marL="756920" indent="-744220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2200" spc="85" dirty="0">
                <a:solidFill>
                  <a:srgbClr val="385622"/>
                </a:solidFill>
                <a:latin typeface="Arial MT"/>
                <a:cs typeface="Arial MT"/>
              </a:rPr>
              <a:t>Menambah</a:t>
            </a:r>
            <a:r>
              <a:rPr sz="2200" spc="-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nilai</a:t>
            </a:r>
            <a:r>
              <a:rPr sz="2200" spc="-4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keindahan</a:t>
            </a:r>
            <a:r>
              <a:rPr sz="2200" spc="-2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sajian</a:t>
            </a:r>
            <a:r>
              <a:rPr sz="2200" spc="-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sebuah</a:t>
            </a:r>
            <a:r>
              <a:rPr sz="2200" spc="-7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tulisan</a:t>
            </a:r>
            <a:r>
              <a:rPr sz="2200" spc="-5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atau</a:t>
            </a:r>
            <a:r>
              <a:rPr sz="2200" spc="-5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30" dirty="0">
                <a:solidFill>
                  <a:srgbClr val="385622"/>
                </a:solidFill>
                <a:latin typeface="Arial MT"/>
                <a:cs typeface="Arial MT"/>
              </a:rPr>
              <a:t>cerita.</a:t>
            </a:r>
            <a:endParaRPr sz="2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4779" y="0"/>
            <a:ext cx="5057140" cy="1554480"/>
            <a:chOff x="3954779" y="0"/>
            <a:chExt cx="5057140" cy="1554480"/>
          </a:xfrm>
        </p:grpSpPr>
        <p:sp>
          <p:nvSpPr>
            <p:cNvPr id="3" name="object 3"/>
            <p:cNvSpPr/>
            <p:nvPr/>
          </p:nvSpPr>
          <p:spPr>
            <a:xfrm>
              <a:off x="3961129" y="1269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5044439" y="0"/>
                  </a:moveTo>
                  <a:lnTo>
                    <a:pt x="0" y="0"/>
                  </a:lnTo>
                  <a:lnTo>
                    <a:pt x="0" y="1541779"/>
                  </a:lnTo>
                  <a:lnTo>
                    <a:pt x="5044439" y="1541779"/>
                  </a:lnTo>
                  <a:lnTo>
                    <a:pt x="5044439" y="0"/>
                  </a:lnTo>
                  <a:close/>
                </a:path>
              </a:pathLst>
            </a:custGeom>
            <a:solidFill>
              <a:srgbClr val="E3D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61129" y="1269"/>
              <a:ext cx="5044440" cy="1541780"/>
            </a:xfrm>
            <a:custGeom>
              <a:avLst/>
              <a:gdLst/>
              <a:ahLst/>
              <a:cxnLst/>
              <a:rect l="l" t="t" r="r" b="b"/>
              <a:pathLst>
                <a:path w="5044440" h="1541780">
                  <a:moveTo>
                    <a:pt x="0" y="1541779"/>
                  </a:moveTo>
                  <a:lnTo>
                    <a:pt x="5044439" y="1541779"/>
                  </a:lnTo>
                  <a:lnTo>
                    <a:pt x="5044439" y="0"/>
                  </a:lnTo>
                  <a:lnTo>
                    <a:pt x="0" y="0"/>
                  </a:lnTo>
                  <a:lnTo>
                    <a:pt x="0" y="1541779"/>
                  </a:lnTo>
                  <a:close/>
                </a:path>
              </a:pathLst>
            </a:custGeom>
            <a:ln w="12700">
              <a:solidFill>
                <a:srgbClr val="E3DE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60954" y="211073"/>
            <a:ext cx="6390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Fungsi</a:t>
            </a:r>
            <a:r>
              <a:rPr sz="4400" spc="-25" dirty="0"/>
              <a:t> </a:t>
            </a:r>
            <a:r>
              <a:rPr sz="4400" spc="-5" dirty="0"/>
              <a:t>Cerita</a:t>
            </a:r>
            <a:r>
              <a:rPr sz="4400" spc="-30" dirty="0"/>
              <a:t> </a:t>
            </a:r>
            <a:r>
              <a:rPr sz="4400" dirty="0"/>
              <a:t>Bergambar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4229734" y="2188463"/>
            <a:ext cx="7290434" cy="2037714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756920" indent="-744855">
              <a:lnSpc>
                <a:spcPct val="100000"/>
              </a:lnSpc>
              <a:spcBef>
                <a:spcPts val="1415"/>
              </a:spcBef>
              <a:buAutoNum type="arabicPeriod"/>
              <a:tabLst>
                <a:tab pos="756920" algn="l"/>
                <a:tab pos="757555" algn="l"/>
              </a:tabLst>
            </a:pP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Memperjelas</a:t>
            </a:r>
            <a:r>
              <a:rPr sz="2200" spc="-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25" dirty="0">
                <a:solidFill>
                  <a:srgbClr val="385622"/>
                </a:solidFill>
                <a:latin typeface="Arial MT"/>
                <a:cs typeface="Arial MT"/>
              </a:rPr>
              <a:t>alur</a:t>
            </a:r>
            <a:r>
              <a:rPr sz="22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40" dirty="0">
                <a:solidFill>
                  <a:srgbClr val="385622"/>
                </a:solidFill>
                <a:latin typeface="Arial MT"/>
                <a:cs typeface="Arial MT"/>
              </a:rPr>
              <a:t>cerita</a:t>
            </a:r>
            <a:r>
              <a:rPr sz="22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atau</a:t>
            </a:r>
            <a:r>
              <a:rPr sz="2200" spc="-5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10" dirty="0">
                <a:solidFill>
                  <a:srgbClr val="385622"/>
                </a:solidFill>
                <a:latin typeface="Arial MT"/>
                <a:cs typeface="Arial MT"/>
              </a:rPr>
              <a:t>informasi.</a:t>
            </a:r>
            <a:endParaRPr sz="2200">
              <a:latin typeface="Arial MT"/>
              <a:cs typeface="Arial MT"/>
            </a:endParaRPr>
          </a:p>
          <a:p>
            <a:pPr marL="756920" indent="-744855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756920" algn="l"/>
                <a:tab pos="757555" algn="l"/>
              </a:tabLst>
            </a:pPr>
            <a:r>
              <a:rPr sz="2200" spc="85" dirty="0">
                <a:solidFill>
                  <a:srgbClr val="385622"/>
                </a:solidFill>
                <a:latin typeface="Arial MT"/>
                <a:cs typeface="Arial MT"/>
              </a:rPr>
              <a:t>Membuat</a:t>
            </a:r>
            <a:r>
              <a:rPr sz="2200" spc="-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0" dirty="0">
                <a:solidFill>
                  <a:srgbClr val="385622"/>
                </a:solidFill>
                <a:latin typeface="Arial MT"/>
                <a:cs typeface="Arial MT"/>
              </a:rPr>
              <a:t>pesan</a:t>
            </a:r>
            <a:r>
              <a:rPr sz="2200" spc="-7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0" dirty="0">
                <a:solidFill>
                  <a:srgbClr val="385622"/>
                </a:solidFill>
                <a:latin typeface="Arial MT"/>
                <a:cs typeface="Arial MT"/>
              </a:rPr>
              <a:t>mudah</a:t>
            </a:r>
            <a:r>
              <a:rPr sz="2200" spc="-6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dipahami</a:t>
            </a:r>
            <a:r>
              <a:rPr sz="2200" spc="-2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oleh</a:t>
            </a:r>
            <a:r>
              <a:rPr sz="2200" spc="-5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14" dirty="0">
                <a:solidFill>
                  <a:srgbClr val="385622"/>
                </a:solidFill>
                <a:latin typeface="Arial MT"/>
                <a:cs typeface="Arial MT"/>
              </a:rPr>
              <a:t>pembaca.</a:t>
            </a:r>
            <a:endParaRPr sz="2200">
              <a:latin typeface="Arial MT"/>
              <a:cs typeface="Arial MT"/>
            </a:endParaRPr>
          </a:p>
          <a:p>
            <a:pPr marL="756920" indent="-744855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756920" algn="l"/>
                <a:tab pos="757555" algn="l"/>
              </a:tabLst>
            </a:pP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Menarik</a:t>
            </a:r>
            <a:r>
              <a:rPr sz="2200" spc="-4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minat</a:t>
            </a:r>
            <a:r>
              <a:rPr sz="2200" spc="-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14" dirty="0">
                <a:solidFill>
                  <a:srgbClr val="385622"/>
                </a:solidFill>
                <a:latin typeface="Arial MT"/>
                <a:cs typeface="Arial MT"/>
              </a:rPr>
              <a:t>orang</a:t>
            </a:r>
            <a:r>
              <a:rPr sz="2200" spc="-3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20" dirty="0">
                <a:solidFill>
                  <a:srgbClr val="385622"/>
                </a:solidFill>
                <a:latin typeface="Arial MT"/>
                <a:cs typeface="Arial MT"/>
              </a:rPr>
              <a:t>untuk</a:t>
            </a:r>
            <a:r>
              <a:rPr sz="2200" spc="-5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5" dirty="0">
                <a:solidFill>
                  <a:srgbClr val="385622"/>
                </a:solidFill>
                <a:latin typeface="Arial MT"/>
                <a:cs typeface="Arial MT"/>
              </a:rPr>
              <a:t>membaca.</a:t>
            </a:r>
            <a:endParaRPr sz="2200">
              <a:latin typeface="Arial MT"/>
              <a:cs typeface="Arial MT"/>
            </a:endParaRPr>
          </a:p>
          <a:p>
            <a:pPr marL="756920" indent="-744855">
              <a:lnSpc>
                <a:spcPct val="100000"/>
              </a:lnSpc>
              <a:spcBef>
                <a:spcPts val="1325"/>
              </a:spcBef>
              <a:buAutoNum type="arabicPeriod"/>
              <a:tabLst>
                <a:tab pos="756920" algn="l"/>
                <a:tab pos="757555" algn="l"/>
              </a:tabLst>
            </a:pPr>
            <a:r>
              <a:rPr sz="2200" spc="85" dirty="0">
                <a:solidFill>
                  <a:srgbClr val="385622"/>
                </a:solidFill>
                <a:latin typeface="Arial MT"/>
                <a:cs typeface="Arial MT"/>
              </a:rPr>
              <a:t>Menambah</a:t>
            </a:r>
            <a:r>
              <a:rPr sz="2200" spc="-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nilai</a:t>
            </a:r>
            <a:r>
              <a:rPr sz="2200" spc="-5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5" dirty="0">
                <a:solidFill>
                  <a:srgbClr val="385622"/>
                </a:solidFill>
                <a:latin typeface="Arial MT"/>
                <a:cs typeface="Arial MT"/>
              </a:rPr>
              <a:t>keindahan</a:t>
            </a:r>
            <a:r>
              <a:rPr sz="2200" spc="-2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90" dirty="0">
                <a:solidFill>
                  <a:srgbClr val="385622"/>
                </a:solidFill>
                <a:latin typeface="Arial MT"/>
                <a:cs typeface="Arial MT"/>
              </a:rPr>
              <a:t>atau</a:t>
            </a:r>
            <a:r>
              <a:rPr sz="2200" spc="-6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2200" spc="100" dirty="0">
                <a:solidFill>
                  <a:srgbClr val="385622"/>
                </a:solidFill>
                <a:latin typeface="Arial MT"/>
                <a:cs typeface="Arial MT"/>
              </a:rPr>
              <a:t>estetika.</a:t>
            </a:r>
            <a:endParaRPr sz="22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959" y="1778000"/>
            <a:ext cx="2931160" cy="29845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{871F81F0-0EA1-F14A-A595-3E192E286DE2}tf10001070</Template>
  <TotalTime>0</TotalTime>
  <Words>960</Words>
  <Application>Microsoft Macintosh PowerPoint</Application>
  <PresentationFormat>Widescreen</PresentationFormat>
  <Paragraphs>96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 MT</vt:lpstr>
      <vt:lpstr>Calibri</vt:lpstr>
      <vt:lpstr>Rockwell</vt:lpstr>
      <vt:lpstr>Rockwell Condensed</vt:lpstr>
      <vt:lpstr>Rockwell Extra Bold</vt:lpstr>
      <vt:lpstr>Wingdings</vt:lpstr>
      <vt:lpstr>Wood Type</vt:lpstr>
      <vt:lpstr>ILUSTRASI DESAIN</vt:lpstr>
      <vt:lpstr>Definisi Ilustrasi</vt:lpstr>
      <vt:lpstr>PowerPoint Presentation</vt:lpstr>
      <vt:lpstr>PowerPoint Presentation</vt:lpstr>
      <vt:lpstr>Fungsi Ilustrasi</vt:lpstr>
      <vt:lpstr>PowerPoint Presentation</vt:lpstr>
      <vt:lpstr>Ilustrasi Cerita Bergambar</vt:lpstr>
      <vt:lpstr>Ciri-ciri Cerita Bergambar</vt:lpstr>
      <vt:lpstr>Fungsi Cerita Bergambar</vt:lpstr>
      <vt:lpstr>Langkah-Langkah Merancang Cerita Bergambar</vt:lpstr>
      <vt:lpstr>PowerPoint Presentation</vt:lpstr>
      <vt:lpstr>PowerPoint Presentation</vt:lpstr>
      <vt:lpstr>Cergam (cerita bergambar)</vt:lpstr>
      <vt:lpstr>PowerPoint Presentation</vt:lpstr>
      <vt:lpstr>PowerPoint Presentation</vt:lpstr>
      <vt:lpstr>PowerPoint Presentation</vt:lpstr>
      <vt:lpstr>PowerPoint Presentation</vt:lpstr>
      <vt:lpstr>Komik</vt:lpstr>
      <vt:lpstr>TUGAS!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ILUSTRASI DASAR</dc:title>
  <dc:creator>Desiana Muryasari</dc:creator>
  <cp:lastModifiedBy>Microsoft Office User</cp:lastModifiedBy>
  <cp:revision>1</cp:revision>
  <dcterms:created xsi:type="dcterms:W3CDTF">2023-12-07T04:53:25Z</dcterms:created>
  <dcterms:modified xsi:type="dcterms:W3CDTF">2023-12-07T07:44:34Z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2023-10-10T00:00:00Z</vt:filetime>
  </property>
  <property fmtid="{D5CDD505-2E9C-101B-9397-08002B2CF9AE}" pid="3" name="Creator">
    <vt:lpwstr>Microsoft® PowerPoint® 2021</vt:lpwstr>
  </property>
  <property fmtid="{D5CDD505-2E9C-101B-9397-08002B2CF9AE}" pid="4" name="LastSaved">
    <vt:filetime>2023-12-07T00:00:00Z</vt:filetime>
  </property>
</Properties>
</file>