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comments/comment1.xml" ContentType="application/vnd.openxmlformats-officedocument.presentationml.comment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7"/>
  </p:notesMasterIdLst>
  <p:handoutMasterIdLst>
    <p:handoutMasterId r:id="rId38"/>
  </p:handoutMasterIdLst>
  <p:sldIdLst>
    <p:sldId id="256" r:id="rId2"/>
    <p:sldId id="318" r:id="rId3"/>
    <p:sldId id="421" r:id="rId4"/>
    <p:sldId id="422" r:id="rId5"/>
    <p:sldId id="367" r:id="rId6"/>
    <p:sldId id="369" r:id="rId7"/>
    <p:sldId id="391" r:id="rId8"/>
    <p:sldId id="423" r:id="rId9"/>
    <p:sldId id="424" r:id="rId10"/>
    <p:sldId id="425" r:id="rId11"/>
    <p:sldId id="426" r:id="rId12"/>
    <p:sldId id="392" r:id="rId13"/>
    <p:sldId id="427" r:id="rId14"/>
    <p:sldId id="428" r:id="rId15"/>
    <p:sldId id="371" r:id="rId16"/>
    <p:sldId id="429" r:id="rId17"/>
    <p:sldId id="430" r:id="rId18"/>
    <p:sldId id="431" r:id="rId19"/>
    <p:sldId id="432" r:id="rId20"/>
    <p:sldId id="408" r:id="rId21"/>
    <p:sldId id="433" r:id="rId22"/>
    <p:sldId id="434" r:id="rId23"/>
    <p:sldId id="409" r:id="rId24"/>
    <p:sldId id="435" r:id="rId25"/>
    <p:sldId id="436" r:id="rId26"/>
    <p:sldId id="407" r:id="rId27"/>
    <p:sldId id="437" r:id="rId28"/>
    <p:sldId id="444" r:id="rId29"/>
    <p:sldId id="438" r:id="rId30"/>
    <p:sldId id="439" r:id="rId31"/>
    <p:sldId id="440" r:id="rId32"/>
    <p:sldId id="441" r:id="rId33"/>
    <p:sldId id="442" r:id="rId34"/>
    <p:sldId id="443" r:id="rId35"/>
    <p:sldId id="300" r:id="rId36"/>
  </p:sldIdLst>
  <p:sldSz cx="9144000" cy="6858000" type="screen4x3"/>
  <p:notesSz cx="7045325" cy="9345613"/>
  <p:custDataLst>
    <p:tags r:id="rId39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43" userDrawn="1">
          <p15:clr>
            <a:srgbClr val="A4A3A4"/>
          </p15:clr>
        </p15:guide>
        <p15:guide id="2" pos="2218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y" initials="R" lastIdx="4" clrIdx="0">
    <p:extLst>
      <p:ext uri="{19B8F6BF-5375-455C-9EA6-DF929625EA0E}">
        <p15:presenceInfo xmlns:p15="http://schemas.microsoft.com/office/powerpoint/2012/main" userId="Ray" providerId="None"/>
      </p:ext>
    </p:extLst>
  </p:cmAuthor>
  <p:cmAuthor id="2" name="user" initials="u" lastIdx="1" clrIdx="1">
    <p:extLst>
      <p:ext uri="{19B8F6BF-5375-455C-9EA6-DF929625EA0E}">
        <p15:presenceInfo xmlns:p15="http://schemas.microsoft.com/office/powerpoint/2012/main" userId="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816" autoAdjust="0"/>
    <p:restoredTop sz="94580" autoAdjust="0"/>
  </p:normalViewPr>
  <p:slideViewPr>
    <p:cSldViewPr>
      <p:cViewPr varScale="1">
        <p:scale>
          <a:sx n="51" d="100"/>
          <a:sy n="51" d="100"/>
        </p:scale>
        <p:origin x="52" y="2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1" d="100"/>
          <a:sy n="51" d="100"/>
        </p:scale>
        <p:origin x="-2946" y="-96"/>
      </p:cViewPr>
      <p:guideLst>
        <p:guide orient="horz" pos="2943"/>
        <p:guide pos="221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gs" Target="tags/tag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21-04-30T14:37:44.232" idx="1">
    <p:pos x="10" y="10"/>
    <p:text/>
    <p:extLst>
      <p:ext uri="{C676402C-5697-4E1C-873F-D02D1690AC5C}">
        <p15:threadingInfo xmlns:p15="http://schemas.microsoft.com/office/powerpoint/2012/main" timeZoneBias="-420"/>
      </p:ext>
    </p:extLst>
  </p:cm>
</p:cmLst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8BA5DDAD-591B-4217-B96A-323B84A14E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362579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7450" y="701675"/>
            <a:ext cx="4670425" cy="35036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556" tIns="46278" rIns="92556" bIns="4627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4533" y="4439167"/>
            <a:ext cx="5636260" cy="4205526"/>
          </a:xfrm>
          <a:prstGeom prst="rect">
            <a:avLst/>
          </a:prstGeom>
        </p:spPr>
        <p:txBody>
          <a:bodyPr vert="horz" lIns="92556" tIns="46278" rIns="92556" bIns="4627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C1A58231-9198-4C99-9FBD-A70F6638DE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56335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19510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Hapus</a:t>
            </a:r>
            <a:r>
              <a:rPr lang="en-US" dirty="0"/>
              <a:t> </a:t>
            </a:r>
            <a:r>
              <a:rPr lang="en-US" dirty="0" err="1"/>
              <a:t>perikatan</a:t>
            </a:r>
            <a:r>
              <a:rPr lang="en-US" dirty="0"/>
              <a:t> </a:t>
            </a:r>
            <a:r>
              <a:rPr lang="en-US" dirty="0" err="1"/>
              <a:t>tdk</a:t>
            </a:r>
            <a:r>
              <a:rPr lang="en-US" dirty="0"/>
              <a:t> </a:t>
            </a:r>
            <a:r>
              <a:rPr lang="en-US" dirty="0" err="1"/>
              <a:t>hanya</a:t>
            </a:r>
            <a:r>
              <a:rPr lang="en-US" dirty="0"/>
              <a:t> </a:t>
            </a:r>
            <a:r>
              <a:rPr lang="en-US" dirty="0" err="1"/>
              <a:t>utk</a:t>
            </a:r>
            <a:r>
              <a:rPr lang="en-US" dirty="0"/>
              <a:t> </a:t>
            </a:r>
            <a:r>
              <a:rPr lang="en-US" dirty="0" err="1"/>
              <a:t>kepentingan</a:t>
            </a:r>
            <a:r>
              <a:rPr lang="en-US" dirty="0"/>
              <a:t> </a:t>
            </a:r>
            <a:r>
              <a:rPr lang="en-US" dirty="0" err="1"/>
              <a:t>debitur</a:t>
            </a:r>
            <a:r>
              <a:rPr lang="en-US" dirty="0"/>
              <a:t>, </a:t>
            </a:r>
            <a:r>
              <a:rPr lang="en-US" dirty="0" err="1"/>
              <a:t>tp</a:t>
            </a:r>
            <a:r>
              <a:rPr lang="en-US" dirty="0"/>
              <a:t> juga </a:t>
            </a:r>
            <a:r>
              <a:rPr lang="en-US" dirty="0" err="1"/>
              <a:t>mereka</a:t>
            </a:r>
            <a:r>
              <a:rPr lang="en-US" dirty="0"/>
              <a:t> </a:t>
            </a:r>
            <a:r>
              <a:rPr lang="en-US" dirty="0" err="1"/>
              <a:t>yg</a:t>
            </a:r>
            <a:r>
              <a:rPr lang="en-US" dirty="0"/>
              <a:t> </a:t>
            </a:r>
            <a:r>
              <a:rPr lang="en-US" dirty="0" err="1"/>
              <a:t>terikat</a:t>
            </a:r>
            <a:r>
              <a:rPr lang="en-US" dirty="0"/>
              <a:t> </a:t>
            </a:r>
            <a:r>
              <a:rPr lang="en-US" dirty="0" err="1"/>
              <a:t>secara</a:t>
            </a:r>
            <a:r>
              <a:rPr lang="en-US" dirty="0"/>
              <a:t> </a:t>
            </a:r>
            <a:r>
              <a:rPr lang="en-US" dirty="0" err="1"/>
              <a:t>tanggung</a:t>
            </a:r>
            <a:r>
              <a:rPr lang="en-US" dirty="0"/>
              <a:t> </a:t>
            </a:r>
            <a:r>
              <a:rPr lang="en-US" dirty="0" err="1"/>
              <a:t>menanggung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529063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sz="1800" b="0" i="0" dirty="0">
                <a:solidFill>
                  <a:srgbClr val="000000"/>
                </a:solidFill>
                <a:effectLst/>
                <a:latin typeface="TimesNewRomanPSMT"/>
              </a:rPr>
              <a:t>pengganti perikatan semula atau perjanjian yang menggantikan perikatan yang lama dengan perikatan yang baru.</a:t>
            </a:r>
            <a:r>
              <a:rPr lang="sv-SE" dirty="0"/>
              <a:t> </a:t>
            </a:r>
            <a:br>
              <a:rPr lang="sv-SE" dirty="0"/>
            </a:br>
            <a:r>
              <a:rPr lang="sv-SE" dirty="0"/>
              <a:t>Cth obyektif: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ganti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kerugian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 yang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disebabkan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perbuatan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melawan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hukum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diubah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menjadi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 utang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piutang</a:t>
            </a:r>
            <a:r>
              <a:rPr lang="en-ID" dirty="0"/>
              <a:t> 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842513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sz="1800" b="0" i="0" dirty="0">
                <a:solidFill>
                  <a:srgbClr val="000000"/>
                </a:solidFill>
                <a:effectLst/>
                <a:latin typeface="TimesNewRomanPSMT"/>
              </a:rPr>
              <a:t>pengganti perikatan semula atau perjanjian yang menggantikan perikatan yang lama dengan perikatan yang baru.</a:t>
            </a:r>
            <a:r>
              <a:rPr lang="sv-SE" dirty="0"/>
              <a:t> </a:t>
            </a:r>
            <a:br>
              <a:rPr lang="sv-SE" dirty="0"/>
            </a:br>
            <a:r>
              <a:rPr lang="sv-SE" dirty="0"/>
              <a:t>Cth obyektif: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ganti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kerugian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 yang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disebabkan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perbuatan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melawan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hukum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diubah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menjadi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 utang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piutang</a:t>
            </a:r>
            <a:r>
              <a:rPr lang="en-ID" dirty="0"/>
              <a:t> 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108122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sz="1800" b="0" i="0" dirty="0">
                <a:solidFill>
                  <a:srgbClr val="000000"/>
                </a:solidFill>
                <a:effectLst/>
                <a:latin typeface="TimesNewRomanPSMT"/>
              </a:rPr>
              <a:t>pengganti perikatan semula atau perjanjian yang menggantikan perikatan yang lama dengan perikatan yang baru.</a:t>
            </a:r>
            <a:r>
              <a:rPr lang="sv-SE" dirty="0"/>
              <a:t> </a:t>
            </a:r>
            <a:br>
              <a:rPr lang="sv-SE" dirty="0"/>
            </a:br>
            <a:r>
              <a:rPr lang="sv-SE" dirty="0"/>
              <a:t>Cth obyektif: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ganti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kerugian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 yang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disebabkan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perbuatan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melawan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hukum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diubah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menjadi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 utang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piutang</a:t>
            </a:r>
            <a:r>
              <a:rPr lang="en-ID" dirty="0"/>
              <a:t> 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820257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sz="1800" b="0" i="0" dirty="0">
                <a:solidFill>
                  <a:srgbClr val="000000"/>
                </a:solidFill>
                <a:effectLst/>
                <a:latin typeface="TimesNewRomanPSMT"/>
              </a:rPr>
              <a:t>pengganti perikatan semula atau perjanjian yang menggantikan perikatan yang lama dengan perikatan yang baru.</a:t>
            </a:r>
            <a:r>
              <a:rPr lang="sv-SE" dirty="0"/>
              <a:t> </a:t>
            </a:r>
            <a:br>
              <a:rPr lang="sv-SE" dirty="0"/>
            </a:br>
            <a:r>
              <a:rPr lang="sv-SE" dirty="0"/>
              <a:t>Cth obyektif: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ganti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kerugian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 yang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disebabkan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perbuatan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melawan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hukum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diubah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menjadi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 utang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piutang</a:t>
            </a:r>
            <a:r>
              <a:rPr lang="en-ID" dirty="0"/>
              <a:t> 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977563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459796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094096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003951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778772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413936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Pembayran</a:t>
            </a:r>
            <a:r>
              <a:rPr lang="en-US" dirty="0"/>
              <a:t> </a:t>
            </a:r>
            <a:r>
              <a:rPr lang="en-US" dirty="0" err="1"/>
              <a:t>tdk</a:t>
            </a:r>
            <a:r>
              <a:rPr lang="en-US" dirty="0"/>
              <a:t> </a:t>
            </a:r>
            <a:r>
              <a:rPr lang="en-US" dirty="0" err="1"/>
              <a:t>hanya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bentuk</a:t>
            </a:r>
            <a:r>
              <a:rPr lang="en-US" dirty="0"/>
              <a:t> uang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barang</a:t>
            </a:r>
            <a:r>
              <a:rPr lang="en-US" dirty="0"/>
              <a:t>, </a:t>
            </a:r>
            <a:r>
              <a:rPr lang="en-US" dirty="0" err="1"/>
              <a:t>tetapi</a:t>
            </a:r>
            <a:r>
              <a:rPr lang="en-US" dirty="0"/>
              <a:t> </a:t>
            </a:r>
            <a:r>
              <a:rPr lang="en-US" dirty="0" err="1"/>
              <a:t>dlm</a:t>
            </a:r>
            <a:r>
              <a:rPr lang="en-US" dirty="0"/>
              <a:t> </a:t>
            </a:r>
            <a:r>
              <a:rPr lang="en-US" dirty="0" err="1"/>
              <a:t>bentuk</a:t>
            </a:r>
            <a:r>
              <a:rPr lang="en-US" dirty="0"/>
              <a:t> lain </a:t>
            </a:r>
            <a:r>
              <a:rPr lang="en-US" dirty="0" err="1"/>
              <a:t>spt</a:t>
            </a:r>
            <a:r>
              <a:rPr lang="en-US" dirty="0"/>
              <a:t> </a:t>
            </a:r>
            <a:r>
              <a:rPr lang="en-US" dirty="0" err="1"/>
              <a:t>jasa</a:t>
            </a:r>
            <a:r>
              <a:rPr lang="en-US" dirty="0"/>
              <a:t>, </a:t>
            </a:r>
            <a:r>
              <a:rPr lang="en-US" dirty="0" err="1"/>
              <a:t>jasa</a:t>
            </a:r>
            <a:r>
              <a:rPr lang="en-US" dirty="0"/>
              <a:t> </a:t>
            </a:r>
            <a:r>
              <a:rPr lang="en-US" dirty="0" err="1"/>
              <a:t>dokter</a:t>
            </a:r>
            <a:r>
              <a:rPr lang="en-US" dirty="0"/>
              <a:t>, guru </a:t>
            </a:r>
            <a:r>
              <a:rPr lang="en-US" dirty="0" err="1"/>
              <a:t>privat</a:t>
            </a:r>
            <a:r>
              <a:rPr lang="en-US" dirty="0"/>
              <a:t> </a:t>
            </a:r>
            <a:r>
              <a:rPr lang="en-US" dirty="0" err="1"/>
              <a:t>dll</a:t>
            </a:r>
            <a:r>
              <a:rPr lang="en-US" dirty="0"/>
              <a:t>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752478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253841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D" b="0" i="0" dirty="0" err="1">
                <a:solidFill>
                  <a:srgbClr val="2B4156"/>
                </a:solidFill>
                <a:effectLst/>
                <a:latin typeface="Inter"/>
              </a:rPr>
              <a:t>seorang</a:t>
            </a:r>
            <a:r>
              <a:rPr lang="en-ID" b="0" i="0" dirty="0">
                <a:solidFill>
                  <a:srgbClr val="2B4156"/>
                </a:solidFill>
                <a:effectLst/>
                <a:latin typeface="Inter"/>
              </a:rPr>
              <a:t> </a:t>
            </a:r>
            <a:r>
              <a:rPr lang="en-ID" b="0" i="0" dirty="0" err="1">
                <a:solidFill>
                  <a:srgbClr val="2B4156"/>
                </a:solidFill>
                <a:effectLst/>
                <a:latin typeface="Inter"/>
              </a:rPr>
              <a:t>debitur</a:t>
            </a:r>
            <a:r>
              <a:rPr lang="en-ID" b="0" i="0" dirty="0">
                <a:solidFill>
                  <a:srgbClr val="2B4156"/>
                </a:solidFill>
                <a:effectLst/>
                <a:latin typeface="Inter"/>
              </a:rPr>
              <a:t> </a:t>
            </a:r>
            <a:r>
              <a:rPr lang="en-ID" b="0" i="0" dirty="0" err="1">
                <a:solidFill>
                  <a:srgbClr val="2B4156"/>
                </a:solidFill>
                <a:effectLst/>
                <a:latin typeface="Inter"/>
              </a:rPr>
              <a:t>baru</a:t>
            </a:r>
            <a:r>
              <a:rPr lang="en-ID" b="0" i="0" dirty="0">
                <a:solidFill>
                  <a:srgbClr val="2B4156"/>
                </a:solidFill>
                <a:effectLst/>
                <a:latin typeface="Inter"/>
              </a:rPr>
              <a:t> </a:t>
            </a:r>
            <a:r>
              <a:rPr lang="en-ID" b="0" i="0" dirty="0" err="1">
                <a:solidFill>
                  <a:srgbClr val="2B4156"/>
                </a:solidFill>
                <a:effectLst/>
                <a:latin typeface="Inter"/>
              </a:rPr>
              <a:t>dapat</a:t>
            </a:r>
            <a:r>
              <a:rPr lang="en-ID" b="0" i="0" dirty="0">
                <a:solidFill>
                  <a:srgbClr val="2B4156"/>
                </a:solidFill>
                <a:effectLst/>
                <a:latin typeface="Inter"/>
              </a:rPr>
              <a:t> </a:t>
            </a:r>
            <a:r>
              <a:rPr lang="en-ID" b="0" i="0" dirty="0" err="1">
                <a:solidFill>
                  <a:srgbClr val="2B4156"/>
                </a:solidFill>
                <a:effectLst/>
                <a:latin typeface="Inter"/>
              </a:rPr>
              <a:t>dikatakan</a:t>
            </a:r>
            <a:r>
              <a:rPr lang="en-ID" b="0" i="0" dirty="0">
                <a:solidFill>
                  <a:srgbClr val="2B4156"/>
                </a:solidFill>
                <a:effectLst/>
                <a:latin typeface="Inter"/>
              </a:rPr>
              <a:t> </a:t>
            </a:r>
            <a:r>
              <a:rPr lang="en-ID" b="0" i="0" dirty="0" err="1">
                <a:solidFill>
                  <a:srgbClr val="2B4156"/>
                </a:solidFill>
                <a:effectLst/>
                <a:latin typeface="Inter"/>
              </a:rPr>
              <a:t>dibebaskan</a:t>
            </a:r>
            <a:r>
              <a:rPr lang="en-ID" b="0" i="0" dirty="0">
                <a:solidFill>
                  <a:srgbClr val="2B4156"/>
                </a:solidFill>
                <a:effectLst/>
                <a:latin typeface="Inter"/>
              </a:rPr>
              <a:t> </a:t>
            </a:r>
            <a:r>
              <a:rPr lang="en-ID" b="0" i="0" dirty="0" err="1">
                <a:solidFill>
                  <a:srgbClr val="2B4156"/>
                </a:solidFill>
                <a:effectLst/>
                <a:latin typeface="Inter"/>
              </a:rPr>
              <a:t>dari</a:t>
            </a:r>
            <a:r>
              <a:rPr lang="en-ID" b="0" i="0" dirty="0">
                <a:solidFill>
                  <a:srgbClr val="2B4156"/>
                </a:solidFill>
                <a:effectLst/>
                <a:latin typeface="Inter"/>
              </a:rPr>
              <a:t> </a:t>
            </a:r>
            <a:r>
              <a:rPr lang="en-ID" b="0" i="0" dirty="0" err="1">
                <a:solidFill>
                  <a:srgbClr val="2B4156"/>
                </a:solidFill>
                <a:effectLst/>
                <a:latin typeface="Inter"/>
              </a:rPr>
              <a:t>utangnya</a:t>
            </a:r>
            <a:r>
              <a:rPr lang="en-ID" b="0" i="0" dirty="0">
                <a:solidFill>
                  <a:srgbClr val="2B4156"/>
                </a:solidFill>
                <a:effectLst/>
                <a:latin typeface="Inter"/>
              </a:rPr>
              <a:t> </a:t>
            </a:r>
            <a:r>
              <a:rPr lang="en-ID" b="0" i="0" dirty="0" err="1">
                <a:solidFill>
                  <a:srgbClr val="2B4156"/>
                </a:solidFill>
                <a:effectLst/>
                <a:latin typeface="Inter"/>
              </a:rPr>
              <a:t>jika</a:t>
            </a:r>
            <a:r>
              <a:rPr lang="en-ID" b="0" i="0" dirty="0">
                <a:solidFill>
                  <a:srgbClr val="2B4156"/>
                </a:solidFill>
                <a:effectLst/>
                <a:latin typeface="Inter"/>
              </a:rPr>
              <a:t> </a:t>
            </a:r>
            <a:r>
              <a:rPr lang="en-ID" b="0" i="0" dirty="0" err="1">
                <a:solidFill>
                  <a:srgbClr val="2B4156"/>
                </a:solidFill>
                <a:effectLst/>
                <a:latin typeface="Inter"/>
              </a:rPr>
              <a:t>secara</a:t>
            </a:r>
            <a:r>
              <a:rPr lang="en-ID" b="0" i="0" dirty="0">
                <a:solidFill>
                  <a:srgbClr val="2B4156"/>
                </a:solidFill>
                <a:effectLst/>
                <a:latin typeface="Inter"/>
              </a:rPr>
              <a:t> </a:t>
            </a:r>
            <a:r>
              <a:rPr lang="en-ID" b="0" i="0" dirty="0" err="1">
                <a:solidFill>
                  <a:srgbClr val="2B4156"/>
                </a:solidFill>
                <a:effectLst/>
                <a:latin typeface="Inter"/>
              </a:rPr>
              <a:t>nyata</a:t>
            </a:r>
            <a:r>
              <a:rPr lang="en-ID" b="0" i="0" dirty="0">
                <a:solidFill>
                  <a:srgbClr val="2B4156"/>
                </a:solidFill>
                <a:effectLst/>
                <a:latin typeface="Inter"/>
              </a:rPr>
              <a:t> </a:t>
            </a:r>
            <a:r>
              <a:rPr lang="en-ID" b="0" i="0" dirty="0" err="1">
                <a:solidFill>
                  <a:srgbClr val="2B4156"/>
                </a:solidFill>
                <a:effectLst/>
                <a:latin typeface="Inter"/>
              </a:rPr>
              <a:t>dibebaskan</a:t>
            </a:r>
            <a:r>
              <a:rPr lang="en-ID" b="0" i="0" dirty="0">
                <a:solidFill>
                  <a:srgbClr val="2B4156"/>
                </a:solidFill>
                <a:effectLst/>
                <a:latin typeface="Inter"/>
              </a:rPr>
              <a:t> oleh </a:t>
            </a:r>
            <a:r>
              <a:rPr lang="en-ID" b="0" i="0" dirty="0" err="1">
                <a:solidFill>
                  <a:srgbClr val="2B4156"/>
                </a:solidFill>
                <a:effectLst/>
                <a:latin typeface="Inter"/>
              </a:rPr>
              <a:t>kreditur</a:t>
            </a:r>
            <a:r>
              <a:rPr lang="en-ID" b="0" i="0" dirty="0">
                <a:solidFill>
                  <a:srgbClr val="2B4156"/>
                </a:solidFill>
                <a:effectLst/>
                <a:latin typeface="Inter"/>
              </a:rPr>
              <a:t>. Jika </a:t>
            </a:r>
            <a:r>
              <a:rPr lang="en-ID" b="0" i="0" dirty="0" err="1">
                <a:solidFill>
                  <a:srgbClr val="2B4156"/>
                </a:solidFill>
                <a:effectLst/>
                <a:latin typeface="Inter"/>
              </a:rPr>
              <a:t>hanya</a:t>
            </a:r>
            <a:r>
              <a:rPr lang="en-ID" b="0" i="0" dirty="0">
                <a:solidFill>
                  <a:srgbClr val="2B4156"/>
                </a:solidFill>
                <a:effectLst/>
                <a:latin typeface="Inter"/>
              </a:rPr>
              <a:t> </a:t>
            </a:r>
            <a:r>
              <a:rPr lang="en-ID" b="0" i="0" dirty="0" err="1">
                <a:solidFill>
                  <a:srgbClr val="2B4156"/>
                </a:solidFill>
                <a:effectLst/>
                <a:latin typeface="Inter"/>
              </a:rPr>
              <a:t>tidak</a:t>
            </a:r>
            <a:r>
              <a:rPr lang="en-ID" b="0" i="0" dirty="0">
                <a:solidFill>
                  <a:srgbClr val="2B4156"/>
                </a:solidFill>
                <a:effectLst/>
                <a:latin typeface="Inter"/>
              </a:rPr>
              <a:t> </a:t>
            </a:r>
            <a:r>
              <a:rPr lang="en-ID" b="0" i="0" dirty="0" err="1">
                <a:solidFill>
                  <a:srgbClr val="2B4156"/>
                </a:solidFill>
                <a:effectLst/>
                <a:latin typeface="Inter"/>
              </a:rPr>
              <a:t>ditagih</a:t>
            </a:r>
            <a:r>
              <a:rPr lang="en-ID" b="0" i="0" dirty="0">
                <a:solidFill>
                  <a:srgbClr val="2B4156"/>
                </a:solidFill>
                <a:effectLst/>
                <a:latin typeface="Inter"/>
              </a:rPr>
              <a:t> </a:t>
            </a:r>
            <a:r>
              <a:rPr lang="en-ID" b="0" i="0" dirty="0" err="1">
                <a:solidFill>
                  <a:srgbClr val="2B4156"/>
                </a:solidFill>
                <a:effectLst/>
                <a:latin typeface="Inter"/>
              </a:rPr>
              <a:t>dalam</a:t>
            </a:r>
            <a:r>
              <a:rPr lang="en-ID" b="0" i="0" dirty="0">
                <a:solidFill>
                  <a:srgbClr val="2B4156"/>
                </a:solidFill>
                <a:effectLst/>
                <a:latin typeface="Inter"/>
              </a:rPr>
              <a:t> </a:t>
            </a:r>
            <a:r>
              <a:rPr lang="en-ID" b="0" i="0" dirty="0" err="1">
                <a:solidFill>
                  <a:srgbClr val="2B4156"/>
                </a:solidFill>
                <a:effectLst/>
                <a:latin typeface="Inter"/>
              </a:rPr>
              <a:t>waktu</a:t>
            </a:r>
            <a:r>
              <a:rPr lang="en-ID" b="0" i="0" dirty="0">
                <a:solidFill>
                  <a:srgbClr val="2B4156"/>
                </a:solidFill>
                <a:effectLst/>
                <a:latin typeface="Inter"/>
              </a:rPr>
              <a:t> lama, </a:t>
            </a:r>
            <a:r>
              <a:rPr lang="en-ID" b="0" i="0" dirty="0" err="1">
                <a:solidFill>
                  <a:srgbClr val="2B4156"/>
                </a:solidFill>
                <a:effectLst/>
                <a:latin typeface="Inter"/>
              </a:rPr>
              <a:t>tidak</a:t>
            </a:r>
            <a:r>
              <a:rPr lang="en-ID" b="0" i="0" dirty="0">
                <a:solidFill>
                  <a:srgbClr val="2B4156"/>
                </a:solidFill>
                <a:effectLst/>
                <a:latin typeface="Inter"/>
              </a:rPr>
              <a:t> </a:t>
            </a:r>
            <a:r>
              <a:rPr lang="en-ID" b="0" i="0" dirty="0" err="1">
                <a:solidFill>
                  <a:srgbClr val="2B4156"/>
                </a:solidFill>
                <a:effectLst/>
                <a:latin typeface="Inter"/>
              </a:rPr>
              <a:t>bisa</a:t>
            </a:r>
            <a:r>
              <a:rPr lang="en-ID" b="0" i="0" dirty="0">
                <a:solidFill>
                  <a:srgbClr val="2B4156"/>
                </a:solidFill>
                <a:effectLst/>
                <a:latin typeface="Inter"/>
              </a:rPr>
              <a:t> </a:t>
            </a:r>
            <a:r>
              <a:rPr lang="en-ID" b="0" i="0" dirty="0" err="1">
                <a:solidFill>
                  <a:srgbClr val="2B4156"/>
                </a:solidFill>
                <a:effectLst/>
                <a:latin typeface="Inter"/>
              </a:rPr>
              <a:t>dikatakan</a:t>
            </a:r>
            <a:r>
              <a:rPr lang="en-ID" b="0" i="0" dirty="0">
                <a:solidFill>
                  <a:srgbClr val="2B4156"/>
                </a:solidFill>
                <a:effectLst/>
                <a:latin typeface="Inter"/>
              </a:rPr>
              <a:t> </a:t>
            </a:r>
            <a:r>
              <a:rPr lang="en-ID" b="0" i="0" dirty="0" err="1">
                <a:solidFill>
                  <a:srgbClr val="2B4156"/>
                </a:solidFill>
                <a:effectLst/>
                <a:latin typeface="Inter"/>
              </a:rPr>
              <a:t>dibebaskan</a:t>
            </a:r>
            <a:r>
              <a:rPr lang="en-ID" b="0" i="0" dirty="0">
                <a:solidFill>
                  <a:srgbClr val="2B4156"/>
                </a:solidFill>
                <a:effectLst/>
                <a:latin typeface="Inter"/>
              </a:rPr>
              <a:t> </a:t>
            </a:r>
            <a:r>
              <a:rPr lang="en-ID" b="0" i="0" dirty="0" err="1">
                <a:solidFill>
                  <a:srgbClr val="2B4156"/>
                </a:solidFill>
                <a:effectLst/>
                <a:latin typeface="Inter"/>
              </a:rPr>
              <a:t>dari</a:t>
            </a:r>
            <a:r>
              <a:rPr lang="en-ID" b="0" i="0" dirty="0">
                <a:solidFill>
                  <a:srgbClr val="2B4156"/>
                </a:solidFill>
                <a:effectLst/>
                <a:latin typeface="Inter"/>
              </a:rPr>
              <a:t> </a:t>
            </a:r>
            <a:r>
              <a:rPr lang="en-ID" b="0" i="0" dirty="0" err="1">
                <a:solidFill>
                  <a:srgbClr val="2B4156"/>
                </a:solidFill>
                <a:effectLst/>
                <a:latin typeface="Inter"/>
              </a:rPr>
              <a:t>utangnya</a:t>
            </a:r>
            <a:r>
              <a:rPr lang="en-ID" b="0" i="0" dirty="0">
                <a:solidFill>
                  <a:srgbClr val="2B4156"/>
                </a:solidFill>
                <a:effectLst/>
                <a:latin typeface="Inter"/>
              </a:rPr>
              <a:t>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856870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D" b="0" i="0" dirty="0" err="1">
                <a:solidFill>
                  <a:srgbClr val="2B4156"/>
                </a:solidFill>
                <a:effectLst/>
                <a:latin typeface="Inter"/>
              </a:rPr>
              <a:t>seorang</a:t>
            </a:r>
            <a:r>
              <a:rPr lang="en-ID" b="0" i="0" dirty="0">
                <a:solidFill>
                  <a:srgbClr val="2B4156"/>
                </a:solidFill>
                <a:effectLst/>
                <a:latin typeface="Inter"/>
              </a:rPr>
              <a:t> </a:t>
            </a:r>
            <a:r>
              <a:rPr lang="en-ID" b="0" i="0" dirty="0" err="1">
                <a:solidFill>
                  <a:srgbClr val="2B4156"/>
                </a:solidFill>
                <a:effectLst/>
                <a:latin typeface="Inter"/>
              </a:rPr>
              <a:t>debitur</a:t>
            </a:r>
            <a:r>
              <a:rPr lang="en-ID" b="0" i="0" dirty="0">
                <a:solidFill>
                  <a:srgbClr val="2B4156"/>
                </a:solidFill>
                <a:effectLst/>
                <a:latin typeface="Inter"/>
              </a:rPr>
              <a:t> </a:t>
            </a:r>
            <a:r>
              <a:rPr lang="en-ID" b="0" i="0" dirty="0" err="1">
                <a:solidFill>
                  <a:srgbClr val="2B4156"/>
                </a:solidFill>
                <a:effectLst/>
                <a:latin typeface="Inter"/>
              </a:rPr>
              <a:t>baru</a:t>
            </a:r>
            <a:r>
              <a:rPr lang="en-ID" b="0" i="0" dirty="0">
                <a:solidFill>
                  <a:srgbClr val="2B4156"/>
                </a:solidFill>
                <a:effectLst/>
                <a:latin typeface="Inter"/>
              </a:rPr>
              <a:t> </a:t>
            </a:r>
            <a:r>
              <a:rPr lang="en-ID" b="0" i="0" dirty="0" err="1">
                <a:solidFill>
                  <a:srgbClr val="2B4156"/>
                </a:solidFill>
                <a:effectLst/>
                <a:latin typeface="Inter"/>
              </a:rPr>
              <a:t>dapat</a:t>
            </a:r>
            <a:r>
              <a:rPr lang="en-ID" b="0" i="0" dirty="0">
                <a:solidFill>
                  <a:srgbClr val="2B4156"/>
                </a:solidFill>
                <a:effectLst/>
                <a:latin typeface="Inter"/>
              </a:rPr>
              <a:t> </a:t>
            </a:r>
            <a:r>
              <a:rPr lang="en-ID" b="0" i="0" dirty="0" err="1">
                <a:solidFill>
                  <a:srgbClr val="2B4156"/>
                </a:solidFill>
                <a:effectLst/>
                <a:latin typeface="Inter"/>
              </a:rPr>
              <a:t>dikatakan</a:t>
            </a:r>
            <a:r>
              <a:rPr lang="en-ID" b="0" i="0" dirty="0">
                <a:solidFill>
                  <a:srgbClr val="2B4156"/>
                </a:solidFill>
                <a:effectLst/>
                <a:latin typeface="Inter"/>
              </a:rPr>
              <a:t> </a:t>
            </a:r>
            <a:r>
              <a:rPr lang="en-ID" b="0" i="0" dirty="0" err="1">
                <a:solidFill>
                  <a:srgbClr val="2B4156"/>
                </a:solidFill>
                <a:effectLst/>
                <a:latin typeface="Inter"/>
              </a:rPr>
              <a:t>dibebaskan</a:t>
            </a:r>
            <a:r>
              <a:rPr lang="en-ID" b="0" i="0" dirty="0">
                <a:solidFill>
                  <a:srgbClr val="2B4156"/>
                </a:solidFill>
                <a:effectLst/>
                <a:latin typeface="Inter"/>
              </a:rPr>
              <a:t> </a:t>
            </a:r>
            <a:r>
              <a:rPr lang="en-ID" b="0" i="0" dirty="0" err="1">
                <a:solidFill>
                  <a:srgbClr val="2B4156"/>
                </a:solidFill>
                <a:effectLst/>
                <a:latin typeface="Inter"/>
              </a:rPr>
              <a:t>dari</a:t>
            </a:r>
            <a:r>
              <a:rPr lang="en-ID" b="0" i="0" dirty="0">
                <a:solidFill>
                  <a:srgbClr val="2B4156"/>
                </a:solidFill>
                <a:effectLst/>
                <a:latin typeface="Inter"/>
              </a:rPr>
              <a:t> </a:t>
            </a:r>
            <a:r>
              <a:rPr lang="en-ID" b="0" i="0" dirty="0" err="1">
                <a:solidFill>
                  <a:srgbClr val="2B4156"/>
                </a:solidFill>
                <a:effectLst/>
                <a:latin typeface="Inter"/>
              </a:rPr>
              <a:t>utangnya</a:t>
            </a:r>
            <a:r>
              <a:rPr lang="en-ID" b="0" i="0" dirty="0">
                <a:solidFill>
                  <a:srgbClr val="2B4156"/>
                </a:solidFill>
                <a:effectLst/>
                <a:latin typeface="Inter"/>
              </a:rPr>
              <a:t> </a:t>
            </a:r>
            <a:r>
              <a:rPr lang="en-ID" b="0" i="0" dirty="0" err="1">
                <a:solidFill>
                  <a:srgbClr val="2B4156"/>
                </a:solidFill>
                <a:effectLst/>
                <a:latin typeface="Inter"/>
              </a:rPr>
              <a:t>jika</a:t>
            </a:r>
            <a:r>
              <a:rPr lang="en-ID" b="0" i="0" dirty="0">
                <a:solidFill>
                  <a:srgbClr val="2B4156"/>
                </a:solidFill>
                <a:effectLst/>
                <a:latin typeface="Inter"/>
              </a:rPr>
              <a:t> </a:t>
            </a:r>
            <a:r>
              <a:rPr lang="en-ID" b="0" i="0" dirty="0" err="1">
                <a:solidFill>
                  <a:srgbClr val="2B4156"/>
                </a:solidFill>
                <a:effectLst/>
                <a:latin typeface="Inter"/>
              </a:rPr>
              <a:t>secara</a:t>
            </a:r>
            <a:r>
              <a:rPr lang="en-ID" b="0" i="0" dirty="0">
                <a:solidFill>
                  <a:srgbClr val="2B4156"/>
                </a:solidFill>
                <a:effectLst/>
                <a:latin typeface="Inter"/>
              </a:rPr>
              <a:t> </a:t>
            </a:r>
            <a:r>
              <a:rPr lang="en-ID" b="0" i="0" dirty="0" err="1">
                <a:solidFill>
                  <a:srgbClr val="2B4156"/>
                </a:solidFill>
                <a:effectLst/>
                <a:latin typeface="Inter"/>
              </a:rPr>
              <a:t>nyata</a:t>
            </a:r>
            <a:r>
              <a:rPr lang="en-ID" b="0" i="0" dirty="0">
                <a:solidFill>
                  <a:srgbClr val="2B4156"/>
                </a:solidFill>
                <a:effectLst/>
                <a:latin typeface="Inter"/>
              </a:rPr>
              <a:t> </a:t>
            </a:r>
            <a:r>
              <a:rPr lang="en-ID" b="0" i="0" dirty="0" err="1">
                <a:solidFill>
                  <a:srgbClr val="2B4156"/>
                </a:solidFill>
                <a:effectLst/>
                <a:latin typeface="Inter"/>
              </a:rPr>
              <a:t>dibebaskan</a:t>
            </a:r>
            <a:r>
              <a:rPr lang="en-ID" b="0" i="0" dirty="0">
                <a:solidFill>
                  <a:srgbClr val="2B4156"/>
                </a:solidFill>
                <a:effectLst/>
                <a:latin typeface="Inter"/>
              </a:rPr>
              <a:t> oleh </a:t>
            </a:r>
            <a:r>
              <a:rPr lang="en-ID" b="0" i="0" dirty="0" err="1">
                <a:solidFill>
                  <a:srgbClr val="2B4156"/>
                </a:solidFill>
                <a:effectLst/>
                <a:latin typeface="Inter"/>
              </a:rPr>
              <a:t>kreditur</a:t>
            </a:r>
            <a:r>
              <a:rPr lang="en-ID" b="0" i="0" dirty="0">
                <a:solidFill>
                  <a:srgbClr val="2B4156"/>
                </a:solidFill>
                <a:effectLst/>
                <a:latin typeface="Inter"/>
              </a:rPr>
              <a:t>. Jika </a:t>
            </a:r>
            <a:r>
              <a:rPr lang="en-ID" b="0" i="0" dirty="0" err="1">
                <a:solidFill>
                  <a:srgbClr val="2B4156"/>
                </a:solidFill>
                <a:effectLst/>
                <a:latin typeface="Inter"/>
              </a:rPr>
              <a:t>hanya</a:t>
            </a:r>
            <a:r>
              <a:rPr lang="en-ID" b="0" i="0" dirty="0">
                <a:solidFill>
                  <a:srgbClr val="2B4156"/>
                </a:solidFill>
                <a:effectLst/>
                <a:latin typeface="Inter"/>
              </a:rPr>
              <a:t> </a:t>
            </a:r>
            <a:r>
              <a:rPr lang="en-ID" b="0" i="0" dirty="0" err="1">
                <a:solidFill>
                  <a:srgbClr val="2B4156"/>
                </a:solidFill>
                <a:effectLst/>
                <a:latin typeface="Inter"/>
              </a:rPr>
              <a:t>tidak</a:t>
            </a:r>
            <a:r>
              <a:rPr lang="en-ID" b="0" i="0" dirty="0">
                <a:solidFill>
                  <a:srgbClr val="2B4156"/>
                </a:solidFill>
                <a:effectLst/>
                <a:latin typeface="Inter"/>
              </a:rPr>
              <a:t> </a:t>
            </a:r>
            <a:r>
              <a:rPr lang="en-ID" b="0" i="0" dirty="0" err="1">
                <a:solidFill>
                  <a:srgbClr val="2B4156"/>
                </a:solidFill>
                <a:effectLst/>
                <a:latin typeface="Inter"/>
              </a:rPr>
              <a:t>ditagih</a:t>
            </a:r>
            <a:r>
              <a:rPr lang="en-ID" b="0" i="0" dirty="0">
                <a:solidFill>
                  <a:srgbClr val="2B4156"/>
                </a:solidFill>
                <a:effectLst/>
                <a:latin typeface="Inter"/>
              </a:rPr>
              <a:t> </a:t>
            </a:r>
            <a:r>
              <a:rPr lang="en-ID" b="0" i="0" dirty="0" err="1">
                <a:solidFill>
                  <a:srgbClr val="2B4156"/>
                </a:solidFill>
                <a:effectLst/>
                <a:latin typeface="Inter"/>
              </a:rPr>
              <a:t>dalam</a:t>
            </a:r>
            <a:r>
              <a:rPr lang="en-ID" b="0" i="0" dirty="0">
                <a:solidFill>
                  <a:srgbClr val="2B4156"/>
                </a:solidFill>
                <a:effectLst/>
                <a:latin typeface="Inter"/>
              </a:rPr>
              <a:t> </a:t>
            </a:r>
            <a:r>
              <a:rPr lang="en-ID" b="0" i="0" dirty="0" err="1">
                <a:solidFill>
                  <a:srgbClr val="2B4156"/>
                </a:solidFill>
                <a:effectLst/>
                <a:latin typeface="Inter"/>
              </a:rPr>
              <a:t>waktu</a:t>
            </a:r>
            <a:r>
              <a:rPr lang="en-ID" b="0" i="0" dirty="0">
                <a:solidFill>
                  <a:srgbClr val="2B4156"/>
                </a:solidFill>
                <a:effectLst/>
                <a:latin typeface="Inter"/>
              </a:rPr>
              <a:t> lama, </a:t>
            </a:r>
            <a:r>
              <a:rPr lang="en-ID" b="0" i="0" dirty="0" err="1">
                <a:solidFill>
                  <a:srgbClr val="2B4156"/>
                </a:solidFill>
                <a:effectLst/>
                <a:latin typeface="Inter"/>
              </a:rPr>
              <a:t>tidak</a:t>
            </a:r>
            <a:r>
              <a:rPr lang="en-ID" b="0" i="0" dirty="0">
                <a:solidFill>
                  <a:srgbClr val="2B4156"/>
                </a:solidFill>
                <a:effectLst/>
                <a:latin typeface="Inter"/>
              </a:rPr>
              <a:t> </a:t>
            </a:r>
            <a:r>
              <a:rPr lang="en-ID" b="0" i="0" dirty="0" err="1">
                <a:solidFill>
                  <a:srgbClr val="2B4156"/>
                </a:solidFill>
                <a:effectLst/>
                <a:latin typeface="Inter"/>
              </a:rPr>
              <a:t>bisa</a:t>
            </a:r>
            <a:r>
              <a:rPr lang="en-ID" b="0" i="0" dirty="0">
                <a:solidFill>
                  <a:srgbClr val="2B4156"/>
                </a:solidFill>
                <a:effectLst/>
                <a:latin typeface="Inter"/>
              </a:rPr>
              <a:t> </a:t>
            </a:r>
            <a:r>
              <a:rPr lang="en-ID" b="0" i="0" dirty="0" err="1">
                <a:solidFill>
                  <a:srgbClr val="2B4156"/>
                </a:solidFill>
                <a:effectLst/>
                <a:latin typeface="Inter"/>
              </a:rPr>
              <a:t>dikatakan</a:t>
            </a:r>
            <a:r>
              <a:rPr lang="en-ID" b="0" i="0" dirty="0">
                <a:solidFill>
                  <a:srgbClr val="2B4156"/>
                </a:solidFill>
                <a:effectLst/>
                <a:latin typeface="Inter"/>
              </a:rPr>
              <a:t> </a:t>
            </a:r>
            <a:r>
              <a:rPr lang="en-ID" b="0" i="0" dirty="0" err="1">
                <a:solidFill>
                  <a:srgbClr val="2B4156"/>
                </a:solidFill>
                <a:effectLst/>
                <a:latin typeface="Inter"/>
              </a:rPr>
              <a:t>dibebaskan</a:t>
            </a:r>
            <a:r>
              <a:rPr lang="en-ID" b="0" i="0" dirty="0">
                <a:solidFill>
                  <a:srgbClr val="2B4156"/>
                </a:solidFill>
                <a:effectLst/>
                <a:latin typeface="Inter"/>
              </a:rPr>
              <a:t> </a:t>
            </a:r>
            <a:r>
              <a:rPr lang="en-ID" b="0" i="0" dirty="0" err="1">
                <a:solidFill>
                  <a:srgbClr val="2B4156"/>
                </a:solidFill>
                <a:effectLst/>
                <a:latin typeface="Inter"/>
              </a:rPr>
              <a:t>dari</a:t>
            </a:r>
            <a:r>
              <a:rPr lang="en-ID" b="0" i="0" dirty="0">
                <a:solidFill>
                  <a:srgbClr val="2B4156"/>
                </a:solidFill>
                <a:effectLst/>
                <a:latin typeface="Inter"/>
              </a:rPr>
              <a:t> </a:t>
            </a:r>
            <a:r>
              <a:rPr lang="en-ID" b="0" i="0" dirty="0" err="1">
                <a:solidFill>
                  <a:srgbClr val="2B4156"/>
                </a:solidFill>
                <a:effectLst/>
                <a:latin typeface="Inter"/>
              </a:rPr>
              <a:t>utangnya</a:t>
            </a:r>
            <a:r>
              <a:rPr lang="en-ID" b="0" i="0" dirty="0">
                <a:solidFill>
                  <a:srgbClr val="2B4156"/>
                </a:solidFill>
                <a:effectLst/>
                <a:latin typeface="Inter"/>
              </a:rPr>
              <a:t>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038223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D" sz="1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Kebendaan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dalam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objeknya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harus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lah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berupa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benda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yang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dapat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diperdagangkan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,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dengan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tetap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mengindahkan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ketentuan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tidak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melanggar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erundangundangan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,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ketertiban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umum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maupun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kesusilaan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.</a:t>
            </a:r>
            <a:r>
              <a:rPr lang="en-ID" dirty="0"/>
              <a:t> 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432043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D" sz="1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Kebendaan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dalam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objeknya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harus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lah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berupa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benda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yang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dapat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diperdagangkan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,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dengan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tetap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mengindahkan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ketentuan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tidak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melanggar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erundangundangan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,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ketertiban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umum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maupun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kesusilaan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.</a:t>
            </a:r>
            <a:r>
              <a:rPr lang="en-ID" dirty="0"/>
              <a:t> 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367458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8943672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1689320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3261099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Seseorang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 yang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dengan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itikad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baik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menguasai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sesuatu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selama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tiga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puluh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tahun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,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memperoleh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hak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milik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dengan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tidak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diharuskan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menunjukkan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suatu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 alas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haknya</a:t>
            </a:r>
            <a:r>
              <a:rPr lang="en-ID" dirty="0"/>
              <a:t> </a:t>
            </a:r>
            <a:br>
              <a:rPr lang="en-ID" dirty="0"/>
            </a:b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9097212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767352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648759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219866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D" sz="1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Penuntutan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ini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dapat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atas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utang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pokok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yang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telah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dibayarkan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maupun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atas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bunga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serta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biaya-biaya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yang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telah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dikeluarkan</a:t>
            </a:r>
            <a:r>
              <a:rPr lang="en-ID" dirty="0"/>
              <a:t> 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171462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en-ID" sz="1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Penggantian</a:t>
            </a:r>
            <a:r>
              <a:rPr lang="en-ID" sz="1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1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ini</a:t>
            </a:r>
            <a:r>
              <a:rPr lang="en-ID" sz="1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1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dapat</a:t>
            </a:r>
            <a:r>
              <a:rPr lang="en-ID" sz="1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1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terjadi</a:t>
            </a:r>
            <a:r>
              <a:rPr lang="en-ID" sz="1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sz="1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baik</a:t>
            </a:r>
            <a:r>
              <a:rPr lang="en-ID" sz="1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1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karena</a:t>
            </a:r>
            <a:r>
              <a:rPr lang="en-ID" sz="1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UU </a:t>
            </a:r>
            <a:r>
              <a:rPr lang="en-ID" sz="1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maupun</a:t>
            </a:r>
            <a:r>
              <a:rPr lang="en-ID" sz="1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1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karena</a:t>
            </a:r>
            <a:r>
              <a:rPr lang="en-ID" sz="1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1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</a:t>
            </a:r>
            <a:r>
              <a:rPr lang="en-ID" sz="1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1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perjanjian</a:t>
            </a:r>
            <a:r>
              <a:rPr lang="en-ID" sz="1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1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dibuat</a:t>
            </a:r>
            <a:r>
              <a:rPr lang="en-ID" sz="1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para </a:t>
            </a:r>
            <a:r>
              <a:rPr lang="en-ID" sz="1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pihak</a:t>
            </a:r>
            <a:r>
              <a:rPr lang="en-ID" sz="1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363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en-ID" sz="2800" dirty="0" err="1"/>
              <a:t>pihak</a:t>
            </a:r>
            <a:r>
              <a:rPr lang="en-ID" sz="2800" dirty="0"/>
              <a:t> </a:t>
            </a:r>
            <a:r>
              <a:rPr lang="en-ID" sz="2800" dirty="0" err="1"/>
              <a:t>ketiga</a:t>
            </a:r>
            <a:r>
              <a:rPr lang="en-ID" sz="2800" dirty="0"/>
              <a:t> </a:t>
            </a:r>
            <a:r>
              <a:rPr lang="en-ID" sz="2800" dirty="0" err="1"/>
              <a:t>memiliki</a:t>
            </a:r>
            <a:r>
              <a:rPr lang="en-ID" sz="2800" dirty="0"/>
              <a:t> </a:t>
            </a:r>
            <a:r>
              <a:rPr lang="en-ID" sz="2800" dirty="0" err="1"/>
              <a:t>izin</a:t>
            </a:r>
            <a:r>
              <a:rPr lang="en-ID" sz="2800" dirty="0"/>
              <a:t> </a:t>
            </a:r>
            <a:r>
              <a:rPr lang="en-ID" sz="2800" dirty="0" err="1"/>
              <a:t>untuk</a:t>
            </a:r>
            <a:r>
              <a:rPr lang="en-ID" sz="2800" dirty="0"/>
              <a:t> </a:t>
            </a:r>
            <a:r>
              <a:rPr lang="en-ID" sz="2800" dirty="0" err="1"/>
              <a:t>bertindak</a:t>
            </a:r>
            <a:r>
              <a:rPr lang="en-ID" sz="2800" dirty="0"/>
              <a:t>, </a:t>
            </a:r>
            <a:r>
              <a:rPr lang="en-ID" sz="2800" dirty="0" err="1"/>
              <a:t>tetapi</a:t>
            </a:r>
            <a:r>
              <a:rPr lang="en-ID" sz="2800" dirty="0"/>
              <a:t> </a:t>
            </a:r>
            <a:r>
              <a:rPr lang="en-ID" sz="2800" dirty="0" err="1"/>
              <a:t>harus</a:t>
            </a:r>
            <a:r>
              <a:rPr lang="en-ID" sz="2800" dirty="0"/>
              <a:t> </a:t>
            </a:r>
            <a:r>
              <a:rPr lang="en-ID" sz="2800" dirty="0" err="1"/>
              <a:t>menjaga</a:t>
            </a:r>
            <a:r>
              <a:rPr lang="en-ID" sz="2800" dirty="0"/>
              <a:t> agar </a:t>
            </a:r>
            <a:r>
              <a:rPr lang="en-ID" sz="2800" dirty="0" err="1"/>
              <a:t>kepentingan</a:t>
            </a:r>
            <a:r>
              <a:rPr lang="en-ID" sz="2800" dirty="0"/>
              <a:t> </a:t>
            </a:r>
            <a:r>
              <a:rPr lang="en-ID" sz="2800" dirty="0" err="1"/>
              <a:t>kreditur</a:t>
            </a:r>
            <a:r>
              <a:rPr lang="en-ID" sz="2800" dirty="0"/>
              <a:t> </a:t>
            </a:r>
            <a:r>
              <a:rPr lang="en-ID" sz="2800" dirty="0" err="1"/>
              <a:t>tetap</a:t>
            </a:r>
            <a:r>
              <a:rPr lang="en-ID" sz="2800" dirty="0"/>
              <a:t> </a:t>
            </a:r>
            <a:r>
              <a:rPr lang="en-ID" sz="2800" dirty="0" err="1"/>
              <a:t>terlindungi</a:t>
            </a:r>
            <a:r>
              <a:rPr lang="en-ID" sz="2800" dirty="0"/>
              <a:t> dan </a:t>
            </a:r>
            <a:r>
              <a:rPr lang="en-ID" sz="2800" dirty="0" err="1"/>
              <a:t>tidak</a:t>
            </a:r>
            <a:r>
              <a:rPr lang="en-ID" sz="2800" dirty="0"/>
              <a:t> </a:t>
            </a:r>
            <a:r>
              <a:rPr lang="en-ID" sz="2800" dirty="0" err="1"/>
              <a:t>terpengaruh</a:t>
            </a:r>
            <a:r>
              <a:rPr lang="en-ID" sz="2800" dirty="0"/>
              <a:t> oleh </a:t>
            </a:r>
            <a:r>
              <a:rPr lang="en-ID" sz="2800" dirty="0" err="1"/>
              <a:t>tindakan</a:t>
            </a:r>
            <a:r>
              <a:rPr lang="en-ID" sz="2800" dirty="0"/>
              <a:t> yang </a:t>
            </a:r>
            <a:r>
              <a:rPr lang="en-ID" sz="2800" dirty="0" err="1"/>
              <a:t>diambil</a:t>
            </a:r>
            <a:r>
              <a:rPr lang="en-ID" sz="2800" dirty="0"/>
              <a:t> </a:t>
            </a:r>
            <a:r>
              <a:rPr lang="en-ID" sz="2800" dirty="0" err="1"/>
              <a:t>atau</a:t>
            </a:r>
            <a:r>
              <a:rPr lang="en-ID" sz="2800" dirty="0"/>
              <a:t> </a:t>
            </a:r>
            <a:r>
              <a:rPr lang="en-ID" sz="2800" dirty="0" err="1"/>
              <a:t>tidak</a:t>
            </a:r>
            <a:r>
              <a:rPr lang="en-ID" sz="2800" dirty="0"/>
              <a:t> </a:t>
            </a:r>
            <a:r>
              <a:rPr lang="en-ID" sz="2800" dirty="0" err="1"/>
              <a:t>merugikan</a:t>
            </a:r>
            <a:r>
              <a:rPr lang="en-ID" sz="2800" dirty="0"/>
              <a:t> hak2 </a:t>
            </a:r>
            <a:r>
              <a:rPr lang="en-ID" sz="2800" dirty="0" err="1"/>
              <a:t>yg</a:t>
            </a:r>
            <a:r>
              <a:rPr lang="en-ID" sz="2800" dirty="0"/>
              <a:t> </a:t>
            </a:r>
            <a:r>
              <a:rPr lang="en-ID" sz="2800" dirty="0" err="1"/>
              <a:t>dimiliki</a:t>
            </a:r>
            <a:r>
              <a:rPr lang="en-ID" sz="2800" dirty="0"/>
              <a:t> oleh </a:t>
            </a:r>
            <a:r>
              <a:rPr lang="en-ID" sz="2800" dirty="0" err="1"/>
              <a:t>kreditur</a:t>
            </a:r>
            <a:endParaRPr lang="en-ID" sz="18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24322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827157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54159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en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HKB23407:</a:t>
            </a: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HUKUM PERIKATAN – HAPUSNYA PERIKATAN</a:t>
            </a:r>
          </a:p>
        </p:txBody>
      </p:sp>
      <p:sp>
        <p:nvSpPr>
          <p:cNvPr id="5" name="Rectangle 1"/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en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HKB23407:</a:t>
            </a: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HUKUM PERIKATAN – HAPUSNYA PERIKATAN</a:t>
            </a: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7E5F97AF-CD45-40DE-9BCE-3C60148170F1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4BD782C2-0B6B-41B6-B032-B4AAE7AFA99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  <p:hf sldNum="0" hd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1">
            <a:extLst>
              <a:ext uri="{FF2B5EF4-FFF2-40B4-BE49-F238E27FC236}">
                <a16:creationId xmlns:a16="http://schemas.microsoft.com/office/drawing/2014/main" id="{1605E9BE-0D9A-4E76-8D6C-56DE4E94803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3" r:id="rId2"/>
    <p:sldLayoutId id="2147483650" r:id="rId3"/>
    <p:sldLayoutId id="2147483652" r:id="rId4"/>
  </p:sldLayoutIdLst>
  <p:transition spd="slow">
    <p:fade thruBlk="1"/>
  </p:transition>
  <p:hf sldNum="0" hdr="0"/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6" Type="http://schemas.openxmlformats.org/officeDocument/2006/relationships/comments" Target="../comments/comment1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2571744"/>
            <a:ext cx="9144000" cy="124649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ID" sz="3900" b="1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HAPUSNYA PERIKATAN</a:t>
            </a:r>
            <a:endParaRPr lang="id-ID" sz="3900" b="1" dirty="0"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ctr"/>
            <a:r>
              <a:rPr lang="id-ID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PERTEMUAN KE </a:t>
            </a:r>
            <a:r>
              <a:rPr lang="en-ID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6</a:t>
            </a:r>
            <a:endParaRPr lang="en-US" sz="360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5" name="Picture 4" descr="D:\!!!DATA RETNO_QAC\ARSIP Internal Memo\LOGO IM.pn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69" t="15303" r="72530" b="16026"/>
          <a:stretch>
            <a:fillRect/>
          </a:stretch>
        </p:blipFill>
        <p:spPr bwMode="auto">
          <a:xfrm>
            <a:off x="7812360" y="60608"/>
            <a:ext cx="1276350" cy="12801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 thruBlk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Pembayaran </a:t>
            </a: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Font typeface="+mj-lt"/>
              <a:buAutoNum type="arabicPeriod" startAt="3"/>
            </a:pPr>
            <a:r>
              <a:rPr lang="en-US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</a:t>
            </a:r>
            <a:r>
              <a:rPr lang="en-ID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ubrogasi</a:t>
            </a:r>
            <a:endParaRPr lang="en-ID" sz="24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Pelunasan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utang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debitur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thd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kreditur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demi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dapat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dilakukan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oleh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pihak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ketiga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Penggantian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dapat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terjadi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dikarenakan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adanya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kepentingan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pihak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ketiga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tersebut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ataupun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terjadi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oleh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seorang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pihak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ketiga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mempunyai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kepentingan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algn="l"/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Hapusnya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perikatan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karena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pembayaran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oleh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pihak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ketiga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berkepentingan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dilakukan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syarat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2227708324"/>
      </p:ext>
    </p:extLst>
  </p:cSld>
  <p:clrMapOvr>
    <a:masterClrMapping/>
  </p:clrMapOvr>
  <p:transition spd="slow">
    <p:fade thruBlk="1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Pembayaran </a:t>
            </a: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Font typeface="+mj-lt"/>
              <a:buAutoNum type="arabicPeriod" startAt="3"/>
            </a:pPr>
            <a:r>
              <a:rPr lang="en-US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</a:t>
            </a:r>
            <a:r>
              <a:rPr lang="en-ID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ubrogasi</a:t>
            </a:r>
            <a:endParaRPr lang="en-ID" sz="24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AutoNum type="alphaLcPeriod"/>
            </a:pP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Pihak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ketiga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tsb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haruslah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bertindak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utk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atas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nama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debitur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utk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kepentingan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melunasi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utang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debitur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;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endParaRPr lang="en-ID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AutoNum type="alphaLcPeriod"/>
            </a:pP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hal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pihak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ketiga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tsb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bertindak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utk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atas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namanya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sendiri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maka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harus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menegaskan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bhw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pembayaran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pelunasan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yg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dilakukannya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tsb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tdk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tujuan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utk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menggantikan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hak-hak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kreditur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556799062"/>
      </p:ext>
    </p:extLst>
  </p:cSld>
  <p:clrMapOvr>
    <a:masterClrMapping/>
  </p:clrMapOvr>
  <p:transition spd="slow">
    <p:fade thruBlk="1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28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Penawaran Pembayaran Tunai Diikuti oleh Penyimpanan atau Penitipan</a:t>
            </a:r>
            <a:endParaRPr kumimoji="0" lang="id-ID" sz="2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l">
              <a:buFont typeface="Arial" panose="020B0604020202020204" pitchFamily="34" charset="0"/>
              <a:buChar char="•"/>
            </a:pP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Alasan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kedua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menghapuskan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perikatan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adalah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dilakukannya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pembayaran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tunai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diikuti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oleh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penyimpanan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penitipan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(1404-1412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KUHPerdata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)</a:t>
            </a:r>
          </a:p>
          <a:p>
            <a:pPr marL="514350" indent="-514350" algn="l">
              <a:buFont typeface="Arial" panose="020B0604020202020204" pitchFamily="34" charset="0"/>
              <a:buChar char="•"/>
            </a:pP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Undang-undang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memberikan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kemungkinan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kepada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debitur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membayar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utangnya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adanya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penawaran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pembayaran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diikuti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penitipan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jika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debitur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dapat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melunasi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utang. </a:t>
            </a:r>
          </a:p>
          <a:p>
            <a:pPr marL="514350" indent="-514350" algn="l">
              <a:buFont typeface="Arial" panose="020B0604020202020204" pitchFamily="34" charset="0"/>
              <a:buChar char="•"/>
            </a:pP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penawaran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pembayaran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tunai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diikuti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penyimpanan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penitipan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hanya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berlaku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perikatan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mempunyai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prestasi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menyerahkan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memberikan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sesuatu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berupa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benda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bergerak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496719766"/>
      </p:ext>
    </p:extLst>
  </p:cSld>
  <p:clrMapOvr>
    <a:masterClrMapping/>
  </p:clrMapOvr>
  <p:transition spd="slow">
    <p:fade thruBlk="1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28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Penawaran Pembayaran Tunai Diikuti oleh Penyimpanan atau Penitipan</a:t>
            </a:r>
            <a:endParaRPr kumimoji="0" lang="id-ID" sz="2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dapat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sah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dilakukan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maka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harus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memenuhi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persyaratan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berlaku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mutlak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serta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memaksa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</a:t>
            </a:r>
          </a:p>
          <a:p>
            <a:pPr marL="457200" indent="-457200" algn="l">
              <a:buFont typeface="+mj-lt"/>
              <a:buAutoNum type="arabicPeriod"/>
            </a:pP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Penawaran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pembayaran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harus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langsung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dilakukan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kepada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kreditur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merupakan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syarat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formal yang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harus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dilakukan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oleh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kreditur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457200" indent="-457200" algn="l">
              <a:buFont typeface="+mj-lt"/>
              <a:buAutoNum type="arabicPeriod"/>
            </a:pP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Penawaran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harus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dilakukan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oleh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seorang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berkewajiban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melakukan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pembayaran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yaitu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pihak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debitur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pihak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ketiga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bertindak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atas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nama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debitur</a:t>
            </a:r>
            <a:endParaRPr lang="en-ID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Font typeface="+mj-lt"/>
              <a:buAutoNum type="arabicPeriod"/>
            </a:pP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Penawaran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itu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mengenai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semua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utang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pokok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bunga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dapat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ditagih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beserta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biaya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telah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ditetapkan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mengenai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sejumlah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uang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biaya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belum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ditetapkan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mengurangi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penetapan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semula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;</a:t>
            </a:r>
          </a:p>
        </p:txBody>
      </p:sp>
    </p:spTree>
    <p:extLst>
      <p:ext uri="{BB962C8B-B14F-4D97-AF65-F5344CB8AC3E}">
        <p14:creationId xmlns:p14="http://schemas.microsoft.com/office/powerpoint/2010/main" val="4107332505"/>
      </p:ext>
    </p:extLst>
  </p:cSld>
  <p:clrMapOvr>
    <a:masterClrMapping/>
  </p:clrMapOvr>
  <p:transition spd="slow">
    <p:fade thruBlk="1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28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Penawaran Pembayaran Tunai Diikuti oleh Penyimpanan atau Penitipan</a:t>
            </a:r>
            <a:endParaRPr kumimoji="0" lang="id-ID" sz="2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Font typeface="+mj-lt"/>
              <a:buAutoNum type="arabicPeriod" startAt="4"/>
            </a:pP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Pembayaran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ditawarkan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harus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berbentuk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mata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uang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resmi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sah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sebagai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alat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pembayaran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457200" indent="-457200" algn="l">
              <a:buFont typeface="+mj-lt"/>
              <a:buAutoNum type="arabicPeriod" startAt="4"/>
            </a:pP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Penawaran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harus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dilakukan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pada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saat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pembayaran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diperjanjikan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telah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tiba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waktunya</a:t>
            </a:r>
            <a:endParaRPr lang="en-ID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Font typeface="+mj-lt"/>
              <a:buAutoNum type="arabicPeriod" startAt="4"/>
            </a:pP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Penawaran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harus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dilakukan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tempat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telah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ditentukan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perjanjian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457200" indent="-457200" algn="l">
              <a:buFont typeface="+mj-lt"/>
              <a:buAutoNum type="arabicPeriod" startAt="4"/>
            </a:pP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Penawaran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harus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dilakukan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oleh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notaris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juru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sita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didampingi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oleh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dua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orang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saksi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algn="l"/>
            <a:endParaRPr lang="en-ID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Penawaran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pembayaran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diikuti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penitipan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dapat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membebaskan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debitur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berlaku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sebagai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pembayaran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serta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telah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demi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menghapuskan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perikatan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tersebut</a:t>
            </a:r>
            <a:endParaRPr lang="en-ID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1112265"/>
      </p:ext>
    </p:extLst>
  </p:cSld>
  <p:clrMapOvr>
    <a:masterClrMapping/>
  </p:clrMapOvr>
  <p:transition spd="slow">
    <p:fade thruBlk="1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6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Pembaharuan Utang/Novasi</a:t>
            </a:r>
            <a:endParaRPr kumimoji="0" lang="id-ID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l">
              <a:buFont typeface="Arial" panose="020B0604020202020204" pitchFamily="34" charset="0"/>
              <a:buChar char="•"/>
            </a:pPr>
            <a:r>
              <a:rPr lang="sv-SE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Merupakan salah satu bentuk hapusnya perikatan yang terwujud dalam bentuk lahirnya perikatan baru pada saat yg bersamaan.</a:t>
            </a:r>
          </a:p>
          <a:p>
            <a:pPr marL="514350" indent="-514350" algn="l">
              <a:buFont typeface="Arial" panose="020B0604020202020204" pitchFamily="34" charset="0"/>
              <a:buChar char="•"/>
            </a:pPr>
            <a:r>
              <a:rPr lang="sv-SE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Novasi terbagi atas 3 macam:</a:t>
            </a:r>
          </a:p>
          <a:p>
            <a:pPr marL="514350" indent="-514350" algn="l">
              <a:buFont typeface="+mj-lt"/>
              <a:buAutoNum type="arabicPeriod"/>
            </a:pPr>
            <a:r>
              <a:rPr lang="en-ID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Novasi</a:t>
            </a:r>
            <a:r>
              <a:rPr lang="en-ID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obyektif</a:t>
            </a:r>
            <a:r>
              <a:rPr lang="en-ID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disebut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juga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pembaruan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utang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obyektif</a:t>
            </a:r>
            <a:endParaRPr lang="en-ID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yaitu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perikatan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sudah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diganti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perikatan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lain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perikatan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utang yang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baru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Novasi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obyektif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dapat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terjadi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mengganti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isi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perikatan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Penggantian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perikatan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terjadi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jika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kewajiban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debitur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atas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suatu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prestasi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tertentu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diganti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oleh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prestasi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lain dan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mengubah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sebab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suatu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perikatan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465812881"/>
      </p:ext>
    </p:extLst>
  </p:cSld>
  <p:clrMapOvr>
    <a:masterClrMapping/>
  </p:clrMapOvr>
  <p:transition spd="slow">
    <p:fade thruBlk="1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6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Pembaharuan Utang/Novasi</a:t>
            </a:r>
            <a:endParaRPr kumimoji="0" lang="id-ID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l">
              <a:buFont typeface="+mj-lt"/>
              <a:buAutoNum type="arabicPeriod" startAt="2"/>
            </a:pPr>
            <a:r>
              <a:rPr lang="sv-SE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Novasi subyektif pasif </a:t>
            </a:r>
          </a:p>
          <a:p>
            <a:pPr algn="l"/>
            <a:r>
              <a:rPr lang="sv-SE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yaitu penggantian pihak debitur dengan debitur lain. Novasi subyektif pasif dilakukan dengan cara:</a:t>
            </a:r>
          </a:p>
          <a:p>
            <a:pPr marL="457200" indent="-457200" algn="l">
              <a:buAutoNum type="alphaLcPeriod"/>
            </a:pPr>
            <a:r>
              <a:rPr lang="sv-SE" sz="24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expromissio</a:t>
            </a:r>
            <a:r>
              <a:rPr lang="sv-SE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sv-SE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 </a:t>
            </a:r>
            <a:r>
              <a:rPr lang="sv-SE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debitur semula diganti oleh debitur baru sebagai pengganti debitur lama yang terjadi antara persetujuan tiga pihak yaitu pihak kreditur, debitur lama, dan debitur baru</a:t>
            </a:r>
          </a:p>
          <a:p>
            <a:pPr marL="457200" indent="-457200" algn="l">
              <a:buAutoNum type="alphaLcPeriod"/>
            </a:pPr>
            <a:r>
              <a:rPr lang="sv-SE" sz="24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delegatie </a:t>
            </a:r>
            <a:r>
              <a:rPr lang="sv-SE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 debitur menawarkan kepada kreditur seorang debitur baru yang bersedia membayar utang debitur (lama) dan menggantikan pula kedudukan debitur lama tersebut</a:t>
            </a:r>
            <a:endParaRPr lang="en-ID" sz="2400" i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2003378"/>
      </p:ext>
    </p:extLst>
  </p:cSld>
  <p:clrMapOvr>
    <a:masterClrMapping/>
  </p:clrMapOvr>
  <p:transition spd="slow">
    <p:fade thruBlk="1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6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Pembaharuan Utang/Novasi</a:t>
            </a:r>
            <a:endParaRPr kumimoji="0" lang="id-ID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l">
              <a:buFont typeface="+mj-lt"/>
              <a:buAutoNum type="arabicPeriod" startAt="3"/>
            </a:pPr>
            <a:r>
              <a:rPr lang="sv-SE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Novasi subyektif aktif </a:t>
            </a:r>
          </a:p>
          <a:p>
            <a:pPr algn="l"/>
            <a:r>
              <a:rPr lang="sv-SE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 hal ini kreditur lama telah diganti oleh kreditur baru dan meliputi berubahnya komposisi kreditur. </a:t>
            </a:r>
          </a:p>
          <a:p>
            <a:pPr algn="l"/>
            <a:r>
              <a:rPr lang="sv-SE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Novasi subyektif aktif disebut juga dengan persetujuan segitiga karena debitur perlu mengikatkan dirinya dengan kreditur baru.</a:t>
            </a:r>
            <a:endParaRPr lang="en-ID" sz="2400" i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2026501"/>
      </p:ext>
    </p:extLst>
  </p:cSld>
  <p:clrMapOvr>
    <a:masterClrMapping/>
  </p:clrMapOvr>
  <p:transition spd="slow">
    <p:fade thruBlk="1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6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Pembaharuan Utang/Novasi</a:t>
            </a:r>
            <a:endParaRPr kumimoji="0" lang="id-ID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l">
              <a:buFont typeface="Arial" panose="020B0604020202020204" pitchFamily="34" charset="0"/>
              <a:buChar char="•"/>
            </a:pPr>
            <a:r>
              <a:rPr lang="sv-SE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Pembaruan utang atau novasi dapat dikatakan sah jika memenuhi 4 (empat) unsur yang harus dipenuhi yaitu </a:t>
            </a:r>
            <a:r>
              <a:rPr lang="sv-SE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adanya perjanjian baru</a:t>
            </a:r>
            <a:r>
              <a:rPr lang="sv-SE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sv-SE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subyek yang baru</a:t>
            </a:r>
            <a:r>
              <a:rPr lang="sv-SE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sv-SE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hak dan kewajiban </a:t>
            </a:r>
            <a:r>
              <a:rPr lang="sv-SE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dan </a:t>
            </a:r>
            <a:r>
              <a:rPr lang="sv-SE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adanya prestasi</a:t>
            </a:r>
            <a:r>
              <a:rPr lang="sv-SE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514350" indent="-514350" algn="l">
              <a:buFont typeface="Arial" panose="020B0604020202020204" pitchFamily="34" charset="0"/>
              <a:buChar char="•"/>
            </a:pP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Pembaruan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utang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terjadi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apabila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para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pihak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menyatakan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tegas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keinginan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mereka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melepaskan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diri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perikatan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lama dan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hubungan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diantara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mereka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ditentukan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suatu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perikatan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baru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;</a:t>
            </a:r>
          </a:p>
          <a:p>
            <a:pPr marL="514350" indent="-514350" algn="l">
              <a:buFont typeface="Arial" panose="020B0604020202020204" pitchFamily="34" charset="0"/>
              <a:buChar char="•"/>
            </a:pP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jika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maksud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substansi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perjanjian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baru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dibuat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mengakibatkan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perubahan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sehingga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dapat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dikatakan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suatu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perjanjian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baru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jika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memuat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perikatan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sama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239015745"/>
      </p:ext>
    </p:extLst>
  </p:cSld>
  <p:clrMapOvr>
    <a:masterClrMapping/>
  </p:clrMapOvr>
  <p:transition spd="slow">
    <p:fade thruBlk="1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endParaRPr lang="id-ID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611560" y="1484784"/>
            <a:ext cx="7992888" cy="43490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endParaRPr lang="en-US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endParaRPr lang="en-US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r>
              <a:rPr lang="en-US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Perjumpaan</a:t>
            </a:r>
            <a:r>
              <a:rPr lang="en-US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Percampuran</a:t>
            </a:r>
            <a:r>
              <a:rPr lang="en-US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dan </a:t>
            </a:r>
            <a:r>
              <a:rPr lang="en-US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Pembebasan</a:t>
            </a:r>
            <a:r>
              <a:rPr lang="en-US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Utang</a:t>
            </a:r>
            <a:endParaRPr lang="en-ID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2607125"/>
      </p:ext>
    </p:extLst>
  </p:cSld>
  <p:clrMapOvr>
    <a:masterClrMapping/>
  </p:clrMapOvr>
  <p:transition spd="slow"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endParaRPr lang="id-ID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611560" y="1484784"/>
            <a:ext cx="7992888" cy="4349080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Font typeface="Arial" pitchFamily="34" charset="0"/>
              <a:buChar char="•"/>
            </a:pP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Perikatan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melahirkan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kewajiban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bagi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para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pihak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sebagaimana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perikatan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telah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dibuat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berlaku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sebagai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undang-undang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bagi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mereka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457200" indent="-457200" algn="l">
              <a:buFont typeface="Arial" pitchFamily="34" charset="0"/>
              <a:buChar char="•"/>
            </a:pP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Ketentuan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Pasal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1236, 1239, dan 1240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KUHPerdata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dapat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dijadikan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landasan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memberikan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pengaturan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mengenai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arti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penting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prestasi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457200" indent="-457200" algn="l">
              <a:buFont typeface="Arial" pitchFamily="34" charset="0"/>
              <a:buChar char="•"/>
            </a:pP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Perjanjian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baru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benar-benar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berakhir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jika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seluruh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isi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perjanjian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telah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diselesaikan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Isi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perjanjian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adalah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perikatan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375893150"/>
      </p:ext>
    </p:extLst>
  </p:cSld>
  <p:clrMapOvr>
    <a:masterClrMapping/>
  </p:clrMapOvr>
  <p:transition spd="slow">
    <p:fade thruBlk="1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Perjumpaan Utang/Kompensasi</a:t>
            </a: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l">
              <a:buFont typeface="Arial" panose="020B0604020202020204" pitchFamily="34" charset="0"/>
              <a:buChar char="•"/>
            </a:pP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Kompensasi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merujuk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pada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suatu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keadaan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dimana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dua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orang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saling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memiliki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kewajiban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utang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satu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terhadap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lainnya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</a:p>
          <a:p>
            <a:pPr marL="514350" indent="-514350" algn="l">
              <a:buFont typeface="Arial" panose="020B0604020202020204" pitchFamily="34" charset="0"/>
              <a:buChar char="•"/>
            </a:pP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kondisi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oleh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undang-undang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ditetapkan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bahwa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bagi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kedua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belah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pihak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saling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berkewajiban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berutang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tersebut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terjadilah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penghapusan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utang-utang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mereka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satu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terhadap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lainnya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cara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memperjumpakan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utang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pihak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satu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utang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pihak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lain. (1425KUHPerdata)</a:t>
            </a:r>
          </a:p>
        </p:txBody>
      </p:sp>
    </p:spTree>
    <p:extLst>
      <p:ext uri="{BB962C8B-B14F-4D97-AF65-F5344CB8AC3E}">
        <p14:creationId xmlns:p14="http://schemas.microsoft.com/office/powerpoint/2010/main" val="320289806"/>
      </p:ext>
    </p:extLst>
  </p:cSld>
  <p:clrMapOvr>
    <a:masterClrMapping/>
  </p:clrMapOvr>
  <p:transition spd="slow">
    <p:fade thruBlk="1"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Perjumpaan Utang/Kompensasi</a:t>
            </a: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Ps 1426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KUHPerdata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menyatakan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3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syarat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utk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dapat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terjadinya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perjumpaan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utang:</a:t>
            </a:r>
          </a:p>
          <a:p>
            <a:pPr marL="457200" indent="-457200" algn="l">
              <a:buAutoNum type="arabicPeriod"/>
            </a:pP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kedua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kewajiban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utang yang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diperjumpakan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tersebut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haruslah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utang yang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telah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pada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waktu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perjumpaan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serta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telah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jatuh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tempo dan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dapat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ditagih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serta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dapat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dihitung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besarnya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;</a:t>
            </a:r>
          </a:p>
          <a:p>
            <a:pPr marL="457200" indent="-457200" algn="l">
              <a:buAutoNum type="arabicPeriod"/>
            </a:pP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kewajiban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utang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tersebut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secara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bertimbal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balik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antara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dua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pihak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yang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satu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merupakan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debitor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sekaligus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kreditor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terhadap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lainnya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Sehingga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harus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adanya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dua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pihak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saling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berutang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secara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timbal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balik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496383347"/>
      </p:ext>
    </p:extLst>
  </p:cSld>
  <p:clrMapOvr>
    <a:masterClrMapping/>
  </p:clrMapOvr>
  <p:transition spd="slow">
    <p:fade thruBlk="1"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Perjumpaan Utang/Kompensasi</a:t>
            </a: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Font typeface="+mj-lt"/>
              <a:buAutoNum type="arabicPeriod" startAt="3"/>
            </a:pP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Kewajiban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utang yang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diperjumpakan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tersebut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haruslah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utang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wujud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prestasi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sama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objek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sama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jumlah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uang yang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sama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algn="l"/>
            <a:endParaRPr lang="en-ID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Cth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</a:t>
            </a:r>
          </a:p>
          <a:p>
            <a:pPr algn="l"/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A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berutang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Rp.1.000.000,-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B dan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sebaliknya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B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berutang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Rp. 600.000,-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kepada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A.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Kedua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utang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tersebut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dikompensasikan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Rp 600.000.-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sehingga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A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masih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mempunyai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utang Rp. 400.000,-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kepada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B</a:t>
            </a:r>
          </a:p>
        </p:txBody>
      </p:sp>
    </p:spTree>
    <p:extLst>
      <p:ext uri="{BB962C8B-B14F-4D97-AF65-F5344CB8AC3E}">
        <p14:creationId xmlns:p14="http://schemas.microsoft.com/office/powerpoint/2010/main" val="769886405"/>
      </p:ext>
    </p:extLst>
  </p:cSld>
  <p:clrMapOvr>
    <a:masterClrMapping/>
  </p:clrMapOvr>
  <p:transition spd="slow">
    <p:fade thruBlk="1"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Percampuran Utang/Confusio</a:t>
            </a: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l">
              <a:buFont typeface="Arial" panose="020B0604020202020204" pitchFamily="34" charset="0"/>
              <a:buChar char="•"/>
            </a:pP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Hapusnya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perikatan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karena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percampuran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utang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diatur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Pasal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1436 dan 1437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KUHPerdata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</a:p>
          <a:p>
            <a:pPr marL="514350" indent="-514350" algn="l">
              <a:buFont typeface="Arial" panose="020B0604020202020204" pitchFamily="34" charset="0"/>
              <a:buChar char="•"/>
            </a:pP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Percampuran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utang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adalah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percampuran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kedudukan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sebagai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orang yang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berutang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(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debitur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)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kedudukan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sebagai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kreditur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menjadi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satu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514350" indent="-514350" algn="l">
              <a:buFont typeface="Arial" panose="020B0604020202020204" pitchFamily="34" charset="0"/>
              <a:buChar char="•"/>
            </a:pP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Pada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kondisi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percampuran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utang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adalah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terjadi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hal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nya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satu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utang.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Berbeda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perjumpaan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utang yang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terkait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sekurangkurangnya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dua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utang yang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saling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bertimbal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balik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514350" indent="-514350" algn="l">
              <a:buFont typeface="Arial" panose="020B0604020202020204" pitchFamily="34" charset="0"/>
              <a:buChar char="•"/>
            </a:pPr>
            <a:endParaRPr lang="en-ID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7344518"/>
      </p:ext>
    </p:extLst>
  </p:cSld>
  <p:clrMapOvr>
    <a:masterClrMapping/>
  </p:clrMapOvr>
  <p:transition spd="slow">
    <p:fade thruBlk="1"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Percampuran Utang/Confusio</a:t>
            </a: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l">
              <a:buFont typeface="Arial" panose="020B0604020202020204" pitchFamily="34" charset="0"/>
              <a:buChar char="•"/>
            </a:pP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Cth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</a:t>
            </a:r>
          </a:p>
          <a:p>
            <a:pPr algn="l"/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Seorang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anak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meminjam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uang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kepada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pamannya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sebesar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Rp1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juta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Setelah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pamannya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belum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menikah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itu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meninggal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dunia,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ternyata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anak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itu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ditunjuk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sebagai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ahli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waris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tunggal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oleh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pamannya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sebuah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surat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wasiat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</a:p>
          <a:p>
            <a:pPr algn="l"/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Sehingga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memperoleh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semua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harta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pamannya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termasuk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menagih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piutang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pamannya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pada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diri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anak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itu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sendiri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di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sinilah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terjadi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percampuran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utang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antara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sebagai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pemilik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tagih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atas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piutang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almarhum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pamannya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utangnya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kepada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pamannya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586448853"/>
      </p:ext>
    </p:extLst>
  </p:cSld>
  <p:clrMapOvr>
    <a:masterClrMapping/>
  </p:clrMapOvr>
  <p:transition spd="slow">
    <p:fade thruBlk="1"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Percampuran Utang/Confusio</a:t>
            </a: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l">
              <a:buFont typeface="Arial" panose="020B0604020202020204" pitchFamily="34" charset="0"/>
              <a:buChar char="•"/>
            </a:pP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Percampuran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utang juga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dapat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terjadi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hal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</a:t>
            </a:r>
          </a:p>
          <a:p>
            <a:pPr marL="457200" indent="-457200" algn="l">
              <a:buAutoNum type="arabicPeriod"/>
            </a:pP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Perkawinan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yang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dilangsungkannya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perkawinan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maka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percampuran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utang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secara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terbatas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dapat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terjadi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bersatunya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harta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bersama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suami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istri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;</a:t>
            </a:r>
          </a:p>
          <a:p>
            <a:pPr marL="457200" indent="-457200" algn="l">
              <a:buAutoNum type="arabicPeriod"/>
            </a:pP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Merger (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Penggabungan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) dan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konsolidasi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(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Peleburan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40893145"/>
      </p:ext>
    </p:extLst>
  </p:cSld>
  <p:clrMapOvr>
    <a:masterClrMapping/>
  </p:clrMapOvr>
  <p:transition spd="slow">
    <p:fade thruBlk="1"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28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Pembebasan Utang</a:t>
            </a:r>
            <a:endParaRPr kumimoji="0" lang="id-ID" sz="2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l">
              <a:buFont typeface="Arial" panose="020B0604020202020204" pitchFamily="34" charset="0"/>
              <a:buChar char="•"/>
            </a:pP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Pembebasan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utang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dimaknai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sebagai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suatu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perbuatan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dilakukan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oleh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kreditor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membebaskan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debitor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kewajibannya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memenuhi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prestasi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utang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berdasarkan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pada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perikatannya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kepada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kreditor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tersebut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514350" indent="-514350" algn="l">
              <a:buFont typeface="Arial" panose="020B0604020202020204" pitchFamily="34" charset="0"/>
              <a:buChar char="•"/>
            </a:pP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Terjadinya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pembebasan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utang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menghapuskan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perikatan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melahirkan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utang yang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sedianya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harus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dipenuhi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dilaksanakan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oleh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debitor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tersebut</a:t>
            </a:r>
            <a:endParaRPr lang="en-ID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082170"/>
      </p:ext>
    </p:extLst>
  </p:cSld>
  <p:clrMapOvr>
    <a:masterClrMapping/>
  </p:clrMapOvr>
  <p:transition spd="slow">
    <p:fade thruBlk="1"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28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Pembebasan Utang</a:t>
            </a:r>
            <a:endParaRPr kumimoji="0" lang="id-ID" sz="2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l">
              <a:buFont typeface="Arial" panose="020B0604020202020204" pitchFamily="34" charset="0"/>
              <a:buChar char="•"/>
            </a:pP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Pada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umumnya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2 (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dua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)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cara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terjadinya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pembebasan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utang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yaitu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:</a:t>
            </a:r>
          </a:p>
          <a:p>
            <a:pPr marL="457200" indent="-457200" algn="l">
              <a:buAutoNum type="arabicPeriod"/>
            </a:pP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Cuma-cuma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sebagai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hadiah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457200" indent="-457200" algn="l">
              <a:buAutoNum type="arabicPeriod"/>
            </a:pP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Prestasi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pihak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debitur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artinya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prestasi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lain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selain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prestasi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terutang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514350" indent="-514350" algn="l">
              <a:buFont typeface="Arial" panose="020B0604020202020204" pitchFamily="34" charset="0"/>
              <a:buChar char="•"/>
            </a:pP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Pembebasan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didasarkan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atas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persetujuan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perjanjian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</a:p>
          <a:p>
            <a:pPr marL="514350" indent="-514350" algn="l">
              <a:buFont typeface="Arial" panose="020B0604020202020204" pitchFamily="34" charset="0"/>
              <a:buChar char="•"/>
            </a:pP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Apabila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pembebasan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utang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dilakukan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oleh orang yang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cakap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membuat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perikatan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karena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paksaan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kekeliruan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penipuan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maka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dapat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dituntut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pembatalan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471148345"/>
      </p:ext>
    </p:extLst>
  </p:cSld>
  <p:clrMapOvr>
    <a:masterClrMapping/>
  </p:clrMapOvr>
  <p:transition spd="slow">
    <p:fade thruBlk="1"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28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Musnahnya Barang yang Terutang</a:t>
            </a:r>
            <a:endParaRPr kumimoji="0" lang="id-ID" sz="2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l">
              <a:buFont typeface="Arial" panose="020B0604020202020204" pitchFamily="34" charset="0"/>
              <a:buChar char="•"/>
            </a:pP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Eksistensi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ataupun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keabsahan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adanya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suatu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perjanjian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adalah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digantungkan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pada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keberadaan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objek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diperjanjikan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514350" indent="-514350" algn="l">
              <a:buFont typeface="Arial" panose="020B0604020202020204" pitchFamily="34" charset="0"/>
              <a:buChar char="•"/>
            </a:pP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Setiap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perjanjian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harus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memiliki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suatu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kebendaan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sbg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objek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perjanjiannya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</a:p>
          <a:p>
            <a:pPr marL="514350" indent="-514350" algn="l">
              <a:buFont typeface="Arial" panose="020B0604020202020204" pitchFamily="34" charset="0"/>
              <a:buChar char="•"/>
            </a:pP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Kebendaan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tersebut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sebagai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objek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perikatan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haruslah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diketahui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dapat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ditentukan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jenisnya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Terhadap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jumlahnya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sendiri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apabila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belum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diketahui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secara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pasti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jumlahnya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maka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dapat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ditentukan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kemudian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514350" indent="-514350" algn="l">
              <a:buFont typeface="Arial" panose="020B0604020202020204" pitchFamily="34" charset="0"/>
              <a:buChar char="•"/>
            </a:pPr>
            <a:endParaRPr lang="en-ID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759306"/>
      </p:ext>
    </p:extLst>
  </p:cSld>
  <p:clrMapOvr>
    <a:masterClrMapping/>
  </p:clrMapOvr>
  <p:transition spd="slow">
    <p:fade thruBlk="1"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28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Musnahnya Barang yang Terutang</a:t>
            </a:r>
            <a:endParaRPr kumimoji="0" lang="id-ID" sz="2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l">
              <a:buFont typeface="Arial" panose="020B0604020202020204" pitchFamily="34" charset="0"/>
              <a:buChar char="•"/>
            </a:pP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Sehubungan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hal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tersebut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atas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maka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ketika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benda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menjadi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objek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perikatannya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musnah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dapat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diperdagangkan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ataupun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hilang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maka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hapuslah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perikatannya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514350" indent="-514350" algn="l">
              <a:buFont typeface="Arial" panose="020B0604020202020204" pitchFamily="34" charset="0"/>
              <a:buChar char="•"/>
            </a:pP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Asalkan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barang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tersebut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musnah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ataupun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hilang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luar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salahnya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debitor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sebelum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lalai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menyerahkannya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514350" indent="-514350" algn="l">
              <a:buFont typeface="Arial" panose="020B0604020202020204" pitchFamily="34" charset="0"/>
              <a:buChar char="•"/>
            </a:pP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Bahkan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meskipun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debitur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itu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lalai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menyerahkan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barang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itu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(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terlambat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)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pun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bebas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perikatan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apabila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dapat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membuktikan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bahwa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hapusnya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barang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itu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disebabkan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oleh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suatu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kejadian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luar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kekuasaannya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969292484"/>
      </p:ext>
    </p:extLst>
  </p:cSld>
  <p:clrMapOvr>
    <a:masterClrMapping/>
  </p:clrMapOvr>
  <p:transition spd="slow">
    <p:fade thruBlk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endParaRPr lang="id-ID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611560" y="1484784"/>
            <a:ext cx="7992888" cy="4349080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Pasal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1381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KUHPerdata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mengatur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cara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hapusnya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perikatan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</a:t>
            </a:r>
          </a:p>
          <a:p>
            <a:pPr marL="514350" indent="-514350" algn="l">
              <a:buFont typeface="+mj-lt"/>
              <a:buAutoNum type="arabicPeriod"/>
            </a:pP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Pembayaran</a:t>
            </a:r>
            <a:endParaRPr lang="en-ID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 algn="l">
              <a:buFont typeface="+mj-lt"/>
              <a:buAutoNum type="arabicPeriod"/>
            </a:pP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Penawaran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pembayaran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tunai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diikuti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penyimpanan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;</a:t>
            </a:r>
          </a:p>
          <a:p>
            <a:pPr marL="514350" indent="-514350" algn="l">
              <a:buFont typeface="+mj-lt"/>
              <a:buAutoNum type="arabicPeriod"/>
            </a:pP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Pembaharuan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utang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Novasi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;</a:t>
            </a:r>
          </a:p>
          <a:p>
            <a:pPr marL="514350" indent="-514350" algn="l">
              <a:buFont typeface="+mj-lt"/>
              <a:buAutoNum type="arabicPeriod"/>
            </a:pP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Percampuran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utang;</a:t>
            </a:r>
          </a:p>
          <a:p>
            <a:pPr marL="514350" indent="-514350" algn="l">
              <a:buFont typeface="+mj-lt"/>
              <a:buAutoNum type="arabicPeriod"/>
            </a:pP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Perjumpaan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utang/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kompensasi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;</a:t>
            </a:r>
          </a:p>
          <a:p>
            <a:pPr marL="514350" indent="-514350" algn="l">
              <a:buFont typeface="+mj-lt"/>
              <a:buAutoNum type="arabicPeriod"/>
            </a:pP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Pembebasan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utang;</a:t>
            </a:r>
          </a:p>
          <a:p>
            <a:pPr marL="514350" indent="-514350" algn="l">
              <a:buFont typeface="+mj-lt"/>
              <a:buAutoNum type="arabicPeriod"/>
            </a:pP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Musnahnya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benda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menjadi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obyek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perikatan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;</a:t>
            </a:r>
          </a:p>
          <a:p>
            <a:pPr marL="514350" indent="-514350" algn="l">
              <a:buFont typeface="+mj-lt"/>
              <a:buAutoNum type="arabicPeriod"/>
            </a:pP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Syarat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batal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setiap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perjanjian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;</a:t>
            </a:r>
          </a:p>
          <a:p>
            <a:pPr marL="514350" indent="-514350" algn="l">
              <a:buFont typeface="+mj-lt"/>
              <a:buAutoNum type="arabicPeriod"/>
            </a:pP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Berlakunya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syarat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batal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;</a:t>
            </a:r>
          </a:p>
          <a:p>
            <a:pPr marL="514350" indent="-514350" algn="l">
              <a:buFont typeface="+mj-lt"/>
              <a:buAutoNum type="arabicPeriod"/>
            </a:pP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Karena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lampaunya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waktu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583344889"/>
      </p:ext>
    </p:extLst>
  </p:cSld>
  <p:clrMapOvr>
    <a:masterClrMapping/>
  </p:clrMapOvr>
  <p:transition spd="slow">
    <p:fade thruBlk="1"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28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Pembatalan </a:t>
            </a:r>
            <a:endParaRPr kumimoji="0" lang="id-ID" sz="2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Perjanjian-perjanjian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dapat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dimintakan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pembatalan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(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vernietigbaar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voidable)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adl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perjanjian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memenuhi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syarat-syarat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ditentukan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Pasal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1320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KUHPerdata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tentang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syarat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sahnya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perjanjian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Pada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umumnya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pembatalan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berakibat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bahwa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keadaan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antara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kedua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pihak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dikembalikan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seperti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pada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waktu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perikatan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belum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dibuat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Pasal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1454 KUH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Perdata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menyatakan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tuntutan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pembatalan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hanya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dapat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diajukan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tenggang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waktu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5 (lima)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tahun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549238840"/>
      </p:ext>
    </p:extLst>
  </p:cSld>
  <p:clrMapOvr>
    <a:masterClrMapping/>
  </p:clrMapOvr>
  <p:transition spd="slow">
    <p:fade thruBlk="1"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28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Pembatalan </a:t>
            </a:r>
            <a:endParaRPr kumimoji="0" lang="id-ID" sz="2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Hal-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hal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menyebabkan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terjadinya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pembatalan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perikatan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adalah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:</a:t>
            </a:r>
          </a:p>
          <a:p>
            <a:pPr marL="457200" indent="-457200" algn="l">
              <a:buAutoNum type="arabicPeriod"/>
            </a:pP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Adanya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perjanjian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dibuat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oleh orang-orang yang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belum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dewasa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berada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bawah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pengampuan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457200" indent="-457200" algn="l">
              <a:buAutoNum type="arabicPeriod"/>
            </a:pP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mengindahkan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bentuk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perjanjian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dipersyaratkan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oleh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undang-undang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457200" indent="-457200" algn="l">
              <a:buAutoNum type="arabicPeriod"/>
            </a:pP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Adanya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cacat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kehendak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yang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disebabkan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oleh:</a:t>
            </a:r>
          </a:p>
          <a:p>
            <a:pPr marL="457200" indent="-457200" algn="l">
              <a:buAutoNum type="alphaLcPeriod"/>
            </a:pP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Kekhilafan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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kekeliruan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mengenai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subjek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/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objek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perjanjian</a:t>
            </a:r>
            <a:endParaRPr lang="en-ID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marL="457200" indent="-457200" algn="l">
              <a:buAutoNum type="alphaLcPeriod"/>
            </a:pP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Paksaan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atau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ancaman</a:t>
            </a:r>
            <a:endParaRPr lang="en-ID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marL="457200" indent="-457200" algn="l">
              <a:buAutoNum type="alphaLcPeriod"/>
            </a:pP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Penipuan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endParaRPr lang="en-ID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0331258"/>
      </p:ext>
    </p:extLst>
  </p:cSld>
  <p:clrMapOvr>
    <a:masterClrMapping/>
  </p:clrMapOvr>
  <p:transition spd="slow">
    <p:fade thruBlk="1"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28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Lewat Waktu (Daluarsa)</a:t>
            </a:r>
            <a:endParaRPr kumimoji="0" lang="id-ID" sz="2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Ketentuan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tentang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lewat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waktu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juga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dikenal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daluarsa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adalah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diatur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bagian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tersendiri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Buku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IV KUH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Perdata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Daluarsa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lewat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waktu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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suatu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upaya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memperoleh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sesuatu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dibebaskan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suatu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perikatan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lewatnya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suatu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waktu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tertentu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atas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syarat-syarat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ditentukan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oleh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undang-undang</a:t>
            </a:r>
            <a:endParaRPr lang="en-ID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endParaRPr lang="en-ID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2215902"/>
      </p:ext>
    </p:extLst>
  </p:cSld>
  <p:clrMapOvr>
    <a:masterClrMapping/>
  </p:clrMapOvr>
  <p:transition spd="slow">
    <p:fade thruBlk="1"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28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Lewat Waktu (Daluarsa)</a:t>
            </a:r>
            <a:endParaRPr kumimoji="0" lang="id-ID" sz="2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Daluarsa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dibedakan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atas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2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macam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</a:t>
            </a:r>
          </a:p>
          <a:p>
            <a:pPr marL="457200" indent="-457200" algn="l">
              <a:buAutoNum type="arabicPeriod"/>
            </a:pP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Daluarsa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utk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memperoleh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milik</a:t>
            </a:r>
            <a:endParaRPr lang="en-ID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Seseorang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itikad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baik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memperoleh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suatu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barang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bergerak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suatu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bunga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suatu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piutang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lain yang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harus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dibayar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atas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tunjuk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suatu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bezit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(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penguasaan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)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selama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dua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puluh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tahun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(1963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KUHPerdata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)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ID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3071398"/>
      </p:ext>
    </p:extLst>
  </p:cSld>
  <p:clrMapOvr>
    <a:masterClrMapping/>
  </p:clrMapOvr>
  <p:transition spd="slow">
    <p:fade thruBlk="1"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28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Lewat Waktu (Daluarsa)</a:t>
            </a:r>
            <a:endParaRPr kumimoji="0" lang="id-ID" sz="2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Font typeface="+mj-lt"/>
              <a:buAutoNum type="arabicPeriod" startAt="2"/>
            </a:pP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Daluarsa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utk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dibebaskan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suatu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tuntutan</a:t>
            </a:r>
            <a:endParaRPr lang="en-ID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segala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tuntutan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baik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bersifat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kebendaan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maupun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bersifat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perorangan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hapus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karena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daluwarsa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lewatnya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waktu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30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tahun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. (1967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KUHPerdata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)</a:t>
            </a:r>
          </a:p>
          <a:p>
            <a:pPr algn="l"/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lewatnya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waktu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tersebut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maka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hapuslah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setiap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perikatan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tinggal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pada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suatu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perikatan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bebas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(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natuurlijke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verbintenis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),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artinya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kalau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dibayarkan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boleh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tetapi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dapat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dituntut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muka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hakim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ID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8114721"/>
      </p:ext>
    </p:extLst>
  </p:cSld>
  <p:clrMapOvr>
    <a:masterClrMapping/>
  </p:clrMapOvr>
  <p:transition spd="slow">
    <p:fade thruBlk="1"/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00" b="1"/>
              <a:t>	</a:t>
            </a:r>
          </a:p>
          <a:p>
            <a:endParaRPr lang="en-US" sz="4000" b="1"/>
          </a:p>
          <a:p>
            <a:endParaRPr lang="id-ID" sz="2400" b="1">
              <a:sym typeface="Wingdings" panose="05000000000000000000" pitchFamily="2" charset="2"/>
            </a:endParaRPr>
          </a:p>
          <a:p>
            <a:r>
              <a:rPr lang="id-ID" sz="4000" b="1">
                <a:sym typeface="Wingdings" panose="05000000000000000000" pitchFamily="2" charset="2"/>
              </a:rPr>
              <a:t> </a:t>
            </a:r>
            <a:r>
              <a:rPr lang="en-US" sz="4000" b="1"/>
              <a:t>END</a:t>
            </a:r>
            <a:r>
              <a:rPr lang="id-ID" sz="4000" b="1"/>
              <a:t> </a:t>
            </a:r>
            <a:r>
              <a:rPr lang="id-ID" sz="4000" b="1">
                <a:sym typeface="Wingdings" panose="05000000000000000000" pitchFamily="2" charset="2"/>
              </a:rPr>
              <a:t></a:t>
            </a:r>
            <a:endParaRPr lang="en-US" sz="4000" b="1" dirty="0"/>
          </a:p>
        </p:txBody>
      </p:sp>
    </p:spTree>
    <p:extLst>
      <p:ext uri="{BB962C8B-B14F-4D97-AF65-F5344CB8AC3E}">
        <p14:creationId xmlns:p14="http://schemas.microsoft.com/office/powerpoint/2010/main" val="383296963"/>
      </p:ext>
    </p:extLst>
  </p:cSld>
  <p:clrMapOvr>
    <a:masterClrMapping/>
  </p:clrMapOvr>
  <p:transition spd="slow">
    <p:fade thruBlk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endParaRPr lang="id-ID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611560" y="1484784"/>
            <a:ext cx="7992888" cy="4349080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epuluh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sebab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hapusnya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perikatan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tsb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secara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umum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dapat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dikelompokkan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menjadi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5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hal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</a:t>
            </a:r>
          </a:p>
          <a:p>
            <a:pPr marL="514350" indent="-514350" algn="l">
              <a:buFont typeface="+mj-lt"/>
              <a:buAutoNum type="arabicPeriod"/>
            </a:pP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Pemenuhan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Perikatan</a:t>
            </a:r>
            <a:endParaRPr lang="en-ID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 algn="l">
              <a:buFont typeface="+mj-lt"/>
              <a:buAutoNum type="arabicPeriod"/>
            </a:pP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Perjumpaan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Percampuran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dan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Pembebasan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Utang</a:t>
            </a:r>
          </a:p>
          <a:p>
            <a:pPr marL="514350" indent="-514350" algn="l">
              <a:buFont typeface="+mj-lt"/>
              <a:buAutoNum type="arabicPeriod"/>
            </a:pP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Musnahnya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Barang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Terutang</a:t>
            </a:r>
            <a:endParaRPr lang="en-ID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 algn="l">
              <a:buFont typeface="+mj-lt"/>
              <a:buAutoNum type="arabicPeriod"/>
            </a:pP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Kebatalan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Pembatalan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Perikatan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serta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Berlakunya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Syarat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Batal</a:t>
            </a:r>
            <a:endParaRPr lang="en-ID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 algn="l">
              <a:buFont typeface="+mj-lt"/>
              <a:buAutoNum type="arabicPeriod"/>
            </a:pP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Lewat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Waktu (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Daluarsa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184854511"/>
      </p:ext>
    </p:extLst>
  </p:cSld>
  <p:clrMapOvr>
    <a:masterClrMapping/>
  </p:clrMapOvr>
  <p:transition spd="slow">
    <p:fade thruBlk="1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endParaRPr lang="id-ID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611560" y="1484784"/>
            <a:ext cx="7992888" cy="43490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endParaRPr lang="en-US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endParaRPr lang="en-US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r>
              <a:rPr lang="en-US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Pemenuhan</a:t>
            </a:r>
            <a:r>
              <a:rPr lang="en-US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</a:t>
            </a:r>
            <a:r>
              <a:rPr lang="en-ID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erikatan</a:t>
            </a:r>
            <a:endParaRPr lang="en-ID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7341990"/>
      </p:ext>
    </p:extLst>
  </p:cSld>
  <p:clrMapOvr>
    <a:masterClrMapping/>
  </p:clrMapOvr>
  <p:transition spd="slow">
    <p:fade thruBlk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Pembayaran </a:t>
            </a: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l">
              <a:buFont typeface="Arial" panose="020B0604020202020204" pitchFamily="34" charset="0"/>
              <a:buChar char="•"/>
            </a:pP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Pemenuhan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perikatan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dilakukannya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pembayaran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diatur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Pasal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1382 KUH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Perdata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</a:p>
          <a:p>
            <a:pPr marL="514350" indent="-514350" algn="l">
              <a:buFont typeface="Arial" panose="020B0604020202020204" pitchFamily="34" charset="0"/>
              <a:buChar char="•"/>
            </a:pP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Yang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dimaksudkan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pembayaran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oleh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perikatan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adalah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setiap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tindakan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pemenuhan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prestasi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walau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bagaimanapun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bentuk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sifat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prestasi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tersebut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</a:p>
          <a:p>
            <a:pPr marL="514350" indent="-514350" algn="l">
              <a:buFont typeface="Arial" panose="020B0604020202020204" pitchFamily="34" charset="0"/>
              <a:buChar char="•"/>
            </a:pP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terjadinya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pembayaran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maka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terlaksanalah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perjanjian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antara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kedua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belah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pihak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algn="l"/>
            <a:endParaRPr lang="en-ID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2084139"/>
      </p:ext>
    </p:extLst>
  </p:cSld>
  <p:clrMapOvr>
    <a:masterClrMapping/>
  </p:clrMapOvr>
  <p:transition spd="slow">
    <p:fade thruBlk="1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Pembayaran </a:t>
            </a: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Debitur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adalah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pihak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mempunyai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kewajiban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utk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melaksanakan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pembayaran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Namun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selain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debitur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pihak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lain yang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dapat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melakukan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pembayaran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</a:t>
            </a:r>
          </a:p>
          <a:p>
            <a:pPr marL="457200" indent="-457200" algn="l">
              <a:buAutoNum type="arabicPeriod"/>
            </a:pPr>
            <a:r>
              <a:rPr lang="en-ID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Seseorang</a:t>
            </a:r>
            <a:r>
              <a:rPr lang="en-ID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turut</a:t>
            </a:r>
            <a:r>
              <a:rPr lang="en-ID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berutang</a:t>
            </a:r>
            <a:endParaRPr lang="en-ID" sz="24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Pemenuhan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perikatan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oleh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seorang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turut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berutang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menghapuskan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perikatan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antara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debitur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kreditur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dipenuhinya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kewajiban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debitur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oleh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seorang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turut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berutang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debitur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dibebaskan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kewajibannya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melakukan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kewajiban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sama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berdasarkan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pada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perikatan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sama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(1280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KUHPerdata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4250146010"/>
      </p:ext>
    </p:extLst>
  </p:cSld>
  <p:clrMapOvr>
    <a:masterClrMapping/>
  </p:clrMapOvr>
  <p:transition spd="slow">
    <p:fade thruBlk="1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Pembayaran </a:t>
            </a: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Font typeface="+mj-lt"/>
              <a:buAutoNum type="arabicPeriod" startAt="2"/>
            </a:pPr>
            <a:r>
              <a:rPr lang="en-US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</a:t>
            </a:r>
            <a:r>
              <a:rPr lang="en-ID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eorang</a:t>
            </a:r>
            <a:r>
              <a:rPr lang="en-ID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penanggung</a:t>
            </a:r>
            <a:r>
              <a:rPr lang="en-ID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utang</a:t>
            </a:r>
          </a:p>
          <a:p>
            <a:pPr algn="l"/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Suatu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penanggungan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utang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adalah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diberikan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secara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sukarela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atas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kehendak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penanggung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secara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pribadi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</a:p>
          <a:p>
            <a:pPr algn="l"/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Selain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itu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pelunasan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utang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debitur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kepada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kreditur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oleh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seorang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penanggung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utang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adalah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kondisi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setelah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ternyata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bahwa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benda-benda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debitur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menjadi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jaminan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pelunasan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utangnya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debitur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(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haftung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)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mencukupi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melunasi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hutangnya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kepada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kreditur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(1820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KUHPerdata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865509356"/>
      </p:ext>
    </p:extLst>
  </p:cSld>
  <p:clrMapOvr>
    <a:masterClrMapping/>
  </p:clrMapOvr>
  <p:transition spd="slow">
    <p:fade thruBlk="1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Pembayaran </a:t>
            </a: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Font typeface="+mj-lt"/>
              <a:buAutoNum type="arabicPeriod" startAt="2"/>
            </a:pPr>
            <a:r>
              <a:rPr lang="en-US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</a:t>
            </a:r>
            <a:r>
              <a:rPr lang="en-ID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eorang</a:t>
            </a:r>
            <a:r>
              <a:rPr lang="en-ID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penanggung</a:t>
            </a:r>
            <a:r>
              <a:rPr lang="en-ID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utang</a:t>
            </a:r>
          </a:p>
          <a:p>
            <a:pPr algn="l"/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Debitor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kewajibannya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kepada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kreditor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telah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dipenuhi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oleh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penanggung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pernah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lepas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kewajibannya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memenuhi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kewajibannya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semula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algn="l"/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Seorang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penanggung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telah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membayarkan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utangnya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debitor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kepada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kreditor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dapat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menuntut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kembali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debitor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tersebut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memperhatikan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apakah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penanggungan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itu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telah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diadakan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maupun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tanpa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sepengetahuan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debitor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tersebut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88056119"/>
      </p:ext>
    </p:extLst>
  </p:cSld>
  <p:clrMapOvr>
    <a:masterClrMapping/>
  </p:clrMapOvr>
  <p:transition spd="slow">
    <p:fade thruBlk="1"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7566</TotalTime>
  <Words>2341</Words>
  <Application>Microsoft Office PowerPoint</Application>
  <PresentationFormat>On-screen Show (4:3)</PresentationFormat>
  <Paragraphs>170</Paragraphs>
  <Slides>35</Slides>
  <Notes>29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35</vt:i4>
      </vt:variant>
    </vt:vector>
  </HeadingPairs>
  <TitlesOfParts>
    <vt:vector size="42" baseType="lpstr">
      <vt:lpstr>Arial</vt:lpstr>
      <vt:lpstr>Calibri</vt:lpstr>
      <vt:lpstr>Cambria</vt:lpstr>
      <vt:lpstr>Inter</vt:lpstr>
      <vt:lpstr>Times New Roman</vt:lpstr>
      <vt:lpstr>TimesNewRomanPSMT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IBI Darmajaya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Dinda Anna Zatika</cp:lastModifiedBy>
  <cp:revision>517</cp:revision>
  <cp:lastPrinted>2017-08-29T02:54:51Z</cp:lastPrinted>
  <dcterms:created xsi:type="dcterms:W3CDTF">2010-04-18T12:06:30Z</dcterms:created>
  <dcterms:modified xsi:type="dcterms:W3CDTF">2024-10-27T09:25:11Z</dcterms:modified>
</cp:coreProperties>
</file>