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318" r:id="rId3"/>
    <p:sldId id="421" r:id="rId4"/>
    <p:sldId id="422" r:id="rId5"/>
    <p:sldId id="367" r:id="rId6"/>
    <p:sldId id="369" r:id="rId7"/>
    <p:sldId id="391" r:id="rId8"/>
    <p:sldId id="423" r:id="rId9"/>
    <p:sldId id="424" r:id="rId10"/>
    <p:sldId id="425" r:id="rId11"/>
    <p:sldId id="426" r:id="rId12"/>
    <p:sldId id="392" r:id="rId13"/>
    <p:sldId id="427" r:id="rId14"/>
    <p:sldId id="428" r:id="rId15"/>
    <p:sldId id="371" r:id="rId16"/>
    <p:sldId id="429" r:id="rId17"/>
    <p:sldId id="430" r:id="rId18"/>
    <p:sldId id="431" r:id="rId19"/>
    <p:sldId id="432" r:id="rId20"/>
    <p:sldId id="408" r:id="rId21"/>
    <p:sldId id="433" r:id="rId22"/>
    <p:sldId id="434" r:id="rId23"/>
    <p:sldId id="409" r:id="rId24"/>
    <p:sldId id="435" r:id="rId25"/>
    <p:sldId id="436" r:id="rId26"/>
    <p:sldId id="407" r:id="rId27"/>
    <p:sldId id="437" r:id="rId28"/>
    <p:sldId id="444" r:id="rId29"/>
    <p:sldId id="438" r:id="rId30"/>
    <p:sldId id="439" r:id="rId31"/>
    <p:sldId id="440" r:id="rId32"/>
    <p:sldId id="441" r:id="rId33"/>
    <p:sldId id="442" r:id="rId34"/>
    <p:sldId id="443" r:id="rId35"/>
    <p:sldId id="300" r:id="rId36"/>
  </p:sldIdLst>
  <p:sldSz cx="9144000" cy="6858000" type="screen4x3"/>
  <p:notesSz cx="7045325" cy="9345613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Hapus</a:t>
            </a:r>
            <a:r>
              <a:rPr lang="en-US" dirty="0"/>
              <a:t> </a:t>
            </a:r>
            <a:r>
              <a:rPr lang="en-US" dirty="0" err="1"/>
              <a:t>perikatan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, </a:t>
            </a:r>
            <a:r>
              <a:rPr lang="en-US" dirty="0" err="1"/>
              <a:t>tp</a:t>
            </a:r>
            <a:r>
              <a:rPr lang="en-US" dirty="0"/>
              <a:t> juga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menanggung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90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800" b="0" i="0" dirty="0">
                <a:solidFill>
                  <a:srgbClr val="000000"/>
                </a:solidFill>
                <a:effectLst/>
                <a:latin typeface="TimesNewRomanPSMT"/>
              </a:rPr>
              <a:t>pengganti perikatan semula atau perjanjian yang menggantikan perikatan yang lama dengan perikatan yang baru.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Cth obyektif: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kerugian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disebabkan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perbuatan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melawan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diubah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piutang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251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800" b="0" i="0" dirty="0">
                <a:solidFill>
                  <a:srgbClr val="000000"/>
                </a:solidFill>
                <a:effectLst/>
                <a:latin typeface="TimesNewRomanPSMT"/>
              </a:rPr>
              <a:t>pengganti perikatan semula atau perjanjian yang menggantikan perikatan yang lama dengan perikatan yang baru.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Cth obyektif: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kerugian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disebabkan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perbuatan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melawan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diubah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piutang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81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800" b="0" i="0" dirty="0">
                <a:solidFill>
                  <a:srgbClr val="000000"/>
                </a:solidFill>
                <a:effectLst/>
                <a:latin typeface="TimesNewRomanPSMT"/>
              </a:rPr>
              <a:t>pengganti perikatan semula atau perjanjian yang menggantikan perikatan yang lama dengan perikatan yang baru.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Cth obyektif: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kerugian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disebabkan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perbuatan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melawan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diubah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piutang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2025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800" b="0" i="0" dirty="0">
                <a:solidFill>
                  <a:srgbClr val="000000"/>
                </a:solidFill>
                <a:effectLst/>
                <a:latin typeface="TimesNewRomanPSMT"/>
              </a:rPr>
              <a:t>pengganti perikatan semula atau perjanjian yang menggantikan perikatan yang lama dengan perikatan yang baru.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Cth obyektif: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kerugian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disebabkan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perbuatan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melawan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diubah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piutang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756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5979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409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0395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877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39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Pembayran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uang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lain </a:t>
            </a:r>
            <a:r>
              <a:rPr lang="en-US" dirty="0" err="1"/>
              <a:t>spt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, guru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384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seorang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debitur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baru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dapat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dikatakan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dari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utangnya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jika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secara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nyata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oleh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kreditur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. Jika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hanya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ditagih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waktu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lama,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bisa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dikatakan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dari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utangnya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687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seorang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debitur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baru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dapat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dikatakan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dari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utangnya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jika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secara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nyata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oleh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kreditur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. Jika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hanya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ditagih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waktu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lama,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bisa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dikatakan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dari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utangnya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3822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Kebendaan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objeknya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berupa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benda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diperdagangkan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tetap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mengindahkan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ketentuan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melanggar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erundangundangan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ketertiban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umum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maupun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kesusilaan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204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Kebendaan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objeknya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berupa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benda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diperdagangkan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tetap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mengindahkan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ketentuan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melanggar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erundangundangan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ketertiban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umum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maupun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kesusilaan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745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436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893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6109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Seseorang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itikad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baik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menguasai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sesuatu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selama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puluh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tahun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memperoleh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milik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diharuskan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menunjukkan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alas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haknya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972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73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8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Penuntutan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pokok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dibayarkan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maupun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bunga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biaya-biaya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dikeluarkan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14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D" sz="2800" dirty="0" err="1"/>
              <a:t>pihak</a:t>
            </a:r>
            <a:r>
              <a:rPr lang="en-ID" sz="2800" dirty="0"/>
              <a:t> </a:t>
            </a:r>
            <a:r>
              <a:rPr lang="en-ID" sz="2800" dirty="0" err="1"/>
              <a:t>ketiga</a:t>
            </a:r>
            <a:r>
              <a:rPr lang="en-ID" sz="2800" dirty="0"/>
              <a:t> </a:t>
            </a:r>
            <a:r>
              <a:rPr lang="en-ID" sz="2800" dirty="0" err="1"/>
              <a:t>memiliki</a:t>
            </a:r>
            <a:r>
              <a:rPr lang="en-ID" sz="2800" dirty="0"/>
              <a:t> </a:t>
            </a:r>
            <a:r>
              <a:rPr lang="en-ID" sz="2800" dirty="0" err="1"/>
              <a:t>izin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bertindak</a:t>
            </a:r>
            <a:r>
              <a:rPr lang="en-ID" sz="2800" dirty="0"/>
              <a:t>, </a:t>
            </a:r>
            <a:r>
              <a:rPr lang="en-ID" sz="2800" dirty="0" err="1"/>
              <a:t>tetapi</a:t>
            </a:r>
            <a:r>
              <a:rPr lang="en-ID" sz="2800" dirty="0"/>
              <a:t>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menjaga</a:t>
            </a:r>
            <a:r>
              <a:rPr lang="en-ID" sz="2800" dirty="0"/>
              <a:t> agar </a:t>
            </a:r>
            <a:r>
              <a:rPr lang="en-ID" sz="2800" dirty="0" err="1"/>
              <a:t>kepentingan</a:t>
            </a:r>
            <a:r>
              <a:rPr lang="en-ID" sz="2800" dirty="0"/>
              <a:t> </a:t>
            </a:r>
            <a:r>
              <a:rPr lang="en-ID" sz="2800" dirty="0" err="1"/>
              <a:t>kreditur</a:t>
            </a:r>
            <a:r>
              <a:rPr lang="en-ID" sz="2800" dirty="0"/>
              <a:t> </a:t>
            </a:r>
            <a:r>
              <a:rPr lang="en-ID" sz="2800" dirty="0" err="1"/>
              <a:t>tetap</a:t>
            </a:r>
            <a:r>
              <a:rPr lang="en-ID" sz="2800" dirty="0"/>
              <a:t> </a:t>
            </a:r>
            <a:r>
              <a:rPr lang="en-ID" sz="2800" dirty="0" err="1"/>
              <a:t>terlindungi</a:t>
            </a:r>
            <a:r>
              <a:rPr lang="en-ID" sz="2800" dirty="0"/>
              <a:t> dan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terpengaruh</a:t>
            </a:r>
            <a:r>
              <a:rPr lang="en-ID" sz="2800" dirty="0"/>
              <a:t> oleh </a:t>
            </a:r>
            <a:r>
              <a:rPr lang="en-ID" sz="2800" dirty="0" err="1"/>
              <a:t>tindakan</a:t>
            </a:r>
            <a:r>
              <a:rPr lang="en-ID" sz="2800" dirty="0"/>
              <a:t> yang </a:t>
            </a:r>
            <a:r>
              <a:rPr lang="en-ID" sz="2800" dirty="0" err="1"/>
              <a:t>diambil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merugikan</a:t>
            </a:r>
            <a:r>
              <a:rPr lang="en-ID" sz="2800" dirty="0"/>
              <a:t> hak2 </a:t>
            </a:r>
            <a:r>
              <a:rPr lang="en-ID" sz="2800" dirty="0" err="1"/>
              <a:t>yg</a:t>
            </a:r>
            <a:r>
              <a:rPr lang="en-ID" sz="2800" dirty="0"/>
              <a:t> </a:t>
            </a:r>
            <a:r>
              <a:rPr lang="en-ID" sz="2800" dirty="0" err="1"/>
              <a:t>dimiliki</a:t>
            </a:r>
            <a:r>
              <a:rPr lang="en-ID" sz="2800" dirty="0"/>
              <a:t> oleh </a:t>
            </a:r>
            <a:r>
              <a:rPr lang="en-ID" sz="2800" dirty="0" err="1"/>
              <a:t>kreditur</a:t>
            </a:r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3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71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15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HAPUSNYA PERIKATAN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HAPUSNYA PERIKATAN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HAPUSNYA PERIKATAN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ubrogasi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dikarenakan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2770832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ubrogasi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79906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Penawaran Pembayaran Tunai Diikuti oleh Penyimpanan atau Penitipan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menghapuskan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penyimpanan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(1404-1412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kemungkinan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penyimpanan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671976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Penawaran Pembayaran Tunai Diikuti oleh Penyimpanan atau Penitipan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formal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ditagih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mengurangi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0733250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Penawaran Pembayaran Tunai Diikuti oleh Penyimpanan atau Penitipan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4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ditawarkan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tiba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waktunya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didampingi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menghapuskan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11226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Pembaharuan Utang/Novasi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 salah satu bentuk hapusnya perikatan yang terwujud dalam bentuk lahirnya perikatan baru pada saat yg bersamaan.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 terbagi atas 3 macam: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pembaruan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65812881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Pembaharuan Utang/Novasi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2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 subyektif pasif 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 penggantian pihak debitur dengan debitur lain. Novasi subyektif pasif dilakukan dengan cara:</a:t>
            </a:r>
          </a:p>
          <a:p>
            <a:pPr marL="457200" indent="-457200" algn="l">
              <a:buAutoNum type="alphaLcPeriod"/>
            </a:pPr>
            <a:r>
              <a:rPr lang="sv-SE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expromissio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semula diganti oleh debitur baru sebagai pengganti debitur lama yang terjadi antara persetujuan tiga pihak yaitu pihak kreditur, debitur lama, dan debitur baru</a:t>
            </a:r>
          </a:p>
          <a:p>
            <a:pPr marL="457200" indent="-457200" algn="l">
              <a:buAutoNum type="alphaLcPeriod"/>
            </a:pPr>
            <a:r>
              <a:rPr lang="sv-SE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delegatie 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debitur menawarkan kepada kreditur seorang debitur baru yang bersedia membayar utang debitur (lama) dan menggantikan pula kedudukan debitur lama tersebut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00337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Pembaharuan Utang/Novasi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3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 subyektif aktif 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hal ini kreditur lama telah diganti oleh kreditur baru dan meliputi berubahnya komposisi kreditur. 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 subyektif aktif disebut juga dengan persetujuan segitiga karena debitur perlu mengikatkan dirinya dengan kreditur baru.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026501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Pembaharuan Utang/Novasi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Pembaruan utang atau novasi dapat dikatakan sah jika memenuhi 4 (empat) unsur yang harus dipenuhi yaitu </a:t>
            </a: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 perjanjian baru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 yang baru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 dan kewajiban 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 </a:t>
            </a: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 prestasi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Pembaruan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melepaskan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lama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9015745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60712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1236, 1239, dan 1240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dijadikan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benar-benar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diselesaikan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Isi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Perjumpaan Utang/Kompensasi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penghapusan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utang-utang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memperjumpakan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lain. (1425KUHPerdata)</a:t>
            </a:r>
          </a:p>
        </p:txBody>
      </p:sp>
    </p:spTree>
    <p:extLst>
      <p:ext uri="{BB962C8B-B14F-4D97-AF65-F5344CB8AC3E}">
        <p14:creationId xmlns:p14="http://schemas.microsoft.com/office/powerpoint/2010/main" val="320289806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Perjumpaan Utang/Kompensasi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 1426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diperjumpakan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tempo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ditagih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dihitung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bertimbal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timbal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6383347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Perjumpaan Utang/Kompensasi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diperjumpakan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wujud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Rp.1.000.000,-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sebaliknya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Rp. 600.000,-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dikompensasikan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 600.000.-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Rp. 400.000,-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769886405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Percampuran Utang/Confusio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1436 dan 1437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sekurangkurangnya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bertimbal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44518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Percampuran Utang/Confusio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meminjam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pamannya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Rp1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pamannya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ternyata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pamannya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wasiat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pamannya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menagih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pamannya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sinilah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tagih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almarhum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pamannya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pamannya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6448853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Percampuran Utang/Confusio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dilangsungkannya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bersatunya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Merger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konsolidasi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Peleburan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893145"/>
      </p:ext>
    </p:extLst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Pembebasan Utang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menghapuskan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sedianya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2170"/>
      </p:ext>
    </p:extLst>
  </p:cSld>
  <p:clrMapOvr>
    <a:masterClrMapping/>
  </p:clrMapOvr>
  <p:transition spd="slow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Pembebasan Utang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Cuma-cuma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cakap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1148345"/>
      </p:ext>
    </p:extLst>
  </p:cSld>
  <p:clrMapOvr>
    <a:masterClrMapping/>
  </p:clrMapOvr>
  <p:transition spd="slow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Musnahnya Barang yang Terutang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Eksistensi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keabsahan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59306"/>
      </p:ext>
    </p:extLst>
  </p:cSld>
  <p:clrMapOvr>
    <a:masterClrMapping/>
  </p:clrMapOvr>
  <p:transition spd="slow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Musnahnya Barang yang Terutang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diperdagangkan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hilang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hilang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terlambat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929248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1381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penyimpanan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Pembaharuan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utang/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Musnahnya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lampaunya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3344889"/>
      </p:ext>
    </p:extLst>
  </p:cSld>
  <p:clrMapOvr>
    <a:masterClrMapping/>
  </p:clrMapOvr>
  <p:transition spd="slow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Pembatalan 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dimintakan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vernietigbaar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voidable)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dikembalikan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1454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 (lima)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9238840"/>
      </p:ext>
    </p:extLst>
  </p:cSld>
  <p:clrMapOvr>
    <a:masterClrMapping/>
  </p:clrMapOvr>
  <p:transition spd="slow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Pembatalan 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orang-orang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mengindahkan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dipersyaratkan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cacat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kekeliruan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ancaman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31258"/>
      </p:ext>
    </p:extLst>
  </p:cSld>
  <p:clrMapOvr>
    <a:masterClrMapping/>
  </p:clrMapOvr>
  <p:transition spd="slow">
    <p:fade thruBlk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Lewat Waktu (Daluarsa)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15902"/>
      </p:ext>
    </p:extLst>
  </p:cSld>
  <p:clrMapOvr>
    <a:masterClrMapping/>
  </p:clrMapOvr>
  <p:transition spd="slow">
    <p:fade thruBlk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Lewat Waktu (Daluarsa)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bezit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puluh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(1963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71398"/>
      </p:ext>
    </p:extLst>
  </p:cSld>
  <p:clrMapOvr>
    <a:masterClrMapping/>
  </p:clrMapOvr>
  <p:transition spd="slow"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Lewat Waktu (Daluarsa)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daluwarsa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. (1967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natuurlijke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verbintenis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dibayarkan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114721"/>
      </p:ext>
    </p:extLst>
  </p:cSld>
  <p:clrMapOvr>
    <a:masterClrMapping/>
  </p:clrMapOvr>
  <p:transition spd="slow">
    <p:fade thruBlk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epuluh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dikelompokkan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Musnahnya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Kebatalan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Waktu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8485451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erikatan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34199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1382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terlaksanalah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menghapuskan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(1280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eorang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ternyata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jaminan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haftung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mencukupi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(1820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6550935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eorang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lepas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sepengetahuan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05611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7566</TotalTime>
  <Words>2341</Words>
  <Application>Microsoft Office PowerPoint</Application>
  <PresentationFormat>On-screen Show (4:3)</PresentationFormat>
  <Paragraphs>170</Paragraphs>
  <Slides>35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Cambria</vt:lpstr>
      <vt:lpstr>Inter</vt:lpstr>
      <vt:lpstr>Times New Roman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517</cp:revision>
  <cp:lastPrinted>2017-08-29T02:54:51Z</cp:lastPrinted>
  <dcterms:created xsi:type="dcterms:W3CDTF">2010-04-18T12:06:30Z</dcterms:created>
  <dcterms:modified xsi:type="dcterms:W3CDTF">2024-10-27T09:25:11Z</dcterms:modified>
</cp:coreProperties>
</file>