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6190-04BD-4478-9FFF-B93B877D24B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69B1-2659-4FA0-8E19-7496F280271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40774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6190-04BD-4478-9FFF-B93B877D24B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69B1-2659-4FA0-8E19-7496F280271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69414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6190-04BD-4478-9FFF-B93B877D24B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69B1-2659-4FA0-8E19-7496F280271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511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6190-04BD-4478-9FFF-B93B877D24B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69B1-2659-4FA0-8E19-7496F280271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582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6190-04BD-4478-9FFF-B93B877D24B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69B1-2659-4FA0-8E19-7496F280271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0163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6190-04BD-4478-9FFF-B93B877D24B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69B1-2659-4FA0-8E19-7496F280271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32940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6190-04BD-4478-9FFF-B93B877D24B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69B1-2659-4FA0-8E19-7496F280271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07457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6190-04BD-4478-9FFF-B93B877D24B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69B1-2659-4FA0-8E19-7496F280271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08842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6190-04BD-4478-9FFF-B93B877D24B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69B1-2659-4FA0-8E19-7496F280271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5861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6190-04BD-4478-9FFF-B93B877D24B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69B1-2659-4FA0-8E19-7496F280271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67192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B6190-04BD-4478-9FFF-B93B877D24B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B69B1-2659-4FA0-8E19-7496F280271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02037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B6190-04BD-4478-9FFF-B93B877D24B1}" type="datetimeFigureOut">
              <a:rPr lang="id-ID" smtClean="0"/>
              <a:t>11/10/2024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B69B1-2659-4FA0-8E19-7496F280271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4042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7188" y="3857625"/>
            <a:ext cx="1500187" cy="1000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3200" b="1" dirty="0"/>
              <a:t>JENIS PAJAK</a:t>
            </a:r>
            <a:endParaRPr 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2571750" y="214313"/>
            <a:ext cx="6357938" cy="7858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b="1" dirty="0"/>
              <a:t>PENGHASILAN (Ph) YAITU SETIAP TAMBAHAN KEMAMPUAN EKONOMIS YANG DITERIMA WAJIB PAJAK BAIK YANG BERASAL DARI INDONESIA MAUPUN DARI LUAR.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57188" y="1500188"/>
            <a:ext cx="1571625" cy="9286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3200" b="1" dirty="0"/>
              <a:t>OBJEK PAJAK</a:t>
            </a:r>
            <a:endParaRPr lang="en-US" sz="3200" b="1" dirty="0"/>
          </a:p>
        </p:txBody>
      </p:sp>
      <p:cxnSp>
        <p:nvCxnSpPr>
          <p:cNvPr id="11" name="Straight Arrow Connector 10"/>
          <p:cNvCxnSpPr/>
          <p:nvPr/>
        </p:nvCxnSpPr>
        <p:spPr>
          <a:xfrm rot="5400000">
            <a:off x="284163" y="3143250"/>
            <a:ext cx="1144588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1105694" y="3178969"/>
            <a:ext cx="1216025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571750" y="1143000"/>
            <a:ext cx="6357938" cy="6429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b="1" dirty="0"/>
              <a:t>PERTAMBAHAN NILAI (PN) YAITU SETIAP PERTAMBAHAN TERHADAP SESUATU BARANG YANG BERNILAI</a:t>
            </a:r>
            <a:endParaRPr lang="en-US" b="1" dirty="0"/>
          </a:p>
        </p:txBody>
      </p:sp>
      <p:sp>
        <p:nvSpPr>
          <p:cNvPr id="15" name="Rectangle 14"/>
          <p:cNvSpPr/>
          <p:nvPr/>
        </p:nvSpPr>
        <p:spPr>
          <a:xfrm>
            <a:off x="2571750" y="1928813"/>
            <a:ext cx="6357938" cy="7858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b="1" dirty="0"/>
              <a:t>PENJUALAN ATAS BARANG MEWAH (PnBM) YAITU PEROLEHAN ATAS BARANG-BARANG BERWUJUD YANG TERGOLONG MEWAH</a:t>
            </a:r>
            <a:endParaRPr lang="en-US" b="1" dirty="0"/>
          </a:p>
        </p:txBody>
      </p:sp>
      <p:sp>
        <p:nvSpPr>
          <p:cNvPr id="16" name="Rectangle 15"/>
          <p:cNvSpPr/>
          <p:nvPr/>
        </p:nvSpPr>
        <p:spPr>
          <a:xfrm>
            <a:off x="2571750" y="2857500"/>
            <a:ext cx="6357938" cy="8572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b="1" dirty="0"/>
              <a:t>BUMI DAN BANGUNAN (BB) YAITU SETIAP KEBENDAAN YANG TERMASUK BARANG TIDAK BERGERAK</a:t>
            </a:r>
            <a:endParaRPr lang="en-US" b="1" dirty="0"/>
          </a:p>
        </p:txBody>
      </p:sp>
      <p:cxnSp>
        <p:nvCxnSpPr>
          <p:cNvPr id="18" name="Straight Arrow Connector 17"/>
          <p:cNvCxnSpPr/>
          <p:nvPr/>
        </p:nvCxnSpPr>
        <p:spPr>
          <a:xfrm rot="5400000" flipH="1" flipV="1">
            <a:off x="821532" y="1535906"/>
            <a:ext cx="2500312" cy="7143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 flipH="1" flipV="1">
            <a:off x="1178719" y="1893094"/>
            <a:ext cx="1785937" cy="7143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 flipH="1" flipV="1">
            <a:off x="1571625" y="2357438"/>
            <a:ext cx="928687" cy="6429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1714500" y="3143250"/>
            <a:ext cx="642938" cy="71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712788" y="3143250"/>
            <a:ext cx="1144588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571750" y="3929063"/>
            <a:ext cx="6357938" cy="8572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b="1" dirty="0"/>
              <a:t>BEA PEROLEHAN HAK ATAS TANAH DAN BANGUNAN (BPHTB)</a:t>
            </a:r>
            <a:endParaRPr lang="en-US" b="1" dirty="0"/>
          </a:p>
        </p:txBody>
      </p:sp>
      <p:cxnSp>
        <p:nvCxnSpPr>
          <p:cNvPr id="21" name="Straight Arrow Connector 20"/>
          <p:cNvCxnSpPr/>
          <p:nvPr/>
        </p:nvCxnSpPr>
        <p:spPr>
          <a:xfrm rot="16200000" flipH="1">
            <a:off x="1500188" y="3357562"/>
            <a:ext cx="1143000" cy="7143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2571750" y="5000625"/>
            <a:ext cx="6357938" cy="8572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b="1" dirty="0"/>
              <a:t>BEA  MATERAI (BM)</a:t>
            </a:r>
            <a:endParaRPr lang="en-US" b="1" dirty="0"/>
          </a:p>
        </p:txBody>
      </p:sp>
      <p:cxnSp>
        <p:nvCxnSpPr>
          <p:cNvPr id="30" name="Straight Arrow Connector 29"/>
          <p:cNvCxnSpPr/>
          <p:nvPr/>
        </p:nvCxnSpPr>
        <p:spPr>
          <a:xfrm rot="16200000" flipH="1">
            <a:off x="928688" y="3929062"/>
            <a:ext cx="2286000" cy="7143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18547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r>
              <a:rPr lang="id-ID" sz="3600" b="1" smtClean="0"/>
              <a:t>PENGHASILAN</a:t>
            </a:r>
          </a:p>
        </p:txBody>
      </p:sp>
      <p:sp>
        <p:nvSpPr>
          <p:cNvPr id="3" name="Rectangle 2"/>
          <p:cNvSpPr/>
          <p:nvPr/>
        </p:nvSpPr>
        <p:spPr>
          <a:xfrm>
            <a:off x="214313" y="3071813"/>
            <a:ext cx="1571625" cy="12144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3200" b="1" dirty="0"/>
              <a:t>Sumber</a:t>
            </a:r>
          </a:p>
        </p:txBody>
      </p:sp>
      <p:sp>
        <p:nvSpPr>
          <p:cNvPr id="4" name="Half Frame 3"/>
          <p:cNvSpPr/>
          <p:nvPr/>
        </p:nvSpPr>
        <p:spPr>
          <a:xfrm>
            <a:off x="1000125" y="571500"/>
            <a:ext cx="785813" cy="2357438"/>
          </a:xfrm>
          <a:prstGeom prst="halfFram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57438" y="1357313"/>
            <a:ext cx="6500812" cy="1071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400" b="1" dirty="0"/>
              <a:t>Penghasilan yang diterima atau diperoleh dari pekerjaan berdasarkan hubungan kerja dan pekerjaan bebas.</a:t>
            </a:r>
            <a:endParaRPr lang="en-US" sz="2400" b="1" dirty="0"/>
          </a:p>
        </p:txBody>
      </p:sp>
      <p:sp>
        <p:nvSpPr>
          <p:cNvPr id="9" name="Left Arrow 8"/>
          <p:cNvSpPr/>
          <p:nvPr/>
        </p:nvSpPr>
        <p:spPr>
          <a:xfrm>
            <a:off x="1928813" y="357188"/>
            <a:ext cx="1000125" cy="642937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cxnSp>
        <p:nvCxnSpPr>
          <p:cNvPr id="11" name="Straight Arrow Connector 10"/>
          <p:cNvCxnSpPr>
            <a:stCxn id="3" idx="3"/>
          </p:cNvCxnSpPr>
          <p:nvPr/>
        </p:nvCxnSpPr>
        <p:spPr>
          <a:xfrm flipV="1">
            <a:off x="1785938" y="1785938"/>
            <a:ext cx="428625" cy="18938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3" idx="3"/>
          </p:cNvCxnSpPr>
          <p:nvPr/>
        </p:nvCxnSpPr>
        <p:spPr>
          <a:xfrm>
            <a:off x="1785938" y="3679825"/>
            <a:ext cx="500062" cy="22494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357438" y="2714625"/>
            <a:ext cx="6500812" cy="10001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400" b="1" dirty="0"/>
              <a:t>Penghasilan yang diterima atau diperoleh dari usaha dan kegiatan lainnya.</a:t>
            </a:r>
            <a:endParaRPr lang="en-US" sz="2400" b="1" dirty="0"/>
          </a:p>
        </p:txBody>
      </p:sp>
      <p:cxnSp>
        <p:nvCxnSpPr>
          <p:cNvPr id="14" name="Straight Arrow Connector 13"/>
          <p:cNvCxnSpPr>
            <a:stCxn id="3" idx="3"/>
          </p:cNvCxnSpPr>
          <p:nvPr/>
        </p:nvCxnSpPr>
        <p:spPr>
          <a:xfrm flipV="1">
            <a:off x="1785938" y="3071813"/>
            <a:ext cx="500062" cy="6080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357438" y="4000500"/>
            <a:ext cx="6500812" cy="10715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400" b="1" dirty="0"/>
              <a:t>Penghasilan yang diterima atau diperoleh dari modal atau saham yang ditanamkan pada usaha tertentu.</a:t>
            </a:r>
            <a:endParaRPr lang="en-US" sz="2400" b="1" dirty="0"/>
          </a:p>
        </p:txBody>
      </p:sp>
      <p:sp>
        <p:nvSpPr>
          <p:cNvPr id="16" name="Rectangle 15"/>
          <p:cNvSpPr/>
          <p:nvPr/>
        </p:nvSpPr>
        <p:spPr>
          <a:xfrm>
            <a:off x="2357438" y="5357813"/>
            <a:ext cx="6500812" cy="10715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id-ID" sz="2400" b="1" dirty="0"/>
              <a:t>Penghasilan yang diterima atau diperoleh dari hadiah, bantuan, pembebasan utang, dan sebagainya.</a:t>
            </a:r>
            <a:endParaRPr lang="en-US" sz="2400" b="1" dirty="0"/>
          </a:p>
        </p:txBody>
      </p:sp>
      <p:cxnSp>
        <p:nvCxnSpPr>
          <p:cNvPr id="20" name="Straight Arrow Connector 19"/>
          <p:cNvCxnSpPr>
            <a:stCxn id="3" idx="3"/>
          </p:cNvCxnSpPr>
          <p:nvPr/>
        </p:nvCxnSpPr>
        <p:spPr>
          <a:xfrm>
            <a:off x="1785938" y="3679825"/>
            <a:ext cx="428625" cy="892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04197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r>
              <a:rPr lang="id-ID" sz="3600" b="1" smtClean="0"/>
              <a:t>PENGHASILAN</a:t>
            </a:r>
          </a:p>
        </p:txBody>
      </p:sp>
      <p:sp>
        <p:nvSpPr>
          <p:cNvPr id="3" name="Rectangle 2"/>
          <p:cNvSpPr/>
          <p:nvPr/>
        </p:nvSpPr>
        <p:spPr>
          <a:xfrm>
            <a:off x="142875" y="3071813"/>
            <a:ext cx="1643063" cy="12144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sz="2000" b="1" dirty="0"/>
              <a:t>Objek Kena Pajak</a:t>
            </a:r>
          </a:p>
        </p:txBody>
      </p:sp>
      <p:sp>
        <p:nvSpPr>
          <p:cNvPr id="4" name="Half Frame 3"/>
          <p:cNvSpPr/>
          <p:nvPr/>
        </p:nvSpPr>
        <p:spPr>
          <a:xfrm>
            <a:off x="1000125" y="571500"/>
            <a:ext cx="785813" cy="2357438"/>
          </a:xfrm>
          <a:prstGeom prst="halfFram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85938" y="1357313"/>
            <a:ext cx="7072312" cy="52149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Imbalan berupa gaji, upah, tunjangan, honorarium, komisi, bonus, gratifikasi, uang pensiun dsbnya.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Hadiah dari undian atau pekerjaan dan penghargaan.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Bunga termasuk premi dan imbalan karena jaminan pengembalian utang.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Dividen dari hasil usaha.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Royalti.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Sewa dari penggunaan harta.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Keuntungan karena pembebasan utang atau karena selisih kurs mata uang asing.</a:t>
            </a:r>
          </a:p>
          <a:p>
            <a:pPr marL="457200" indent="-457200" algn="just">
              <a:buFontTx/>
              <a:buAutoNum type="arabicPeriod"/>
              <a:defRPr/>
            </a:pPr>
            <a:r>
              <a:rPr lang="id-ID" sz="2400" b="1" dirty="0"/>
              <a:t>Premi asuransi atau iuran yang diterima dan perkumpulan.</a:t>
            </a:r>
            <a:endParaRPr lang="en-US" sz="2400" b="1" dirty="0"/>
          </a:p>
        </p:txBody>
      </p:sp>
      <p:sp>
        <p:nvSpPr>
          <p:cNvPr id="9" name="Left Arrow 8"/>
          <p:cNvSpPr/>
          <p:nvPr/>
        </p:nvSpPr>
        <p:spPr>
          <a:xfrm>
            <a:off x="1928813" y="357188"/>
            <a:ext cx="1000125" cy="642937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2206940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216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PENGHASILAN</vt:lpstr>
      <vt:lpstr>PENGHASILAN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2024-10-11T14:35:41Z</dcterms:created>
  <dcterms:modified xsi:type="dcterms:W3CDTF">2024-10-11T14:39:13Z</dcterms:modified>
</cp:coreProperties>
</file>