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2" r:id="rId3"/>
    <p:sldId id="364" r:id="rId4"/>
    <p:sldId id="365" r:id="rId5"/>
    <p:sldId id="347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8" r:id="rId18"/>
    <p:sldId id="379" r:id="rId19"/>
    <p:sldId id="313" r:id="rId20"/>
  </p:sldIdLst>
  <p:sldSz cx="9144000" cy="6858000" type="screen4x3"/>
  <p:notesSz cx="7077075" cy="90043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0A99F1-0094-4225-AE42-47C1BA6AE6DC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4B479A-E263-4921-80BB-CEE661A3CA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C49283-E4E1-4D94-A360-D6B372EA141E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7257A90-2492-402F-9619-AF13CB77C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92F67-7B97-4381-A066-D64B0886886B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A53E4-4413-4412-A4C3-9F25693C1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7943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91D7-178E-441A-A62A-AAC035766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33247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66ED5-488C-434E-938F-7391944D8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780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1881-7D3F-4203-9007-BF4ED1821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6509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E2DE-3B3B-4EC1-9207-FBDA5166D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1604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1EE6B-A885-42E4-BB82-4CC242560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3486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4300-0DAE-4CA9-9017-F206871F1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1507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3ABB4-6358-4CC0-A491-4843C4C85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6141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0687-611C-41AC-82F0-1167ECBCD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4849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282CB-6444-46AC-A040-CBFEE2260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52189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9CBA-7B32-41B4-92A9-7808B6A45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943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3AFA84-1D73-4DB3-A878-F3EB6A80D1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30762" y="3933056"/>
            <a:ext cx="8686800" cy="1643063"/>
          </a:xfrm>
        </p:spPr>
        <p:txBody>
          <a:bodyPr/>
          <a:lstStyle/>
          <a:p>
            <a:r>
              <a:rPr lang="en-US" altLang="en-US" sz="36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latin typeface="+mn-lt"/>
              </a:rPr>
              <a:t>Kode</a:t>
            </a:r>
            <a:r>
              <a:rPr lang="en-US" altLang="en-US" sz="3600" dirty="0" smtClean="0">
                <a:latin typeface="+mn-lt"/>
              </a:rPr>
              <a:t> MK/SKS : /3</a:t>
            </a:r>
            <a:endParaRPr lang="en-US" altLang="en-US" sz="36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0763" y="1844824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SISTEM PENUNJANG KEPUTUSAN</a:t>
            </a:r>
          </a:p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(Decision Support System/DSS)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05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BB36A8-FEBF-4E1E-A686-5A9988D9FE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5" name="Picture 8" descr="Logo Darmajaya_Vertical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6795" r="12306" b="27747"/>
          <a:stretch>
            <a:fillRect/>
          </a:stretch>
        </p:blipFill>
        <p:spPr bwMode="auto">
          <a:xfrm>
            <a:off x="7620000" y="115888"/>
            <a:ext cx="13446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5400" b="1" dirty="0" smtClean="0">
                <a:solidFill>
                  <a:schemeClr val="bg2">
                    <a:lumMod val="25000"/>
                  </a:schemeClr>
                </a:solidFill>
              </a:rPr>
              <a:t>TOPSIS</a:t>
            </a:r>
            <a:endParaRPr lang="id-ID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 smtClean="0"/>
              <a:t>Contoh:</a:t>
            </a:r>
          </a:p>
          <a:p>
            <a:pPr lvl="1" algn="just">
              <a:buFont typeface="Wingdings" pitchFamily="2" charset="2"/>
              <a:buChar char="§"/>
            </a:pPr>
            <a:r>
              <a:rPr lang="id-ID" sz="2400" dirty="0" smtClean="0"/>
              <a:t>Suatu perusahaan di Daerah Istimewa Yogyakarta (DIY) ingin membangun sebuah gudang yang akan digunakan sebagai tempat untuk menyimpan sementara hasil produksinya.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 smtClean="0"/>
              <a:t>Ada 3 lokasi yang akan menjadi alternatif, yaitu: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 smtClean="0"/>
              <a:t>A1 = Ngemplak,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 smtClean="0"/>
              <a:t>A2 = Kalasan,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 smtClean="0"/>
              <a:t>A3 = Kota Gedhe.</a:t>
            </a:r>
            <a:br>
              <a:rPr lang="id-ID" sz="2000" dirty="0" smtClean="0"/>
            </a:br>
            <a:endParaRPr lang="id-ID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5400" b="1" dirty="0" smtClean="0">
                <a:solidFill>
                  <a:schemeClr val="bg2">
                    <a:lumMod val="25000"/>
                  </a:schemeClr>
                </a:solidFill>
              </a:rPr>
              <a:t>TOPSIS</a:t>
            </a:r>
            <a:endParaRPr lang="id-ID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 smtClean="0"/>
              <a:t>Ada 5 kriteria yang dijadikan acuan dalam pengambilan keputusan, yaitu: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 smtClean="0"/>
              <a:t>C1 = jarak dengan pasar terdekat (km),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 smtClean="0"/>
              <a:t>C2 = kepadatan penduduk di sekitar lokasi (orang/km2);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 smtClean="0"/>
              <a:t>C3 = jarak dari pabrik (km)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 smtClean="0"/>
              <a:t>;C4 = jarak dengan gudang yang sudah ada (km);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 smtClean="0"/>
              <a:t>C5 = harga tanah untuk lokasi (x1000 Rp/m2).</a:t>
            </a:r>
            <a:br>
              <a:rPr lang="id-ID" sz="2400" dirty="0" smtClean="0"/>
            </a:br>
            <a:endParaRPr lang="id-ID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5400" b="1" dirty="0" smtClean="0">
                <a:solidFill>
                  <a:schemeClr val="bg2">
                    <a:lumMod val="25000"/>
                  </a:schemeClr>
                </a:solidFill>
              </a:rPr>
              <a:t> TOPSIS</a:t>
            </a:r>
            <a:endParaRPr lang="id-ID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72320" cy="4525963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/>
              <a:t>Tingkat kepentingan setiap kriteria, juga dinilai dengan 1 sampai 5, yaitu: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id-ID" sz="2000" dirty="0" smtClean="0"/>
              <a:t>1 = Sangat rendah,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id-ID" sz="2000" dirty="0" smtClean="0"/>
              <a:t>2 = Rendah,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id-ID" sz="2000" dirty="0" smtClean="0"/>
              <a:t>3 = Cukup,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id-ID" sz="2000" dirty="0" smtClean="0"/>
              <a:t>4 = Tinggi,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id-ID" sz="2000" dirty="0" smtClean="0"/>
              <a:t>5 = Sangat Tinggi.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/>
              <a:t>Pengambil keputusan memberikan bobot preferensi sebagai:</a:t>
            </a:r>
          </a:p>
          <a:p>
            <a:pPr marL="457200" indent="-457200">
              <a:buNone/>
            </a:pPr>
            <a:r>
              <a:rPr lang="id-ID" sz="2400" dirty="0" smtClean="0"/>
              <a:t>		W = (5, 3, 4, 4, 2)</a:t>
            </a:r>
            <a:endParaRPr lang="id-ID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35" t="20519" r="22795" b="22658"/>
          <a:stretch>
            <a:fillRect/>
          </a:stretch>
        </p:blipFill>
        <p:spPr bwMode="auto">
          <a:xfrm>
            <a:off x="642910" y="571480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3" t="18309" r="28702" b="18555"/>
          <a:stretch>
            <a:fillRect/>
          </a:stretch>
        </p:blipFill>
        <p:spPr bwMode="auto">
          <a:xfrm>
            <a:off x="500034" y="357166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8309" r="24265" b="23290"/>
          <a:stretch>
            <a:fillRect/>
          </a:stretch>
        </p:blipFill>
        <p:spPr bwMode="auto">
          <a:xfrm>
            <a:off x="642910" y="642918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6731" r="24265" b="24868"/>
          <a:stretch>
            <a:fillRect/>
          </a:stretch>
        </p:blipFill>
        <p:spPr bwMode="auto">
          <a:xfrm>
            <a:off x="714348" y="714356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27780" r="24265" b="20133"/>
          <a:stretch>
            <a:fillRect/>
          </a:stretch>
        </p:blipFill>
        <p:spPr bwMode="auto">
          <a:xfrm>
            <a:off x="714348" y="571480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5152" r="22490" b="18555"/>
          <a:stretch>
            <a:fillRect/>
          </a:stretch>
        </p:blipFill>
        <p:spPr bwMode="auto">
          <a:xfrm>
            <a:off x="571472" y="428604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195736" y="1988840"/>
            <a:ext cx="4980979" cy="175432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SEMOGA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BERMANFAAT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0650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en-US" b="1" i="1" dirty="0" smtClean="0"/>
              <a:t>T</a:t>
            </a:r>
            <a:r>
              <a:rPr lang="id-ID" b="1" i="1" dirty="0" smtClean="0"/>
              <a:t>echnique </a:t>
            </a:r>
            <a:r>
              <a:rPr lang="id-ID" b="1" i="1" dirty="0"/>
              <a:t>for Order Preference by Similarity to Ideal Solution</a:t>
            </a:r>
            <a:r>
              <a:rPr lang="id-ID" i="1" dirty="0">
                <a:solidFill>
                  <a:srgbClr val="FF0000"/>
                </a:solidFill>
              </a:rPr>
              <a:t> </a:t>
            </a:r>
            <a:r>
              <a:rPr lang="id-ID" b="1" dirty="0"/>
              <a:t>(TOPSIS)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42739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5400" b="1" dirty="0" smtClean="0">
                <a:solidFill>
                  <a:schemeClr val="bg2">
                    <a:lumMod val="25000"/>
                  </a:schemeClr>
                </a:solidFill>
              </a:rPr>
              <a:t>TOPSIS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id-ID" sz="2400" i="1" dirty="0" smtClean="0">
                <a:solidFill>
                  <a:srgbClr val="FF0000"/>
                </a:solidFill>
              </a:rPr>
              <a:t>Technique for Order Preference by Similarity to Ideal Solution </a:t>
            </a:r>
            <a:r>
              <a:rPr lang="id-ID" sz="2400" dirty="0" smtClean="0"/>
              <a:t>(TOPSIS) didasarkan pada konsep dimana alternatif terpilih yang terbaik tidak hanya memiliki </a:t>
            </a:r>
            <a:r>
              <a:rPr lang="id-ID" sz="2400" dirty="0" smtClean="0">
                <a:solidFill>
                  <a:srgbClr val="00B050"/>
                </a:solidFill>
              </a:rPr>
              <a:t>jarak terpendek dari solusi ideal positif</a:t>
            </a:r>
            <a:r>
              <a:rPr lang="id-ID" sz="2400" dirty="0" smtClean="0"/>
              <a:t>, namun juga memiliki </a:t>
            </a:r>
            <a:r>
              <a:rPr lang="id-ID" sz="2400" dirty="0" smtClean="0">
                <a:solidFill>
                  <a:srgbClr val="00B050"/>
                </a:solidFill>
              </a:rPr>
              <a:t>jarak terpanjang dari solusi ideal negatif.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 smtClean="0"/>
              <a:t>TOPSIS banyak digunakan dengan alasan: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 smtClean="0"/>
              <a:t>konsepnya sederhana dan mudah dipahami;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 smtClean="0"/>
              <a:t>komputasinya efisien; dan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 smtClean="0"/>
              <a:t>memiliki kemampuan untuk mengukur kinerja relatif dari alternatif-alternatif keputusan dalam bentuk matematis yang sederhana.</a:t>
            </a:r>
            <a:br>
              <a:rPr lang="id-ID" sz="2000" dirty="0" smtClean="0"/>
            </a:b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15589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5400" b="1" dirty="0" smtClean="0">
                <a:solidFill>
                  <a:schemeClr val="bg2">
                    <a:lumMod val="25000"/>
                  </a:schemeClr>
                </a:solidFill>
              </a:rPr>
              <a:t>TOPSIS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 smtClean="0"/>
              <a:t>Langkah-langkah penyelesaian masalah dengan TOPSIS: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 smtClean="0"/>
              <a:t>Membuat matriks keputusan yang ternormalisasi;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 smtClean="0"/>
              <a:t>Membuat matriks keputusan yang ternormalisasi terbobot;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 smtClean="0"/>
              <a:t>Menentukan matriks solusi ideal positif &amp; matriks solusi ideal negatif;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 smtClean="0"/>
              <a:t>Menentukan jarak antara nilai setiap alternatif dengan matriks solusi ideal positif &amp; matriks solusi ideal negatif;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 smtClean="0"/>
              <a:t>Menentukan nilai preferensi untuk setiap alternatif.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79098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26201" r="27815" b="13819"/>
          <a:stretch>
            <a:fillRect/>
          </a:stretch>
        </p:blipFill>
        <p:spPr bwMode="auto">
          <a:xfrm>
            <a:off x="428596" y="285728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62682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3574" r="23377" b="28025"/>
          <a:stretch>
            <a:fillRect/>
          </a:stretch>
        </p:blipFill>
        <p:spPr bwMode="auto">
          <a:xfrm>
            <a:off x="428596" y="357166"/>
            <a:ext cx="82868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3574" r="25152" b="21711"/>
          <a:stretch>
            <a:fillRect/>
          </a:stretch>
        </p:blipFill>
        <p:spPr bwMode="auto">
          <a:xfrm>
            <a:off x="285720" y="428604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3574" r="26040" b="21711"/>
          <a:stretch>
            <a:fillRect/>
          </a:stretch>
        </p:blipFill>
        <p:spPr bwMode="auto">
          <a:xfrm>
            <a:off x="357158" y="571480"/>
            <a:ext cx="81439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3574" r="23377" b="28025"/>
          <a:stretch>
            <a:fillRect/>
          </a:stretch>
        </p:blipFill>
        <p:spPr bwMode="auto">
          <a:xfrm>
            <a:off x="642910" y="357166"/>
            <a:ext cx="77153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337</Words>
  <Application>Microsoft Office PowerPoint</Application>
  <PresentationFormat>On-screen Show (4:3)</PresentationFormat>
  <Paragraphs>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 Kode MK/SKS : /3</vt:lpstr>
      <vt:lpstr>Technique for Order Preference by Similarity to Ideal Solution (TOPSIS) </vt:lpstr>
      <vt:lpstr>TOPSIS</vt:lpstr>
      <vt:lpstr>TOPSIS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TOPSIS</vt:lpstr>
      <vt:lpstr>TOPSIS</vt:lpstr>
      <vt:lpstr> TOPSIS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Kapsel_I_1</dc:title>
  <dc:creator>septilia</dc:creator>
  <cp:lastModifiedBy>Windows User</cp:lastModifiedBy>
  <cp:revision>306</cp:revision>
  <dcterms:created xsi:type="dcterms:W3CDTF">2010-04-18T12:06:30Z</dcterms:created>
  <dcterms:modified xsi:type="dcterms:W3CDTF">2022-08-30T06:47:23Z</dcterms:modified>
</cp:coreProperties>
</file>