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558ED5"/>
    <a:srgbClr val="003366"/>
    <a:srgbClr val="2F4B73"/>
    <a:srgbClr val="1C2C44"/>
    <a:srgbClr val="4A75B4"/>
    <a:srgbClr val="95B3D7"/>
    <a:srgbClr val="4352DD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5536" y="3789040"/>
            <a:ext cx="4896544" cy="2664296"/>
          </a:xfrm>
          <a:prstGeom prst="roundRect">
            <a:avLst>
              <a:gd name="adj" fmla="val 5329"/>
            </a:avLst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57808" y="3823324"/>
            <a:ext cx="4572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Kelompok</a:t>
            </a:r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4</a:t>
            </a:r>
          </a:p>
          <a:p>
            <a:pPr algn="ctr">
              <a:lnSpc>
                <a:spcPct val="150000"/>
              </a:lnSpc>
            </a:pPr>
            <a:endParaRPr lang="en-US" altLang="ko-KR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b="1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Berlian</a:t>
            </a: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Puspita</a:t>
            </a: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Ayu</a:t>
            </a:r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	</a:t>
            </a: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1812120122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Rio </a:t>
            </a:r>
            <a:r>
              <a:rPr lang="en-US" altLang="ko-KR" b="1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Ariadi</a:t>
            </a:r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	</a:t>
            </a: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	1912120007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M. </a:t>
            </a:r>
            <a:r>
              <a:rPr lang="en-US" altLang="ko-KR" b="1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Yudha</a:t>
            </a: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Afranindya</a:t>
            </a: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1912128042P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852936"/>
            <a:ext cx="7005028" cy="64633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MANAJEMEN </a:t>
            </a:r>
            <a:r>
              <a:rPr lang="en-US" sz="3600" dirty="0">
                <a:solidFill>
                  <a:schemeClr val="bg1"/>
                </a:solidFill>
              </a:rPr>
              <a:t>BELANJA DAERAH 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16000" t="18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ko-KR" alt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700808"/>
            <a:ext cx="8229600" cy="3312368"/>
          </a:xfrm>
          <a:solidFill>
            <a:srgbClr val="95B3D7">
              <a:alpha val="89804"/>
            </a:srgbClr>
          </a:solidFill>
        </p:spPr>
        <p:txBody>
          <a:bodyPr/>
          <a:lstStyle/>
          <a:p>
            <a:r>
              <a:rPr lang="en-US" sz="2400" b="1" i="1" dirty="0" err="1">
                <a:solidFill>
                  <a:schemeClr val="tx1"/>
                </a:solidFill>
              </a:rPr>
              <a:t>Kebijakan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Belanja</a:t>
            </a:r>
            <a:r>
              <a:rPr lang="en-US" sz="2400" b="1" i="1" dirty="0">
                <a:solidFill>
                  <a:schemeClr val="tx1"/>
                </a:solidFill>
              </a:rPr>
              <a:t> Daerah 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Kebijakan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belanja</a:t>
            </a:r>
            <a:r>
              <a:rPr lang="en-US" sz="2000" dirty="0">
                <a:solidFill>
                  <a:schemeClr val="tx1"/>
                </a:solidFill>
              </a:rPr>
              <a:t> Daerah </a:t>
            </a:r>
            <a:r>
              <a:rPr lang="en-US" sz="2000" dirty="0" err="1">
                <a:solidFill>
                  <a:schemeClr val="tx1"/>
                </a:solidFill>
              </a:rPr>
              <a:t>biasanya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dituangkan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dokumen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perencanaan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daerah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yaitu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kebijakan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umum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APBD,prioritas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Platform </a:t>
            </a:r>
            <a:r>
              <a:rPr lang="en-US" sz="2000" dirty="0" err="1">
                <a:solidFill>
                  <a:schemeClr val="tx1"/>
                </a:solidFill>
              </a:rPr>
              <a:t>Anggaran,Rencana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Kerja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pemerintah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Dearah</a:t>
            </a:r>
            <a:r>
              <a:rPr lang="en-US" sz="2000" dirty="0">
                <a:solidFill>
                  <a:schemeClr val="tx1"/>
                </a:solidFill>
              </a:rPr>
              <a:t> (RKPD)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Rencana</a:t>
            </a:r>
            <a:r>
              <a:rPr lang="en-US" sz="2000" dirty="0">
                <a:solidFill>
                  <a:schemeClr val="tx1"/>
                </a:solidFill>
              </a:rPr>
              <a:t> Pembangunan </a:t>
            </a:r>
            <a:r>
              <a:rPr lang="en-US" sz="2000" dirty="0" err="1">
                <a:solidFill>
                  <a:schemeClr val="tx1"/>
                </a:solidFill>
              </a:rPr>
              <a:t>Jangka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Menengah</a:t>
            </a:r>
            <a:r>
              <a:rPr lang="en-US" sz="2000" dirty="0">
                <a:solidFill>
                  <a:schemeClr val="tx1"/>
                </a:solidFill>
              </a:rPr>
              <a:t> Daerah (RPJMD)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Berikut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adalah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garis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besar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dokumen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perencanaan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daerah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secara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eksplisit</a:t>
            </a:r>
            <a:r>
              <a:rPr lang="en-US" sz="2000" dirty="0">
                <a:solidFill>
                  <a:schemeClr val="tx1"/>
                </a:solidFill>
              </a:rPr>
              <a:t> di </a:t>
            </a:r>
            <a:r>
              <a:rPr lang="en-US" sz="2000" dirty="0" err="1">
                <a:solidFill>
                  <a:schemeClr val="tx1"/>
                </a:solidFill>
              </a:rPr>
              <a:t>dalamnya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memuat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kebijakan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anggaran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belanja</a:t>
            </a:r>
            <a:r>
              <a:rPr lang="en-US" sz="2000" dirty="0">
                <a:solidFill>
                  <a:schemeClr val="tx1"/>
                </a:solidFill>
              </a:rPr>
              <a:t> Daerah :</a:t>
            </a:r>
          </a:p>
          <a:p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536159" y="-1"/>
            <a:ext cx="7596336" cy="6858001"/>
          </a:xfrm>
          <a:solidFill>
            <a:schemeClr val="tx2">
              <a:lumMod val="40000"/>
              <a:lumOff val="60000"/>
              <a:alpha val="57647"/>
            </a:schemeClr>
          </a:solidFill>
        </p:spPr>
        <p:txBody>
          <a:bodyPr/>
          <a:lstStyle/>
          <a:p>
            <a:pPr marL="514350" indent="-514350">
              <a:buAutoNum type="alphaUcPeriod"/>
            </a:pPr>
            <a:endParaRPr lang="en-US" sz="1600" dirty="0" smtClean="0">
              <a:solidFill>
                <a:schemeClr val="tx1"/>
              </a:solidFill>
              <a:latin typeface="+mj-lt"/>
            </a:endParaRPr>
          </a:p>
          <a:p>
            <a:pPr marL="514350" indent="-514350">
              <a:buAutoNum type="alphaUcPeriod"/>
            </a:pP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Rencana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Pembangunan </a:t>
            </a:r>
            <a:r>
              <a:rPr lang="en-US" sz="1600" b="1" dirty="0" err="1">
                <a:solidFill>
                  <a:schemeClr val="tx1"/>
                </a:solidFill>
                <a:latin typeface="+mj-lt"/>
              </a:rPr>
              <a:t>Jangka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</a:rPr>
              <a:t>Menengah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 Daerah (RPJMD) </a:t>
            </a:r>
            <a:r>
              <a:rPr lang="en-US" sz="1600" b="1" dirty="0" err="1">
                <a:solidFill>
                  <a:schemeClr val="tx1"/>
                </a:solidFill>
                <a:latin typeface="+mj-lt"/>
              </a:rPr>
              <a:t>Berisi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: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     1.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Strategi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Pembangunan Daerah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     2.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Kebijakan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Umum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     3.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Arah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Kebijakan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Keuangan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Daerah 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     4. Program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SKPD,Lintas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SKPD,Kewilayahan,dan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Lintas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Kewilayahan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         yang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Memuat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Kegiatan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Kerangka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Regulasi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&amp;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Kerangka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Anggaran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endParaRPr lang="en-US" sz="1600" dirty="0">
              <a:solidFill>
                <a:schemeClr val="tx1"/>
              </a:solidFill>
              <a:latin typeface="+mj-lt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B.      </a:t>
            </a:r>
            <a:r>
              <a:rPr lang="en-US" sz="1600" b="1" dirty="0" err="1">
                <a:solidFill>
                  <a:schemeClr val="tx1"/>
                </a:solidFill>
                <a:latin typeface="+mj-lt"/>
              </a:rPr>
              <a:t>Rencana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</a:rPr>
              <a:t>Kerja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</a:rPr>
              <a:t>Pemerintah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 Daerah (RKPD)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     1.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Prioritas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Pembangunan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daerah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     2.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Rancangan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Kerangka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Ekonomi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Makro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Daerah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     3.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Arah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Kebijakan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Keuangan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Daerah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     4. Program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SKPD,Lintas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SKPD,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Kewilayahan,dan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Lintas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Kewilayahan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         yang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Memuat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Kegiatan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Kerangka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Regulasi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&amp;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Kerangka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Anggaran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       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C.      </a:t>
            </a:r>
            <a:r>
              <a:rPr lang="en-US" sz="1600" b="1" dirty="0" err="1" smtClean="0">
                <a:solidFill>
                  <a:schemeClr val="tx1"/>
                </a:solidFill>
                <a:latin typeface="+mj-lt"/>
              </a:rPr>
              <a:t>Kebijakan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</a:rPr>
              <a:t>Umum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 APBD (KUA) </a:t>
            </a:r>
            <a:r>
              <a:rPr lang="en-US" sz="1600" b="1" dirty="0" err="1">
                <a:solidFill>
                  <a:schemeClr val="tx1"/>
                </a:solidFill>
                <a:latin typeface="+mj-lt"/>
              </a:rPr>
              <a:t>Berisi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 :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   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. Target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Pencapaian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Kinerja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Terukur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Dari Program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Program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yang 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      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Akan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Dilaksanakan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oleh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Pemda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Setiap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Urusan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Pemerintah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      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Daerah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+mj-lt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</a:rPr>
              <a:t>   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Proyeksi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Pendaptan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Daerah,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Alokasi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Belanja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Daerah,Sumber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       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Penggunaan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Pembiyaan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Asumsi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Mendasarinya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endParaRPr lang="ko-KR" altLang="en-US" sz="16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1546212" y="5825"/>
            <a:ext cx="7596336" cy="6852175"/>
          </a:xfrm>
          <a:solidFill>
            <a:srgbClr val="8EB4E3">
              <a:alpha val="56863"/>
            </a:srgbClr>
          </a:solidFill>
        </p:spPr>
        <p:txBody>
          <a:bodyPr/>
          <a:lstStyle/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3. </a:t>
            </a:r>
            <a:r>
              <a:rPr lang="en-US" sz="1600" dirty="0" err="1" smtClean="0">
                <a:solidFill>
                  <a:schemeClr val="tx1"/>
                </a:solidFill>
              </a:rPr>
              <a:t>Asumsi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Yang </a:t>
            </a:r>
            <a:r>
              <a:rPr lang="en-US" sz="1600" dirty="0" err="1">
                <a:solidFill>
                  <a:schemeClr val="tx1"/>
                </a:solidFill>
              </a:rPr>
              <a:t>Mendasari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Kebijakan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Anggaran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</a:rPr>
              <a:t>Mempertimbangkan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Perkembangan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ekonomi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Makro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Perubahan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   </a:t>
            </a:r>
            <a:r>
              <a:rPr lang="en-US" sz="1600" dirty="0" err="1" smtClean="0">
                <a:solidFill>
                  <a:schemeClr val="tx1"/>
                </a:solidFill>
              </a:rPr>
              <a:t>Pokok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Pokok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Kebijakan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Fiskal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yang </a:t>
            </a:r>
            <a:r>
              <a:rPr lang="en-US" sz="1600" dirty="0" err="1">
                <a:solidFill>
                  <a:schemeClr val="tx1"/>
                </a:solidFill>
              </a:rPr>
              <a:t>Ditetapkan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Pemerintah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4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Kerangka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Ekonomi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Makro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Implikasinya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Terhadap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Sumber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</a:rPr>
              <a:t>Pendanaan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 err="1">
                <a:solidFill>
                  <a:schemeClr val="tx1"/>
                </a:solidFill>
              </a:rPr>
              <a:t>Prioritas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Plafon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Anggaran</a:t>
            </a:r>
            <a:r>
              <a:rPr lang="en-US" sz="1600" b="1" dirty="0">
                <a:solidFill>
                  <a:schemeClr val="tx1"/>
                </a:solidFill>
              </a:rPr>
              <a:t> (PPA) </a:t>
            </a:r>
            <a:r>
              <a:rPr lang="en-US" sz="1600" b="1" dirty="0" err="1">
                <a:solidFill>
                  <a:schemeClr val="tx1"/>
                </a:solidFill>
              </a:rPr>
              <a:t>Berisi</a:t>
            </a:r>
            <a:r>
              <a:rPr lang="en-US" sz="1600" b="1" dirty="0">
                <a:solidFill>
                  <a:schemeClr val="tx1"/>
                </a:solidFill>
              </a:rPr>
              <a:t> :</a:t>
            </a:r>
          </a:p>
          <a:p>
            <a:r>
              <a:rPr lang="en-US" sz="1600" dirty="0">
                <a:solidFill>
                  <a:schemeClr val="tx1"/>
                </a:solidFill>
              </a:rPr>
              <a:t>    1. </a:t>
            </a:r>
            <a:r>
              <a:rPr lang="en-US" sz="1600" dirty="0" err="1">
                <a:solidFill>
                  <a:schemeClr val="tx1"/>
                </a:solidFill>
              </a:rPr>
              <a:t>Ringkasan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kebijakan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Umum</a:t>
            </a:r>
            <a:r>
              <a:rPr lang="en-US" sz="1600" dirty="0">
                <a:solidFill>
                  <a:schemeClr val="tx1"/>
                </a:solidFill>
              </a:rPr>
              <a:t> APBD</a:t>
            </a:r>
          </a:p>
          <a:p>
            <a:r>
              <a:rPr lang="en-US" sz="1600" dirty="0">
                <a:solidFill>
                  <a:schemeClr val="tx1"/>
                </a:solidFill>
              </a:rPr>
              <a:t>    2. </a:t>
            </a:r>
            <a:r>
              <a:rPr lang="en-US" sz="1600" dirty="0" err="1">
                <a:solidFill>
                  <a:schemeClr val="tx1"/>
                </a:solidFill>
              </a:rPr>
              <a:t>Proyeksi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Pendapatan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Belanja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Pembiyaan</a:t>
            </a:r>
            <a:r>
              <a:rPr lang="en-US" sz="1600" dirty="0">
                <a:solidFill>
                  <a:schemeClr val="tx1"/>
                </a:solidFill>
              </a:rPr>
              <a:t> Daerah </a:t>
            </a:r>
          </a:p>
          <a:p>
            <a:r>
              <a:rPr lang="en-US" sz="1600" dirty="0">
                <a:solidFill>
                  <a:schemeClr val="tx1"/>
                </a:solidFill>
              </a:rPr>
              <a:t>    3. </a:t>
            </a:r>
            <a:r>
              <a:rPr lang="en-US" sz="1600" dirty="0" err="1">
                <a:solidFill>
                  <a:schemeClr val="tx1"/>
                </a:solidFill>
              </a:rPr>
              <a:t>Prioritas</a:t>
            </a:r>
            <a:r>
              <a:rPr lang="en-US" sz="1600" dirty="0">
                <a:solidFill>
                  <a:schemeClr val="tx1"/>
                </a:solidFill>
              </a:rPr>
              <a:t> Program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Plafon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Anggaran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    4. </a:t>
            </a:r>
            <a:r>
              <a:rPr lang="en-US" sz="1600" dirty="0" err="1">
                <a:solidFill>
                  <a:schemeClr val="tx1"/>
                </a:solidFill>
              </a:rPr>
              <a:t>Plafon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Anggaran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Menurut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Organisasi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Content Placeholder 6"/>
          <p:cNvSpPr>
            <a:spLocks noGrp="1"/>
          </p:cNvSpPr>
          <p:nvPr>
            <p:ph idx="10"/>
          </p:nvPr>
        </p:nvSpPr>
        <p:spPr>
          <a:xfrm>
            <a:off x="395536" y="836712"/>
            <a:ext cx="8229600" cy="3888432"/>
          </a:xfrm>
          <a:solidFill>
            <a:srgbClr val="95B3D7">
              <a:alpha val="89804"/>
            </a:srgbClr>
          </a:solidFill>
        </p:spPr>
        <p:txBody>
          <a:bodyPr/>
          <a:lstStyle/>
          <a:p>
            <a:r>
              <a:rPr lang="en-US" sz="2400" b="1" i="1" dirty="0" err="1" smtClean="0">
                <a:solidFill>
                  <a:schemeClr val="tx1"/>
                </a:solidFill>
              </a:rPr>
              <a:t>Manajemen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Belanja</a:t>
            </a:r>
            <a:r>
              <a:rPr lang="en-US" sz="2400" b="1" i="1" dirty="0">
                <a:solidFill>
                  <a:schemeClr val="tx1"/>
                </a:solidFill>
              </a:rPr>
              <a:t> Daerah </a:t>
            </a:r>
          </a:p>
          <a:p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Manajemen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Belanja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Daerah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Tidak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Lebih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Merupakan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Instrumen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,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Teknik,Atau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Metode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.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Oleh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Karena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Itu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Manajemen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Belanja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Akan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Menyesuaikan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Arah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Kebijakan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anggaran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Khususnya</a:t>
            </a:r>
            <a:r>
              <a:rPr lang="en-US" altLang="ko-KR" sz="18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kebijakan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ekonomi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yang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ditempuh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Pemerintah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daerah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.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Sebagai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alat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Untuk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Mengimplementasikan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kebijakan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ekonomi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maka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Manajemen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belanja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daerah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juga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harus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berorientasi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untuk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mewujudkan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Tiga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tujuan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Ekonomi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Yaitu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Menjamin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Dilakukannya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disiplin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Fiskal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Melalui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Pengendalian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Belanja</a:t>
            </a:r>
            <a:endParaRPr lang="en-US" altLang="ko-KR" sz="18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Alokasi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anggaran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sesuai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dengan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kebijakan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dan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Prioritas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anggaran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(</a:t>
            </a:r>
            <a:r>
              <a:rPr lang="en-US" altLang="ko-KR" sz="18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A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lokasi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Strategis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Menjamin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Efesiensi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dan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Efektivitas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alokasi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8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anggaran</a:t>
            </a:r>
            <a:r>
              <a:rPr lang="en-US" altLang="ko-KR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</a:p>
          <a:p>
            <a:endParaRPr lang="ko-KR" altLang="en-US" sz="20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963950"/>
          </a:xfrm>
        </p:spPr>
        <p:txBody>
          <a:bodyPr/>
          <a:lstStyle/>
          <a:p>
            <a:r>
              <a:rPr lang="en-US" sz="2800" dirty="0" err="1" smtClean="0"/>
              <a:t>Prinsip</a:t>
            </a:r>
            <a:r>
              <a:rPr lang="en-US" sz="2800" dirty="0" smtClean="0"/>
              <a:t> </a:t>
            </a:r>
            <a:r>
              <a:rPr lang="en-US" sz="2800" dirty="0" err="1" smtClean="0"/>
              <a:t>Manajemen</a:t>
            </a:r>
            <a:r>
              <a:rPr lang="en-US" sz="2800" dirty="0" smtClean="0"/>
              <a:t> </a:t>
            </a:r>
            <a:r>
              <a:rPr lang="en-US" sz="2800" dirty="0" err="1" smtClean="0"/>
              <a:t>Belanja</a:t>
            </a:r>
            <a:r>
              <a:rPr lang="en-US" sz="2800" dirty="0" smtClean="0"/>
              <a:t> Daerah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052736"/>
            <a:ext cx="9144000" cy="5805264"/>
          </a:xfrm>
          <a:solidFill>
            <a:srgbClr val="8EB4E3">
              <a:alpha val="56863"/>
            </a:srgbClr>
          </a:solidFill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i="1" dirty="0" err="1" smtClean="0">
                <a:solidFill>
                  <a:schemeClr val="tx1"/>
                </a:solidFill>
              </a:rPr>
              <a:t>Perencanaan</a:t>
            </a:r>
            <a:r>
              <a:rPr lang="en-US" sz="1600" b="1" i="1" dirty="0" smtClean="0">
                <a:solidFill>
                  <a:schemeClr val="tx1"/>
                </a:solidFill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</a:rPr>
              <a:t>Belanja</a:t>
            </a:r>
            <a:r>
              <a:rPr lang="en-US" sz="1600" b="1" i="1" dirty="0" smtClean="0">
                <a:solidFill>
                  <a:schemeClr val="tx1"/>
                </a:solidFill>
              </a:rPr>
              <a:t> Daerah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en-US" dirty="0" err="1" smtClean="0">
                <a:solidFill>
                  <a:schemeClr val="tx1"/>
                </a:solidFill>
              </a:rPr>
              <a:t>Belanja</a:t>
            </a:r>
            <a:r>
              <a:rPr lang="en-US" dirty="0" smtClean="0">
                <a:solidFill>
                  <a:schemeClr val="tx1"/>
                </a:solidFill>
              </a:rPr>
              <a:t> Daerah yang </a:t>
            </a:r>
            <a:r>
              <a:rPr lang="en-US" dirty="0" err="1" smtClean="0">
                <a:solidFill>
                  <a:schemeClr val="tx1"/>
                </a:solidFill>
              </a:rPr>
              <a:t>Tercermin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APBD </a:t>
            </a:r>
            <a:r>
              <a:rPr lang="en-US" dirty="0" err="1" smtClean="0">
                <a:solidFill>
                  <a:schemeClr val="tx1"/>
                </a:solidFill>
              </a:rPr>
              <a:t>harus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terencana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baik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Perencanaan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Belanja</a:t>
            </a:r>
            <a:r>
              <a:rPr lang="en-US" dirty="0" smtClean="0">
                <a:solidFill>
                  <a:schemeClr val="tx1"/>
                </a:solidFill>
              </a:rPr>
              <a:t> yang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err="1" smtClean="0">
                <a:solidFill>
                  <a:schemeClr val="tx1"/>
                </a:solidFill>
              </a:rPr>
              <a:t>baik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ditandai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 smtClean="0">
                <a:solidFill>
                  <a:schemeClr val="tx1"/>
                </a:solidFill>
              </a:rPr>
              <a:t>Adanya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Kohrensi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Antara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Perencanaan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Belanja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APBD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dokumen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Perencanaan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daerah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dirty="0" err="1" smtClean="0">
                <a:solidFill>
                  <a:schemeClr val="tx1"/>
                </a:solidFill>
              </a:rPr>
              <a:t>Adanya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Standar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Satuan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Harga</a:t>
            </a:r>
            <a:r>
              <a:rPr lang="en-US" dirty="0" smtClean="0">
                <a:solidFill>
                  <a:schemeClr val="tx1"/>
                </a:solidFill>
              </a:rPr>
              <a:t> (SSH) yang </a:t>
            </a:r>
            <a:r>
              <a:rPr lang="en-US" dirty="0" err="1" smtClean="0">
                <a:solidFill>
                  <a:schemeClr val="tx1"/>
                </a:solidFill>
              </a:rPr>
              <a:t>Merupakan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Biaya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Satuan</a:t>
            </a:r>
            <a:r>
              <a:rPr lang="en-US" dirty="0" smtClean="0">
                <a:solidFill>
                  <a:schemeClr val="tx1"/>
                </a:solidFill>
              </a:rPr>
              <a:t> Per unit Input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 smtClean="0">
                <a:solidFill>
                  <a:schemeClr val="tx1"/>
                </a:solidFill>
              </a:rPr>
              <a:t>Adanya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Analisis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Standar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Belanja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Menentukan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Kewajaran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Belanja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Suatu</a:t>
            </a:r>
            <a:r>
              <a:rPr lang="en-US" dirty="0" smtClean="0">
                <a:solidFill>
                  <a:schemeClr val="tx1"/>
                </a:solidFill>
              </a:rPr>
              <a:t> Program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kegiatan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 smtClean="0">
                <a:solidFill>
                  <a:schemeClr val="tx1"/>
                </a:solidFill>
              </a:rPr>
              <a:t>Adanya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Harga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Perkiraan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Sendiri</a:t>
            </a:r>
            <a:r>
              <a:rPr lang="en-US" dirty="0" smtClean="0">
                <a:solidFill>
                  <a:schemeClr val="tx1"/>
                </a:solidFill>
              </a:rPr>
              <a:t> (owner Estimate)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Menentukan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Kewajaran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Belanja</a:t>
            </a:r>
            <a:r>
              <a:rPr lang="en-US" dirty="0" smtClean="0">
                <a:solidFill>
                  <a:schemeClr val="tx1"/>
                </a:solidFill>
              </a:rPr>
              <a:t> Modal yang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err="1" smtClean="0">
                <a:solidFill>
                  <a:schemeClr val="tx1"/>
                </a:solidFill>
              </a:rPr>
              <a:t>Pengadaannya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Ditenderkan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AutoNum type="alphaLcParenR" startAt="5"/>
            </a:pPr>
            <a:r>
              <a:rPr lang="en-US" dirty="0" err="1" smtClean="0">
                <a:solidFill>
                  <a:schemeClr val="tx1"/>
                </a:solidFill>
              </a:rPr>
              <a:t>Rendahnya</a:t>
            </a:r>
            <a:r>
              <a:rPr lang="en-US" dirty="0" smtClean="0">
                <a:solidFill>
                  <a:schemeClr val="tx1"/>
                </a:solidFill>
              </a:rPr>
              <a:t> Tingkat </a:t>
            </a:r>
            <a:r>
              <a:rPr lang="en-US" dirty="0" err="1" smtClean="0">
                <a:solidFill>
                  <a:schemeClr val="tx1"/>
                </a:solidFill>
              </a:rPr>
              <a:t>Senjangan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Anggaran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Belanja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(</a:t>
            </a:r>
            <a:r>
              <a:rPr lang="en-US" i="1" dirty="0" err="1" smtClean="0">
                <a:solidFill>
                  <a:schemeClr val="tx1"/>
                </a:solidFill>
              </a:rPr>
              <a:t>budetary</a:t>
            </a:r>
            <a:r>
              <a:rPr lang="en-US" i="1" dirty="0" smtClean="0">
                <a:solidFill>
                  <a:schemeClr val="tx1"/>
                </a:solidFill>
              </a:rPr>
              <a:t> slack)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600" b="1" i="1" dirty="0" err="1" smtClean="0">
                <a:solidFill>
                  <a:schemeClr val="tx1"/>
                </a:solidFill>
              </a:rPr>
              <a:t>Pengendalian</a:t>
            </a:r>
            <a:r>
              <a:rPr lang="en-US" sz="1600" b="1" i="1" dirty="0" smtClean="0">
                <a:solidFill>
                  <a:schemeClr val="tx1"/>
                </a:solidFill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</a:rPr>
              <a:t>Belanja</a:t>
            </a:r>
            <a:r>
              <a:rPr lang="en-US" sz="1600" b="1" i="1" dirty="0" smtClean="0">
                <a:solidFill>
                  <a:schemeClr val="tx1"/>
                </a:solidFill>
              </a:rPr>
              <a:t> Daerah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Sistem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Anggaran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harus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Menjamin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dilakukannya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Pengendalian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Belanja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Secara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memadai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setiap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Tahap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siklus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Pengeluaran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Harus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Dikendalikan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dimonitor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Baik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sz="1600" b="1" i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600" b="1" i="1" dirty="0" err="1" smtClean="0">
                <a:solidFill>
                  <a:schemeClr val="tx1"/>
                </a:solidFill>
              </a:rPr>
              <a:t>Akuntabilitas</a:t>
            </a:r>
            <a:r>
              <a:rPr lang="en-US" sz="1600" b="1" i="1" dirty="0" smtClean="0">
                <a:solidFill>
                  <a:schemeClr val="tx1"/>
                </a:solidFill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</a:rPr>
              <a:t>Belanja</a:t>
            </a:r>
            <a:r>
              <a:rPr lang="en-US" sz="1600" b="1" i="1" dirty="0" smtClean="0">
                <a:solidFill>
                  <a:schemeClr val="tx1"/>
                </a:solidFill>
              </a:rPr>
              <a:t> Daerah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Belanja</a:t>
            </a:r>
            <a:r>
              <a:rPr lang="en-US" dirty="0" smtClean="0">
                <a:solidFill>
                  <a:schemeClr val="tx1"/>
                </a:solidFill>
              </a:rPr>
              <a:t> Daerah </a:t>
            </a:r>
            <a:r>
              <a:rPr lang="en-US" dirty="0" err="1" smtClean="0">
                <a:solidFill>
                  <a:schemeClr val="tx1"/>
                </a:solidFill>
              </a:rPr>
              <a:t>harus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memenuhi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akuntabilitas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Publik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yaitu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Setiap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belanja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harus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dapat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dipertanggung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jawabkan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dilaporkan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publik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langsung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maupun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melalui</a:t>
            </a:r>
            <a:r>
              <a:rPr lang="en-US" dirty="0" smtClean="0">
                <a:solidFill>
                  <a:schemeClr val="tx1"/>
                </a:solidFill>
              </a:rPr>
              <a:t> DPRD.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67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1546212" y="5825"/>
            <a:ext cx="7596336" cy="6852175"/>
          </a:xfrm>
          <a:solidFill>
            <a:srgbClr val="8EB4E3">
              <a:alpha val="56863"/>
            </a:srgbClr>
          </a:solidFill>
        </p:spPr>
        <p:txBody>
          <a:bodyPr/>
          <a:lstStyle/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err="1" smtClean="0">
                <a:solidFill>
                  <a:schemeClr val="tx1"/>
                </a:solidFill>
              </a:rPr>
              <a:t>Akuntabilitas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Publik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Belanja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daerah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Meliputi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Akuntabilitas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Hukum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Akuntabilitas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Finansial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Akuntabilitas</a:t>
            </a:r>
            <a:r>
              <a:rPr lang="en-US" sz="1600" dirty="0">
                <a:solidFill>
                  <a:schemeClr val="tx1"/>
                </a:solidFill>
              </a:rPr>
              <a:t> Program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Akuntabilitas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Manajerial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600" b="1" i="1" dirty="0" err="1" smtClean="0">
                <a:solidFill>
                  <a:schemeClr val="tx1"/>
                </a:solidFill>
              </a:rPr>
              <a:t>Auditabilitas</a:t>
            </a:r>
            <a:r>
              <a:rPr lang="en-US" sz="1600" b="1" i="1" dirty="0" smtClean="0">
                <a:solidFill>
                  <a:schemeClr val="tx1"/>
                </a:solidFill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</a:rPr>
              <a:t>Belanja</a:t>
            </a:r>
            <a:r>
              <a:rPr lang="en-US" sz="1600" b="1" i="1" dirty="0" smtClean="0">
                <a:solidFill>
                  <a:schemeClr val="tx1"/>
                </a:solidFill>
              </a:rPr>
              <a:t> Daerah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Auditabilitas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belanja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daerah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mengandung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arti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bahwa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setiap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pengeluaran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err="1" smtClean="0">
                <a:solidFill>
                  <a:schemeClr val="tx1"/>
                </a:solidFill>
              </a:rPr>
              <a:t>belanja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yang </a:t>
            </a:r>
            <a:r>
              <a:rPr lang="en-US" sz="1600" dirty="0" err="1">
                <a:solidFill>
                  <a:schemeClr val="tx1"/>
                </a:solidFill>
              </a:rPr>
              <a:t>mengakibatkan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beban</a:t>
            </a:r>
            <a:r>
              <a:rPr lang="en-US" sz="1600" dirty="0">
                <a:solidFill>
                  <a:schemeClr val="tx1"/>
                </a:solidFill>
              </a:rPr>
              <a:t> APBD </a:t>
            </a:r>
            <a:r>
              <a:rPr lang="en-US" sz="1600" dirty="0" err="1">
                <a:solidFill>
                  <a:schemeClr val="tx1"/>
                </a:solidFill>
              </a:rPr>
              <a:t>harus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dapat</a:t>
            </a:r>
            <a:r>
              <a:rPr lang="en-US" sz="1600" dirty="0">
                <a:solidFill>
                  <a:schemeClr val="tx1"/>
                </a:solidFill>
              </a:rPr>
              <a:t> di </a:t>
            </a:r>
            <a:r>
              <a:rPr lang="en-US" sz="1600" dirty="0" err="1">
                <a:solidFill>
                  <a:schemeClr val="tx1"/>
                </a:solidFill>
              </a:rPr>
              <a:t>verifikasi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audit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Verifikasi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atau</a:t>
            </a:r>
            <a:r>
              <a:rPr lang="en-US" sz="1600" dirty="0">
                <a:solidFill>
                  <a:schemeClr val="tx1"/>
                </a:solidFill>
              </a:rPr>
              <a:t> Audit </a:t>
            </a:r>
            <a:r>
              <a:rPr lang="en-US" sz="1600" dirty="0" err="1">
                <a:solidFill>
                  <a:schemeClr val="tx1"/>
                </a:solidFill>
              </a:rPr>
              <a:t>belanja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daerah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tersebut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mencakup</a:t>
            </a:r>
            <a:r>
              <a:rPr lang="en-US" sz="1600" dirty="0">
                <a:solidFill>
                  <a:schemeClr val="tx1"/>
                </a:solidFill>
              </a:rPr>
              <a:t> 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Kelengkapan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dokumen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anggaran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seperti</a:t>
            </a:r>
            <a:r>
              <a:rPr lang="en-US" sz="1600" dirty="0">
                <a:solidFill>
                  <a:schemeClr val="tx1"/>
                </a:solidFill>
              </a:rPr>
              <a:t> DPA-SKPD, SPD, SPP, SPM, SPJ 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dokumen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pendukung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lainnya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diperlukan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Adanya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dokumen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transaksi</a:t>
            </a:r>
            <a:r>
              <a:rPr lang="en-US" sz="1600" dirty="0">
                <a:solidFill>
                  <a:schemeClr val="tx1"/>
                </a:solidFill>
              </a:rPr>
              <a:t> (source document) yang valid.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Dilakukannya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pencatatan</a:t>
            </a:r>
            <a:r>
              <a:rPr lang="en-US" sz="1600" dirty="0">
                <a:solidFill>
                  <a:schemeClr val="tx1"/>
                </a:solidFill>
              </a:rPr>
              <a:t> yang </a:t>
            </a:r>
            <a:r>
              <a:rPr lang="en-US" sz="1600" dirty="0" err="1">
                <a:solidFill>
                  <a:schemeClr val="tx1"/>
                </a:solidFill>
              </a:rPr>
              <a:t>memadai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Dapat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diuji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silang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antara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catatan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keberadaan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7664" y="2348880"/>
            <a:ext cx="604867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THANK YOU  </a:t>
            </a:r>
            <a:endParaRPr lang="en-US" sz="44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912459" y="3118321"/>
            <a:ext cx="33190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3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578</Words>
  <Application>Microsoft Office PowerPoint</Application>
  <PresentationFormat>On-screen Show (4:3)</PresentationFormat>
  <Paragraphs>85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Prinsip Manajemen Belanja Daerah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top</cp:lastModifiedBy>
  <cp:revision>41</cp:revision>
  <dcterms:created xsi:type="dcterms:W3CDTF">2014-04-01T16:35:38Z</dcterms:created>
  <dcterms:modified xsi:type="dcterms:W3CDTF">2021-04-18T22:12:23Z</dcterms:modified>
</cp:coreProperties>
</file>