
<file path=[Content_Types].xml><?xml version="1.0" encoding="utf-8"?>
<Types xmlns="http://schemas.openxmlformats.org/package/2006/content-types"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  <p:sldId id="260" r:id="rId6"/>
    <p:sldId id="264" r:id="rId7"/>
    <p:sldId id="265" r:id="rId8"/>
    <p:sldId id="266" r:id="rId9"/>
    <p:sldId id="267" r:id="rId10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EB4E3"/>
    <a:srgbClr val="558ED5"/>
    <a:srgbClr val="003366"/>
    <a:srgbClr val="2F4B73"/>
    <a:srgbClr val="1C2C44"/>
    <a:srgbClr val="4A75B4"/>
    <a:srgbClr val="95B3D7"/>
    <a:srgbClr val="4352DD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1" d="100"/>
          <a:sy n="81" d="100"/>
        </p:scale>
        <p:origin x="-83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2416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4/18/2021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291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4/18/2021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6884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4/18/2021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70350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4/18/2021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2374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4/18/2021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2857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6778"/>
            <a:ext cx="9144000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accent1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Click to add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467544" y="2276872"/>
            <a:ext cx="8229600" cy="3600400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94015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123728" y="1268760"/>
            <a:ext cx="6563072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2134072" y="1844824"/>
            <a:ext cx="6563072" cy="4147865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26818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4/18/2021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6086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4/18/2021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42866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4/18/2021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79332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4/18/2021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8790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4/18/2021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9811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4/18/2021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8119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7338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l" defTabSz="914400" rtl="0" eaLnBrk="1" latinLnBrk="1" hangingPunct="1">
        <a:spcBef>
          <a:spcPct val="0"/>
        </a:spcBef>
        <a:buNone/>
        <a:defRPr sz="40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DCCD61-643D-44A5-A450-3A42A50CBC1E}" type="datetimeFigureOut">
              <a:rPr lang="en-US" smtClean="0"/>
              <a:t>4/18/2021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2F0832-F084-422D-97D1-AF848F4F2C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635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mp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95536" y="3789040"/>
            <a:ext cx="4896544" cy="2664296"/>
          </a:xfrm>
          <a:prstGeom prst="roundRect">
            <a:avLst>
              <a:gd name="adj" fmla="val 5329"/>
            </a:avLst>
          </a:prstGeom>
          <a:solidFill>
            <a:srgbClr val="FF0000">
              <a:alpha val="3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557808" y="3823324"/>
            <a:ext cx="4572000" cy="2215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2000" b="1" dirty="0" err="1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Kelompok</a:t>
            </a:r>
            <a:r>
              <a:rPr lang="en-US" altLang="ko-KR" sz="20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4</a:t>
            </a:r>
          </a:p>
          <a:p>
            <a:pPr algn="ctr">
              <a:lnSpc>
                <a:spcPct val="150000"/>
              </a:lnSpc>
            </a:pPr>
            <a:endParaRPr lang="en-US" altLang="ko-KR" b="1" dirty="0" smtClean="0">
              <a:solidFill>
                <a:schemeClr val="bg1"/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altLang="ko-KR" b="1" dirty="0" err="1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Berlian</a:t>
            </a:r>
            <a:r>
              <a:rPr lang="en-US" altLang="ko-KR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</a:t>
            </a:r>
            <a:r>
              <a:rPr lang="en-US" altLang="ko-KR" b="1" dirty="0" err="1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Puspita</a:t>
            </a:r>
            <a:r>
              <a:rPr lang="en-US" altLang="ko-KR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</a:t>
            </a:r>
            <a:r>
              <a:rPr lang="en-US" altLang="ko-KR" b="1" dirty="0" err="1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Ayu</a:t>
            </a:r>
            <a:r>
              <a:rPr lang="en-US" altLang="ko-KR" b="1" dirty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	</a:t>
            </a:r>
            <a:r>
              <a:rPr lang="en-US" altLang="ko-KR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1812120122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altLang="ko-KR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Rio </a:t>
            </a:r>
            <a:r>
              <a:rPr lang="en-US" altLang="ko-KR" b="1" dirty="0" err="1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Ariadi</a:t>
            </a:r>
            <a:r>
              <a:rPr lang="en-US" altLang="ko-KR" b="1" dirty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	</a:t>
            </a:r>
            <a:r>
              <a:rPr lang="en-US" altLang="ko-KR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	1912120007</a:t>
            </a:r>
            <a:endParaRPr lang="en-US" altLang="ko-KR" b="1" dirty="0">
              <a:solidFill>
                <a:schemeClr val="bg1"/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altLang="ko-KR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M. </a:t>
            </a:r>
            <a:r>
              <a:rPr lang="en-US" altLang="ko-KR" b="1" dirty="0" err="1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Yudha</a:t>
            </a:r>
            <a:r>
              <a:rPr lang="en-US" altLang="ko-KR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</a:t>
            </a:r>
            <a:r>
              <a:rPr lang="en-US" altLang="ko-KR" b="1" dirty="0" err="1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Afranindya</a:t>
            </a:r>
            <a:r>
              <a:rPr lang="en-US" altLang="ko-KR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1912128042P </a:t>
            </a:r>
          </a:p>
        </p:txBody>
      </p:sp>
      <p:sp>
        <p:nvSpPr>
          <p:cNvPr id="3" name="Rectangle 2"/>
          <p:cNvSpPr/>
          <p:nvPr/>
        </p:nvSpPr>
        <p:spPr>
          <a:xfrm>
            <a:off x="395536" y="2852936"/>
            <a:ext cx="7005028" cy="646331"/>
          </a:xfrm>
          <a:prstGeom prst="rect">
            <a:avLst/>
          </a:prstGeom>
          <a:solidFill>
            <a:srgbClr val="FF0000">
              <a:alpha val="50196"/>
            </a:srgbClr>
          </a:solidFill>
          <a:ln>
            <a:noFill/>
          </a:ln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MANAJEMEN </a:t>
            </a:r>
            <a:r>
              <a:rPr lang="en-US" sz="3600" dirty="0">
                <a:solidFill>
                  <a:schemeClr val="bg1"/>
                </a:solidFill>
              </a:rPr>
              <a:t>BELANJA DAERAH </a:t>
            </a:r>
          </a:p>
        </p:txBody>
      </p:sp>
    </p:spTree>
    <p:extLst>
      <p:ext uri="{BB962C8B-B14F-4D97-AF65-F5344CB8AC3E}">
        <p14:creationId xmlns:p14="http://schemas.microsoft.com/office/powerpoint/2010/main" val="1941221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4000"/>
            <a:lum/>
          </a:blip>
          <a:srcRect/>
          <a:stretch>
            <a:fillRect l="-16000" t="18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ko-KR" altLang="en-US" sz="3600" dirty="0"/>
          </a:p>
        </p:txBody>
      </p:sp>
      <p:sp>
        <p:nvSpPr>
          <p:cNvPr id="7" name="Content Placeholder 6"/>
          <p:cNvSpPr>
            <a:spLocks noGrp="1"/>
          </p:cNvSpPr>
          <p:nvPr>
            <p:ph idx="10"/>
          </p:nvPr>
        </p:nvSpPr>
        <p:spPr>
          <a:xfrm>
            <a:off x="467544" y="1700808"/>
            <a:ext cx="8229600" cy="3312368"/>
          </a:xfrm>
          <a:solidFill>
            <a:srgbClr val="95B3D7">
              <a:alpha val="89804"/>
            </a:srgbClr>
          </a:solidFill>
        </p:spPr>
        <p:txBody>
          <a:bodyPr/>
          <a:lstStyle/>
          <a:p>
            <a:r>
              <a:rPr lang="en-US" sz="2400" b="1" i="1" dirty="0" err="1">
                <a:solidFill>
                  <a:schemeClr val="tx1"/>
                </a:solidFill>
              </a:rPr>
              <a:t>Kebijakan</a:t>
            </a:r>
            <a:r>
              <a:rPr lang="en-US" sz="2400" b="1" i="1" dirty="0">
                <a:solidFill>
                  <a:schemeClr val="tx1"/>
                </a:solidFill>
              </a:rPr>
              <a:t> </a:t>
            </a:r>
            <a:r>
              <a:rPr lang="en-US" sz="2400" b="1" i="1" dirty="0" err="1">
                <a:solidFill>
                  <a:schemeClr val="tx1"/>
                </a:solidFill>
              </a:rPr>
              <a:t>Belanja</a:t>
            </a:r>
            <a:r>
              <a:rPr lang="en-US" sz="2400" b="1" i="1" dirty="0">
                <a:solidFill>
                  <a:schemeClr val="tx1"/>
                </a:solidFill>
              </a:rPr>
              <a:t> Daerah </a:t>
            </a:r>
          </a:p>
          <a:p>
            <a:r>
              <a:rPr lang="en-US" sz="2000" dirty="0" err="1">
                <a:solidFill>
                  <a:schemeClr val="tx1"/>
                </a:solidFill>
              </a:rPr>
              <a:t>Kebijakan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belanja</a:t>
            </a:r>
            <a:r>
              <a:rPr lang="en-US" sz="2000" dirty="0">
                <a:solidFill>
                  <a:schemeClr val="tx1"/>
                </a:solidFill>
              </a:rPr>
              <a:t> Daerah </a:t>
            </a:r>
            <a:r>
              <a:rPr lang="en-US" sz="2000" dirty="0" err="1">
                <a:solidFill>
                  <a:schemeClr val="tx1"/>
                </a:solidFill>
              </a:rPr>
              <a:t>biasanya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dituangkan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dalam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dokumen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endParaRPr lang="en-US" sz="2000" dirty="0" smtClean="0">
              <a:solidFill>
                <a:schemeClr val="tx1"/>
              </a:solidFill>
            </a:endParaRPr>
          </a:p>
          <a:p>
            <a:r>
              <a:rPr lang="en-US" sz="2000" dirty="0" err="1" smtClean="0">
                <a:solidFill>
                  <a:schemeClr val="tx1"/>
                </a:solidFill>
              </a:rPr>
              <a:t>perencanaan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daerah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yaitu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kebijakan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umum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APBD,prioritas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endParaRPr lang="en-US" sz="2000" dirty="0" smtClean="0">
              <a:solidFill>
                <a:schemeClr val="tx1"/>
              </a:solidFill>
            </a:endParaRPr>
          </a:p>
          <a:p>
            <a:r>
              <a:rPr lang="en-US" sz="2000" dirty="0" smtClean="0">
                <a:solidFill>
                  <a:schemeClr val="tx1"/>
                </a:solidFill>
              </a:rPr>
              <a:t>Platform </a:t>
            </a:r>
            <a:r>
              <a:rPr lang="en-US" sz="2000" dirty="0" err="1">
                <a:solidFill>
                  <a:schemeClr val="tx1"/>
                </a:solidFill>
              </a:rPr>
              <a:t>Anggaran,Rencana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Kerja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pemerintah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Dearah</a:t>
            </a:r>
            <a:r>
              <a:rPr lang="en-US" sz="2000" dirty="0">
                <a:solidFill>
                  <a:schemeClr val="tx1"/>
                </a:solidFill>
              </a:rPr>
              <a:t> (RKPD) </a:t>
            </a:r>
            <a:r>
              <a:rPr lang="en-US" sz="2000" dirty="0" err="1">
                <a:solidFill>
                  <a:schemeClr val="tx1"/>
                </a:solidFill>
              </a:rPr>
              <a:t>dan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Rencana</a:t>
            </a:r>
            <a:r>
              <a:rPr lang="en-US" sz="2000" dirty="0">
                <a:solidFill>
                  <a:schemeClr val="tx1"/>
                </a:solidFill>
              </a:rPr>
              <a:t> Pembangunan </a:t>
            </a:r>
            <a:r>
              <a:rPr lang="en-US" sz="2000" dirty="0" err="1">
                <a:solidFill>
                  <a:schemeClr val="tx1"/>
                </a:solidFill>
              </a:rPr>
              <a:t>Jangka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Menengah</a:t>
            </a:r>
            <a:r>
              <a:rPr lang="en-US" sz="2000" dirty="0">
                <a:solidFill>
                  <a:schemeClr val="tx1"/>
                </a:solidFill>
              </a:rPr>
              <a:t> Daerah (RPJMD)</a:t>
            </a:r>
          </a:p>
          <a:p>
            <a:r>
              <a:rPr lang="en-US" sz="2000" dirty="0" err="1">
                <a:solidFill>
                  <a:schemeClr val="tx1"/>
                </a:solidFill>
              </a:rPr>
              <a:t>Berikut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adalah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garis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besar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isi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dokumen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perencanaan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daerah</a:t>
            </a:r>
            <a:r>
              <a:rPr lang="en-US" sz="2000" dirty="0">
                <a:solidFill>
                  <a:schemeClr val="tx1"/>
                </a:solidFill>
              </a:rPr>
              <a:t> yang </a:t>
            </a:r>
            <a:r>
              <a:rPr lang="en-US" sz="2000" dirty="0" err="1">
                <a:solidFill>
                  <a:schemeClr val="tx1"/>
                </a:solidFill>
              </a:rPr>
              <a:t>secara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eksplisit</a:t>
            </a:r>
            <a:r>
              <a:rPr lang="en-US" sz="2000" dirty="0">
                <a:solidFill>
                  <a:schemeClr val="tx1"/>
                </a:solidFill>
              </a:rPr>
              <a:t> di </a:t>
            </a:r>
            <a:r>
              <a:rPr lang="en-US" sz="2000" dirty="0" err="1">
                <a:solidFill>
                  <a:schemeClr val="tx1"/>
                </a:solidFill>
              </a:rPr>
              <a:t>dalamnya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memuat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kebijakan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anggaran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belanja</a:t>
            </a:r>
            <a:r>
              <a:rPr lang="en-US" sz="2000" dirty="0">
                <a:solidFill>
                  <a:schemeClr val="tx1"/>
                </a:solidFill>
              </a:rPr>
              <a:t> Daerah :</a:t>
            </a:r>
          </a:p>
          <a:p>
            <a:endParaRPr lang="ko-KR" altLang="en-US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241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763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idx="10"/>
          </p:nvPr>
        </p:nvSpPr>
        <p:spPr>
          <a:xfrm>
            <a:off x="1536159" y="-1"/>
            <a:ext cx="7596336" cy="6858001"/>
          </a:xfrm>
          <a:solidFill>
            <a:schemeClr val="tx2">
              <a:lumMod val="40000"/>
              <a:lumOff val="60000"/>
              <a:alpha val="57647"/>
            </a:schemeClr>
          </a:solidFill>
        </p:spPr>
        <p:txBody>
          <a:bodyPr/>
          <a:lstStyle/>
          <a:p>
            <a:pPr marL="514350" indent="-514350">
              <a:buAutoNum type="alphaUcPeriod"/>
            </a:pPr>
            <a:endParaRPr lang="en-US" sz="1600" dirty="0" smtClean="0">
              <a:solidFill>
                <a:schemeClr val="tx1"/>
              </a:solidFill>
              <a:latin typeface="+mj-lt"/>
            </a:endParaRPr>
          </a:p>
          <a:p>
            <a:pPr marL="514350" indent="-514350">
              <a:buAutoNum type="alphaUcPeriod"/>
            </a:pPr>
            <a:r>
              <a:rPr lang="en-US" sz="1600" b="1" dirty="0" err="1" smtClean="0">
                <a:solidFill>
                  <a:schemeClr val="tx1"/>
                </a:solidFill>
                <a:latin typeface="+mj-lt"/>
              </a:rPr>
              <a:t>Rencana</a:t>
            </a:r>
            <a:r>
              <a:rPr lang="en-US" sz="1600" b="1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b="1" dirty="0">
                <a:solidFill>
                  <a:schemeClr val="tx1"/>
                </a:solidFill>
                <a:latin typeface="+mj-lt"/>
              </a:rPr>
              <a:t>Pembangunan </a:t>
            </a:r>
            <a:r>
              <a:rPr lang="en-US" sz="1600" b="1" dirty="0" err="1">
                <a:solidFill>
                  <a:schemeClr val="tx1"/>
                </a:solidFill>
                <a:latin typeface="+mj-lt"/>
              </a:rPr>
              <a:t>Jangka</a:t>
            </a:r>
            <a:r>
              <a:rPr lang="en-US" sz="1600" b="1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b="1" dirty="0" err="1">
                <a:solidFill>
                  <a:schemeClr val="tx1"/>
                </a:solidFill>
                <a:latin typeface="+mj-lt"/>
              </a:rPr>
              <a:t>Menengah</a:t>
            </a:r>
            <a:r>
              <a:rPr lang="en-US" sz="1600" b="1" dirty="0">
                <a:solidFill>
                  <a:schemeClr val="tx1"/>
                </a:solidFill>
                <a:latin typeface="+mj-lt"/>
              </a:rPr>
              <a:t> Daerah (RPJMD) </a:t>
            </a:r>
            <a:r>
              <a:rPr lang="en-US" sz="1600" b="1" dirty="0" err="1">
                <a:solidFill>
                  <a:schemeClr val="tx1"/>
                </a:solidFill>
                <a:latin typeface="+mj-lt"/>
              </a:rPr>
              <a:t>Berisi</a:t>
            </a:r>
            <a:r>
              <a:rPr lang="en-US" sz="1600" b="1" dirty="0">
                <a:solidFill>
                  <a:schemeClr val="tx1"/>
                </a:solidFill>
                <a:latin typeface="+mj-lt"/>
              </a:rPr>
              <a:t>:</a:t>
            </a:r>
          </a:p>
          <a:p>
            <a:r>
              <a:rPr lang="en-US" sz="1600" dirty="0">
                <a:solidFill>
                  <a:schemeClr val="tx1"/>
                </a:solidFill>
                <a:latin typeface="+mj-lt"/>
              </a:rPr>
              <a:t>     1. </a:t>
            </a:r>
            <a:r>
              <a:rPr lang="en-US" sz="1600" dirty="0" err="1">
                <a:solidFill>
                  <a:schemeClr val="tx1"/>
                </a:solidFill>
                <a:latin typeface="+mj-lt"/>
              </a:rPr>
              <a:t>Strategi</a:t>
            </a:r>
            <a:r>
              <a:rPr lang="en-US" sz="1600" dirty="0">
                <a:solidFill>
                  <a:schemeClr val="tx1"/>
                </a:solidFill>
                <a:latin typeface="+mj-lt"/>
              </a:rPr>
              <a:t> Pembangunan Daerah</a:t>
            </a:r>
          </a:p>
          <a:p>
            <a:r>
              <a:rPr lang="en-US" sz="1600" dirty="0">
                <a:solidFill>
                  <a:schemeClr val="tx1"/>
                </a:solidFill>
                <a:latin typeface="+mj-lt"/>
              </a:rPr>
              <a:t>     2. </a:t>
            </a:r>
            <a:r>
              <a:rPr lang="en-US" sz="1600" dirty="0" err="1">
                <a:solidFill>
                  <a:schemeClr val="tx1"/>
                </a:solidFill>
                <a:latin typeface="+mj-lt"/>
              </a:rPr>
              <a:t>Kebijakan</a:t>
            </a:r>
            <a:r>
              <a:rPr lang="en-US" sz="16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+mj-lt"/>
              </a:rPr>
              <a:t>Umum</a:t>
            </a:r>
            <a:endParaRPr lang="en-US" sz="1600" dirty="0">
              <a:solidFill>
                <a:schemeClr val="tx1"/>
              </a:solidFill>
              <a:latin typeface="+mj-lt"/>
            </a:endParaRPr>
          </a:p>
          <a:p>
            <a:r>
              <a:rPr lang="en-US" sz="1600" dirty="0">
                <a:solidFill>
                  <a:schemeClr val="tx1"/>
                </a:solidFill>
                <a:latin typeface="+mj-lt"/>
              </a:rPr>
              <a:t>     3. </a:t>
            </a:r>
            <a:r>
              <a:rPr lang="en-US" sz="1600" dirty="0" err="1">
                <a:solidFill>
                  <a:schemeClr val="tx1"/>
                </a:solidFill>
                <a:latin typeface="+mj-lt"/>
              </a:rPr>
              <a:t>Arah</a:t>
            </a:r>
            <a:r>
              <a:rPr lang="en-US" sz="16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+mj-lt"/>
              </a:rPr>
              <a:t>Kebijakan</a:t>
            </a:r>
            <a:r>
              <a:rPr lang="en-US" sz="16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+mj-lt"/>
              </a:rPr>
              <a:t>Keuangan</a:t>
            </a:r>
            <a:r>
              <a:rPr lang="en-US" sz="1600" dirty="0">
                <a:solidFill>
                  <a:schemeClr val="tx1"/>
                </a:solidFill>
                <a:latin typeface="+mj-lt"/>
              </a:rPr>
              <a:t> Daerah </a:t>
            </a:r>
          </a:p>
          <a:p>
            <a:r>
              <a:rPr lang="en-US" sz="1600" dirty="0">
                <a:solidFill>
                  <a:schemeClr val="tx1"/>
                </a:solidFill>
                <a:latin typeface="+mj-lt"/>
              </a:rPr>
              <a:t>     4. Program </a:t>
            </a:r>
            <a:r>
              <a:rPr lang="en-US" sz="1600" dirty="0" err="1">
                <a:solidFill>
                  <a:schemeClr val="tx1"/>
                </a:solidFill>
                <a:latin typeface="+mj-lt"/>
              </a:rPr>
              <a:t>SKPD,Lintas</a:t>
            </a:r>
            <a:r>
              <a:rPr lang="en-US" sz="16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+mj-lt"/>
              </a:rPr>
              <a:t>SKPD,Kewilayahan,dan</a:t>
            </a:r>
            <a:r>
              <a:rPr lang="en-US" sz="16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+mj-lt"/>
              </a:rPr>
              <a:t>Lintas</a:t>
            </a:r>
            <a:r>
              <a:rPr lang="en-US" sz="16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+mj-lt"/>
              </a:rPr>
              <a:t>Kewilayahan</a:t>
            </a:r>
            <a:r>
              <a:rPr lang="en-US" sz="1600" dirty="0">
                <a:solidFill>
                  <a:schemeClr val="tx1"/>
                </a:solidFill>
                <a:latin typeface="+mj-lt"/>
              </a:rPr>
              <a:t> </a:t>
            </a:r>
          </a:p>
          <a:p>
            <a:r>
              <a:rPr lang="en-US" sz="1600" dirty="0">
                <a:solidFill>
                  <a:schemeClr val="tx1"/>
                </a:solidFill>
                <a:latin typeface="+mj-lt"/>
              </a:rPr>
              <a:t>         yang </a:t>
            </a:r>
            <a:r>
              <a:rPr lang="en-US" sz="1600" dirty="0" err="1">
                <a:solidFill>
                  <a:schemeClr val="tx1"/>
                </a:solidFill>
                <a:latin typeface="+mj-lt"/>
              </a:rPr>
              <a:t>Memuat</a:t>
            </a:r>
            <a:r>
              <a:rPr lang="en-US" sz="16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+mj-lt"/>
              </a:rPr>
              <a:t>Kegiatan</a:t>
            </a:r>
            <a:r>
              <a:rPr lang="en-US" sz="16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+mj-lt"/>
              </a:rPr>
              <a:t>Kerangka</a:t>
            </a:r>
            <a:r>
              <a:rPr lang="en-US" sz="16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+mj-lt"/>
              </a:rPr>
              <a:t>Regulasi</a:t>
            </a:r>
            <a:r>
              <a:rPr lang="en-US" sz="1600" dirty="0">
                <a:solidFill>
                  <a:schemeClr val="tx1"/>
                </a:solidFill>
                <a:latin typeface="+mj-lt"/>
              </a:rPr>
              <a:t> &amp; </a:t>
            </a:r>
            <a:r>
              <a:rPr lang="en-US" sz="1600" dirty="0" err="1">
                <a:solidFill>
                  <a:schemeClr val="tx1"/>
                </a:solidFill>
                <a:latin typeface="+mj-lt"/>
              </a:rPr>
              <a:t>Kerangka</a:t>
            </a:r>
            <a:r>
              <a:rPr lang="en-US" sz="16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+mj-lt"/>
              </a:rPr>
              <a:t>Anggaran</a:t>
            </a:r>
            <a:endParaRPr lang="en-US" sz="1600" dirty="0">
              <a:solidFill>
                <a:schemeClr val="tx1"/>
              </a:solidFill>
              <a:latin typeface="+mj-lt"/>
            </a:endParaRPr>
          </a:p>
          <a:p>
            <a:endParaRPr lang="en-US" sz="1600" dirty="0">
              <a:solidFill>
                <a:schemeClr val="tx1"/>
              </a:solidFill>
              <a:latin typeface="+mj-lt"/>
            </a:endParaRPr>
          </a:p>
          <a:p>
            <a:r>
              <a:rPr lang="en-US" sz="1600" b="1" dirty="0">
                <a:solidFill>
                  <a:schemeClr val="tx1"/>
                </a:solidFill>
                <a:latin typeface="+mj-lt"/>
              </a:rPr>
              <a:t>B.      </a:t>
            </a:r>
            <a:r>
              <a:rPr lang="en-US" sz="1600" b="1" dirty="0" err="1">
                <a:solidFill>
                  <a:schemeClr val="tx1"/>
                </a:solidFill>
                <a:latin typeface="+mj-lt"/>
              </a:rPr>
              <a:t>Rencana</a:t>
            </a:r>
            <a:r>
              <a:rPr lang="en-US" sz="1600" b="1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b="1" dirty="0" err="1">
                <a:solidFill>
                  <a:schemeClr val="tx1"/>
                </a:solidFill>
                <a:latin typeface="+mj-lt"/>
              </a:rPr>
              <a:t>Kerja</a:t>
            </a:r>
            <a:r>
              <a:rPr lang="en-US" sz="1600" b="1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b="1" dirty="0" err="1">
                <a:solidFill>
                  <a:schemeClr val="tx1"/>
                </a:solidFill>
                <a:latin typeface="+mj-lt"/>
              </a:rPr>
              <a:t>Pemerintah</a:t>
            </a:r>
            <a:r>
              <a:rPr lang="en-US" sz="1600" b="1" dirty="0">
                <a:solidFill>
                  <a:schemeClr val="tx1"/>
                </a:solidFill>
                <a:latin typeface="+mj-lt"/>
              </a:rPr>
              <a:t> Daerah (RKPD)</a:t>
            </a:r>
          </a:p>
          <a:p>
            <a:r>
              <a:rPr lang="en-US" sz="1600" dirty="0">
                <a:solidFill>
                  <a:schemeClr val="tx1"/>
                </a:solidFill>
                <a:latin typeface="+mj-lt"/>
              </a:rPr>
              <a:t>     1. </a:t>
            </a:r>
            <a:r>
              <a:rPr lang="en-US" sz="1600" dirty="0" err="1">
                <a:solidFill>
                  <a:schemeClr val="tx1"/>
                </a:solidFill>
                <a:latin typeface="+mj-lt"/>
              </a:rPr>
              <a:t>Prioritas</a:t>
            </a:r>
            <a:r>
              <a:rPr lang="en-US" sz="1600" dirty="0">
                <a:solidFill>
                  <a:schemeClr val="tx1"/>
                </a:solidFill>
                <a:latin typeface="+mj-lt"/>
              </a:rPr>
              <a:t> Pembangunan </a:t>
            </a:r>
            <a:r>
              <a:rPr lang="en-US" sz="1600" dirty="0" err="1">
                <a:solidFill>
                  <a:schemeClr val="tx1"/>
                </a:solidFill>
                <a:latin typeface="+mj-lt"/>
              </a:rPr>
              <a:t>daerah</a:t>
            </a:r>
            <a:endParaRPr lang="en-US" sz="1600" dirty="0">
              <a:solidFill>
                <a:schemeClr val="tx1"/>
              </a:solidFill>
              <a:latin typeface="+mj-lt"/>
            </a:endParaRPr>
          </a:p>
          <a:p>
            <a:r>
              <a:rPr lang="en-US" sz="1600" dirty="0">
                <a:solidFill>
                  <a:schemeClr val="tx1"/>
                </a:solidFill>
                <a:latin typeface="+mj-lt"/>
              </a:rPr>
              <a:t>     2. </a:t>
            </a:r>
            <a:r>
              <a:rPr lang="en-US" sz="1600" dirty="0" err="1">
                <a:solidFill>
                  <a:schemeClr val="tx1"/>
                </a:solidFill>
                <a:latin typeface="+mj-lt"/>
              </a:rPr>
              <a:t>Rancangan</a:t>
            </a:r>
            <a:r>
              <a:rPr lang="en-US" sz="16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+mj-lt"/>
              </a:rPr>
              <a:t>Kerangka</a:t>
            </a:r>
            <a:r>
              <a:rPr lang="en-US" sz="16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+mj-lt"/>
              </a:rPr>
              <a:t>Ekonomi</a:t>
            </a:r>
            <a:r>
              <a:rPr lang="en-US" sz="16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+mj-lt"/>
              </a:rPr>
              <a:t>Makro</a:t>
            </a:r>
            <a:r>
              <a:rPr lang="en-US" sz="1600" dirty="0">
                <a:solidFill>
                  <a:schemeClr val="tx1"/>
                </a:solidFill>
                <a:latin typeface="+mj-lt"/>
              </a:rPr>
              <a:t> Daerah</a:t>
            </a:r>
          </a:p>
          <a:p>
            <a:r>
              <a:rPr lang="en-US" sz="1600" dirty="0">
                <a:solidFill>
                  <a:schemeClr val="tx1"/>
                </a:solidFill>
                <a:latin typeface="+mj-lt"/>
              </a:rPr>
              <a:t>     3. </a:t>
            </a:r>
            <a:r>
              <a:rPr lang="en-US" sz="1600" dirty="0" err="1">
                <a:solidFill>
                  <a:schemeClr val="tx1"/>
                </a:solidFill>
                <a:latin typeface="+mj-lt"/>
              </a:rPr>
              <a:t>Arah</a:t>
            </a:r>
            <a:r>
              <a:rPr lang="en-US" sz="16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+mj-lt"/>
              </a:rPr>
              <a:t>Kebijakan</a:t>
            </a:r>
            <a:r>
              <a:rPr lang="en-US" sz="16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+mj-lt"/>
              </a:rPr>
              <a:t>Keuangan</a:t>
            </a:r>
            <a:r>
              <a:rPr lang="en-US" sz="1600" dirty="0">
                <a:solidFill>
                  <a:schemeClr val="tx1"/>
                </a:solidFill>
                <a:latin typeface="+mj-lt"/>
              </a:rPr>
              <a:t> Daerah</a:t>
            </a:r>
          </a:p>
          <a:p>
            <a:r>
              <a:rPr lang="en-US" sz="1600" dirty="0">
                <a:solidFill>
                  <a:schemeClr val="tx1"/>
                </a:solidFill>
                <a:latin typeface="+mj-lt"/>
              </a:rPr>
              <a:t>     4. Program </a:t>
            </a:r>
            <a:r>
              <a:rPr lang="en-US" sz="1600" dirty="0" err="1">
                <a:solidFill>
                  <a:schemeClr val="tx1"/>
                </a:solidFill>
                <a:latin typeface="+mj-lt"/>
              </a:rPr>
              <a:t>SKPD,Lintas</a:t>
            </a:r>
            <a:r>
              <a:rPr lang="en-US" sz="1600" dirty="0">
                <a:solidFill>
                  <a:schemeClr val="tx1"/>
                </a:solidFill>
                <a:latin typeface="+mj-lt"/>
              </a:rPr>
              <a:t> SKPD, </a:t>
            </a:r>
            <a:r>
              <a:rPr lang="en-US" sz="1600" dirty="0" err="1">
                <a:solidFill>
                  <a:schemeClr val="tx1"/>
                </a:solidFill>
                <a:latin typeface="+mj-lt"/>
              </a:rPr>
              <a:t>Kewilayahan,dan</a:t>
            </a:r>
            <a:r>
              <a:rPr lang="en-US" sz="16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+mj-lt"/>
              </a:rPr>
              <a:t>Lintas</a:t>
            </a:r>
            <a:r>
              <a:rPr lang="en-US" sz="16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+mj-lt"/>
              </a:rPr>
              <a:t>Kewilayahan</a:t>
            </a:r>
            <a:endParaRPr lang="en-US" sz="1600" dirty="0">
              <a:solidFill>
                <a:schemeClr val="tx1"/>
              </a:solidFill>
              <a:latin typeface="+mj-lt"/>
            </a:endParaRPr>
          </a:p>
          <a:p>
            <a:r>
              <a:rPr lang="en-US" sz="1600" dirty="0">
                <a:solidFill>
                  <a:schemeClr val="tx1"/>
                </a:solidFill>
                <a:latin typeface="+mj-lt"/>
              </a:rPr>
              <a:t>         yang </a:t>
            </a:r>
            <a:r>
              <a:rPr lang="en-US" sz="1600" dirty="0" err="1">
                <a:solidFill>
                  <a:schemeClr val="tx1"/>
                </a:solidFill>
                <a:latin typeface="+mj-lt"/>
              </a:rPr>
              <a:t>Memuat</a:t>
            </a:r>
            <a:r>
              <a:rPr lang="en-US" sz="16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+mj-lt"/>
              </a:rPr>
              <a:t>Kegiatan</a:t>
            </a:r>
            <a:r>
              <a:rPr lang="en-US" sz="16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+mj-lt"/>
              </a:rPr>
              <a:t>Kerangka</a:t>
            </a:r>
            <a:r>
              <a:rPr lang="en-US" sz="16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+mj-lt"/>
              </a:rPr>
              <a:t>Regulasi</a:t>
            </a:r>
            <a:r>
              <a:rPr lang="en-US" sz="1600" dirty="0">
                <a:solidFill>
                  <a:schemeClr val="tx1"/>
                </a:solidFill>
                <a:latin typeface="+mj-lt"/>
              </a:rPr>
              <a:t> &amp; </a:t>
            </a:r>
            <a:r>
              <a:rPr lang="en-US" sz="1600" dirty="0" err="1">
                <a:solidFill>
                  <a:schemeClr val="tx1"/>
                </a:solidFill>
                <a:latin typeface="+mj-lt"/>
              </a:rPr>
              <a:t>Kerangka</a:t>
            </a:r>
            <a:r>
              <a:rPr lang="en-US" sz="16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+mj-lt"/>
              </a:rPr>
              <a:t>Anggaran</a:t>
            </a:r>
            <a:endParaRPr lang="en-US" sz="1600" dirty="0">
              <a:solidFill>
                <a:schemeClr val="tx1"/>
              </a:solidFill>
              <a:latin typeface="+mj-lt"/>
            </a:endParaRPr>
          </a:p>
          <a:p>
            <a:r>
              <a:rPr lang="en-US" sz="1600" dirty="0">
                <a:solidFill>
                  <a:schemeClr val="tx1"/>
                </a:solidFill>
                <a:latin typeface="+mj-lt"/>
              </a:rPr>
              <a:t>       </a:t>
            </a:r>
          </a:p>
          <a:p>
            <a:r>
              <a:rPr lang="en-US" sz="1600" b="1" dirty="0" smtClean="0">
                <a:solidFill>
                  <a:schemeClr val="tx1"/>
                </a:solidFill>
                <a:latin typeface="+mj-lt"/>
              </a:rPr>
              <a:t>C.      </a:t>
            </a:r>
            <a:r>
              <a:rPr lang="en-US" sz="1600" b="1" dirty="0" err="1" smtClean="0">
                <a:solidFill>
                  <a:schemeClr val="tx1"/>
                </a:solidFill>
                <a:latin typeface="+mj-lt"/>
              </a:rPr>
              <a:t>Kebijakan</a:t>
            </a:r>
            <a:r>
              <a:rPr lang="en-US" sz="1600" b="1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b="1" dirty="0" err="1">
                <a:solidFill>
                  <a:schemeClr val="tx1"/>
                </a:solidFill>
                <a:latin typeface="+mj-lt"/>
              </a:rPr>
              <a:t>Umum</a:t>
            </a:r>
            <a:r>
              <a:rPr lang="en-US" sz="1600" b="1" dirty="0">
                <a:solidFill>
                  <a:schemeClr val="tx1"/>
                </a:solidFill>
                <a:latin typeface="+mj-lt"/>
              </a:rPr>
              <a:t> APBD (KUA) </a:t>
            </a:r>
            <a:r>
              <a:rPr lang="en-US" sz="1600" b="1" dirty="0" err="1">
                <a:solidFill>
                  <a:schemeClr val="tx1"/>
                </a:solidFill>
                <a:latin typeface="+mj-lt"/>
              </a:rPr>
              <a:t>Berisi</a:t>
            </a:r>
            <a:r>
              <a:rPr lang="en-US" sz="1600" b="1" dirty="0">
                <a:solidFill>
                  <a:schemeClr val="tx1"/>
                </a:solidFill>
                <a:latin typeface="+mj-lt"/>
              </a:rPr>
              <a:t> :</a:t>
            </a:r>
          </a:p>
          <a:p>
            <a:r>
              <a:rPr lang="en-US" sz="1600" dirty="0">
                <a:solidFill>
                  <a:schemeClr val="tx1"/>
                </a:solidFill>
                <a:latin typeface="+mj-lt"/>
              </a:rPr>
              <a:t>     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1</a:t>
            </a:r>
            <a:r>
              <a:rPr lang="en-US" sz="1600" dirty="0">
                <a:solidFill>
                  <a:schemeClr val="tx1"/>
                </a:solidFill>
                <a:latin typeface="+mj-lt"/>
              </a:rPr>
              <a:t>. Target </a:t>
            </a:r>
            <a:r>
              <a:rPr lang="en-US" sz="1600" dirty="0" err="1">
                <a:solidFill>
                  <a:schemeClr val="tx1"/>
                </a:solidFill>
                <a:latin typeface="+mj-lt"/>
              </a:rPr>
              <a:t>Pencapaian</a:t>
            </a:r>
            <a:r>
              <a:rPr lang="en-US" sz="16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+mj-lt"/>
              </a:rPr>
              <a:t>Kinerja</a:t>
            </a:r>
            <a:r>
              <a:rPr lang="en-US" sz="1600" dirty="0">
                <a:solidFill>
                  <a:schemeClr val="tx1"/>
                </a:solidFill>
                <a:latin typeface="+mj-lt"/>
              </a:rPr>
              <a:t> Yang </a:t>
            </a:r>
            <a:r>
              <a:rPr lang="en-US" sz="1600" dirty="0" err="1">
                <a:solidFill>
                  <a:schemeClr val="tx1"/>
                </a:solidFill>
                <a:latin typeface="+mj-lt"/>
              </a:rPr>
              <a:t>Terukur</a:t>
            </a:r>
            <a:r>
              <a:rPr lang="en-US" sz="1600" dirty="0">
                <a:solidFill>
                  <a:schemeClr val="tx1"/>
                </a:solidFill>
                <a:latin typeface="+mj-lt"/>
              </a:rPr>
              <a:t> Dari Program </a:t>
            </a:r>
            <a:r>
              <a:rPr lang="en-US" sz="1600" dirty="0" err="1">
                <a:solidFill>
                  <a:schemeClr val="tx1"/>
                </a:solidFill>
                <a:latin typeface="+mj-lt"/>
              </a:rPr>
              <a:t>Program</a:t>
            </a:r>
            <a:r>
              <a:rPr lang="en-US" sz="1600" dirty="0">
                <a:solidFill>
                  <a:schemeClr val="tx1"/>
                </a:solidFill>
                <a:latin typeface="+mj-lt"/>
              </a:rPr>
              <a:t> yang </a:t>
            </a:r>
          </a:p>
          <a:p>
            <a:r>
              <a:rPr lang="en-US" sz="1600" dirty="0">
                <a:solidFill>
                  <a:schemeClr val="tx1"/>
                </a:solidFill>
                <a:latin typeface="+mj-lt"/>
              </a:rPr>
              <a:t>        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Akan </a:t>
            </a:r>
            <a:r>
              <a:rPr lang="en-US" sz="1600" dirty="0" err="1">
                <a:solidFill>
                  <a:schemeClr val="tx1"/>
                </a:solidFill>
                <a:latin typeface="+mj-lt"/>
              </a:rPr>
              <a:t>Dilaksanakan</a:t>
            </a:r>
            <a:r>
              <a:rPr lang="en-US" sz="16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+mj-lt"/>
              </a:rPr>
              <a:t>oleh</a:t>
            </a:r>
            <a:r>
              <a:rPr lang="en-US" sz="16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+mj-lt"/>
              </a:rPr>
              <a:t>Pemda</a:t>
            </a:r>
            <a:r>
              <a:rPr lang="en-US" sz="16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+mj-lt"/>
              </a:rPr>
              <a:t>Untuk</a:t>
            </a:r>
            <a:r>
              <a:rPr lang="en-US" sz="16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+mj-lt"/>
              </a:rPr>
              <a:t>Setiap</a:t>
            </a:r>
            <a:r>
              <a:rPr lang="en-US" sz="16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+mj-lt"/>
              </a:rPr>
              <a:t>Urusan</a:t>
            </a:r>
            <a:r>
              <a:rPr lang="en-US" sz="16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+mj-lt"/>
              </a:rPr>
              <a:t>Pemerintah</a:t>
            </a:r>
            <a:endParaRPr lang="en-US" sz="1600" dirty="0">
              <a:solidFill>
                <a:schemeClr val="tx1"/>
              </a:solidFill>
              <a:latin typeface="+mj-lt"/>
            </a:endParaRPr>
          </a:p>
          <a:p>
            <a:r>
              <a:rPr lang="en-US" sz="1600" dirty="0">
                <a:solidFill>
                  <a:schemeClr val="tx1"/>
                </a:solidFill>
                <a:latin typeface="+mj-lt"/>
              </a:rPr>
              <a:t>        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Daerah </a:t>
            </a:r>
            <a:r>
              <a:rPr lang="en-US" sz="1600" dirty="0">
                <a:solidFill>
                  <a:schemeClr val="tx1"/>
                </a:solidFill>
                <a:latin typeface="+mj-lt"/>
              </a:rPr>
              <a:t/>
            </a:r>
            <a:br>
              <a:rPr lang="en-US" sz="1600" dirty="0">
                <a:solidFill>
                  <a:schemeClr val="tx1"/>
                </a:solidFill>
                <a:latin typeface="+mj-lt"/>
              </a:rPr>
            </a:br>
            <a:r>
              <a:rPr lang="en-US" sz="1600" dirty="0">
                <a:solidFill>
                  <a:schemeClr val="tx1"/>
                </a:solidFill>
                <a:latin typeface="+mj-lt"/>
              </a:rPr>
              <a:t>     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2</a:t>
            </a:r>
            <a:r>
              <a:rPr lang="en-US" sz="1600" dirty="0">
                <a:solidFill>
                  <a:schemeClr val="tx1"/>
                </a:solidFill>
                <a:latin typeface="+mj-lt"/>
              </a:rPr>
              <a:t>. </a:t>
            </a:r>
            <a:r>
              <a:rPr lang="en-US" sz="1600" dirty="0" err="1">
                <a:solidFill>
                  <a:schemeClr val="tx1"/>
                </a:solidFill>
                <a:latin typeface="+mj-lt"/>
              </a:rPr>
              <a:t>Proyeksi</a:t>
            </a:r>
            <a:r>
              <a:rPr lang="en-US" sz="16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+mj-lt"/>
              </a:rPr>
              <a:t>Pendaptan</a:t>
            </a:r>
            <a:r>
              <a:rPr lang="en-US" sz="1600" dirty="0">
                <a:solidFill>
                  <a:schemeClr val="tx1"/>
                </a:solidFill>
                <a:latin typeface="+mj-lt"/>
              </a:rPr>
              <a:t> Daerah, </a:t>
            </a:r>
            <a:r>
              <a:rPr lang="en-US" sz="1600" dirty="0" err="1">
                <a:solidFill>
                  <a:schemeClr val="tx1"/>
                </a:solidFill>
                <a:latin typeface="+mj-lt"/>
              </a:rPr>
              <a:t>Alokasi</a:t>
            </a:r>
            <a:r>
              <a:rPr lang="en-US" sz="16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+mj-lt"/>
              </a:rPr>
              <a:t>Belanja</a:t>
            </a:r>
            <a:r>
              <a:rPr lang="en-US" sz="16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+mj-lt"/>
              </a:rPr>
              <a:t>Daerah,Sumber</a:t>
            </a:r>
            <a:r>
              <a:rPr lang="en-US" sz="16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+mj-lt"/>
              </a:rPr>
              <a:t>dan</a:t>
            </a:r>
            <a:r>
              <a:rPr lang="en-US" sz="1600" dirty="0">
                <a:solidFill>
                  <a:schemeClr val="tx1"/>
                </a:solidFill>
                <a:latin typeface="+mj-lt"/>
              </a:rPr>
              <a:t> </a:t>
            </a:r>
          </a:p>
          <a:p>
            <a:r>
              <a:rPr lang="en-US" sz="1600" dirty="0">
                <a:solidFill>
                  <a:schemeClr val="tx1"/>
                </a:solidFill>
                <a:latin typeface="+mj-lt"/>
              </a:rPr>
              <a:t>       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Penggunaan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+mj-lt"/>
              </a:rPr>
              <a:t>Pembiyaan</a:t>
            </a:r>
            <a:r>
              <a:rPr lang="en-US" sz="16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+mj-lt"/>
              </a:rPr>
              <a:t>dengan</a:t>
            </a:r>
            <a:r>
              <a:rPr lang="en-US" sz="16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+mj-lt"/>
              </a:rPr>
              <a:t>Asumsi</a:t>
            </a:r>
            <a:r>
              <a:rPr lang="en-US" sz="1600" dirty="0">
                <a:solidFill>
                  <a:schemeClr val="tx1"/>
                </a:solidFill>
                <a:latin typeface="+mj-lt"/>
              </a:rPr>
              <a:t> yang </a:t>
            </a:r>
            <a:r>
              <a:rPr lang="en-US" sz="1600" dirty="0" err="1">
                <a:solidFill>
                  <a:schemeClr val="tx1"/>
                </a:solidFill>
                <a:latin typeface="+mj-lt"/>
              </a:rPr>
              <a:t>Mendasarinya</a:t>
            </a:r>
            <a:endParaRPr lang="en-US" sz="1600" dirty="0">
              <a:solidFill>
                <a:schemeClr val="tx1"/>
              </a:solidFill>
              <a:latin typeface="+mj-lt"/>
            </a:endParaRPr>
          </a:p>
          <a:p>
            <a:endParaRPr lang="ko-KR" altLang="en-US" sz="1600" dirty="0">
              <a:solidFill>
                <a:schemeClr val="tx1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9674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>
            <a:spLocks noGrp="1"/>
          </p:cNvSpPr>
          <p:nvPr>
            <p:ph idx="10"/>
          </p:nvPr>
        </p:nvSpPr>
        <p:spPr>
          <a:xfrm>
            <a:off x="1546212" y="5825"/>
            <a:ext cx="7596336" cy="6852175"/>
          </a:xfrm>
          <a:solidFill>
            <a:srgbClr val="8EB4E3">
              <a:alpha val="56863"/>
            </a:srgbClr>
          </a:solidFill>
        </p:spPr>
        <p:txBody>
          <a:bodyPr/>
          <a:lstStyle/>
          <a:p>
            <a:endParaRPr lang="en-US" sz="1600" dirty="0" smtClean="0">
              <a:solidFill>
                <a:schemeClr val="tx1"/>
              </a:solidFill>
            </a:endParaRPr>
          </a:p>
          <a:p>
            <a:endParaRPr lang="en-US" sz="1600" dirty="0">
              <a:solidFill>
                <a:schemeClr val="tx1"/>
              </a:solidFill>
            </a:endParaRPr>
          </a:p>
          <a:p>
            <a:r>
              <a:rPr lang="en-US" sz="1600" dirty="0" smtClean="0">
                <a:solidFill>
                  <a:schemeClr val="tx1"/>
                </a:solidFill>
              </a:rPr>
              <a:t>3. </a:t>
            </a:r>
            <a:r>
              <a:rPr lang="en-US" sz="1600" dirty="0" err="1" smtClean="0">
                <a:solidFill>
                  <a:schemeClr val="tx1"/>
                </a:solidFill>
              </a:rPr>
              <a:t>Asumsi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>
                <a:solidFill>
                  <a:schemeClr val="tx1"/>
                </a:solidFill>
              </a:rPr>
              <a:t>Yang </a:t>
            </a:r>
            <a:r>
              <a:rPr lang="en-US" sz="1600" dirty="0" err="1">
                <a:solidFill>
                  <a:schemeClr val="tx1"/>
                </a:solidFill>
              </a:rPr>
              <a:t>Mendasari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Kebijakan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Anggaran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Dengan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endParaRPr lang="en-US" sz="1600" dirty="0" smtClean="0">
              <a:solidFill>
                <a:schemeClr val="tx1"/>
              </a:solidFill>
            </a:endParaRPr>
          </a:p>
          <a:p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smtClean="0">
                <a:solidFill>
                  <a:schemeClr val="tx1"/>
                </a:solidFill>
              </a:rPr>
              <a:t>  </a:t>
            </a:r>
            <a:r>
              <a:rPr lang="en-US" sz="1600" dirty="0" err="1" smtClean="0">
                <a:solidFill>
                  <a:schemeClr val="tx1"/>
                </a:solidFill>
              </a:rPr>
              <a:t>Mempertimbangkan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Perkembangan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ekonomi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Makro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dan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Perubahan</a:t>
            </a:r>
            <a:endParaRPr lang="en-US" sz="1600" dirty="0" smtClean="0">
              <a:solidFill>
                <a:schemeClr val="tx1"/>
              </a:solidFill>
            </a:endParaRPr>
          </a:p>
          <a:p>
            <a:r>
              <a:rPr lang="en-US" sz="1600" dirty="0" smtClean="0">
                <a:solidFill>
                  <a:schemeClr val="tx1"/>
                </a:solidFill>
              </a:rPr>
              <a:t>   </a:t>
            </a:r>
            <a:r>
              <a:rPr lang="en-US" sz="1600" dirty="0" err="1" smtClean="0">
                <a:solidFill>
                  <a:schemeClr val="tx1"/>
                </a:solidFill>
              </a:rPr>
              <a:t>Pokok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Pokok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Kebijakan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Fiskal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>
                <a:solidFill>
                  <a:schemeClr val="tx1"/>
                </a:solidFill>
              </a:rPr>
              <a:t>yang </a:t>
            </a:r>
            <a:r>
              <a:rPr lang="en-US" sz="1600" dirty="0" err="1">
                <a:solidFill>
                  <a:schemeClr val="tx1"/>
                </a:solidFill>
              </a:rPr>
              <a:t>Ditetapkan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Pemerintah</a:t>
            </a:r>
            <a:endParaRPr lang="en-US" sz="1600" dirty="0">
              <a:solidFill>
                <a:schemeClr val="tx1"/>
              </a:solidFill>
            </a:endParaRPr>
          </a:p>
          <a:p>
            <a:r>
              <a:rPr lang="en-US" sz="1600" dirty="0" smtClean="0">
                <a:solidFill>
                  <a:schemeClr val="tx1"/>
                </a:solidFill>
              </a:rPr>
              <a:t>4</a:t>
            </a:r>
            <a:r>
              <a:rPr lang="en-US" sz="1600" dirty="0">
                <a:solidFill>
                  <a:schemeClr val="tx1"/>
                </a:solidFill>
              </a:rPr>
              <a:t>. </a:t>
            </a:r>
            <a:r>
              <a:rPr lang="en-US" sz="1600" dirty="0" err="1">
                <a:solidFill>
                  <a:schemeClr val="tx1"/>
                </a:solidFill>
              </a:rPr>
              <a:t>Kerangka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Ekonomi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Makro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dan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Implikasinya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Terhadap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Sumber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endParaRPr lang="en-US" sz="1600" dirty="0" smtClean="0">
              <a:solidFill>
                <a:schemeClr val="tx1"/>
              </a:solidFill>
            </a:endParaRPr>
          </a:p>
          <a:p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smtClean="0">
                <a:solidFill>
                  <a:schemeClr val="tx1"/>
                </a:solidFill>
              </a:rPr>
              <a:t>  </a:t>
            </a:r>
            <a:r>
              <a:rPr lang="en-US" sz="1600" dirty="0" err="1" smtClean="0">
                <a:solidFill>
                  <a:schemeClr val="tx1"/>
                </a:solidFill>
              </a:rPr>
              <a:t>Pendanaan</a:t>
            </a:r>
            <a:endParaRPr lang="en-US" sz="1600" dirty="0">
              <a:solidFill>
                <a:schemeClr val="tx1"/>
              </a:solidFill>
            </a:endParaRPr>
          </a:p>
          <a:p>
            <a:endParaRPr lang="en-US" sz="1600" dirty="0">
              <a:solidFill>
                <a:schemeClr val="tx1"/>
              </a:solidFill>
            </a:endParaRPr>
          </a:p>
          <a:p>
            <a:r>
              <a:rPr lang="en-US" sz="1600" b="1" dirty="0" err="1">
                <a:solidFill>
                  <a:schemeClr val="tx1"/>
                </a:solidFill>
              </a:rPr>
              <a:t>Prioritas</a:t>
            </a:r>
            <a:r>
              <a:rPr lang="en-US" sz="1600" b="1" dirty="0">
                <a:solidFill>
                  <a:schemeClr val="tx1"/>
                </a:solidFill>
              </a:rPr>
              <a:t> </a:t>
            </a:r>
            <a:r>
              <a:rPr lang="en-US" sz="1600" b="1" dirty="0" err="1">
                <a:solidFill>
                  <a:schemeClr val="tx1"/>
                </a:solidFill>
              </a:rPr>
              <a:t>Plafon</a:t>
            </a:r>
            <a:r>
              <a:rPr lang="en-US" sz="1600" b="1" dirty="0">
                <a:solidFill>
                  <a:schemeClr val="tx1"/>
                </a:solidFill>
              </a:rPr>
              <a:t> </a:t>
            </a:r>
            <a:r>
              <a:rPr lang="en-US" sz="1600" b="1" dirty="0" err="1">
                <a:solidFill>
                  <a:schemeClr val="tx1"/>
                </a:solidFill>
              </a:rPr>
              <a:t>dan</a:t>
            </a:r>
            <a:r>
              <a:rPr lang="en-US" sz="1600" b="1" dirty="0">
                <a:solidFill>
                  <a:schemeClr val="tx1"/>
                </a:solidFill>
              </a:rPr>
              <a:t> </a:t>
            </a:r>
            <a:r>
              <a:rPr lang="en-US" sz="1600" b="1" dirty="0" err="1">
                <a:solidFill>
                  <a:schemeClr val="tx1"/>
                </a:solidFill>
              </a:rPr>
              <a:t>Anggaran</a:t>
            </a:r>
            <a:r>
              <a:rPr lang="en-US" sz="1600" b="1" dirty="0">
                <a:solidFill>
                  <a:schemeClr val="tx1"/>
                </a:solidFill>
              </a:rPr>
              <a:t> (PPA) </a:t>
            </a:r>
            <a:r>
              <a:rPr lang="en-US" sz="1600" b="1" dirty="0" err="1">
                <a:solidFill>
                  <a:schemeClr val="tx1"/>
                </a:solidFill>
              </a:rPr>
              <a:t>Berisi</a:t>
            </a:r>
            <a:r>
              <a:rPr lang="en-US" sz="1600" b="1" dirty="0">
                <a:solidFill>
                  <a:schemeClr val="tx1"/>
                </a:solidFill>
              </a:rPr>
              <a:t> :</a:t>
            </a:r>
          </a:p>
          <a:p>
            <a:r>
              <a:rPr lang="en-US" sz="1600" dirty="0">
                <a:solidFill>
                  <a:schemeClr val="tx1"/>
                </a:solidFill>
              </a:rPr>
              <a:t>    1. </a:t>
            </a:r>
            <a:r>
              <a:rPr lang="en-US" sz="1600" dirty="0" err="1">
                <a:solidFill>
                  <a:schemeClr val="tx1"/>
                </a:solidFill>
              </a:rPr>
              <a:t>Ringkasan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kebijakan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Umum</a:t>
            </a:r>
            <a:r>
              <a:rPr lang="en-US" sz="1600" dirty="0">
                <a:solidFill>
                  <a:schemeClr val="tx1"/>
                </a:solidFill>
              </a:rPr>
              <a:t> APBD</a:t>
            </a:r>
          </a:p>
          <a:p>
            <a:r>
              <a:rPr lang="en-US" sz="1600" dirty="0">
                <a:solidFill>
                  <a:schemeClr val="tx1"/>
                </a:solidFill>
              </a:rPr>
              <a:t>    2. </a:t>
            </a:r>
            <a:r>
              <a:rPr lang="en-US" sz="1600" dirty="0" err="1">
                <a:solidFill>
                  <a:schemeClr val="tx1"/>
                </a:solidFill>
              </a:rPr>
              <a:t>Proyeksi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Pendapatan</a:t>
            </a:r>
            <a:r>
              <a:rPr lang="en-US" sz="1600" dirty="0">
                <a:solidFill>
                  <a:schemeClr val="tx1"/>
                </a:solidFill>
              </a:rPr>
              <a:t>, </a:t>
            </a:r>
            <a:r>
              <a:rPr lang="en-US" sz="1600" dirty="0" err="1">
                <a:solidFill>
                  <a:schemeClr val="tx1"/>
                </a:solidFill>
              </a:rPr>
              <a:t>Belanja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dan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Pembiyaan</a:t>
            </a:r>
            <a:r>
              <a:rPr lang="en-US" sz="1600" dirty="0">
                <a:solidFill>
                  <a:schemeClr val="tx1"/>
                </a:solidFill>
              </a:rPr>
              <a:t> Daerah </a:t>
            </a:r>
          </a:p>
          <a:p>
            <a:r>
              <a:rPr lang="en-US" sz="1600" dirty="0">
                <a:solidFill>
                  <a:schemeClr val="tx1"/>
                </a:solidFill>
              </a:rPr>
              <a:t>    3. </a:t>
            </a:r>
            <a:r>
              <a:rPr lang="en-US" sz="1600" dirty="0" err="1">
                <a:solidFill>
                  <a:schemeClr val="tx1"/>
                </a:solidFill>
              </a:rPr>
              <a:t>Prioritas</a:t>
            </a:r>
            <a:r>
              <a:rPr lang="en-US" sz="1600" dirty="0">
                <a:solidFill>
                  <a:schemeClr val="tx1"/>
                </a:solidFill>
              </a:rPr>
              <a:t> Program </a:t>
            </a:r>
            <a:r>
              <a:rPr lang="en-US" sz="1600" dirty="0" err="1">
                <a:solidFill>
                  <a:schemeClr val="tx1"/>
                </a:solidFill>
              </a:rPr>
              <a:t>dan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Plafon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Anggaran</a:t>
            </a:r>
            <a:endParaRPr lang="en-US" sz="1600" dirty="0">
              <a:solidFill>
                <a:schemeClr val="tx1"/>
              </a:solidFill>
            </a:endParaRPr>
          </a:p>
          <a:p>
            <a:r>
              <a:rPr lang="en-US" sz="1600" dirty="0">
                <a:solidFill>
                  <a:schemeClr val="tx1"/>
                </a:solidFill>
              </a:rPr>
              <a:t>    4. </a:t>
            </a:r>
            <a:r>
              <a:rPr lang="en-US" sz="1600" dirty="0" err="1">
                <a:solidFill>
                  <a:schemeClr val="tx1"/>
                </a:solidFill>
              </a:rPr>
              <a:t>Plafon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Anggaran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Menurut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Organisasi</a:t>
            </a:r>
            <a:endParaRPr lang="en-US" sz="1600" dirty="0">
              <a:solidFill>
                <a:schemeClr val="tx1"/>
              </a:solidFill>
            </a:endParaRPr>
          </a:p>
          <a:p>
            <a:endParaRPr lang="en-US" sz="16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9618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8" name="Content Placeholder 6"/>
          <p:cNvSpPr>
            <a:spLocks noGrp="1"/>
          </p:cNvSpPr>
          <p:nvPr>
            <p:ph idx="10"/>
          </p:nvPr>
        </p:nvSpPr>
        <p:spPr>
          <a:xfrm>
            <a:off x="395536" y="836712"/>
            <a:ext cx="8229600" cy="3888432"/>
          </a:xfrm>
          <a:solidFill>
            <a:srgbClr val="95B3D7">
              <a:alpha val="89804"/>
            </a:srgbClr>
          </a:solidFill>
        </p:spPr>
        <p:txBody>
          <a:bodyPr/>
          <a:lstStyle/>
          <a:p>
            <a:r>
              <a:rPr lang="en-US" sz="2400" b="1" i="1" dirty="0" err="1" smtClean="0">
                <a:solidFill>
                  <a:schemeClr val="tx1"/>
                </a:solidFill>
              </a:rPr>
              <a:t>Manajemen</a:t>
            </a:r>
            <a:r>
              <a:rPr lang="en-US" sz="2400" b="1" i="1" dirty="0" smtClean="0">
                <a:solidFill>
                  <a:schemeClr val="tx1"/>
                </a:solidFill>
              </a:rPr>
              <a:t> </a:t>
            </a:r>
            <a:r>
              <a:rPr lang="en-US" sz="2400" b="1" i="1" dirty="0" err="1">
                <a:solidFill>
                  <a:schemeClr val="tx1"/>
                </a:solidFill>
              </a:rPr>
              <a:t>Belanja</a:t>
            </a:r>
            <a:r>
              <a:rPr lang="en-US" sz="2400" b="1" i="1" dirty="0">
                <a:solidFill>
                  <a:schemeClr val="tx1"/>
                </a:solidFill>
              </a:rPr>
              <a:t> Daerah </a:t>
            </a:r>
          </a:p>
          <a:p>
            <a:r>
              <a:rPr lang="en-US" altLang="ko-KR" sz="1800" dirty="0" err="1" smtClean="0">
                <a:solidFill>
                  <a:schemeClr val="tx1"/>
                </a:solidFill>
                <a:latin typeface="+mj-lt"/>
                <a:cs typeface="Arial" pitchFamily="34" charset="0"/>
              </a:rPr>
              <a:t>Manajemen</a:t>
            </a:r>
            <a:r>
              <a:rPr lang="en-US" altLang="ko-KR" sz="1800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1800" dirty="0" err="1" smtClean="0">
                <a:solidFill>
                  <a:schemeClr val="tx1"/>
                </a:solidFill>
                <a:latin typeface="+mj-lt"/>
                <a:cs typeface="Arial" pitchFamily="34" charset="0"/>
              </a:rPr>
              <a:t>Belanja</a:t>
            </a:r>
            <a:r>
              <a:rPr lang="en-US" altLang="ko-KR" sz="1800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 Daerah </a:t>
            </a:r>
            <a:r>
              <a:rPr lang="en-US" altLang="ko-KR" sz="1800" dirty="0" err="1" smtClean="0">
                <a:solidFill>
                  <a:schemeClr val="tx1"/>
                </a:solidFill>
                <a:latin typeface="+mj-lt"/>
                <a:cs typeface="Arial" pitchFamily="34" charset="0"/>
              </a:rPr>
              <a:t>Tidak</a:t>
            </a:r>
            <a:r>
              <a:rPr lang="en-US" altLang="ko-KR" sz="1800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1800" dirty="0" err="1" smtClean="0">
                <a:solidFill>
                  <a:schemeClr val="tx1"/>
                </a:solidFill>
                <a:latin typeface="+mj-lt"/>
                <a:cs typeface="Arial" pitchFamily="34" charset="0"/>
              </a:rPr>
              <a:t>Lebih</a:t>
            </a:r>
            <a:r>
              <a:rPr lang="en-US" altLang="ko-KR" sz="1800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1800" dirty="0" err="1" smtClean="0">
                <a:solidFill>
                  <a:schemeClr val="tx1"/>
                </a:solidFill>
                <a:latin typeface="+mj-lt"/>
                <a:cs typeface="Arial" pitchFamily="34" charset="0"/>
              </a:rPr>
              <a:t>Merupakan</a:t>
            </a:r>
            <a:r>
              <a:rPr lang="en-US" altLang="ko-KR" sz="1800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1800" dirty="0" err="1" smtClean="0">
                <a:solidFill>
                  <a:schemeClr val="tx1"/>
                </a:solidFill>
                <a:latin typeface="+mj-lt"/>
                <a:cs typeface="Arial" pitchFamily="34" charset="0"/>
              </a:rPr>
              <a:t>Instrumen</a:t>
            </a:r>
            <a:r>
              <a:rPr lang="en-US" altLang="ko-KR" sz="1800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, </a:t>
            </a:r>
            <a:r>
              <a:rPr lang="en-US" altLang="ko-KR" sz="1800" dirty="0" err="1" smtClean="0">
                <a:solidFill>
                  <a:schemeClr val="tx1"/>
                </a:solidFill>
                <a:latin typeface="+mj-lt"/>
                <a:cs typeface="Arial" pitchFamily="34" charset="0"/>
              </a:rPr>
              <a:t>Teknik,Atau</a:t>
            </a:r>
            <a:r>
              <a:rPr lang="en-US" altLang="ko-KR" sz="1800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1800" dirty="0" err="1" smtClean="0">
                <a:solidFill>
                  <a:schemeClr val="tx1"/>
                </a:solidFill>
                <a:latin typeface="+mj-lt"/>
                <a:cs typeface="Arial" pitchFamily="34" charset="0"/>
              </a:rPr>
              <a:t>Metode</a:t>
            </a:r>
            <a:r>
              <a:rPr lang="en-US" altLang="ko-KR" sz="1800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. </a:t>
            </a:r>
            <a:r>
              <a:rPr lang="en-US" altLang="ko-KR" sz="1800" dirty="0" err="1" smtClean="0">
                <a:solidFill>
                  <a:schemeClr val="tx1"/>
                </a:solidFill>
                <a:latin typeface="+mj-lt"/>
                <a:cs typeface="Arial" pitchFamily="34" charset="0"/>
              </a:rPr>
              <a:t>Oleh</a:t>
            </a:r>
            <a:r>
              <a:rPr lang="en-US" altLang="ko-KR" sz="1800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1800" dirty="0" err="1" smtClean="0">
                <a:solidFill>
                  <a:schemeClr val="tx1"/>
                </a:solidFill>
                <a:latin typeface="+mj-lt"/>
                <a:cs typeface="Arial" pitchFamily="34" charset="0"/>
              </a:rPr>
              <a:t>Karena</a:t>
            </a:r>
            <a:r>
              <a:rPr lang="en-US" altLang="ko-KR" sz="1800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1800" dirty="0" err="1" smtClean="0">
                <a:solidFill>
                  <a:schemeClr val="tx1"/>
                </a:solidFill>
                <a:latin typeface="+mj-lt"/>
                <a:cs typeface="Arial" pitchFamily="34" charset="0"/>
              </a:rPr>
              <a:t>Itu</a:t>
            </a:r>
            <a:r>
              <a:rPr lang="en-US" altLang="ko-KR" sz="1800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1800" dirty="0" err="1" smtClean="0">
                <a:solidFill>
                  <a:schemeClr val="tx1"/>
                </a:solidFill>
                <a:latin typeface="+mj-lt"/>
                <a:cs typeface="Arial" pitchFamily="34" charset="0"/>
              </a:rPr>
              <a:t>Manajemen</a:t>
            </a:r>
            <a:r>
              <a:rPr lang="en-US" altLang="ko-KR" sz="1800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1800" dirty="0" err="1" smtClean="0">
                <a:solidFill>
                  <a:schemeClr val="tx1"/>
                </a:solidFill>
                <a:latin typeface="+mj-lt"/>
                <a:cs typeface="Arial" pitchFamily="34" charset="0"/>
              </a:rPr>
              <a:t>Belanja</a:t>
            </a:r>
            <a:r>
              <a:rPr lang="en-US" altLang="ko-KR" sz="1800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 Akan </a:t>
            </a:r>
            <a:r>
              <a:rPr lang="en-US" altLang="ko-KR" sz="1800" dirty="0" err="1" smtClean="0">
                <a:solidFill>
                  <a:schemeClr val="tx1"/>
                </a:solidFill>
                <a:latin typeface="+mj-lt"/>
                <a:cs typeface="Arial" pitchFamily="34" charset="0"/>
              </a:rPr>
              <a:t>Menyesuaikan</a:t>
            </a:r>
            <a:r>
              <a:rPr lang="en-US" altLang="ko-KR" sz="1800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1800" dirty="0" err="1" smtClean="0">
                <a:solidFill>
                  <a:schemeClr val="tx1"/>
                </a:solidFill>
                <a:latin typeface="+mj-lt"/>
                <a:cs typeface="Arial" pitchFamily="34" charset="0"/>
              </a:rPr>
              <a:t>Arah</a:t>
            </a:r>
            <a:r>
              <a:rPr lang="en-US" altLang="ko-KR" sz="1800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1800" dirty="0" err="1" smtClean="0">
                <a:solidFill>
                  <a:schemeClr val="tx1"/>
                </a:solidFill>
                <a:latin typeface="+mj-lt"/>
                <a:cs typeface="Arial" pitchFamily="34" charset="0"/>
              </a:rPr>
              <a:t>Kebijakan</a:t>
            </a:r>
            <a:r>
              <a:rPr lang="en-US" altLang="ko-KR" sz="1800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1800" dirty="0" err="1" smtClean="0">
                <a:solidFill>
                  <a:schemeClr val="tx1"/>
                </a:solidFill>
                <a:latin typeface="+mj-lt"/>
                <a:cs typeface="Arial" pitchFamily="34" charset="0"/>
              </a:rPr>
              <a:t>anggaran</a:t>
            </a:r>
            <a:r>
              <a:rPr lang="en-US" altLang="ko-KR" sz="1800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1800" dirty="0" err="1" smtClean="0">
                <a:solidFill>
                  <a:schemeClr val="tx1"/>
                </a:solidFill>
                <a:latin typeface="+mj-lt"/>
                <a:cs typeface="Arial" pitchFamily="34" charset="0"/>
              </a:rPr>
              <a:t>Khususnya</a:t>
            </a:r>
            <a:r>
              <a:rPr lang="en-US" altLang="ko-KR" sz="1800" dirty="0">
                <a:solidFill>
                  <a:schemeClr val="tx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1800" dirty="0" err="1" smtClean="0">
                <a:solidFill>
                  <a:schemeClr val="tx1"/>
                </a:solidFill>
                <a:latin typeface="+mj-lt"/>
                <a:cs typeface="Arial" pitchFamily="34" charset="0"/>
              </a:rPr>
              <a:t>kebijakan</a:t>
            </a:r>
            <a:r>
              <a:rPr lang="en-US" altLang="ko-KR" sz="1800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1800" dirty="0" err="1" smtClean="0">
                <a:solidFill>
                  <a:schemeClr val="tx1"/>
                </a:solidFill>
                <a:latin typeface="+mj-lt"/>
                <a:cs typeface="Arial" pitchFamily="34" charset="0"/>
              </a:rPr>
              <a:t>ekonomi</a:t>
            </a:r>
            <a:r>
              <a:rPr lang="en-US" altLang="ko-KR" sz="1800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 yang </a:t>
            </a:r>
            <a:r>
              <a:rPr lang="en-US" altLang="ko-KR" sz="1800" dirty="0" err="1" smtClean="0">
                <a:solidFill>
                  <a:schemeClr val="tx1"/>
                </a:solidFill>
                <a:latin typeface="+mj-lt"/>
                <a:cs typeface="Arial" pitchFamily="34" charset="0"/>
              </a:rPr>
              <a:t>ditempuh</a:t>
            </a:r>
            <a:r>
              <a:rPr lang="en-US" altLang="ko-KR" sz="1800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1800" dirty="0" err="1" smtClean="0">
                <a:solidFill>
                  <a:schemeClr val="tx1"/>
                </a:solidFill>
                <a:latin typeface="+mj-lt"/>
                <a:cs typeface="Arial" pitchFamily="34" charset="0"/>
              </a:rPr>
              <a:t>Pemerintah</a:t>
            </a:r>
            <a:r>
              <a:rPr lang="en-US" altLang="ko-KR" sz="1800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1800" dirty="0" err="1" smtClean="0">
                <a:solidFill>
                  <a:schemeClr val="tx1"/>
                </a:solidFill>
                <a:latin typeface="+mj-lt"/>
                <a:cs typeface="Arial" pitchFamily="34" charset="0"/>
              </a:rPr>
              <a:t>daerah</a:t>
            </a:r>
            <a:r>
              <a:rPr lang="en-US" altLang="ko-KR" sz="1800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. </a:t>
            </a:r>
            <a:r>
              <a:rPr lang="en-US" altLang="ko-KR" sz="1800" dirty="0" err="1" smtClean="0">
                <a:solidFill>
                  <a:schemeClr val="tx1"/>
                </a:solidFill>
                <a:latin typeface="+mj-lt"/>
                <a:cs typeface="Arial" pitchFamily="34" charset="0"/>
              </a:rPr>
              <a:t>Sebagai</a:t>
            </a:r>
            <a:r>
              <a:rPr lang="en-US" altLang="ko-KR" sz="1800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1800" dirty="0" err="1" smtClean="0">
                <a:solidFill>
                  <a:schemeClr val="tx1"/>
                </a:solidFill>
                <a:latin typeface="+mj-lt"/>
                <a:cs typeface="Arial" pitchFamily="34" charset="0"/>
              </a:rPr>
              <a:t>alat</a:t>
            </a:r>
            <a:r>
              <a:rPr lang="en-US" altLang="ko-KR" sz="1800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1800" dirty="0" err="1" smtClean="0">
                <a:solidFill>
                  <a:schemeClr val="tx1"/>
                </a:solidFill>
                <a:latin typeface="+mj-lt"/>
                <a:cs typeface="Arial" pitchFamily="34" charset="0"/>
              </a:rPr>
              <a:t>Untuk</a:t>
            </a:r>
            <a:r>
              <a:rPr lang="en-US" altLang="ko-KR" sz="1800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1800" dirty="0" err="1" smtClean="0">
                <a:solidFill>
                  <a:schemeClr val="tx1"/>
                </a:solidFill>
                <a:latin typeface="+mj-lt"/>
                <a:cs typeface="Arial" pitchFamily="34" charset="0"/>
              </a:rPr>
              <a:t>Mengimplementasikan</a:t>
            </a:r>
            <a:r>
              <a:rPr lang="en-US" altLang="ko-KR" sz="1800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1800" dirty="0" err="1" smtClean="0">
                <a:solidFill>
                  <a:schemeClr val="tx1"/>
                </a:solidFill>
                <a:latin typeface="+mj-lt"/>
                <a:cs typeface="Arial" pitchFamily="34" charset="0"/>
              </a:rPr>
              <a:t>kebijakan</a:t>
            </a:r>
            <a:r>
              <a:rPr lang="en-US" altLang="ko-KR" sz="1800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1800" dirty="0" err="1" smtClean="0">
                <a:solidFill>
                  <a:schemeClr val="tx1"/>
                </a:solidFill>
                <a:latin typeface="+mj-lt"/>
                <a:cs typeface="Arial" pitchFamily="34" charset="0"/>
              </a:rPr>
              <a:t>ekonomi</a:t>
            </a:r>
            <a:r>
              <a:rPr lang="en-US" altLang="ko-KR" sz="1800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1800" dirty="0" err="1" smtClean="0">
                <a:solidFill>
                  <a:schemeClr val="tx1"/>
                </a:solidFill>
                <a:latin typeface="+mj-lt"/>
                <a:cs typeface="Arial" pitchFamily="34" charset="0"/>
              </a:rPr>
              <a:t>maka</a:t>
            </a:r>
            <a:r>
              <a:rPr lang="en-US" altLang="ko-KR" sz="1800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1800" dirty="0" err="1" smtClean="0">
                <a:solidFill>
                  <a:schemeClr val="tx1"/>
                </a:solidFill>
                <a:latin typeface="+mj-lt"/>
                <a:cs typeface="Arial" pitchFamily="34" charset="0"/>
              </a:rPr>
              <a:t>Manajemen</a:t>
            </a:r>
            <a:r>
              <a:rPr lang="en-US" altLang="ko-KR" sz="1800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1800" dirty="0" err="1" smtClean="0">
                <a:solidFill>
                  <a:schemeClr val="tx1"/>
                </a:solidFill>
                <a:latin typeface="+mj-lt"/>
                <a:cs typeface="Arial" pitchFamily="34" charset="0"/>
              </a:rPr>
              <a:t>belanja</a:t>
            </a:r>
            <a:r>
              <a:rPr lang="en-US" altLang="ko-KR" sz="1800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1800" dirty="0" err="1" smtClean="0">
                <a:solidFill>
                  <a:schemeClr val="tx1"/>
                </a:solidFill>
                <a:latin typeface="+mj-lt"/>
                <a:cs typeface="Arial" pitchFamily="34" charset="0"/>
              </a:rPr>
              <a:t>daerah</a:t>
            </a:r>
            <a:r>
              <a:rPr lang="en-US" altLang="ko-KR" sz="1800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1800" dirty="0" err="1" smtClean="0">
                <a:solidFill>
                  <a:schemeClr val="tx1"/>
                </a:solidFill>
                <a:latin typeface="+mj-lt"/>
                <a:cs typeface="Arial" pitchFamily="34" charset="0"/>
              </a:rPr>
              <a:t>juga</a:t>
            </a:r>
            <a:r>
              <a:rPr lang="en-US" altLang="ko-KR" sz="1800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1800" dirty="0" err="1" smtClean="0">
                <a:solidFill>
                  <a:schemeClr val="tx1"/>
                </a:solidFill>
                <a:latin typeface="+mj-lt"/>
                <a:cs typeface="Arial" pitchFamily="34" charset="0"/>
              </a:rPr>
              <a:t>harus</a:t>
            </a:r>
            <a:r>
              <a:rPr lang="en-US" altLang="ko-KR" sz="1800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1800" dirty="0" err="1" smtClean="0">
                <a:solidFill>
                  <a:schemeClr val="tx1"/>
                </a:solidFill>
                <a:latin typeface="+mj-lt"/>
                <a:cs typeface="Arial" pitchFamily="34" charset="0"/>
              </a:rPr>
              <a:t>berorientasi</a:t>
            </a:r>
            <a:r>
              <a:rPr lang="en-US" altLang="ko-KR" sz="1800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1800" dirty="0" err="1" smtClean="0">
                <a:solidFill>
                  <a:schemeClr val="tx1"/>
                </a:solidFill>
                <a:latin typeface="+mj-lt"/>
                <a:cs typeface="Arial" pitchFamily="34" charset="0"/>
              </a:rPr>
              <a:t>untuk</a:t>
            </a:r>
            <a:r>
              <a:rPr lang="en-US" altLang="ko-KR" sz="1800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1800" dirty="0" err="1" smtClean="0">
                <a:solidFill>
                  <a:schemeClr val="tx1"/>
                </a:solidFill>
                <a:latin typeface="+mj-lt"/>
                <a:cs typeface="Arial" pitchFamily="34" charset="0"/>
              </a:rPr>
              <a:t>mewujudkan</a:t>
            </a:r>
            <a:r>
              <a:rPr lang="en-US" altLang="ko-KR" sz="1800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1800" dirty="0" err="1" smtClean="0">
                <a:solidFill>
                  <a:schemeClr val="tx1"/>
                </a:solidFill>
                <a:latin typeface="+mj-lt"/>
                <a:cs typeface="Arial" pitchFamily="34" charset="0"/>
              </a:rPr>
              <a:t>Tiga</a:t>
            </a:r>
            <a:r>
              <a:rPr lang="en-US" altLang="ko-KR" sz="1800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1800" dirty="0" err="1" smtClean="0">
                <a:solidFill>
                  <a:schemeClr val="tx1"/>
                </a:solidFill>
                <a:latin typeface="+mj-lt"/>
                <a:cs typeface="Arial" pitchFamily="34" charset="0"/>
              </a:rPr>
              <a:t>tujuan</a:t>
            </a:r>
            <a:r>
              <a:rPr lang="en-US" altLang="ko-KR" sz="1800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1800" dirty="0" err="1" smtClean="0">
                <a:solidFill>
                  <a:schemeClr val="tx1"/>
                </a:solidFill>
                <a:latin typeface="+mj-lt"/>
                <a:cs typeface="Arial" pitchFamily="34" charset="0"/>
              </a:rPr>
              <a:t>Ekonomi</a:t>
            </a:r>
            <a:r>
              <a:rPr lang="en-US" altLang="ko-KR" sz="1800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1800" dirty="0" err="1" smtClean="0">
                <a:solidFill>
                  <a:schemeClr val="tx1"/>
                </a:solidFill>
                <a:latin typeface="+mj-lt"/>
                <a:cs typeface="Arial" pitchFamily="34" charset="0"/>
              </a:rPr>
              <a:t>Yaitu</a:t>
            </a:r>
            <a:r>
              <a:rPr lang="en-US" altLang="ko-KR" sz="1800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 :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800" dirty="0" err="1" smtClean="0">
                <a:solidFill>
                  <a:schemeClr val="tx1"/>
                </a:solidFill>
                <a:latin typeface="+mj-lt"/>
                <a:cs typeface="Arial" pitchFamily="34" charset="0"/>
              </a:rPr>
              <a:t>Menjamin</a:t>
            </a:r>
            <a:r>
              <a:rPr lang="en-US" altLang="ko-KR" sz="1800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1800" dirty="0" err="1" smtClean="0">
                <a:solidFill>
                  <a:schemeClr val="tx1"/>
                </a:solidFill>
                <a:latin typeface="+mj-lt"/>
                <a:cs typeface="Arial" pitchFamily="34" charset="0"/>
              </a:rPr>
              <a:t>Dilakukannya</a:t>
            </a:r>
            <a:r>
              <a:rPr lang="en-US" altLang="ko-KR" sz="1800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1800" dirty="0" err="1" smtClean="0">
                <a:solidFill>
                  <a:schemeClr val="tx1"/>
                </a:solidFill>
                <a:latin typeface="+mj-lt"/>
                <a:cs typeface="Arial" pitchFamily="34" charset="0"/>
              </a:rPr>
              <a:t>disiplin</a:t>
            </a:r>
            <a:r>
              <a:rPr lang="en-US" altLang="ko-KR" sz="1800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1800" dirty="0" err="1" smtClean="0">
                <a:solidFill>
                  <a:schemeClr val="tx1"/>
                </a:solidFill>
                <a:latin typeface="+mj-lt"/>
                <a:cs typeface="Arial" pitchFamily="34" charset="0"/>
              </a:rPr>
              <a:t>Fiskal</a:t>
            </a:r>
            <a:r>
              <a:rPr lang="en-US" altLang="ko-KR" sz="1800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1800" dirty="0" err="1" smtClean="0">
                <a:solidFill>
                  <a:schemeClr val="tx1"/>
                </a:solidFill>
                <a:latin typeface="+mj-lt"/>
                <a:cs typeface="Arial" pitchFamily="34" charset="0"/>
              </a:rPr>
              <a:t>Melalui</a:t>
            </a:r>
            <a:r>
              <a:rPr lang="en-US" altLang="ko-KR" sz="1800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1800" dirty="0" err="1" smtClean="0">
                <a:solidFill>
                  <a:schemeClr val="tx1"/>
                </a:solidFill>
                <a:latin typeface="+mj-lt"/>
                <a:cs typeface="Arial" pitchFamily="34" charset="0"/>
              </a:rPr>
              <a:t>Pengendalian</a:t>
            </a:r>
            <a:r>
              <a:rPr lang="en-US" altLang="ko-KR" sz="1800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1800" dirty="0" err="1" smtClean="0">
                <a:solidFill>
                  <a:schemeClr val="tx1"/>
                </a:solidFill>
                <a:latin typeface="+mj-lt"/>
                <a:cs typeface="Arial" pitchFamily="34" charset="0"/>
              </a:rPr>
              <a:t>Belanja</a:t>
            </a:r>
            <a:endParaRPr lang="en-US" altLang="ko-KR" sz="1800" dirty="0" smtClean="0">
              <a:solidFill>
                <a:schemeClr val="tx1"/>
              </a:solidFill>
              <a:latin typeface="+mj-lt"/>
              <a:cs typeface="Arial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altLang="ko-KR" sz="1800" dirty="0" err="1" smtClean="0">
                <a:solidFill>
                  <a:schemeClr val="tx1"/>
                </a:solidFill>
                <a:latin typeface="+mj-lt"/>
                <a:cs typeface="Arial" pitchFamily="34" charset="0"/>
              </a:rPr>
              <a:t>Alokasi</a:t>
            </a:r>
            <a:r>
              <a:rPr lang="en-US" altLang="ko-KR" sz="1800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1800" dirty="0" err="1" smtClean="0">
                <a:solidFill>
                  <a:schemeClr val="tx1"/>
                </a:solidFill>
                <a:latin typeface="+mj-lt"/>
                <a:cs typeface="Arial" pitchFamily="34" charset="0"/>
              </a:rPr>
              <a:t>anggaran</a:t>
            </a:r>
            <a:r>
              <a:rPr lang="en-US" altLang="ko-KR" sz="1800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1800" dirty="0" err="1" smtClean="0">
                <a:solidFill>
                  <a:schemeClr val="tx1"/>
                </a:solidFill>
                <a:latin typeface="+mj-lt"/>
                <a:cs typeface="Arial" pitchFamily="34" charset="0"/>
              </a:rPr>
              <a:t>sesuai</a:t>
            </a:r>
            <a:r>
              <a:rPr lang="en-US" altLang="ko-KR" sz="1800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1800" dirty="0" err="1" smtClean="0">
                <a:solidFill>
                  <a:schemeClr val="tx1"/>
                </a:solidFill>
                <a:latin typeface="+mj-lt"/>
                <a:cs typeface="Arial" pitchFamily="34" charset="0"/>
              </a:rPr>
              <a:t>dengan</a:t>
            </a:r>
            <a:r>
              <a:rPr lang="en-US" altLang="ko-KR" sz="1800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1800" dirty="0" err="1" smtClean="0">
                <a:solidFill>
                  <a:schemeClr val="tx1"/>
                </a:solidFill>
                <a:latin typeface="+mj-lt"/>
                <a:cs typeface="Arial" pitchFamily="34" charset="0"/>
              </a:rPr>
              <a:t>kebijakan</a:t>
            </a:r>
            <a:r>
              <a:rPr lang="en-US" altLang="ko-KR" sz="1800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1800" dirty="0" err="1" smtClean="0">
                <a:solidFill>
                  <a:schemeClr val="tx1"/>
                </a:solidFill>
                <a:latin typeface="+mj-lt"/>
                <a:cs typeface="Arial" pitchFamily="34" charset="0"/>
              </a:rPr>
              <a:t>dan</a:t>
            </a:r>
            <a:r>
              <a:rPr lang="en-US" altLang="ko-KR" sz="1800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1800" dirty="0" err="1" smtClean="0">
                <a:solidFill>
                  <a:schemeClr val="tx1"/>
                </a:solidFill>
                <a:latin typeface="+mj-lt"/>
                <a:cs typeface="Arial" pitchFamily="34" charset="0"/>
              </a:rPr>
              <a:t>Prioritas</a:t>
            </a:r>
            <a:r>
              <a:rPr lang="en-US" altLang="ko-KR" sz="1800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1800" dirty="0" err="1" smtClean="0">
                <a:solidFill>
                  <a:schemeClr val="tx1"/>
                </a:solidFill>
                <a:latin typeface="+mj-lt"/>
                <a:cs typeface="Arial" pitchFamily="34" charset="0"/>
              </a:rPr>
              <a:t>anggaran</a:t>
            </a:r>
            <a:r>
              <a:rPr lang="en-US" altLang="ko-KR" sz="1800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 (</a:t>
            </a:r>
            <a:r>
              <a:rPr lang="en-US" altLang="ko-KR" sz="1800" dirty="0" err="1">
                <a:solidFill>
                  <a:schemeClr val="tx1"/>
                </a:solidFill>
                <a:latin typeface="+mj-lt"/>
                <a:cs typeface="Arial" pitchFamily="34" charset="0"/>
              </a:rPr>
              <a:t>A</a:t>
            </a:r>
            <a:r>
              <a:rPr lang="en-US" altLang="ko-KR" sz="1800" dirty="0" err="1" smtClean="0">
                <a:solidFill>
                  <a:schemeClr val="tx1"/>
                </a:solidFill>
                <a:latin typeface="+mj-lt"/>
                <a:cs typeface="Arial" pitchFamily="34" charset="0"/>
              </a:rPr>
              <a:t>lokasi</a:t>
            </a:r>
            <a:r>
              <a:rPr lang="en-US" altLang="ko-KR" sz="1800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1800" dirty="0" err="1" smtClean="0">
                <a:solidFill>
                  <a:schemeClr val="tx1"/>
                </a:solidFill>
                <a:latin typeface="+mj-lt"/>
                <a:cs typeface="Arial" pitchFamily="34" charset="0"/>
              </a:rPr>
              <a:t>Strategis</a:t>
            </a:r>
            <a:r>
              <a:rPr lang="en-US" altLang="ko-KR" sz="1800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)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800" dirty="0" err="1" smtClean="0">
                <a:solidFill>
                  <a:schemeClr val="tx1"/>
                </a:solidFill>
                <a:latin typeface="+mj-lt"/>
                <a:cs typeface="Arial" pitchFamily="34" charset="0"/>
              </a:rPr>
              <a:t>Menjamin</a:t>
            </a:r>
            <a:r>
              <a:rPr lang="en-US" altLang="ko-KR" sz="1800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1800" dirty="0" err="1" smtClean="0">
                <a:solidFill>
                  <a:schemeClr val="tx1"/>
                </a:solidFill>
                <a:latin typeface="+mj-lt"/>
                <a:cs typeface="Arial" pitchFamily="34" charset="0"/>
              </a:rPr>
              <a:t>Efesiensi</a:t>
            </a:r>
            <a:r>
              <a:rPr lang="en-US" altLang="ko-KR" sz="1800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1800" dirty="0" err="1" smtClean="0">
                <a:solidFill>
                  <a:schemeClr val="tx1"/>
                </a:solidFill>
                <a:latin typeface="+mj-lt"/>
                <a:cs typeface="Arial" pitchFamily="34" charset="0"/>
              </a:rPr>
              <a:t>dan</a:t>
            </a:r>
            <a:r>
              <a:rPr lang="en-US" altLang="ko-KR" sz="1800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1800" dirty="0" err="1" smtClean="0">
                <a:solidFill>
                  <a:schemeClr val="tx1"/>
                </a:solidFill>
                <a:latin typeface="+mj-lt"/>
                <a:cs typeface="Arial" pitchFamily="34" charset="0"/>
              </a:rPr>
              <a:t>Efektivitas</a:t>
            </a:r>
            <a:r>
              <a:rPr lang="en-US" altLang="ko-KR" sz="1800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1800" dirty="0" err="1" smtClean="0">
                <a:solidFill>
                  <a:schemeClr val="tx1"/>
                </a:solidFill>
                <a:latin typeface="+mj-lt"/>
                <a:cs typeface="Arial" pitchFamily="34" charset="0"/>
              </a:rPr>
              <a:t>alokasi</a:t>
            </a:r>
            <a:r>
              <a:rPr lang="en-US" altLang="ko-KR" sz="1800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1800" dirty="0" err="1" smtClean="0">
                <a:solidFill>
                  <a:schemeClr val="tx1"/>
                </a:solidFill>
                <a:latin typeface="+mj-lt"/>
                <a:cs typeface="Arial" pitchFamily="34" charset="0"/>
              </a:rPr>
              <a:t>anggaran</a:t>
            </a:r>
            <a:r>
              <a:rPr lang="en-US" altLang="ko-KR" sz="1800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 </a:t>
            </a:r>
          </a:p>
          <a:p>
            <a:endParaRPr lang="ko-KR" altLang="en-US" sz="2000" dirty="0">
              <a:solidFill>
                <a:schemeClr val="tx1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2388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778"/>
            <a:ext cx="9144000" cy="963950"/>
          </a:xfrm>
        </p:spPr>
        <p:txBody>
          <a:bodyPr/>
          <a:lstStyle/>
          <a:p>
            <a:r>
              <a:rPr lang="en-US" sz="2800" dirty="0" err="1" smtClean="0"/>
              <a:t>Prinsip</a:t>
            </a:r>
            <a:r>
              <a:rPr lang="en-US" sz="2800" dirty="0" smtClean="0"/>
              <a:t> </a:t>
            </a:r>
            <a:r>
              <a:rPr lang="en-US" sz="2800" dirty="0" err="1" smtClean="0"/>
              <a:t>Manajemen</a:t>
            </a:r>
            <a:r>
              <a:rPr lang="en-US" sz="2800" dirty="0" smtClean="0"/>
              <a:t> </a:t>
            </a:r>
            <a:r>
              <a:rPr lang="en-US" sz="2800" dirty="0" err="1" smtClean="0"/>
              <a:t>Belanja</a:t>
            </a:r>
            <a:r>
              <a:rPr lang="en-US" sz="2800" dirty="0" smtClean="0"/>
              <a:t> Daerah</a:t>
            </a:r>
            <a:endParaRPr lang="en-US" sz="2800" dirty="0"/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0" y="1052736"/>
            <a:ext cx="9144000" cy="5805264"/>
          </a:xfrm>
          <a:solidFill>
            <a:srgbClr val="8EB4E3">
              <a:alpha val="56863"/>
            </a:srgbClr>
          </a:solidFill>
        </p:spPr>
        <p:txBody>
          <a:bodyPr/>
          <a:lstStyle/>
          <a:p>
            <a:pPr marL="342900" indent="-342900">
              <a:buFont typeface="+mj-lt"/>
              <a:buAutoNum type="arabicPeriod"/>
            </a:pPr>
            <a:endParaRPr lang="en-US" dirty="0" smtClean="0">
              <a:solidFill>
                <a:schemeClr val="tx1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600" b="1" i="1" dirty="0" err="1" smtClean="0">
                <a:solidFill>
                  <a:schemeClr val="tx1"/>
                </a:solidFill>
              </a:rPr>
              <a:t>Perencanaan</a:t>
            </a:r>
            <a:r>
              <a:rPr lang="en-US" sz="1600" b="1" i="1" dirty="0" smtClean="0">
                <a:solidFill>
                  <a:schemeClr val="tx1"/>
                </a:solidFill>
              </a:rPr>
              <a:t> </a:t>
            </a:r>
            <a:r>
              <a:rPr lang="en-US" sz="1600" b="1" i="1" dirty="0" err="1" smtClean="0">
                <a:solidFill>
                  <a:schemeClr val="tx1"/>
                </a:solidFill>
              </a:rPr>
              <a:t>Belanja</a:t>
            </a:r>
            <a:r>
              <a:rPr lang="en-US" sz="1600" b="1" i="1" dirty="0" smtClean="0">
                <a:solidFill>
                  <a:schemeClr val="tx1"/>
                </a:solidFill>
              </a:rPr>
              <a:t> Daerah 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      </a:t>
            </a:r>
            <a:r>
              <a:rPr lang="en-US" dirty="0" err="1" smtClean="0">
                <a:solidFill>
                  <a:schemeClr val="tx1"/>
                </a:solidFill>
              </a:rPr>
              <a:t>Belanja</a:t>
            </a:r>
            <a:r>
              <a:rPr lang="en-US" dirty="0" smtClean="0">
                <a:solidFill>
                  <a:schemeClr val="tx1"/>
                </a:solidFill>
              </a:rPr>
              <a:t> Daerah yang </a:t>
            </a:r>
            <a:r>
              <a:rPr lang="en-US" dirty="0" err="1" smtClean="0">
                <a:solidFill>
                  <a:schemeClr val="tx1"/>
                </a:solidFill>
              </a:rPr>
              <a:t>Tercermin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dalam</a:t>
            </a:r>
            <a:r>
              <a:rPr lang="en-US" dirty="0" smtClean="0">
                <a:solidFill>
                  <a:schemeClr val="tx1"/>
                </a:solidFill>
              </a:rPr>
              <a:t> APBD </a:t>
            </a:r>
            <a:r>
              <a:rPr lang="en-US" dirty="0" err="1" smtClean="0">
                <a:solidFill>
                  <a:schemeClr val="tx1"/>
                </a:solidFill>
              </a:rPr>
              <a:t>harus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terencana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Dengan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baik</a:t>
            </a:r>
            <a:r>
              <a:rPr lang="en-US" dirty="0" smtClean="0">
                <a:solidFill>
                  <a:schemeClr val="tx1"/>
                </a:solidFill>
              </a:rPr>
              <a:t>. </a:t>
            </a:r>
            <a:r>
              <a:rPr lang="en-US" dirty="0" err="1" smtClean="0">
                <a:solidFill>
                  <a:schemeClr val="tx1"/>
                </a:solidFill>
              </a:rPr>
              <a:t>Perencanaan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Belanja</a:t>
            </a:r>
            <a:r>
              <a:rPr lang="en-US" dirty="0" smtClean="0">
                <a:solidFill>
                  <a:schemeClr val="tx1"/>
                </a:solidFill>
              </a:rPr>
              <a:t> yang</a:t>
            </a:r>
          </a:p>
          <a:p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     </a:t>
            </a:r>
            <a:r>
              <a:rPr lang="en-US" dirty="0" err="1" smtClean="0">
                <a:solidFill>
                  <a:schemeClr val="tx1"/>
                </a:solidFill>
              </a:rPr>
              <a:t>baik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ditandai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dengan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:</a:t>
            </a:r>
          </a:p>
          <a:p>
            <a:pPr marL="342900" indent="-342900">
              <a:buFont typeface="+mj-lt"/>
              <a:buAutoNum type="alphaLcParenR"/>
            </a:pPr>
            <a:r>
              <a:rPr lang="en-US" dirty="0" err="1" smtClean="0">
                <a:solidFill>
                  <a:schemeClr val="tx1"/>
                </a:solidFill>
              </a:rPr>
              <a:t>Adanya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Kohrensi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Antara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Perencanaan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Belanja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Dalam</a:t>
            </a:r>
            <a:r>
              <a:rPr lang="en-US" dirty="0" smtClean="0">
                <a:solidFill>
                  <a:schemeClr val="tx1"/>
                </a:solidFill>
              </a:rPr>
              <a:t> APBD </a:t>
            </a:r>
            <a:r>
              <a:rPr lang="en-US" dirty="0" err="1" smtClean="0">
                <a:solidFill>
                  <a:schemeClr val="tx1"/>
                </a:solidFill>
              </a:rPr>
              <a:t>dengan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dokumen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Perencanaan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daerah</a:t>
            </a:r>
            <a:endParaRPr lang="en-US" dirty="0" smtClean="0">
              <a:solidFill>
                <a:schemeClr val="tx1"/>
              </a:solidFill>
            </a:endParaRPr>
          </a:p>
          <a:p>
            <a:pPr marL="342900" indent="-342900">
              <a:buFont typeface="+mj-lt"/>
              <a:buAutoNum type="alphaLcParenR"/>
            </a:pPr>
            <a:r>
              <a:rPr lang="en-US" dirty="0" err="1" smtClean="0">
                <a:solidFill>
                  <a:schemeClr val="tx1"/>
                </a:solidFill>
              </a:rPr>
              <a:t>Adanya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Standar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Satuan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Harga</a:t>
            </a:r>
            <a:r>
              <a:rPr lang="en-US" dirty="0" smtClean="0">
                <a:solidFill>
                  <a:schemeClr val="tx1"/>
                </a:solidFill>
              </a:rPr>
              <a:t> (SSH) yang </a:t>
            </a:r>
            <a:r>
              <a:rPr lang="en-US" dirty="0" err="1" smtClean="0">
                <a:solidFill>
                  <a:schemeClr val="tx1"/>
                </a:solidFill>
              </a:rPr>
              <a:t>Merupakan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Biaya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Satuan</a:t>
            </a:r>
            <a:r>
              <a:rPr lang="en-US" dirty="0" smtClean="0">
                <a:solidFill>
                  <a:schemeClr val="tx1"/>
                </a:solidFill>
              </a:rPr>
              <a:t> Per unit Input</a:t>
            </a:r>
          </a:p>
          <a:p>
            <a:pPr marL="342900" indent="-342900">
              <a:buFont typeface="+mj-lt"/>
              <a:buAutoNum type="alphaLcParenR"/>
            </a:pPr>
            <a:r>
              <a:rPr lang="en-US" dirty="0" err="1" smtClean="0">
                <a:solidFill>
                  <a:schemeClr val="tx1"/>
                </a:solidFill>
              </a:rPr>
              <a:t>Adanya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Analisis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Standar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Belanja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Untuk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Menentukan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Kewajaran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Belanja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Suatu</a:t>
            </a:r>
            <a:r>
              <a:rPr lang="en-US" dirty="0" smtClean="0">
                <a:solidFill>
                  <a:schemeClr val="tx1"/>
                </a:solidFill>
              </a:rPr>
              <a:t> Program </a:t>
            </a:r>
            <a:r>
              <a:rPr lang="en-US" dirty="0" err="1" smtClean="0">
                <a:solidFill>
                  <a:schemeClr val="tx1"/>
                </a:solidFill>
              </a:rPr>
              <a:t>Atau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kegiatan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</a:p>
          <a:p>
            <a:pPr marL="342900" indent="-342900">
              <a:buFont typeface="+mj-lt"/>
              <a:buAutoNum type="alphaLcParenR"/>
            </a:pPr>
            <a:r>
              <a:rPr lang="en-US" dirty="0" err="1" smtClean="0">
                <a:solidFill>
                  <a:schemeClr val="tx1"/>
                </a:solidFill>
              </a:rPr>
              <a:t>Adanya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Harga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Perkiraan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Sendiri</a:t>
            </a:r>
            <a:r>
              <a:rPr lang="en-US" dirty="0" smtClean="0">
                <a:solidFill>
                  <a:schemeClr val="tx1"/>
                </a:solidFill>
              </a:rPr>
              <a:t> (owner Estimate) </a:t>
            </a:r>
            <a:r>
              <a:rPr lang="en-US" dirty="0" err="1" smtClean="0">
                <a:solidFill>
                  <a:schemeClr val="tx1"/>
                </a:solidFill>
              </a:rPr>
              <a:t>Untuk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Menentukan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Kewajaran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Belanja</a:t>
            </a:r>
            <a:r>
              <a:rPr lang="en-US" dirty="0" smtClean="0">
                <a:solidFill>
                  <a:schemeClr val="tx1"/>
                </a:solidFill>
              </a:rPr>
              <a:t> Modal yang </a:t>
            </a:r>
          </a:p>
          <a:p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     </a:t>
            </a:r>
            <a:r>
              <a:rPr lang="en-US" dirty="0" err="1" smtClean="0">
                <a:solidFill>
                  <a:schemeClr val="tx1"/>
                </a:solidFill>
              </a:rPr>
              <a:t>Pengadaannya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Ditenderkan</a:t>
            </a:r>
            <a:endParaRPr lang="en-US" dirty="0" smtClean="0">
              <a:solidFill>
                <a:schemeClr val="tx1"/>
              </a:solidFill>
            </a:endParaRPr>
          </a:p>
          <a:p>
            <a:pPr marL="342900" indent="-342900">
              <a:buAutoNum type="alphaLcParenR" startAt="5"/>
            </a:pPr>
            <a:r>
              <a:rPr lang="en-US" dirty="0" err="1" smtClean="0">
                <a:solidFill>
                  <a:schemeClr val="tx1"/>
                </a:solidFill>
              </a:rPr>
              <a:t>Rendahnya</a:t>
            </a:r>
            <a:r>
              <a:rPr lang="en-US" dirty="0" smtClean="0">
                <a:solidFill>
                  <a:schemeClr val="tx1"/>
                </a:solidFill>
              </a:rPr>
              <a:t> Tingkat </a:t>
            </a:r>
            <a:r>
              <a:rPr lang="en-US" dirty="0" err="1" smtClean="0">
                <a:solidFill>
                  <a:schemeClr val="tx1"/>
                </a:solidFill>
              </a:rPr>
              <a:t>Senjangan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Anggaran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Belanja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i="1" dirty="0" smtClean="0">
                <a:solidFill>
                  <a:schemeClr val="tx1"/>
                </a:solidFill>
              </a:rPr>
              <a:t>(</a:t>
            </a:r>
            <a:r>
              <a:rPr lang="en-US" i="1" dirty="0" err="1" smtClean="0">
                <a:solidFill>
                  <a:schemeClr val="tx1"/>
                </a:solidFill>
              </a:rPr>
              <a:t>budetary</a:t>
            </a:r>
            <a:r>
              <a:rPr lang="en-US" i="1" dirty="0" smtClean="0">
                <a:solidFill>
                  <a:schemeClr val="tx1"/>
                </a:solidFill>
              </a:rPr>
              <a:t> slack)</a:t>
            </a:r>
          </a:p>
          <a:p>
            <a:endParaRPr lang="en-US" i="1" dirty="0">
              <a:solidFill>
                <a:schemeClr val="tx1"/>
              </a:solidFill>
            </a:endParaRPr>
          </a:p>
          <a:p>
            <a:pPr marL="342900" indent="-342900">
              <a:buFont typeface="+mj-lt"/>
              <a:buAutoNum type="arabicPeriod" startAt="2"/>
            </a:pPr>
            <a:r>
              <a:rPr lang="en-US" sz="1600" b="1" i="1" dirty="0" err="1" smtClean="0">
                <a:solidFill>
                  <a:schemeClr val="tx1"/>
                </a:solidFill>
              </a:rPr>
              <a:t>Pengendalian</a:t>
            </a:r>
            <a:r>
              <a:rPr lang="en-US" sz="1600" b="1" i="1" dirty="0" smtClean="0">
                <a:solidFill>
                  <a:schemeClr val="tx1"/>
                </a:solidFill>
              </a:rPr>
              <a:t> </a:t>
            </a:r>
            <a:r>
              <a:rPr lang="en-US" sz="1600" b="1" i="1" dirty="0" err="1" smtClean="0">
                <a:solidFill>
                  <a:schemeClr val="tx1"/>
                </a:solidFill>
              </a:rPr>
              <a:t>Belanja</a:t>
            </a:r>
            <a:r>
              <a:rPr lang="en-US" sz="1600" b="1" i="1" dirty="0" smtClean="0">
                <a:solidFill>
                  <a:schemeClr val="tx1"/>
                </a:solidFill>
              </a:rPr>
              <a:t> Daerah</a:t>
            </a:r>
          </a:p>
          <a:p>
            <a:r>
              <a:rPr lang="en-US" dirty="0" err="1" smtClean="0">
                <a:solidFill>
                  <a:schemeClr val="tx1"/>
                </a:solidFill>
              </a:rPr>
              <a:t>Sistem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Anggaran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harus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Menjamin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dilakukannya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Pengendalian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Belanja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Secara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memadai</a:t>
            </a:r>
            <a:r>
              <a:rPr lang="en-US" dirty="0" smtClean="0">
                <a:solidFill>
                  <a:schemeClr val="tx1"/>
                </a:solidFill>
              </a:rPr>
              <a:t>. </a:t>
            </a:r>
            <a:r>
              <a:rPr lang="en-US" dirty="0" err="1" smtClean="0">
                <a:solidFill>
                  <a:schemeClr val="tx1"/>
                </a:solidFill>
              </a:rPr>
              <a:t>Untuk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itu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Pada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</a:p>
          <a:p>
            <a:r>
              <a:rPr lang="en-US" dirty="0" err="1" smtClean="0">
                <a:solidFill>
                  <a:schemeClr val="tx1"/>
                </a:solidFill>
              </a:rPr>
              <a:t>setiap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Tahap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dalam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siklus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Pengeluaran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Harus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Dikendalikan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dimonitor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dengan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Baik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endParaRPr lang="en-US" sz="1600" b="1" i="1" dirty="0">
              <a:solidFill>
                <a:schemeClr val="tx1"/>
              </a:solidFill>
            </a:endParaRPr>
          </a:p>
          <a:p>
            <a:pPr marL="342900" indent="-342900">
              <a:buFont typeface="+mj-lt"/>
              <a:buAutoNum type="arabicPeriod" startAt="3"/>
            </a:pPr>
            <a:r>
              <a:rPr lang="en-US" sz="1600" b="1" i="1" dirty="0" err="1" smtClean="0">
                <a:solidFill>
                  <a:schemeClr val="tx1"/>
                </a:solidFill>
              </a:rPr>
              <a:t>Akuntabilitas</a:t>
            </a:r>
            <a:r>
              <a:rPr lang="en-US" sz="1600" b="1" i="1" dirty="0" smtClean="0">
                <a:solidFill>
                  <a:schemeClr val="tx1"/>
                </a:solidFill>
              </a:rPr>
              <a:t> </a:t>
            </a:r>
            <a:r>
              <a:rPr lang="en-US" sz="1600" b="1" i="1" dirty="0" err="1" smtClean="0">
                <a:solidFill>
                  <a:schemeClr val="tx1"/>
                </a:solidFill>
              </a:rPr>
              <a:t>Belanja</a:t>
            </a:r>
            <a:r>
              <a:rPr lang="en-US" sz="1600" b="1" i="1" dirty="0" smtClean="0">
                <a:solidFill>
                  <a:schemeClr val="tx1"/>
                </a:solidFill>
              </a:rPr>
              <a:t> Daerah</a:t>
            </a:r>
          </a:p>
          <a:p>
            <a:r>
              <a:rPr lang="en-US" dirty="0" err="1" smtClean="0">
                <a:solidFill>
                  <a:schemeClr val="tx1"/>
                </a:solidFill>
              </a:rPr>
              <a:t>Belanja</a:t>
            </a:r>
            <a:r>
              <a:rPr lang="en-US" dirty="0" smtClean="0">
                <a:solidFill>
                  <a:schemeClr val="tx1"/>
                </a:solidFill>
              </a:rPr>
              <a:t> Daerah </a:t>
            </a:r>
            <a:r>
              <a:rPr lang="en-US" dirty="0" err="1" smtClean="0">
                <a:solidFill>
                  <a:schemeClr val="tx1"/>
                </a:solidFill>
              </a:rPr>
              <a:t>harus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memenuhi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akuntabilitas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Publik</a:t>
            </a:r>
            <a:r>
              <a:rPr lang="en-US" dirty="0" smtClean="0">
                <a:solidFill>
                  <a:schemeClr val="tx1"/>
                </a:solidFill>
              </a:rPr>
              <a:t>, </a:t>
            </a:r>
            <a:r>
              <a:rPr lang="en-US" dirty="0" err="1" smtClean="0">
                <a:solidFill>
                  <a:schemeClr val="tx1"/>
                </a:solidFill>
              </a:rPr>
              <a:t>yaitu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Setiap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belanja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harus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dapat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dipertanggung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 err="1" smtClean="0">
                <a:solidFill>
                  <a:schemeClr val="tx1"/>
                </a:solidFill>
              </a:rPr>
              <a:t>jawabkan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dilaporkan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kepada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publik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baik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langsung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maupun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melalui</a:t>
            </a:r>
            <a:r>
              <a:rPr lang="en-US" dirty="0" smtClean="0">
                <a:solidFill>
                  <a:schemeClr val="tx1"/>
                </a:solidFill>
              </a:rPr>
              <a:t> DPRD.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486774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>
            <a:spLocks noGrp="1"/>
          </p:cNvSpPr>
          <p:nvPr>
            <p:ph idx="10"/>
          </p:nvPr>
        </p:nvSpPr>
        <p:spPr>
          <a:xfrm>
            <a:off x="1546212" y="5825"/>
            <a:ext cx="7596336" cy="6852175"/>
          </a:xfrm>
          <a:solidFill>
            <a:srgbClr val="8EB4E3">
              <a:alpha val="56863"/>
            </a:srgbClr>
          </a:solidFill>
        </p:spPr>
        <p:txBody>
          <a:bodyPr/>
          <a:lstStyle/>
          <a:p>
            <a:endParaRPr lang="en-US" sz="1600" dirty="0" smtClean="0">
              <a:solidFill>
                <a:schemeClr val="tx1"/>
              </a:solidFill>
            </a:endParaRPr>
          </a:p>
          <a:p>
            <a:endParaRPr lang="en-US" sz="1600" dirty="0" smtClean="0">
              <a:solidFill>
                <a:schemeClr val="tx1"/>
              </a:solidFill>
            </a:endParaRPr>
          </a:p>
          <a:p>
            <a:r>
              <a:rPr lang="en-US" sz="1600" dirty="0" err="1" smtClean="0">
                <a:solidFill>
                  <a:schemeClr val="tx1"/>
                </a:solidFill>
              </a:rPr>
              <a:t>Akuntabilitas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Publik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Atas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Belanja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daerah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Meliputi</a:t>
            </a:r>
            <a:r>
              <a:rPr lang="en-US" sz="1600" dirty="0">
                <a:solidFill>
                  <a:schemeClr val="tx1"/>
                </a:solidFill>
              </a:rPr>
              <a:t>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600" dirty="0" err="1">
                <a:solidFill>
                  <a:schemeClr val="tx1"/>
                </a:solidFill>
              </a:rPr>
              <a:t>Akuntabilitas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Hukum</a:t>
            </a:r>
            <a:endParaRPr lang="en-US" sz="1600" dirty="0">
              <a:solidFill>
                <a:schemeClr val="tx1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sz="1600" dirty="0" err="1">
                <a:solidFill>
                  <a:schemeClr val="tx1"/>
                </a:solidFill>
              </a:rPr>
              <a:t>Akuntabilitas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Finansial</a:t>
            </a:r>
            <a:endParaRPr lang="en-US" sz="1600" dirty="0">
              <a:solidFill>
                <a:schemeClr val="tx1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sz="1600" dirty="0" err="1">
                <a:solidFill>
                  <a:schemeClr val="tx1"/>
                </a:solidFill>
              </a:rPr>
              <a:t>Akuntabilitas</a:t>
            </a:r>
            <a:r>
              <a:rPr lang="en-US" sz="1600" dirty="0">
                <a:solidFill>
                  <a:schemeClr val="tx1"/>
                </a:solidFill>
              </a:rPr>
              <a:t> Program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600" dirty="0" err="1">
                <a:solidFill>
                  <a:schemeClr val="tx1"/>
                </a:solidFill>
              </a:rPr>
              <a:t>Akuntabilitas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Manajerial</a:t>
            </a:r>
            <a:endParaRPr lang="en-US" sz="1600" dirty="0">
              <a:solidFill>
                <a:schemeClr val="tx1"/>
              </a:solidFill>
            </a:endParaRPr>
          </a:p>
          <a:p>
            <a:endParaRPr lang="en-US" sz="1600" dirty="0">
              <a:solidFill>
                <a:schemeClr val="tx1"/>
              </a:solidFill>
            </a:endParaRPr>
          </a:p>
          <a:p>
            <a:pPr marL="342900" indent="-342900">
              <a:buFont typeface="+mj-lt"/>
              <a:buAutoNum type="arabicPeriod" startAt="4"/>
            </a:pPr>
            <a:r>
              <a:rPr lang="en-US" sz="1600" b="1" i="1" dirty="0" err="1" smtClean="0">
                <a:solidFill>
                  <a:schemeClr val="tx1"/>
                </a:solidFill>
              </a:rPr>
              <a:t>Auditabilitas</a:t>
            </a:r>
            <a:r>
              <a:rPr lang="en-US" sz="1600" b="1" i="1" dirty="0" smtClean="0">
                <a:solidFill>
                  <a:schemeClr val="tx1"/>
                </a:solidFill>
              </a:rPr>
              <a:t> </a:t>
            </a:r>
            <a:r>
              <a:rPr lang="en-US" sz="1600" b="1" i="1" dirty="0" err="1" smtClean="0">
                <a:solidFill>
                  <a:schemeClr val="tx1"/>
                </a:solidFill>
              </a:rPr>
              <a:t>Belanja</a:t>
            </a:r>
            <a:r>
              <a:rPr lang="en-US" sz="1600" b="1" i="1" dirty="0" smtClean="0">
                <a:solidFill>
                  <a:schemeClr val="tx1"/>
                </a:solidFill>
              </a:rPr>
              <a:t> Daerah</a:t>
            </a:r>
          </a:p>
          <a:p>
            <a:r>
              <a:rPr lang="en-US" sz="1600" dirty="0" err="1">
                <a:solidFill>
                  <a:schemeClr val="tx1"/>
                </a:solidFill>
              </a:rPr>
              <a:t>Auditabilitas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belanja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daerah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mengandung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arti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bahwa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setiap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pengeluaran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endParaRPr lang="en-US" sz="1600" dirty="0" smtClean="0">
              <a:solidFill>
                <a:schemeClr val="tx1"/>
              </a:solidFill>
            </a:endParaRPr>
          </a:p>
          <a:p>
            <a:r>
              <a:rPr lang="en-US" sz="1600" dirty="0" err="1" smtClean="0">
                <a:solidFill>
                  <a:schemeClr val="tx1"/>
                </a:solidFill>
              </a:rPr>
              <a:t>belanja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>
                <a:solidFill>
                  <a:schemeClr val="tx1"/>
                </a:solidFill>
              </a:rPr>
              <a:t>yang </a:t>
            </a:r>
            <a:r>
              <a:rPr lang="en-US" sz="1600" dirty="0" err="1">
                <a:solidFill>
                  <a:schemeClr val="tx1"/>
                </a:solidFill>
              </a:rPr>
              <a:t>mengakibatkan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beban</a:t>
            </a:r>
            <a:r>
              <a:rPr lang="en-US" sz="1600" dirty="0">
                <a:solidFill>
                  <a:schemeClr val="tx1"/>
                </a:solidFill>
              </a:rPr>
              <a:t> APBD </a:t>
            </a:r>
            <a:r>
              <a:rPr lang="en-US" sz="1600" dirty="0" err="1">
                <a:solidFill>
                  <a:schemeClr val="tx1"/>
                </a:solidFill>
              </a:rPr>
              <a:t>harus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dapat</a:t>
            </a:r>
            <a:r>
              <a:rPr lang="en-US" sz="1600" dirty="0">
                <a:solidFill>
                  <a:schemeClr val="tx1"/>
                </a:solidFill>
              </a:rPr>
              <a:t> di </a:t>
            </a:r>
            <a:r>
              <a:rPr lang="en-US" sz="1600" dirty="0" err="1">
                <a:solidFill>
                  <a:schemeClr val="tx1"/>
                </a:solidFill>
              </a:rPr>
              <a:t>verifikasi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atau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endParaRPr lang="en-US" sz="1600" dirty="0" smtClean="0">
              <a:solidFill>
                <a:schemeClr val="tx1"/>
              </a:solidFill>
            </a:endParaRPr>
          </a:p>
          <a:p>
            <a:r>
              <a:rPr lang="en-US" sz="1600" dirty="0" smtClean="0">
                <a:solidFill>
                  <a:schemeClr val="tx1"/>
                </a:solidFill>
              </a:rPr>
              <a:t>audit</a:t>
            </a:r>
            <a:r>
              <a:rPr lang="en-US" sz="1600" dirty="0">
                <a:solidFill>
                  <a:schemeClr val="tx1"/>
                </a:solidFill>
              </a:rPr>
              <a:t>. </a:t>
            </a:r>
            <a:r>
              <a:rPr lang="en-US" sz="1600" dirty="0" err="1">
                <a:solidFill>
                  <a:schemeClr val="tx1"/>
                </a:solidFill>
              </a:rPr>
              <a:t>Verifikasi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atau</a:t>
            </a:r>
            <a:r>
              <a:rPr lang="en-US" sz="1600" dirty="0">
                <a:solidFill>
                  <a:schemeClr val="tx1"/>
                </a:solidFill>
              </a:rPr>
              <a:t> Audit </a:t>
            </a:r>
            <a:r>
              <a:rPr lang="en-US" sz="1600" dirty="0" err="1">
                <a:solidFill>
                  <a:schemeClr val="tx1"/>
                </a:solidFill>
              </a:rPr>
              <a:t>belanja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daerah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tersebut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mencakup</a:t>
            </a:r>
            <a:r>
              <a:rPr lang="en-US" sz="1600" dirty="0">
                <a:solidFill>
                  <a:schemeClr val="tx1"/>
                </a:solidFill>
              </a:rPr>
              <a:t> :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en-US" sz="1600" dirty="0" err="1">
                <a:solidFill>
                  <a:schemeClr val="tx1"/>
                </a:solidFill>
              </a:rPr>
              <a:t>Kelengkapan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dokumen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anggaran</a:t>
            </a:r>
            <a:r>
              <a:rPr lang="en-US" sz="1600" dirty="0">
                <a:solidFill>
                  <a:schemeClr val="tx1"/>
                </a:solidFill>
              </a:rPr>
              <a:t>, </a:t>
            </a:r>
            <a:r>
              <a:rPr lang="en-US" sz="1600" dirty="0" err="1">
                <a:solidFill>
                  <a:schemeClr val="tx1"/>
                </a:solidFill>
              </a:rPr>
              <a:t>seperti</a:t>
            </a:r>
            <a:r>
              <a:rPr lang="en-US" sz="1600" dirty="0">
                <a:solidFill>
                  <a:schemeClr val="tx1"/>
                </a:solidFill>
              </a:rPr>
              <a:t> DPA-SKPD, SPD, SPP, SPM, SPJ  </a:t>
            </a:r>
            <a:r>
              <a:rPr lang="en-US" sz="1600" dirty="0" err="1">
                <a:solidFill>
                  <a:schemeClr val="tx1"/>
                </a:solidFill>
              </a:rPr>
              <a:t>dan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dokumen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pendukung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lainnya</a:t>
            </a:r>
            <a:r>
              <a:rPr lang="en-US" sz="1600" dirty="0">
                <a:solidFill>
                  <a:schemeClr val="tx1"/>
                </a:solidFill>
              </a:rPr>
              <a:t> yang </a:t>
            </a:r>
            <a:r>
              <a:rPr lang="en-US" sz="1600" dirty="0" err="1">
                <a:solidFill>
                  <a:schemeClr val="tx1"/>
                </a:solidFill>
              </a:rPr>
              <a:t>diperlukan</a:t>
            </a:r>
            <a:r>
              <a:rPr lang="en-US" sz="1600" dirty="0">
                <a:solidFill>
                  <a:schemeClr val="tx1"/>
                </a:solidFill>
              </a:rPr>
              <a:t>.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en-US" sz="1600" dirty="0" err="1">
                <a:solidFill>
                  <a:schemeClr val="tx1"/>
                </a:solidFill>
              </a:rPr>
              <a:t>Adanya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dokumen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transaksi</a:t>
            </a:r>
            <a:r>
              <a:rPr lang="en-US" sz="1600" dirty="0">
                <a:solidFill>
                  <a:schemeClr val="tx1"/>
                </a:solidFill>
              </a:rPr>
              <a:t> (source document) yang valid.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en-US" sz="1600" dirty="0" err="1">
                <a:solidFill>
                  <a:schemeClr val="tx1"/>
                </a:solidFill>
              </a:rPr>
              <a:t>Dilakukannya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pencatatan</a:t>
            </a:r>
            <a:r>
              <a:rPr lang="en-US" sz="1600" dirty="0">
                <a:solidFill>
                  <a:schemeClr val="tx1"/>
                </a:solidFill>
              </a:rPr>
              <a:t> yang </a:t>
            </a:r>
            <a:r>
              <a:rPr lang="en-US" sz="1600" dirty="0" err="1">
                <a:solidFill>
                  <a:schemeClr val="tx1"/>
                </a:solidFill>
              </a:rPr>
              <a:t>memadai</a:t>
            </a:r>
            <a:r>
              <a:rPr lang="en-US" sz="1600" dirty="0">
                <a:solidFill>
                  <a:schemeClr val="tx1"/>
                </a:solidFill>
              </a:rPr>
              <a:t>.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en-US" sz="1600" dirty="0" err="1">
                <a:solidFill>
                  <a:schemeClr val="tx1"/>
                </a:solidFill>
              </a:rPr>
              <a:t>Dapat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diuji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silang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antara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catatan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dengan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keberadaan</a:t>
            </a:r>
            <a:r>
              <a:rPr lang="en-US" sz="1600" dirty="0">
                <a:solidFill>
                  <a:schemeClr val="tx1"/>
                </a:solidFill>
              </a:rPr>
              <a:t>.</a:t>
            </a:r>
          </a:p>
          <a:p>
            <a:endParaRPr lang="en-US" sz="16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0130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547664" y="2348880"/>
            <a:ext cx="6048672" cy="76944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4400" dirty="0" smtClean="0">
                <a:solidFill>
                  <a:schemeClr val="bg1"/>
                </a:solidFill>
              </a:rPr>
              <a:t>THANK YOU  </a:t>
            </a:r>
            <a:endParaRPr lang="en-US" sz="4400" dirty="0">
              <a:solidFill>
                <a:schemeClr val="bg1"/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2912459" y="3118321"/>
            <a:ext cx="331908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7348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675</TotalTime>
  <Words>578</Words>
  <Application>Microsoft Office PowerPoint</Application>
  <PresentationFormat>On-screen Show (4:3)</PresentationFormat>
  <Paragraphs>85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0" baseType="lpstr">
      <vt:lpstr>Office Theme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Prinsip Manajemen Belanja Daerah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top</cp:lastModifiedBy>
  <cp:revision>41</cp:revision>
  <dcterms:created xsi:type="dcterms:W3CDTF">2014-04-01T16:35:38Z</dcterms:created>
  <dcterms:modified xsi:type="dcterms:W3CDTF">2021-04-18T22:12:23Z</dcterms:modified>
</cp:coreProperties>
</file>