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4660"/>
  </p:normalViewPr>
  <p:slideViewPr>
    <p:cSldViewPr>
      <p:cViewPr varScale="1">
        <p:scale>
          <a:sx n="66" d="100"/>
          <a:sy n="66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74750"/>
            <a:ext cx="4038600" cy="24003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27450"/>
            <a:ext cx="4038600" cy="24003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18867F9-BEA2-4B2F-A748-BF2AC390053C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081F5E-F015-4558-AC06-FFF4E38F9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-396552" y="0"/>
            <a:ext cx="10024740" cy="6858000"/>
            <a:chOff x="-382404" y="0"/>
            <a:chExt cx="9932332" cy="6858000"/>
          </a:xfrm>
          <a:blipFill>
            <a:blip r:embed="rId15"/>
            <a:tile tx="0" ty="0" sx="100000" sy="100000" flip="none" algn="tl"/>
          </a:blipFill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  <a:grpFill/>
          </p:grpSpPr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  <a:grpFill/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  <a:grpFill/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6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  <a:grpFill/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34" name="Rectangle 3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grpFill/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grpFill/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grpFill/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grpFill/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grpFill/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Hexagon 2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Hexagon 2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grpFill/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pic>
        <p:nvPicPr>
          <p:cNvPr id="1027" name="Picture 2" descr="C:\Users\PC\Desktop\Untitled-1.gif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39750" y="476250"/>
            <a:ext cx="8064500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ectangle 46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hyperlink" Target="mailto:missmurdian1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19200" y="1143000"/>
            <a:ext cx="11430000" cy="2152650"/>
          </a:xfrm>
        </p:spPr>
        <p:txBody>
          <a:bodyPr/>
          <a:lstStyle/>
          <a:p>
            <a:r>
              <a:rPr lang="id-ID" sz="6000" dirty="0">
                <a:latin typeface="Berlin Sans FB Demi" pitchFamily="34" charset="0"/>
              </a:rPr>
              <a:t>A</a:t>
            </a:r>
            <a:r>
              <a:rPr lang="en-US" sz="6000" dirty="0">
                <a:latin typeface="Berlin Sans FB Demi" pitchFamily="34" charset="0"/>
              </a:rPr>
              <a:t>PPLIED S</a:t>
            </a:r>
            <a:r>
              <a:rPr lang="id-ID" sz="6000" dirty="0">
                <a:latin typeface="Berlin Sans FB Demi" pitchFamily="34" charset="0"/>
              </a:rPr>
              <a:t>T</a:t>
            </a:r>
            <a:r>
              <a:rPr lang="en-US" sz="6000" dirty="0">
                <a:latin typeface="Berlin Sans FB Demi" pitchFamily="34" charset="0"/>
              </a:rPr>
              <a:t>AT</a:t>
            </a:r>
            <a:r>
              <a:rPr lang="id-ID" sz="6000" dirty="0">
                <a:latin typeface="Berlin Sans FB Demi" pitchFamily="34" charset="0"/>
              </a:rPr>
              <a:t>ISTI</a:t>
            </a:r>
            <a:r>
              <a:rPr lang="en-US" sz="6000" dirty="0">
                <a:latin typeface="Berlin Sans FB Demi" pitchFamily="34" charset="0"/>
              </a:rPr>
              <a:t>CS</a:t>
            </a:r>
            <a:br>
              <a:rPr lang="id-ID" sz="6000" dirty="0">
                <a:latin typeface="Berlin Sans FB Demi" pitchFamily="34" charset="0"/>
              </a:rPr>
            </a:br>
            <a:r>
              <a:rPr lang="id-ID" sz="6000" dirty="0">
                <a:latin typeface="Berlin Sans FB Demi" pitchFamily="34" charset="0"/>
              </a:rPr>
              <a:t>(</a:t>
            </a:r>
            <a:r>
              <a:rPr lang="en-US" sz="6000" dirty="0">
                <a:latin typeface="Berlin Sans FB Demi" pitchFamily="34" charset="0"/>
              </a:rPr>
              <a:t>BDG23443</a:t>
            </a:r>
            <a:r>
              <a:rPr lang="id-ID" sz="6000" dirty="0">
                <a:latin typeface="Berlin Sans FB Demi" pitchFamily="34" charset="0"/>
              </a:rPr>
              <a:t>)-4s</a:t>
            </a:r>
            <a:r>
              <a:rPr lang="id-ID" sz="6000" dirty="0">
                <a:latin typeface="Aharoni" pitchFamily="2" charset="-79"/>
                <a:cs typeface="Aharoni" pitchFamily="2" charset="-79"/>
              </a:rPr>
              <a:t>k</a:t>
            </a:r>
            <a:r>
              <a:rPr lang="id-ID" sz="6000" dirty="0">
                <a:latin typeface="Berlin Sans FB Demi" pitchFamily="34" charset="0"/>
                <a:cs typeface="Aharoni" pitchFamily="2" charset="-79"/>
              </a:rPr>
              <a:t>s </a:t>
            </a:r>
            <a:br>
              <a:rPr lang="id-ID" sz="6000" dirty="0"/>
            </a:br>
            <a:endParaRPr lang="en-US" sz="6000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505200"/>
            <a:ext cx="7239000" cy="1752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TRUFI MURDIANI, S</a:t>
            </a:r>
            <a:r>
              <a:rPr lang="id-ID" dirty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T.</a:t>
            </a:r>
            <a:r>
              <a:rPr lang="id-ID" dirty="0">
                <a:solidFill>
                  <a:srgbClr val="FF0000"/>
                </a:solidFill>
              </a:rPr>
              <a:t>, M.A.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id-ID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  <a:hlinkClick r:id="rId2"/>
              </a:rPr>
              <a:t>trufi</a:t>
            </a:r>
            <a:r>
              <a:rPr lang="id-ID" dirty="0">
                <a:solidFill>
                  <a:srgbClr val="FF0000"/>
                </a:solidFill>
                <a:hlinkClick r:id="rId2"/>
              </a:rPr>
              <a:t>murdian</a:t>
            </a:r>
            <a:r>
              <a:rPr lang="en-US" dirty="0">
                <a:solidFill>
                  <a:srgbClr val="FF0000"/>
                </a:solidFill>
                <a:hlinkClick r:id="rId2"/>
              </a:rPr>
              <a:t>i</a:t>
            </a:r>
            <a:r>
              <a:rPr lang="en-US" dirty="0">
                <a:hlinkClick r:id="rId2"/>
              </a:rPr>
              <a:t>@darmajaya.ac.id</a:t>
            </a:r>
            <a:endParaRPr lang="id-ID" dirty="0"/>
          </a:p>
          <a:p>
            <a:r>
              <a:rPr lang="id-ID" dirty="0">
                <a:solidFill>
                  <a:schemeClr val="accent3">
                    <a:lumMod val="50000"/>
                  </a:schemeClr>
                </a:solidFill>
              </a:rPr>
              <a:t>082184890458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Picture 3" descr="w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2734" y="4724400"/>
            <a:ext cx="500066" cy="500066"/>
          </a:xfrm>
          <a:prstGeom prst="rect">
            <a:avLst/>
          </a:prstGeom>
        </p:spPr>
      </p:pic>
      <p:pic>
        <p:nvPicPr>
          <p:cNvPr id="6" name="Picture 5" descr="email ok.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3423" y="4267200"/>
            <a:ext cx="351577" cy="260878"/>
          </a:xfrm>
          <a:prstGeom prst="rect">
            <a:avLst/>
          </a:prstGeom>
        </p:spPr>
      </p:pic>
      <p:pic>
        <p:nvPicPr>
          <p:cNvPr id="7" name="Picture 6" descr="woma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47840" y="3581400"/>
            <a:ext cx="438160" cy="5238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257800" y="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>
                <a:solidFill>
                  <a:schemeClr val="bg1"/>
                </a:solidFill>
              </a:rPr>
              <a:t>   IIB DARMAJAYA</a:t>
            </a:r>
          </a:p>
        </p:txBody>
      </p:sp>
      <p:pic>
        <p:nvPicPr>
          <p:cNvPr id="9" name="Picture 8" descr="Logo-Darmajaya-new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24400" y="-76200"/>
            <a:ext cx="767618" cy="7911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E62C1D-3A81-B75E-76F6-185A8F09439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5715000"/>
            <a:ext cx="2982521" cy="6096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4613469-A4BD-8C3D-A748-ED3AE620E03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00"/>
          <a:stretch/>
        </p:blipFill>
        <p:spPr>
          <a:xfrm>
            <a:off x="6705600" y="5533719"/>
            <a:ext cx="1781913" cy="943281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762000"/>
            <a:ext cx="8305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Berlin Sans FB Demi" pitchFamily="34" charset="0"/>
              </a:rPr>
              <a:t>KONTRAK KULIAH</a:t>
            </a:r>
            <a:r>
              <a:rPr lang="id-ID" sz="5400" dirty="0">
                <a:latin typeface="Berlin Sans FB Demi" pitchFamily="34" charset="0"/>
              </a:rPr>
              <a:t> </a:t>
            </a:r>
          </a:p>
          <a:p>
            <a:pPr algn="ctr"/>
            <a:r>
              <a:rPr lang="id-ID" dirty="0">
                <a:latin typeface="Berlin Sans FB Demi" pitchFamily="34" charset="0"/>
              </a:rPr>
              <a:t>(Tatap Muka &amp; Praktikum)</a:t>
            </a:r>
            <a:endParaRPr lang="en-US" dirty="0">
              <a:latin typeface="Berlin Sans FB Demi" pitchFamily="34" charset="0"/>
            </a:endParaRPr>
          </a:p>
          <a:p>
            <a:endParaRPr lang="en-US" dirty="0">
              <a:latin typeface="Berlin Sans FB Demi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KETERLAMBATAN 15 MENIT, MENIT KE-16-30 BOLEH MASUK TDK BOLEH ABSEN, MENIT KE-31 TIDAK BOLEH MASUK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IZIN 2X DENGAN PEMBERITAHUAN &amp; ADA SURAT, MISAL UNTUK LOMBA ATAU DARI TUGAS KANTOR/TITIP DI AKADEMIK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NO SANDALS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NO OBLONG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NO GADGET AT ALL</a:t>
            </a:r>
            <a:r>
              <a:rPr lang="id-ID" sz="2400" dirty="0">
                <a:latin typeface="Berlin Sans FB Demi" pitchFamily="34" charset="0"/>
              </a:rPr>
              <a:t> (saat tatap muka, kecuali presensi)</a:t>
            </a:r>
            <a:endParaRPr lang="en-US" sz="2400" dirty="0">
              <a:latin typeface="Berlin Sans FB Demi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RISE YOUR HAND UP BEFORE SAYS/ASK</a:t>
            </a:r>
            <a:r>
              <a:rPr lang="id-ID" sz="2400" dirty="0">
                <a:latin typeface="Berlin Sans FB Demi" pitchFamily="34" charset="0"/>
              </a:rPr>
              <a:t> </a:t>
            </a:r>
            <a:r>
              <a:rPr lang="en-US" sz="2400" dirty="0">
                <a:latin typeface="Berlin Sans FB Demi" pitchFamily="34" charset="0"/>
              </a:rPr>
              <a:t>SOMETHING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Berlin Sans FB Demi" pitchFamily="34" charset="0"/>
              </a:rPr>
              <a:t>JIKA MELAKUKAN KECURANGAN LANGSUNG “E”.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>
                <a:solidFill>
                  <a:schemeClr val="bg1"/>
                </a:solidFill>
              </a:rPr>
              <a:t> IIB DARMAJAYA</a:t>
            </a:r>
            <a:endParaRPr lang="id-ID" sz="2800" dirty="0"/>
          </a:p>
        </p:txBody>
      </p:sp>
      <p:pic>
        <p:nvPicPr>
          <p:cNvPr id="5" name="Picture 4" descr="Logo-Darmajaya-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-76199"/>
            <a:ext cx="685800" cy="7244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5800"/>
            <a:ext cx="739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Berlin Sans FB Demi" pitchFamily="34" charset="0"/>
              </a:rPr>
              <a:t>PENILAIAN</a:t>
            </a:r>
          </a:p>
          <a:p>
            <a:pPr algn="ctr"/>
            <a:endParaRPr lang="en-US" dirty="0">
              <a:latin typeface="Berlin Sans FB Demi" pitchFamily="34" charset="0"/>
            </a:endParaRPr>
          </a:p>
          <a:p>
            <a:pPr algn="ctr"/>
            <a:endParaRPr lang="en-US" dirty="0">
              <a:latin typeface="Berlin Sans FB Dem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>
                <a:solidFill>
                  <a:schemeClr val="bg1"/>
                </a:solidFill>
              </a:rPr>
              <a:t> IIB DARMAJAYA</a:t>
            </a:r>
            <a:endParaRPr lang="id-ID" sz="2800" dirty="0"/>
          </a:p>
        </p:txBody>
      </p:sp>
      <p:pic>
        <p:nvPicPr>
          <p:cNvPr id="5" name="Picture 4" descr="Logo-Darmajaya-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-76200"/>
            <a:ext cx="685800" cy="724436"/>
          </a:xfrm>
          <a:prstGeom prst="rect">
            <a:avLst/>
          </a:prstGeom>
        </p:spPr>
      </p:pic>
      <p:pic>
        <p:nvPicPr>
          <p:cNvPr id="6" name="Picture 5" descr="TEKNIS PENILA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676400"/>
            <a:ext cx="7734300" cy="4267200"/>
          </a:xfrm>
          <a:prstGeom prst="rect">
            <a:avLst/>
          </a:prstGeom>
        </p:spPr>
      </p:pic>
      <p:grpSp>
        <p:nvGrpSpPr>
          <p:cNvPr id="7" name="Google Shape;10693;p63"/>
          <p:cNvGrpSpPr>
            <a:grpSpLocks/>
          </p:cNvGrpSpPr>
          <p:nvPr/>
        </p:nvGrpSpPr>
        <p:grpSpPr bwMode="auto">
          <a:xfrm rot="-1262459">
            <a:off x="527329" y="5084595"/>
            <a:ext cx="393911" cy="459520"/>
            <a:chOff x="-17149475" y="3309200"/>
            <a:chExt cx="268600" cy="304825"/>
          </a:xfrm>
        </p:grpSpPr>
        <p:sp>
          <p:nvSpPr>
            <p:cNvPr id="8" name="Google Shape;10694;p63"/>
            <p:cNvSpPr>
              <a:spLocks noChangeArrowheads="1"/>
            </p:cNvSpPr>
            <p:nvPr/>
          </p:nvSpPr>
          <p:spPr bwMode="auto">
            <a:xfrm>
              <a:off x="-17021100" y="3309200"/>
              <a:ext cx="102425" cy="72475"/>
            </a:xfrm>
            <a:custGeom>
              <a:avLst/>
              <a:gdLst>
                <a:gd name="T0" fmla="*/ 0 w 4097"/>
                <a:gd name="T1" fmla="*/ 0 h 2899"/>
                <a:gd name="T2" fmla="*/ 4097 w 4097"/>
                <a:gd name="T3" fmla="*/ 2899 h 2899"/>
              </a:gdLst>
              <a:ahLst/>
              <a:cxnLst/>
              <a:rect l="T0" t="T1" r="T2" b="T3"/>
              <a:pathLst>
                <a:path w="4097" h="2899" extrusionOk="0">
                  <a:moveTo>
                    <a:pt x="1639" y="0"/>
                  </a:moveTo>
                  <a:cubicBezTo>
                    <a:pt x="914" y="0"/>
                    <a:pt x="284" y="441"/>
                    <a:pt x="1" y="1071"/>
                  </a:cubicBezTo>
                  <a:cubicBezTo>
                    <a:pt x="631" y="1418"/>
                    <a:pt x="1103" y="2111"/>
                    <a:pt x="1230" y="2898"/>
                  </a:cubicBezTo>
                  <a:cubicBezTo>
                    <a:pt x="1356" y="2867"/>
                    <a:pt x="1482" y="2835"/>
                    <a:pt x="1639" y="2835"/>
                  </a:cubicBezTo>
                  <a:cubicBezTo>
                    <a:pt x="2994" y="2835"/>
                    <a:pt x="4096" y="1733"/>
                    <a:pt x="4096" y="347"/>
                  </a:cubicBezTo>
                  <a:cubicBezTo>
                    <a:pt x="4096" y="158"/>
                    <a:pt x="3939" y="0"/>
                    <a:pt x="3750" y="0"/>
                  </a:cubicBezTo>
                  <a:close/>
                </a:path>
              </a:pathLst>
            </a:custGeom>
            <a:solidFill>
              <a:srgbClr val="5F7D95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endParaRPr lang="id-ID">
                <a:solidFill>
                  <a:srgbClr val="FFFF00"/>
                </a:solidFill>
              </a:endParaRPr>
            </a:p>
          </p:txBody>
        </p:sp>
        <p:sp>
          <p:nvSpPr>
            <p:cNvPr id="9" name="Google Shape;10695;p63"/>
            <p:cNvSpPr>
              <a:spLocks noChangeArrowheads="1"/>
            </p:cNvSpPr>
            <p:nvPr/>
          </p:nvSpPr>
          <p:spPr bwMode="auto">
            <a:xfrm>
              <a:off x="-17149475" y="3346200"/>
              <a:ext cx="268600" cy="267825"/>
            </a:xfrm>
            <a:custGeom>
              <a:avLst/>
              <a:gdLst>
                <a:gd name="T0" fmla="*/ 0 w 10744"/>
                <a:gd name="T1" fmla="*/ 0 h 10713"/>
                <a:gd name="T2" fmla="*/ 10744 w 10744"/>
                <a:gd name="T3" fmla="*/ 10713 h 10713"/>
              </a:gdLst>
              <a:ahLst/>
              <a:cxnLst/>
              <a:rect l="T0" t="T1" r="T2" b="T3"/>
              <a:pathLst>
                <a:path w="10744" h="10713" extrusionOk="0">
                  <a:moveTo>
                    <a:pt x="3939" y="1"/>
                  </a:moveTo>
                  <a:cubicBezTo>
                    <a:pt x="3718" y="1"/>
                    <a:pt x="3561" y="158"/>
                    <a:pt x="3561" y="379"/>
                  </a:cubicBezTo>
                  <a:cubicBezTo>
                    <a:pt x="3561" y="568"/>
                    <a:pt x="3718" y="725"/>
                    <a:pt x="3939" y="725"/>
                  </a:cubicBezTo>
                  <a:cubicBezTo>
                    <a:pt x="4506" y="725"/>
                    <a:pt x="4978" y="1198"/>
                    <a:pt x="4978" y="1797"/>
                  </a:cubicBezTo>
                  <a:lnTo>
                    <a:pt x="4978" y="2364"/>
                  </a:lnTo>
                  <a:cubicBezTo>
                    <a:pt x="4569" y="2206"/>
                    <a:pt x="4096" y="2143"/>
                    <a:pt x="3592" y="2143"/>
                  </a:cubicBezTo>
                  <a:cubicBezTo>
                    <a:pt x="1418" y="2143"/>
                    <a:pt x="1" y="3561"/>
                    <a:pt x="1" y="5735"/>
                  </a:cubicBezTo>
                  <a:cubicBezTo>
                    <a:pt x="1" y="8034"/>
                    <a:pt x="1576" y="10712"/>
                    <a:pt x="3592" y="10712"/>
                  </a:cubicBezTo>
                  <a:cubicBezTo>
                    <a:pt x="3813" y="10712"/>
                    <a:pt x="4002" y="10681"/>
                    <a:pt x="4254" y="10649"/>
                  </a:cubicBezTo>
                  <a:cubicBezTo>
                    <a:pt x="4632" y="10523"/>
                    <a:pt x="5002" y="10460"/>
                    <a:pt x="5372" y="10460"/>
                  </a:cubicBezTo>
                  <a:cubicBezTo>
                    <a:pt x="5742" y="10460"/>
                    <a:pt x="6112" y="10523"/>
                    <a:pt x="6491" y="10649"/>
                  </a:cubicBezTo>
                  <a:cubicBezTo>
                    <a:pt x="6680" y="10712"/>
                    <a:pt x="6932" y="10712"/>
                    <a:pt x="7152" y="10712"/>
                  </a:cubicBezTo>
                  <a:cubicBezTo>
                    <a:pt x="9168" y="10712"/>
                    <a:pt x="10744" y="8034"/>
                    <a:pt x="10744" y="5735"/>
                  </a:cubicBezTo>
                  <a:cubicBezTo>
                    <a:pt x="10649" y="3529"/>
                    <a:pt x="9294" y="2143"/>
                    <a:pt x="7121" y="2143"/>
                  </a:cubicBezTo>
                  <a:cubicBezTo>
                    <a:pt x="6617" y="2143"/>
                    <a:pt x="6144" y="2206"/>
                    <a:pt x="5703" y="2364"/>
                  </a:cubicBezTo>
                  <a:lnTo>
                    <a:pt x="5703" y="1797"/>
                  </a:lnTo>
                  <a:cubicBezTo>
                    <a:pt x="5703" y="788"/>
                    <a:pt x="4915" y="1"/>
                    <a:pt x="3939" y="1"/>
                  </a:cubicBezTo>
                  <a:close/>
                </a:path>
              </a:pathLst>
            </a:custGeom>
            <a:solidFill>
              <a:srgbClr val="5F7D95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endParaRPr lang="id-ID">
                <a:solidFill>
                  <a:srgbClr val="FFFF00"/>
                </a:solidFill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EE922A58-0046-5AB8-4FEC-7C0D3BAA7F2F}"/>
              </a:ext>
            </a:extLst>
          </p:cNvPr>
          <p:cNvSpPr/>
          <p:nvPr/>
        </p:nvSpPr>
        <p:spPr>
          <a:xfrm>
            <a:off x="6248400" y="3124200"/>
            <a:ext cx="2286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DC0DAD-0032-26DF-616C-F325E0DA6B9E}"/>
              </a:ext>
            </a:extLst>
          </p:cNvPr>
          <p:cNvSpPr txBox="1"/>
          <p:nvPr/>
        </p:nvSpPr>
        <p:spPr>
          <a:xfrm>
            <a:off x="6172200" y="3048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20</a:t>
            </a:r>
            <a:endParaRPr lang="en-ID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347B12-8163-37AA-64C8-162A73C30333}"/>
              </a:ext>
            </a:extLst>
          </p:cNvPr>
          <p:cNvSpPr txBox="1"/>
          <p:nvPr/>
        </p:nvSpPr>
        <p:spPr>
          <a:xfrm>
            <a:off x="6172200" y="3319790"/>
            <a:ext cx="53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20</a:t>
            </a:r>
            <a:endParaRPr lang="en-ID" sz="11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CD6382-9691-86FB-A34F-DFF013AFFC1F}"/>
              </a:ext>
            </a:extLst>
          </p:cNvPr>
          <p:cNvSpPr txBox="1"/>
          <p:nvPr/>
        </p:nvSpPr>
        <p:spPr>
          <a:xfrm>
            <a:off x="6172200" y="36245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20</a:t>
            </a:r>
            <a:endParaRPr lang="en-ID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935BCD-1972-2C56-FDE1-F79AA2CE97F8}"/>
              </a:ext>
            </a:extLst>
          </p:cNvPr>
          <p:cNvSpPr txBox="1"/>
          <p:nvPr/>
        </p:nvSpPr>
        <p:spPr>
          <a:xfrm>
            <a:off x="6172200" y="3886200"/>
            <a:ext cx="38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20</a:t>
            </a:r>
            <a:endParaRPr lang="en-ID" sz="11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CE2F99-E4F4-6C2F-8AB6-661EA155DE46}"/>
              </a:ext>
            </a:extLst>
          </p:cNvPr>
          <p:cNvSpPr txBox="1"/>
          <p:nvPr/>
        </p:nvSpPr>
        <p:spPr>
          <a:xfrm>
            <a:off x="6172200" y="4157990"/>
            <a:ext cx="38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20</a:t>
            </a:r>
            <a:endParaRPr lang="en-ID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85731"/>
            <a:ext cx="8382000" cy="5646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Berlin Sans FB Demi" pitchFamily="34" charset="0"/>
              </a:rPr>
              <a:t>SILABUS</a:t>
            </a:r>
          </a:p>
          <a:p>
            <a:endParaRPr lang="en-US" sz="2400" dirty="0">
              <a:latin typeface="Arial Black" pitchFamily="34" charset="0"/>
            </a:endParaRPr>
          </a:p>
          <a:p>
            <a:endParaRPr lang="id-ID" sz="24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id-ID" sz="2800" dirty="0">
                <a:latin typeface="Arial Black" pitchFamily="34" charset="0"/>
              </a:rPr>
              <a:t>WEEK </a:t>
            </a:r>
            <a:r>
              <a:rPr lang="en-US" sz="2800" dirty="0">
                <a:latin typeface="Arial Black" pitchFamily="34" charset="0"/>
              </a:rPr>
              <a:t>I :</a:t>
            </a:r>
            <a:r>
              <a:rPr lang="id-ID" sz="2800" dirty="0">
                <a:latin typeface="Arial Black" pitchFamily="34" charset="0"/>
              </a:rPr>
              <a:t> PENDAHULUAN, KONTRAK </a:t>
            </a:r>
          </a:p>
          <a:p>
            <a:pPr>
              <a:lnSpc>
                <a:spcPct val="80000"/>
              </a:lnSpc>
            </a:pPr>
            <a:r>
              <a:rPr lang="id-ID" sz="2800" dirty="0">
                <a:latin typeface="Arial Black" pitchFamily="34" charset="0"/>
              </a:rPr>
              <a:t>               KULIAH &amp; SILABUS  </a:t>
            </a:r>
          </a:p>
          <a:p>
            <a:pPr>
              <a:lnSpc>
                <a:spcPct val="80000"/>
              </a:lnSpc>
            </a:pPr>
            <a:r>
              <a:rPr lang="id-ID" sz="2800" dirty="0">
                <a:latin typeface="Arial Black" pitchFamily="34" charset="0"/>
              </a:rPr>
              <a:t>                </a:t>
            </a:r>
            <a:endParaRPr lang="en-US" sz="28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id-ID" sz="2800" dirty="0">
                <a:latin typeface="Arial Black" pitchFamily="34" charset="0"/>
              </a:rPr>
              <a:t>WEEK</a:t>
            </a:r>
            <a:r>
              <a:rPr lang="en-US" sz="2800" dirty="0">
                <a:latin typeface="Arial Black" pitchFamily="34" charset="0"/>
              </a:rPr>
              <a:t> 2: Variate &amp; Uji </a:t>
            </a:r>
            <a:r>
              <a:rPr lang="en-US" sz="2800" dirty="0" err="1">
                <a:latin typeface="Arial Black" pitchFamily="34" charset="0"/>
              </a:rPr>
              <a:t>Validitas</a:t>
            </a:r>
            <a:r>
              <a:rPr lang="en-US" sz="2800" dirty="0">
                <a:latin typeface="Arial Black" pitchFamily="34" charset="0"/>
              </a:rPr>
              <a:t> </a:t>
            </a:r>
            <a:r>
              <a:rPr lang="en-US" sz="2800" dirty="0" err="1">
                <a:latin typeface="Arial Black" pitchFamily="34" charset="0"/>
              </a:rPr>
              <a:t>serta</a:t>
            </a:r>
            <a:r>
              <a:rPr lang="en-US" sz="2800" dirty="0">
                <a:latin typeface="Arial Black" pitchFamily="34" charset="0"/>
              </a:rPr>
              <a:t>   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Arial Black" pitchFamily="34" charset="0"/>
              </a:rPr>
              <a:t>               </a:t>
            </a:r>
            <a:r>
              <a:rPr lang="en-US" sz="2800" dirty="0" err="1">
                <a:latin typeface="Arial Black" pitchFamily="34" charset="0"/>
              </a:rPr>
              <a:t>Reliabilitas</a:t>
            </a:r>
            <a:endParaRPr lang="en-US" sz="28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endParaRPr lang="id-ID" sz="28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id-ID" sz="2800" dirty="0">
                <a:latin typeface="Arial Black" pitchFamily="34" charset="0"/>
              </a:rPr>
              <a:t>WEEK </a:t>
            </a:r>
            <a:r>
              <a:rPr lang="en-US" sz="2800" dirty="0">
                <a:latin typeface="Arial Black" pitchFamily="34" charset="0"/>
              </a:rPr>
              <a:t>3: </a:t>
            </a:r>
            <a:r>
              <a:rPr lang="en-US" sz="2800" dirty="0" err="1">
                <a:latin typeface="Arial Black" pitchFamily="34" charset="0"/>
              </a:rPr>
              <a:t>Analisis</a:t>
            </a:r>
            <a:r>
              <a:rPr lang="en-US" sz="2800" dirty="0">
                <a:latin typeface="Arial Black" pitchFamily="34" charset="0"/>
              </a:rPr>
              <a:t> </a:t>
            </a:r>
            <a:r>
              <a:rPr lang="en-US" sz="2800" dirty="0" err="1">
                <a:latin typeface="Arial Black" pitchFamily="34" charset="0"/>
              </a:rPr>
              <a:t>Regresi</a:t>
            </a:r>
            <a:endParaRPr lang="en-US" sz="28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endParaRPr lang="en-US" sz="28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id-ID" sz="2800" dirty="0">
                <a:latin typeface="Arial Black" pitchFamily="34" charset="0"/>
              </a:rPr>
              <a:t>WEEK</a:t>
            </a:r>
            <a:r>
              <a:rPr lang="en-US" sz="2800" dirty="0">
                <a:latin typeface="Arial Black" pitchFamily="34" charset="0"/>
              </a:rPr>
              <a:t> </a:t>
            </a:r>
            <a:r>
              <a:rPr lang="id-ID" sz="2800" dirty="0">
                <a:latin typeface="Arial Black" pitchFamily="34" charset="0"/>
              </a:rPr>
              <a:t>4</a:t>
            </a:r>
            <a:r>
              <a:rPr lang="en-US" sz="2800" dirty="0">
                <a:latin typeface="Arial Black" pitchFamily="34" charset="0"/>
              </a:rPr>
              <a:t>: Applied SPSS</a:t>
            </a:r>
          </a:p>
          <a:p>
            <a:pPr>
              <a:lnSpc>
                <a:spcPct val="80000"/>
              </a:lnSpc>
            </a:pPr>
            <a:endParaRPr lang="id-ID" sz="28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endParaRPr lang="id-ID" sz="28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0" y="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>
                <a:solidFill>
                  <a:schemeClr val="bg1"/>
                </a:solidFill>
              </a:rPr>
              <a:t> IIB DARMAJAYA</a:t>
            </a:r>
            <a:endParaRPr lang="id-ID" sz="2800" dirty="0"/>
          </a:p>
        </p:txBody>
      </p:sp>
      <p:pic>
        <p:nvPicPr>
          <p:cNvPr id="4" name="Picture 3" descr="Logo-Darmajaya-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-76200"/>
            <a:ext cx="685800" cy="717245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229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d-ID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itchFamily="34" charset="0"/>
              </a:rPr>
              <a:t> 5: Applied SPSS (</a:t>
            </a:r>
            <a:r>
              <a:rPr lang="en-US" sz="2400" dirty="0" err="1">
                <a:latin typeface="Arial Black" pitchFamily="34" charset="0"/>
              </a:rPr>
              <a:t>Lanjutan</a:t>
            </a:r>
            <a:r>
              <a:rPr lang="en-US" sz="2400" dirty="0">
                <a:latin typeface="Arial Black" pitchFamily="34" charset="0"/>
              </a:rPr>
              <a:t> 1)</a:t>
            </a:r>
            <a:endParaRPr lang="id-ID" sz="2400" dirty="0">
              <a:latin typeface="Arial Black" pitchFamily="34" charset="0"/>
            </a:endParaRPr>
          </a:p>
          <a:p>
            <a:endParaRPr lang="en-US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itchFamily="34" charset="0"/>
              </a:rPr>
              <a:t> 6: Applied SPSS (</a:t>
            </a:r>
            <a:r>
              <a:rPr lang="en-US" sz="2400" dirty="0" err="1">
                <a:latin typeface="Arial Black" pitchFamily="34" charset="0"/>
              </a:rPr>
              <a:t>Lanjutan</a:t>
            </a:r>
            <a:r>
              <a:rPr lang="en-US" sz="2400" dirty="0">
                <a:latin typeface="Arial Black" pitchFamily="34" charset="0"/>
              </a:rPr>
              <a:t> 2)</a:t>
            </a:r>
            <a:endParaRPr lang="id-ID" sz="2400" dirty="0">
              <a:latin typeface="Arial Black" pitchFamily="34" charset="0"/>
            </a:endParaRPr>
          </a:p>
          <a:p>
            <a:endParaRPr lang="id-ID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itchFamily="34" charset="0"/>
              </a:rPr>
              <a:t> 7: </a:t>
            </a:r>
            <a:r>
              <a:rPr lang="en-US" sz="2400" dirty="0" err="1">
                <a:latin typeface="Arial Black" pitchFamily="34" charset="0"/>
              </a:rPr>
              <a:t>Pengantar</a:t>
            </a:r>
            <a:r>
              <a:rPr lang="en-US" sz="2400" dirty="0">
                <a:latin typeface="Arial Black" pitchFamily="34" charset="0"/>
              </a:rPr>
              <a:t> SMART PLS</a:t>
            </a:r>
            <a:endParaRPr lang="id-ID" sz="2400" dirty="0">
              <a:latin typeface="Arial Black" pitchFamily="34" charset="0"/>
            </a:endParaRPr>
          </a:p>
          <a:p>
            <a:endParaRPr lang="en-US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itchFamily="34" charset="0"/>
              </a:rPr>
              <a:t> 8:</a:t>
            </a:r>
            <a:r>
              <a:rPr lang="id-ID" sz="2400" dirty="0">
                <a:latin typeface="Arial Black" pitchFamily="34" charset="0"/>
              </a:rPr>
              <a:t> UTS</a:t>
            </a:r>
            <a:endParaRPr lang="en-US" sz="2400" dirty="0">
              <a:latin typeface="Arial Black" pitchFamily="34" charset="0"/>
            </a:endParaRPr>
          </a:p>
          <a:p>
            <a:endParaRPr lang="en-US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itchFamily="34" charset="0"/>
              </a:rPr>
              <a:t> 9: </a:t>
            </a:r>
            <a:r>
              <a:rPr lang="sv-SE" sz="2400" b="0" i="0" dirty="0">
                <a:effectLst/>
                <a:latin typeface="Arial Black" panose="020B0A04020102020204" pitchFamily="34" charset="0"/>
              </a:rPr>
              <a:t>Pola-pola hubungan (relationship) </a:t>
            </a:r>
          </a:p>
          <a:p>
            <a:r>
              <a:rPr lang="sv-SE" sz="2400" dirty="0">
                <a:latin typeface="Arial Black" panose="020B0A04020102020204" pitchFamily="34" charset="0"/>
              </a:rPr>
              <a:t>               </a:t>
            </a:r>
            <a:r>
              <a:rPr lang="sv-SE" sz="2400" b="0" i="0" dirty="0">
                <a:effectLst/>
                <a:latin typeface="Arial Black" panose="020B0A04020102020204" pitchFamily="34" charset="0"/>
              </a:rPr>
              <a:t>antar variabel dalam smart PLS</a:t>
            </a:r>
          </a:p>
          <a:p>
            <a:endParaRPr lang="sv-SE" sz="2400" dirty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anose="020B0A04020102020204" pitchFamily="34" charset="0"/>
              </a:rPr>
              <a:t> 10: 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Uji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asumsi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model</a:t>
            </a:r>
          </a:p>
          <a:p>
            <a:endParaRPr lang="en-ID" sz="2400" dirty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anose="020B0A04020102020204" pitchFamily="34" charset="0"/>
              </a:rPr>
              <a:t> 11: I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mport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data dan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menyusun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variabel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</a:t>
            </a:r>
          </a:p>
          <a:p>
            <a:r>
              <a:rPr lang="en-ID" sz="2400" dirty="0">
                <a:latin typeface="Arial Black" panose="020B0A04020102020204" pitchFamily="34" charset="0"/>
              </a:rPr>
              <a:t>                 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endogen dan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eksogen</a:t>
            </a:r>
            <a:endParaRPr lang="id-ID" sz="2400" dirty="0">
              <a:latin typeface="Arial Black" pitchFamily="34" charset="0"/>
            </a:endParaRPr>
          </a:p>
          <a:p>
            <a:endParaRPr lang="id-ID" sz="2400" dirty="0">
              <a:latin typeface="Arial Black" pitchFamily="34" charset="0"/>
            </a:endParaRPr>
          </a:p>
          <a:p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0200" y="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>
                <a:solidFill>
                  <a:schemeClr val="bg1"/>
                </a:solidFill>
              </a:rPr>
              <a:t> IIB DARMAJAYA</a:t>
            </a:r>
            <a:endParaRPr lang="id-ID" sz="2800" dirty="0"/>
          </a:p>
        </p:txBody>
      </p:sp>
      <p:pic>
        <p:nvPicPr>
          <p:cNvPr id="4" name="Picture 3" descr="Logo-Darmajaya-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-76200"/>
            <a:ext cx="685800" cy="7244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363915"/>
            <a:ext cx="88392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d-ID" sz="2400" dirty="0">
              <a:latin typeface="Arial Black" pitchFamily="34" charset="0"/>
            </a:endParaRPr>
          </a:p>
          <a:p>
            <a:endParaRPr lang="id-ID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anose="020B0A04020102020204" pitchFamily="34" charset="0"/>
              </a:rPr>
              <a:t> 12: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Outer Model</a:t>
            </a:r>
            <a:endParaRPr lang="en-US" sz="2400" dirty="0">
              <a:latin typeface="Arial Black" panose="020B0A04020102020204" pitchFamily="34" charset="0"/>
            </a:endParaRPr>
          </a:p>
          <a:p>
            <a:endParaRPr lang="en-US" sz="2400" dirty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>WEEK </a:t>
            </a:r>
            <a:r>
              <a:rPr lang="en-US" sz="2400" dirty="0">
                <a:latin typeface="Arial Black" panose="020B0A04020102020204" pitchFamily="34" charset="0"/>
              </a:rPr>
              <a:t>13: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Bootstrapping</a:t>
            </a:r>
            <a:endParaRPr lang="en-US" sz="2400" dirty="0">
              <a:latin typeface="Arial Black" panose="020B0A04020102020204" pitchFamily="34" charset="0"/>
            </a:endParaRPr>
          </a:p>
          <a:p>
            <a:endParaRPr lang="en-US" sz="2400" dirty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>WEEK</a:t>
            </a:r>
            <a:r>
              <a:rPr lang="en-US" sz="2400" dirty="0">
                <a:latin typeface="Arial Black" panose="020B0A04020102020204" pitchFamily="34" charset="0"/>
              </a:rPr>
              <a:t> 14: 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Multidimensional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Scalling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(MDS) </a:t>
            </a:r>
          </a:p>
          <a:p>
            <a:r>
              <a:rPr lang="en-ID" sz="2400" dirty="0">
                <a:latin typeface="Arial Black" panose="020B0A04020102020204" pitchFamily="34" charset="0"/>
              </a:rPr>
              <a:t>                 </a:t>
            </a:r>
            <a:r>
              <a:rPr lang="en-ID" sz="2400" dirty="0" err="1">
                <a:latin typeface="Arial Black" panose="020B0A04020102020204" pitchFamily="34" charset="0"/>
              </a:rPr>
              <a:t>d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engan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400" dirty="0">
                <a:latin typeface="Arial Black" panose="020B0A04020102020204" pitchFamily="34" charset="0"/>
              </a:rPr>
              <a:t>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PSS dan CA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Analisys</a:t>
            </a:r>
            <a:endParaRPr lang="id-ID" sz="2400" dirty="0">
              <a:latin typeface="Arial Black" panose="020B0A04020102020204" pitchFamily="34" charset="0"/>
            </a:endParaRPr>
          </a:p>
          <a:p>
            <a:endParaRPr lang="en-US" sz="2400" dirty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>WEEK</a:t>
            </a:r>
            <a:r>
              <a:rPr lang="en-US" sz="2400" dirty="0">
                <a:latin typeface="Arial Black" panose="020B0A04020102020204" pitchFamily="34" charset="0"/>
              </a:rPr>
              <a:t> 15: </a:t>
            </a:r>
            <a:r>
              <a:rPr lang="en-US" sz="2400" b="0" i="0" dirty="0">
                <a:effectLst/>
                <a:latin typeface="Arial Black" panose="020B0A04020102020204" pitchFamily="34" charset="0"/>
              </a:rPr>
              <a:t>CHAID Analysis </a:t>
            </a:r>
            <a:r>
              <a:rPr lang="en-US" sz="2400" b="0" i="0" dirty="0" err="1">
                <a:effectLst/>
                <a:latin typeface="Arial Black" panose="020B0A04020102020204" pitchFamily="34" charset="0"/>
              </a:rPr>
              <a:t>atau</a:t>
            </a:r>
            <a:r>
              <a:rPr lang="en-US" sz="24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US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US" sz="2400" b="0" i="0" dirty="0">
                <a:effectLst/>
                <a:latin typeface="Arial Black" panose="020B0A04020102020204" pitchFamily="34" charset="0"/>
              </a:rPr>
              <a:t> 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                 C</a:t>
            </a:r>
            <a:r>
              <a:rPr lang="en-US" sz="2400" b="0" i="0" dirty="0">
                <a:effectLst/>
                <a:latin typeface="Arial Black" panose="020B0A04020102020204" pitchFamily="34" charset="0"/>
              </a:rPr>
              <a:t>hi Square,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Faktor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dan </a:t>
            </a:r>
          </a:p>
          <a:p>
            <a:r>
              <a:rPr lang="en-ID" sz="2400" dirty="0">
                <a:latin typeface="Arial Black" panose="020B0A04020102020204" pitchFamily="34" charset="0"/>
              </a:rPr>
              <a:t>                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Klaster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,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Diskriminan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  </a:t>
            </a:r>
          </a:p>
          <a:p>
            <a:r>
              <a:rPr lang="en-ID" sz="2400" dirty="0">
                <a:latin typeface="Arial Black" panose="020B0A04020102020204" pitchFamily="34" charset="0"/>
              </a:rPr>
              <a:t>                 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dan </a:t>
            </a:r>
            <a:r>
              <a:rPr lang="en-ID" sz="2400" b="0" i="0" dirty="0" err="1">
                <a:effectLst/>
                <a:latin typeface="Arial Black" panose="020B0A04020102020204" pitchFamily="34" charset="0"/>
              </a:rPr>
              <a:t>Analisis</a:t>
            </a:r>
            <a:r>
              <a:rPr lang="en-ID" sz="2400" b="0" i="0" dirty="0">
                <a:effectLst/>
                <a:latin typeface="Arial Black" panose="020B0A04020102020204" pitchFamily="34" charset="0"/>
              </a:rPr>
              <a:t> Survival</a:t>
            </a:r>
            <a:endParaRPr lang="id-ID" sz="2400" dirty="0">
              <a:latin typeface="Arial Black" pitchFamily="34" charset="0"/>
            </a:endParaRPr>
          </a:p>
          <a:p>
            <a:endParaRPr lang="id-ID" sz="2400" dirty="0">
              <a:latin typeface="Arial Black" pitchFamily="34" charset="0"/>
            </a:endParaRPr>
          </a:p>
          <a:p>
            <a:r>
              <a:rPr lang="id-ID" sz="2400" dirty="0">
                <a:latin typeface="Arial Black" pitchFamily="34" charset="0"/>
              </a:rPr>
              <a:t>WEEK</a:t>
            </a:r>
            <a:r>
              <a:rPr lang="en-US" sz="2400" dirty="0">
                <a:latin typeface="Arial Black" pitchFamily="34" charset="0"/>
              </a:rPr>
              <a:t> 1</a:t>
            </a:r>
            <a:r>
              <a:rPr lang="id-ID" sz="2400" dirty="0">
                <a:latin typeface="Arial Black" pitchFamily="34" charset="0"/>
              </a:rPr>
              <a:t>6</a:t>
            </a:r>
            <a:r>
              <a:rPr lang="en-US" sz="2400" dirty="0">
                <a:latin typeface="Arial Black" pitchFamily="34" charset="0"/>
              </a:rPr>
              <a:t>: </a:t>
            </a:r>
            <a:r>
              <a:rPr lang="id-ID" sz="2400" dirty="0">
                <a:latin typeface="Arial Black" pitchFamily="34" charset="0"/>
              </a:rPr>
              <a:t>UAS</a:t>
            </a:r>
          </a:p>
          <a:p>
            <a:endParaRPr lang="id-ID" sz="2000" dirty="0">
              <a:latin typeface="Arial Black" pitchFamily="34" charset="0"/>
            </a:endParaRPr>
          </a:p>
          <a:p>
            <a:r>
              <a:rPr lang="id-ID" dirty="0">
                <a:latin typeface="Arial Black" pitchFamily="34" charset="0"/>
              </a:rPr>
              <a:t>        </a:t>
            </a:r>
          </a:p>
          <a:p>
            <a:r>
              <a:rPr lang="id-ID" dirty="0">
                <a:latin typeface="Arial Black" pitchFamily="34" charset="0"/>
              </a:rPr>
              <a:t>	            </a:t>
            </a:r>
            <a:endParaRPr lang="en-US" dirty="0">
              <a:latin typeface="Arial Black" pitchFamily="34" charset="0"/>
            </a:endParaRPr>
          </a:p>
          <a:p>
            <a:endParaRPr lang="en-US" sz="24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>
                <a:solidFill>
                  <a:schemeClr val="bg1"/>
                </a:solidFill>
              </a:rPr>
              <a:t> IIB DARMAJAYA</a:t>
            </a:r>
            <a:endParaRPr lang="id-ID" sz="2800" dirty="0"/>
          </a:p>
        </p:txBody>
      </p:sp>
      <p:pic>
        <p:nvPicPr>
          <p:cNvPr id="5" name="Picture 4" descr="Logo-Darmajaya-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 flipV="1">
            <a:off x="4762401" y="-76199"/>
            <a:ext cx="699288" cy="738684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2057400"/>
            <a:ext cx="982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TERIMA KASIH</a:t>
            </a:r>
          </a:p>
          <a:p>
            <a:pPr algn="ctr"/>
            <a:r>
              <a:rPr lang="id-ID" sz="6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THANK YOU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0" y="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>
                <a:solidFill>
                  <a:schemeClr val="bg1"/>
                </a:solidFill>
              </a:rPr>
              <a:t> IIB DARMAJAYA</a:t>
            </a:r>
            <a:endParaRPr lang="id-ID" sz="2800" dirty="0"/>
          </a:p>
        </p:txBody>
      </p:sp>
      <p:pic>
        <p:nvPicPr>
          <p:cNvPr id="5" name="Picture 4" descr="Logo-Darmajaya-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-76200"/>
            <a:ext cx="666750" cy="7043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PRODUCT KNOWLEDG BUDIDAYA PERIKANAN D3 final_2(1)</Template>
  <TotalTime>540</TotalTime>
  <Words>292</Words>
  <Application>Microsoft Office PowerPoint</Application>
  <PresentationFormat>On-screen Show (4:3)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Aharoni</vt:lpstr>
      <vt:lpstr>Arial</vt:lpstr>
      <vt:lpstr>Arial Black</vt:lpstr>
      <vt:lpstr>Berlin Sans FB Demi</vt:lpstr>
      <vt:lpstr>Calibri</vt:lpstr>
      <vt:lpstr>Custom Design</vt:lpstr>
      <vt:lpstr>APPLIED STATISTICS (BDG23443)-4sks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LAB1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lab-07</dc:creator>
  <cp:lastModifiedBy>Trufi_Murdiani</cp:lastModifiedBy>
  <cp:revision>184</cp:revision>
  <dcterms:created xsi:type="dcterms:W3CDTF">2016-10-31T18:37:20Z</dcterms:created>
  <dcterms:modified xsi:type="dcterms:W3CDTF">2024-03-26T15:08:24Z</dcterms:modified>
</cp:coreProperties>
</file>