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465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4968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280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204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54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4009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58558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947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836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80735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6559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3C95C-4364-4866-B94A-92631A438EDA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E27F2-DD5E-4E9A-8A31-6C1C23026AC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406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/>
          <a:lstStyle/>
          <a:p>
            <a:r>
              <a:rPr lang="id-ID" b="1" dirty="0" smtClean="0"/>
              <a:t>MANAJEMEN RISIKO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Pertemuan 5-6</a:t>
            </a:r>
            <a:endParaRPr lang="id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7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0400" y="457200"/>
            <a:ext cx="3210791" cy="749596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2400" b="1" spc="-4" dirty="0">
                <a:solidFill>
                  <a:srgbClr val="000000"/>
                </a:solidFill>
              </a:rPr>
              <a:t>IDENTIFIKASI</a:t>
            </a:r>
            <a:endParaRPr sz="2400" b="1" dirty="0"/>
          </a:p>
          <a:p>
            <a:pPr marL="11397"/>
            <a:r>
              <a:rPr sz="2400" b="1" spc="-4" dirty="0">
                <a:solidFill>
                  <a:srgbClr val="000000"/>
                </a:solidFill>
              </a:rPr>
              <a:t>SUMBER-SUMBER</a:t>
            </a:r>
            <a:r>
              <a:rPr sz="2400" b="1" spc="-40" dirty="0">
                <a:solidFill>
                  <a:srgbClr val="000000"/>
                </a:solidFill>
              </a:rPr>
              <a:t> </a:t>
            </a:r>
            <a:r>
              <a:rPr sz="2400" b="1" spc="-4" dirty="0">
                <a:solidFill>
                  <a:srgbClr val="000000"/>
                </a:solidFill>
              </a:rPr>
              <a:t>RISIKO</a:t>
            </a:r>
            <a:endParaRPr sz="2400" b="1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10</a:t>
            </a:fld>
            <a:endParaRPr spc="-4" dirty="0"/>
          </a:p>
        </p:txBody>
      </p:sp>
      <p:sp>
        <p:nvSpPr>
          <p:cNvPr id="3" name="object 3"/>
          <p:cNvSpPr txBox="1"/>
          <p:nvPr/>
        </p:nvSpPr>
        <p:spPr>
          <a:xfrm>
            <a:off x="972126" y="1523103"/>
            <a:ext cx="7106804" cy="4112658"/>
          </a:xfrm>
          <a:prstGeom prst="rect">
            <a:avLst/>
          </a:prstGeom>
        </p:spPr>
        <p:txBody>
          <a:bodyPr vert="horz" wrap="square" lIns="0" tIns="67812" rIns="0" bIns="0" rtlCol="0">
            <a:spAutoFit/>
          </a:bodyPr>
          <a:lstStyle/>
          <a:p>
            <a:pPr marL="318546" marR="152720" indent="-307718" algn="just">
              <a:lnSpc>
                <a:spcPct val="80200"/>
              </a:lnSpc>
              <a:spcBef>
                <a:spcPts val="534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9115" algn="l"/>
              </a:tabLst>
            </a:pPr>
            <a:r>
              <a:rPr sz="1900" spc="-4" dirty="0">
                <a:latin typeface="Arial"/>
                <a:cs typeface="Arial"/>
              </a:rPr>
              <a:t>LINGKUNGAN </a:t>
            </a:r>
            <a:r>
              <a:rPr sz="1900" dirty="0">
                <a:latin typeface="Arial"/>
                <a:cs typeface="Arial"/>
              </a:rPr>
              <a:t>FISIK: </a:t>
            </a:r>
            <a:r>
              <a:rPr sz="1900" spc="-9" dirty="0">
                <a:latin typeface="Arial"/>
                <a:cs typeface="Arial"/>
              </a:rPr>
              <a:t>bangunan yang </a:t>
            </a:r>
            <a:r>
              <a:rPr sz="1900" spc="-4" dirty="0">
                <a:latin typeface="Arial"/>
                <a:cs typeface="Arial"/>
              </a:rPr>
              <a:t>dimakan </a:t>
            </a:r>
            <a:r>
              <a:rPr sz="1900" spc="-9" dirty="0">
                <a:latin typeface="Arial"/>
                <a:cs typeface="Arial"/>
              </a:rPr>
              <a:t>usia sehingga  menjadi rapuh, sungai yang </a:t>
            </a:r>
            <a:r>
              <a:rPr sz="1900" spc="-4" dirty="0">
                <a:latin typeface="Arial"/>
                <a:cs typeface="Arial"/>
              </a:rPr>
              <a:t>bisa </a:t>
            </a:r>
            <a:r>
              <a:rPr sz="1900" spc="-9" dirty="0">
                <a:latin typeface="Arial"/>
                <a:cs typeface="Arial"/>
              </a:rPr>
              <a:t>menyebabkan banjir, gempa  </a:t>
            </a:r>
            <a:r>
              <a:rPr sz="1900" spc="-4" dirty="0">
                <a:latin typeface="Arial"/>
                <a:cs typeface="Arial"/>
              </a:rPr>
              <a:t>bumi, </a:t>
            </a:r>
            <a:r>
              <a:rPr sz="1900" spc="-9" dirty="0">
                <a:latin typeface="Arial"/>
                <a:cs typeface="Arial"/>
              </a:rPr>
              <a:t>badai, </a:t>
            </a:r>
            <a:r>
              <a:rPr sz="1900" spc="-4" dirty="0">
                <a:latin typeface="Arial"/>
                <a:cs typeface="Arial"/>
              </a:rPr>
              <a:t>topan, </a:t>
            </a:r>
            <a:r>
              <a:rPr sz="1900" spc="-9" dirty="0">
                <a:latin typeface="Arial"/>
                <a:cs typeface="Arial"/>
              </a:rPr>
              <a:t>vandalism</a:t>
            </a:r>
            <a:r>
              <a:rPr sz="1900" spc="22" dirty="0">
                <a:latin typeface="Arial"/>
                <a:cs typeface="Arial"/>
              </a:rPr>
              <a:t> </a:t>
            </a:r>
            <a:r>
              <a:rPr sz="1900" spc="-9" dirty="0">
                <a:latin typeface="Arial"/>
                <a:cs typeface="Arial"/>
              </a:rPr>
              <a:t>(pengrusakan).</a:t>
            </a:r>
            <a:endParaRPr sz="1900">
              <a:latin typeface="Arial"/>
              <a:cs typeface="Arial"/>
            </a:endParaRPr>
          </a:p>
          <a:p>
            <a:pPr marL="318546" marR="4559" indent="-307718">
              <a:lnSpc>
                <a:spcPct val="80200"/>
              </a:lnSpc>
              <a:spcBef>
                <a:spcPts val="462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1900" spc="-4" dirty="0">
                <a:latin typeface="Arial"/>
                <a:cs typeface="Arial"/>
              </a:rPr>
              <a:t>LINGKUNGAN </a:t>
            </a:r>
            <a:r>
              <a:rPr sz="1900" dirty="0">
                <a:latin typeface="Arial"/>
                <a:cs typeface="Arial"/>
              </a:rPr>
              <a:t>SOSIAL: </a:t>
            </a:r>
            <a:r>
              <a:rPr sz="1900" spc="-4" dirty="0">
                <a:latin typeface="Arial"/>
                <a:cs typeface="Arial"/>
              </a:rPr>
              <a:t>kerusuhan sosial, demonstrasi, konflik  </a:t>
            </a:r>
            <a:r>
              <a:rPr sz="1900" spc="-9" dirty="0">
                <a:latin typeface="Arial"/>
                <a:cs typeface="Arial"/>
              </a:rPr>
              <a:t>dengan masyarakat local, pemogokan pegawai, pencurian,  perampokan.</a:t>
            </a:r>
            <a:endParaRPr sz="1900">
              <a:latin typeface="Arial"/>
              <a:cs typeface="Arial"/>
            </a:endParaRPr>
          </a:p>
          <a:p>
            <a:pPr marL="318546" marR="39889" indent="-307718" algn="just">
              <a:lnSpc>
                <a:spcPct val="80200"/>
              </a:lnSpc>
              <a:spcBef>
                <a:spcPts val="457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9115" algn="l"/>
              </a:tabLst>
            </a:pPr>
            <a:r>
              <a:rPr sz="1900" spc="-4" dirty="0">
                <a:latin typeface="Arial"/>
                <a:cs typeface="Arial"/>
              </a:rPr>
              <a:t>LINGKUNGAN POLITIK: </a:t>
            </a:r>
            <a:r>
              <a:rPr sz="1900" spc="-9" dirty="0">
                <a:latin typeface="Arial"/>
                <a:cs typeface="Arial"/>
              </a:rPr>
              <a:t>perubahan perundangan, perubahan  peraturan, </a:t>
            </a:r>
            <a:r>
              <a:rPr sz="1900" spc="-4" dirty="0">
                <a:latin typeface="Arial"/>
                <a:cs typeface="Arial"/>
              </a:rPr>
              <a:t>konflik antar </a:t>
            </a:r>
            <a:r>
              <a:rPr sz="1900" spc="-9" dirty="0">
                <a:latin typeface="Arial"/>
                <a:cs typeface="Arial"/>
              </a:rPr>
              <a:t>Negara yang mendorong </a:t>
            </a:r>
            <a:r>
              <a:rPr sz="1900" spc="-4" dirty="0">
                <a:latin typeface="Arial"/>
                <a:cs typeface="Arial"/>
              </a:rPr>
              <a:t>boikot </a:t>
            </a:r>
            <a:r>
              <a:rPr sz="1900" spc="-9" dirty="0">
                <a:latin typeface="Arial"/>
                <a:cs typeface="Arial"/>
              </a:rPr>
              <a:t>produk  perusahaan.</a:t>
            </a:r>
            <a:endParaRPr sz="1900">
              <a:latin typeface="Arial"/>
              <a:cs typeface="Arial"/>
            </a:endParaRPr>
          </a:p>
          <a:p>
            <a:pPr marL="318546" marR="710602" indent="-307718">
              <a:lnSpc>
                <a:spcPct val="80000"/>
              </a:lnSpc>
              <a:spcBef>
                <a:spcPts val="462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1900" spc="-4" dirty="0">
                <a:latin typeface="Arial"/>
                <a:cs typeface="Arial"/>
              </a:rPr>
              <a:t>LINGKUNGAN LEGAL: </a:t>
            </a:r>
            <a:r>
              <a:rPr sz="1900" spc="-9" dirty="0">
                <a:latin typeface="Arial"/>
                <a:cs typeface="Arial"/>
              </a:rPr>
              <a:t>gugatan karena gagal mematuhi  </a:t>
            </a:r>
            <a:r>
              <a:rPr sz="1900" spc="-4" dirty="0">
                <a:latin typeface="Arial"/>
                <a:cs typeface="Arial"/>
              </a:rPr>
              <a:t>peraturan dan </a:t>
            </a:r>
            <a:r>
              <a:rPr sz="1900" spc="-9" dirty="0">
                <a:latin typeface="Arial"/>
                <a:cs typeface="Arial"/>
              </a:rPr>
              <a:t>perundangan yang</a:t>
            </a:r>
            <a:r>
              <a:rPr sz="1900" spc="-4" dirty="0">
                <a:latin typeface="Arial"/>
                <a:cs typeface="Arial"/>
              </a:rPr>
              <a:t> </a:t>
            </a:r>
            <a:r>
              <a:rPr sz="1900" spc="-9" dirty="0">
                <a:latin typeface="Arial"/>
                <a:cs typeface="Arial"/>
              </a:rPr>
              <a:t>berlaku</a:t>
            </a:r>
            <a:endParaRPr sz="1900">
              <a:latin typeface="Arial"/>
              <a:cs typeface="Arial"/>
            </a:endParaRPr>
          </a:p>
          <a:p>
            <a:pPr marL="318546" marR="161267" indent="-307718">
              <a:lnSpc>
                <a:spcPct val="80200"/>
              </a:lnSpc>
              <a:spcBef>
                <a:spcPts val="457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1900" spc="-4" dirty="0">
                <a:latin typeface="Arial"/>
                <a:cs typeface="Arial"/>
              </a:rPr>
              <a:t>LINGKUNGAN OPERASIONAL: kecelakaan kerja, kerusakan  mesin, </a:t>
            </a:r>
            <a:r>
              <a:rPr sz="1900" spc="-9" dirty="0">
                <a:latin typeface="Arial"/>
                <a:cs typeface="Arial"/>
              </a:rPr>
              <a:t>kegagalan </a:t>
            </a:r>
            <a:r>
              <a:rPr sz="1900" spc="-4" dirty="0">
                <a:latin typeface="Arial"/>
                <a:cs typeface="Arial"/>
              </a:rPr>
              <a:t>sistem computer, </a:t>
            </a:r>
            <a:r>
              <a:rPr sz="1900" spc="-9" dirty="0">
                <a:latin typeface="Arial"/>
                <a:cs typeface="Arial"/>
              </a:rPr>
              <a:t>serangan </a:t>
            </a:r>
            <a:r>
              <a:rPr sz="1900" spc="-4" dirty="0">
                <a:latin typeface="Arial"/>
                <a:cs typeface="Arial"/>
              </a:rPr>
              <a:t>virus </a:t>
            </a:r>
            <a:r>
              <a:rPr sz="1900" spc="-9" dirty="0">
                <a:latin typeface="Arial"/>
                <a:cs typeface="Arial"/>
              </a:rPr>
              <a:t>terhadap  </a:t>
            </a:r>
            <a:r>
              <a:rPr sz="1900" spc="-4" dirty="0">
                <a:latin typeface="Arial"/>
                <a:cs typeface="Arial"/>
              </a:rPr>
              <a:t>komputer</a:t>
            </a:r>
            <a:endParaRPr sz="1900">
              <a:latin typeface="Arial"/>
              <a:cs typeface="Arial"/>
            </a:endParaRPr>
          </a:p>
          <a:p>
            <a:pPr marL="318546" marR="243326" indent="-307718">
              <a:lnSpc>
                <a:spcPts val="1822"/>
              </a:lnSpc>
              <a:spcBef>
                <a:spcPts val="440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1900" spc="-4" dirty="0">
                <a:latin typeface="Arial"/>
                <a:cs typeface="Arial"/>
              </a:rPr>
              <a:t>LINGKUNGAN EKONOMI: kelesuan </a:t>
            </a:r>
            <a:r>
              <a:rPr sz="1900" spc="-9" dirty="0">
                <a:latin typeface="Arial"/>
                <a:cs typeface="Arial"/>
              </a:rPr>
              <a:t>ekonomi </a:t>
            </a:r>
            <a:r>
              <a:rPr sz="1900" spc="-4" dirty="0">
                <a:latin typeface="Arial"/>
                <a:cs typeface="Arial"/>
              </a:rPr>
              <a:t>(resesi), inflasi  </a:t>
            </a:r>
            <a:r>
              <a:rPr sz="1900" spc="-9" dirty="0">
                <a:latin typeface="Arial"/>
                <a:cs typeface="Arial"/>
              </a:rPr>
              <a:t>yang </a:t>
            </a:r>
            <a:r>
              <a:rPr sz="1900" spc="-4" dirty="0">
                <a:latin typeface="Arial"/>
                <a:cs typeface="Arial"/>
              </a:rPr>
              <a:t>tidak</a:t>
            </a:r>
            <a:r>
              <a:rPr sz="1900" spc="4" dirty="0">
                <a:latin typeface="Arial"/>
                <a:cs typeface="Arial"/>
              </a:rPr>
              <a:t> </a:t>
            </a:r>
            <a:r>
              <a:rPr sz="1900" spc="-9" dirty="0">
                <a:latin typeface="Arial"/>
                <a:cs typeface="Arial"/>
              </a:rPr>
              <a:t>terkendali.</a:t>
            </a:r>
            <a:endParaRPr sz="19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3794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5000" y="533400"/>
            <a:ext cx="4372264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2700" b="1" spc="-4" dirty="0">
                <a:solidFill>
                  <a:srgbClr val="000000"/>
                </a:solidFill>
              </a:rPr>
              <a:t>IDENTIFIKASI</a:t>
            </a:r>
            <a:endParaRPr sz="2700" b="1" dirty="0"/>
          </a:p>
          <a:p>
            <a:pPr marL="11397"/>
            <a:r>
              <a:rPr sz="2700" b="1" spc="-4" dirty="0">
                <a:solidFill>
                  <a:srgbClr val="000000"/>
                </a:solidFill>
              </a:rPr>
              <a:t>SUMBER-SUMBER</a:t>
            </a:r>
            <a:r>
              <a:rPr sz="2700" b="1" spc="-45" dirty="0">
                <a:solidFill>
                  <a:srgbClr val="000000"/>
                </a:solidFill>
              </a:rPr>
              <a:t> </a:t>
            </a:r>
            <a:r>
              <a:rPr sz="2700" b="1" spc="-4" dirty="0">
                <a:solidFill>
                  <a:srgbClr val="000000"/>
                </a:solidFill>
              </a:rPr>
              <a:t>RISIKO</a:t>
            </a:r>
            <a:endParaRPr sz="2700" b="1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11</a:t>
            </a:fld>
            <a:endParaRPr spc="-4" dirty="0"/>
          </a:p>
        </p:txBody>
      </p:sp>
      <p:sp>
        <p:nvSpPr>
          <p:cNvPr id="3" name="object 3"/>
          <p:cNvSpPr txBox="1"/>
          <p:nvPr/>
        </p:nvSpPr>
        <p:spPr>
          <a:xfrm>
            <a:off x="1110672" y="1657573"/>
            <a:ext cx="7020791" cy="3282687"/>
          </a:xfrm>
          <a:prstGeom prst="rect">
            <a:avLst/>
          </a:prstGeom>
        </p:spPr>
        <p:txBody>
          <a:bodyPr vert="horz" wrap="square" lIns="0" tIns="67812" rIns="0" bIns="0" rtlCol="0">
            <a:spAutoFit/>
          </a:bodyPr>
          <a:lstStyle/>
          <a:p>
            <a:pPr marL="318546" marR="111690" indent="-307718">
              <a:lnSpc>
                <a:spcPct val="80200"/>
              </a:lnSpc>
              <a:spcBef>
                <a:spcPts val="534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1900" spc="-4" dirty="0">
                <a:latin typeface="Arial"/>
                <a:cs typeface="Arial"/>
              </a:rPr>
              <a:t>KONSUMEN </a:t>
            </a:r>
            <a:r>
              <a:rPr sz="1900" dirty="0">
                <a:latin typeface="Arial"/>
                <a:cs typeface="Arial"/>
              </a:rPr>
              <a:t>: </a:t>
            </a:r>
            <a:r>
              <a:rPr sz="1900" spc="-9" dirty="0">
                <a:latin typeface="Arial"/>
                <a:cs typeface="Arial"/>
              </a:rPr>
              <a:t>keluhan dari </a:t>
            </a:r>
            <a:r>
              <a:rPr sz="1900" spc="-4" dirty="0">
                <a:latin typeface="Arial"/>
                <a:cs typeface="Arial"/>
              </a:rPr>
              <a:t>konsumen </a:t>
            </a:r>
            <a:r>
              <a:rPr sz="1900" spc="-9" dirty="0">
                <a:latin typeface="Arial"/>
                <a:cs typeface="Arial"/>
              </a:rPr>
              <a:t>yang mengakibatkan  </a:t>
            </a:r>
            <a:r>
              <a:rPr sz="1900" spc="-4" dirty="0">
                <a:latin typeface="Arial"/>
                <a:cs typeface="Arial"/>
              </a:rPr>
              <a:t>kekecewaan dan tidak </a:t>
            </a:r>
            <a:r>
              <a:rPr sz="1900" spc="-9" dirty="0">
                <a:latin typeface="Arial"/>
                <a:cs typeface="Arial"/>
              </a:rPr>
              <a:t>mau </a:t>
            </a:r>
            <a:r>
              <a:rPr sz="1900" spc="-4" dirty="0">
                <a:latin typeface="Arial"/>
                <a:cs typeface="Arial"/>
              </a:rPr>
              <a:t>lagi membeli </a:t>
            </a:r>
            <a:r>
              <a:rPr sz="1900" spc="-9" dirty="0">
                <a:latin typeface="Arial"/>
                <a:cs typeface="Arial"/>
              </a:rPr>
              <a:t>produk perusahaan,  </a:t>
            </a:r>
            <a:r>
              <a:rPr sz="1900" spc="-4" dirty="0">
                <a:latin typeface="Arial"/>
                <a:cs typeface="Arial"/>
              </a:rPr>
              <a:t>konsumen merasa </a:t>
            </a:r>
            <a:r>
              <a:rPr sz="1900" spc="-9" dirty="0">
                <a:latin typeface="Arial"/>
                <a:cs typeface="Arial"/>
              </a:rPr>
              <a:t>dirugikan </a:t>
            </a:r>
            <a:r>
              <a:rPr sz="1900" spc="-4" dirty="0">
                <a:latin typeface="Arial"/>
                <a:cs typeface="Arial"/>
              </a:rPr>
              <a:t>kemudian menuntut</a:t>
            </a:r>
            <a:r>
              <a:rPr sz="1900" spc="-13" dirty="0">
                <a:latin typeface="Arial"/>
                <a:cs typeface="Arial"/>
              </a:rPr>
              <a:t> </a:t>
            </a:r>
            <a:r>
              <a:rPr sz="1900" spc="-9" dirty="0">
                <a:latin typeface="Arial"/>
                <a:cs typeface="Arial"/>
              </a:rPr>
              <a:t>perusahaan</a:t>
            </a:r>
            <a:endParaRPr sz="1900">
              <a:latin typeface="Arial"/>
              <a:cs typeface="Arial"/>
            </a:endParaRPr>
          </a:p>
          <a:p>
            <a:pPr marL="318546" marR="123657" indent="-307718">
              <a:lnSpc>
                <a:spcPts val="1822"/>
              </a:lnSpc>
              <a:spcBef>
                <a:spcPts val="440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1900" spc="-4" dirty="0">
                <a:latin typeface="Arial"/>
                <a:cs typeface="Arial"/>
              </a:rPr>
              <a:t>SUPLIER </a:t>
            </a:r>
            <a:r>
              <a:rPr sz="1900" dirty="0">
                <a:latin typeface="Arial"/>
                <a:cs typeface="Arial"/>
              </a:rPr>
              <a:t>: </a:t>
            </a:r>
            <a:r>
              <a:rPr sz="1900" spc="-9" dirty="0">
                <a:latin typeface="Arial"/>
                <a:cs typeface="Arial"/>
              </a:rPr>
              <a:t>pasokan </a:t>
            </a:r>
            <a:r>
              <a:rPr sz="1900" spc="-4" dirty="0">
                <a:latin typeface="Arial"/>
                <a:cs typeface="Arial"/>
              </a:rPr>
              <a:t>dari </a:t>
            </a:r>
            <a:r>
              <a:rPr sz="1900" spc="-9" dirty="0">
                <a:latin typeface="Arial"/>
                <a:cs typeface="Arial"/>
              </a:rPr>
              <a:t>supplier </a:t>
            </a:r>
            <a:r>
              <a:rPr sz="1900" spc="-4" dirty="0">
                <a:latin typeface="Arial"/>
                <a:cs typeface="Arial"/>
              </a:rPr>
              <a:t>tidak datang sesuai </a:t>
            </a:r>
            <a:r>
              <a:rPr sz="1900" spc="-9" dirty="0">
                <a:latin typeface="Arial"/>
                <a:cs typeface="Arial"/>
              </a:rPr>
              <a:t>dengan  yang diharapkan </a:t>
            </a:r>
            <a:r>
              <a:rPr sz="1900" spc="-4" dirty="0">
                <a:latin typeface="Arial"/>
                <a:cs typeface="Arial"/>
              </a:rPr>
              <a:t>(terlambat atau spesifikasinya</a:t>
            </a:r>
            <a:r>
              <a:rPr sz="1900" spc="13" dirty="0">
                <a:latin typeface="Arial"/>
                <a:cs typeface="Arial"/>
              </a:rPr>
              <a:t> </a:t>
            </a:r>
            <a:r>
              <a:rPr sz="1900" spc="-9" dirty="0">
                <a:latin typeface="Arial"/>
                <a:cs typeface="Arial"/>
              </a:rPr>
              <a:t>berbeda)</a:t>
            </a:r>
            <a:endParaRPr sz="1900">
              <a:latin typeface="Arial"/>
              <a:cs typeface="Arial"/>
            </a:endParaRPr>
          </a:p>
          <a:p>
            <a:pPr marL="318546" marR="4559" indent="-307718">
              <a:lnSpc>
                <a:spcPct val="80300"/>
              </a:lnSpc>
              <a:spcBef>
                <a:spcPts val="457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1900" dirty="0">
                <a:latin typeface="Arial"/>
                <a:cs typeface="Arial"/>
              </a:rPr>
              <a:t>PESAING : </a:t>
            </a:r>
            <a:r>
              <a:rPr sz="1900" spc="-9" dirty="0">
                <a:latin typeface="Arial"/>
                <a:cs typeface="Arial"/>
              </a:rPr>
              <a:t>pesaing </a:t>
            </a:r>
            <a:r>
              <a:rPr sz="1900" spc="-4" dirty="0">
                <a:latin typeface="Arial"/>
                <a:cs typeface="Arial"/>
              </a:rPr>
              <a:t>meluncurkan </a:t>
            </a:r>
            <a:r>
              <a:rPr sz="1900" spc="-9" dirty="0">
                <a:latin typeface="Arial"/>
                <a:cs typeface="Arial"/>
              </a:rPr>
              <a:t>produk </a:t>
            </a:r>
            <a:r>
              <a:rPr sz="1900" spc="-4" dirty="0">
                <a:latin typeface="Arial"/>
                <a:cs typeface="Arial"/>
              </a:rPr>
              <a:t>baru </a:t>
            </a:r>
            <a:r>
              <a:rPr sz="1900" spc="-9" dirty="0">
                <a:latin typeface="Arial"/>
                <a:cs typeface="Arial"/>
              </a:rPr>
              <a:t>yang </a:t>
            </a:r>
            <a:r>
              <a:rPr sz="1900" spc="-4" dirty="0">
                <a:latin typeface="Arial"/>
                <a:cs typeface="Arial"/>
              </a:rPr>
              <a:t>lebih </a:t>
            </a:r>
            <a:r>
              <a:rPr sz="1900" spc="-9" dirty="0">
                <a:latin typeface="Arial"/>
                <a:cs typeface="Arial"/>
              </a:rPr>
              <a:t>baik,  pesaing menurunkan harga yang </a:t>
            </a:r>
            <a:r>
              <a:rPr sz="1900" spc="-4" dirty="0">
                <a:latin typeface="Arial"/>
                <a:cs typeface="Arial"/>
              </a:rPr>
              <a:t>bisa </a:t>
            </a:r>
            <a:r>
              <a:rPr sz="1900" spc="-9" dirty="0">
                <a:latin typeface="Arial"/>
                <a:cs typeface="Arial"/>
              </a:rPr>
              <a:t>mengakibatkan  persaingan harga yang </a:t>
            </a:r>
            <a:r>
              <a:rPr sz="1900" spc="-4" dirty="0">
                <a:latin typeface="Arial"/>
                <a:cs typeface="Arial"/>
              </a:rPr>
              <a:t>menurunkan </a:t>
            </a:r>
            <a:r>
              <a:rPr sz="1900" spc="-9" dirty="0">
                <a:latin typeface="Arial"/>
                <a:cs typeface="Arial"/>
              </a:rPr>
              <a:t>tingkat keuntungan  perusahaan</a:t>
            </a:r>
            <a:endParaRPr sz="1900">
              <a:latin typeface="Arial"/>
              <a:cs typeface="Arial"/>
            </a:endParaRPr>
          </a:p>
          <a:p>
            <a:pPr marL="318546" marR="126506" indent="-307718">
              <a:lnSpc>
                <a:spcPct val="80300"/>
              </a:lnSpc>
              <a:spcBef>
                <a:spcPts val="453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1900" spc="-4" dirty="0">
                <a:latin typeface="Arial"/>
                <a:cs typeface="Arial"/>
              </a:rPr>
              <a:t>REGULATOR </a:t>
            </a:r>
            <a:r>
              <a:rPr sz="1900" dirty="0">
                <a:latin typeface="Arial"/>
                <a:cs typeface="Arial"/>
              </a:rPr>
              <a:t>: </a:t>
            </a:r>
            <a:r>
              <a:rPr sz="1900" spc="-9" dirty="0">
                <a:latin typeface="Arial"/>
                <a:cs typeface="Arial"/>
              </a:rPr>
              <a:t>perusahaan gagal mematuhi peraturan </a:t>
            </a:r>
            <a:r>
              <a:rPr sz="1900" spc="-4" dirty="0">
                <a:latin typeface="Arial"/>
                <a:cs typeface="Arial"/>
              </a:rPr>
              <a:t>atau  </a:t>
            </a:r>
            <a:r>
              <a:rPr sz="1900" spc="-9" dirty="0">
                <a:latin typeface="Arial"/>
                <a:cs typeface="Arial"/>
              </a:rPr>
              <a:t>perundangan yang berlaku, perubahan perundangan yang  </a:t>
            </a:r>
            <a:r>
              <a:rPr sz="1900" spc="-4" dirty="0">
                <a:latin typeface="Arial"/>
                <a:cs typeface="Arial"/>
              </a:rPr>
              <a:t>berlaku </a:t>
            </a:r>
            <a:r>
              <a:rPr sz="1900" spc="-9" dirty="0">
                <a:latin typeface="Arial"/>
                <a:cs typeface="Arial"/>
              </a:rPr>
              <a:t>yang mengakibatkan perusahaan </a:t>
            </a:r>
            <a:r>
              <a:rPr sz="1900" spc="-4" dirty="0">
                <a:latin typeface="Arial"/>
                <a:cs typeface="Arial"/>
              </a:rPr>
              <a:t>merugi </a:t>
            </a:r>
            <a:r>
              <a:rPr sz="1900" spc="-9" dirty="0">
                <a:latin typeface="Arial"/>
                <a:cs typeface="Arial"/>
              </a:rPr>
              <a:t>(misal upah  </a:t>
            </a:r>
            <a:r>
              <a:rPr sz="1900" spc="-4" dirty="0">
                <a:latin typeface="Arial"/>
                <a:cs typeface="Arial"/>
              </a:rPr>
              <a:t>minimum </a:t>
            </a:r>
            <a:r>
              <a:rPr sz="1900" spc="-9" dirty="0">
                <a:latin typeface="Arial"/>
                <a:cs typeface="Arial"/>
              </a:rPr>
              <a:t>naik, </a:t>
            </a:r>
            <a:r>
              <a:rPr sz="1900" spc="-4" dirty="0">
                <a:latin typeface="Arial"/>
                <a:cs typeface="Arial"/>
              </a:rPr>
              <a:t>aturan </a:t>
            </a:r>
            <a:r>
              <a:rPr sz="1900" spc="-9" dirty="0">
                <a:latin typeface="Arial"/>
                <a:cs typeface="Arial"/>
              </a:rPr>
              <a:t>pesangon,</a:t>
            </a:r>
            <a:r>
              <a:rPr sz="1900" spc="18" dirty="0">
                <a:latin typeface="Arial"/>
                <a:cs typeface="Arial"/>
              </a:rPr>
              <a:t> </a:t>
            </a:r>
            <a:r>
              <a:rPr sz="1900" spc="-4" dirty="0">
                <a:latin typeface="Arial"/>
                <a:cs typeface="Arial"/>
              </a:rPr>
              <a:t>dsb).</a:t>
            </a:r>
            <a:endParaRPr sz="19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6090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5581" y="902379"/>
            <a:ext cx="5908964" cy="473173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3000" b="1" spc="-4" dirty="0">
                <a:solidFill>
                  <a:srgbClr val="000000"/>
                </a:solidFill>
              </a:rPr>
              <a:t>ANALISIS </a:t>
            </a:r>
            <a:r>
              <a:rPr sz="3000" b="1" dirty="0">
                <a:solidFill>
                  <a:srgbClr val="000000"/>
                </a:solidFill>
              </a:rPr>
              <a:t>LAPORAN</a:t>
            </a:r>
            <a:r>
              <a:rPr sz="3000" b="1" spc="-81" dirty="0">
                <a:solidFill>
                  <a:srgbClr val="000000"/>
                </a:solidFill>
              </a:rPr>
              <a:t> </a:t>
            </a:r>
            <a:r>
              <a:rPr sz="3000" b="1" dirty="0">
                <a:solidFill>
                  <a:srgbClr val="000000"/>
                </a:solidFill>
              </a:rPr>
              <a:t>KEUANGAN</a:t>
            </a:r>
            <a:endParaRPr sz="3000" b="1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12</a:t>
            </a:fld>
            <a:endParaRPr spc="-4" dirty="0"/>
          </a:p>
        </p:txBody>
      </p:sp>
      <p:sp>
        <p:nvSpPr>
          <p:cNvPr id="3" name="object 3"/>
          <p:cNvSpPr txBox="1"/>
          <p:nvPr/>
        </p:nvSpPr>
        <p:spPr>
          <a:xfrm>
            <a:off x="1249218" y="1498898"/>
            <a:ext cx="6597650" cy="4007474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318546" marR="4559" indent="-307718">
              <a:spcBef>
                <a:spcPts val="90"/>
              </a:spcBef>
              <a:buClr>
                <a:srgbClr val="320065"/>
              </a:buClr>
              <a:buSzPct val="70000"/>
              <a:buFont typeface="Wingdings"/>
              <a:buChar char=""/>
              <a:tabLst>
                <a:tab pos="318546" algn="l"/>
                <a:tab pos="319115" algn="l"/>
              </a:tabLst>
            </a:pPr>
            <a:endParaRPr sz="2700" spc="-4" dirty="0" smtClean="0">
              <a:latin typeface="Arial"/>
              <a:cs typeface="Arial"/>
            </a:endParaRPr>
          </a:p>
          <a:p>
            <a:pPr marL="318546" marR="4559" indent="-307718">
              <a:spcBef>
                <a:spcPts val="90"/>
              </a:spcBef>
              <a:buClr>
                <a:srgbClr val="320065"/>
              </a:buClr>
              <a:buSzPct val="7000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700" spc="-4" dirty="0" err="1" smtClean="0">
                <a:latin typeface="Arial"/>
                <a:cs typeface="Arial"/>
              </a:rPr>
              <a:t>Melihat</a:t>
            </a:r>
            <a:r>
              <a:rPr sz="2700" spc="-4" dirty="0" smtClean="0">
                <a:latin typeface="Arial"/>
                <a:cs typeface="Arial"/>
              </a:rPr>
              <a:t> </a:t>
            </a:r>
            <a:r>
              <a:rPr sz="2700" spc="-4" dirty="0">
                <a:latin typeface="Arial"/>
                <a:cs typeface="Arial"/>
              </a:rPr>
              <a:t>rekening-rekening </a:t>
            </a:r>
            <a:r>
              <a:rPr sz="2700" dirty="0">
                <a:latin typeface="Arial"/>
                <a:cs typeface="Arial"/>
              </a:rPr>
              <a:t>dalam</a:t>
            </a:r>
            <a:r>
              <a:rPr sz="2700" spc="-102" dirty="0">
                <a:latin typeface="Arial"/>
                <a:cs typeface="Arial"/>
              </a:rPr>
              <a:t> </a:t>
            </a:r>
            <a:r>
              <a:rPr sz="2700" spc="-9" dirty="0">
                <a:latin typeface="Arial"/>
                <a:cs typeface="Arial"/>
              </a:rPr>
              <a:t>laporan  keuangan</a:t>
            </a:r>
            <a:endParaRPr sz="2700" dirty="0">
              <a:latin typeface="Arial"/>
              <a:cs typeface="Arial"/>
            </a:endParaRPr>
          </a:p>
          <a:p>
            <a:pPr marL="318546" marR="266689" indent="-307718">
              <a:spcBef>
                <a:spcPts val="655"/>
              </a:spcBef>
              <a:buClr>
                <a:srgbClr val="320065"/>
              </a:buClr>
              <a:buSzPct val="7000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700" spc="-9" dirty="0">
                <a:latin typeface="Arial"/>
                <a:cs typeface="Arial"/>
              </a:rPr>
              <a:t>Menganalisis </a:t>
            </a:r>
            <a:r>
              <a:rPr sz="2700" spc="-4" dirty="0">
                <a:latin typeface="Arial"/>
                <a:cs typeface="Arial"/>
              </a:rPr>
              <a:t>risiko-risiko yang </a:t>
            </a:r>
            <a:r>
              <a:rPr sz="2700" spc="-9" dirty="0">
                <a:latin typeface="Arial"/>
                <a:cs typeface="Arial"/>
              </a:rPr>
              <a:t>bisa  </a:t>
            </a:r>
            <a:r>
              <a:rPr sz="2700" spc="-4" dirty="0">
                <a:latin typeface="Arial"/>
                <a:cs typeface="Arial"/>
              </a:rPr>
              <a:t>muncul </a:t>
            </a:r>
            <a:r>
              <a:rPr sz="2700" spc="-9" dirty="0">
                <a:latin typeface="Arial"/>
                <a:cs typeface="Arial"/>
              </a:rPr>
              <a:t>dari </a:t>
            </a:r>
            <a:r>
              <a:rPr sz="2700" spc="-4" dirty="0">
                <a:latin typeface="Arial"/>
                <a:cs typeface="Arial"/>
              </a:rPr>
              <a:t>rekening-rekening</a:t>
            </a:r>
            <a:r>
              <a:rPr sz="2700" spc="-49" dirty="0">
                <a:latin typeface="Arial"/>
                <a:cs typeface="Arial"/>
              </a:rPr>
              <a:t> </a:t>
            </a:r>
            <a:r>
              <a:rPr sz="2700" spc="-4" dirty="0">
                <a:latin typeface="Arial"/>
                <a:cs typeface="Arial"/>
              </a:rPr>
              <a:t>tersebut</a:t>
            </a:r>
            <a:endParaRPr sz="2700" dirty="0">
              <a:latin typeface="Arial"/>
              <a:cs typeface="Arial"/>
            </a:endParaRPr>
          </a:p>
          <a:p>
            <a:pPr marL="318546" marR="606889" indent="-307718">
              <a:spcBef>
                <a:spcPts val="646"/>
              </a:spcBef>
              <a:buClr>
                <a:srgbClr val="320065"/>
              </a:buClr>
              <a:buSzPct val="7000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700" spc="-4" dirty="0">
                <a:latin typeface="Arial"/>
                <a:cs typeface="Arial"/>
              </a:rPr>
              <a:t>Misal, kas. Risiko apa saja yang </a:t>
            </a:r>
            <a:r>
              <a:rPr sz="2700" spc="-9" dirty="0">
                <a:latin typeface="Arial"/>
                <a:cs typeface="Arial"/>
              </a:rPr>
              <a:t>bisa  </a:t>
            </a:r>
            <a:r>
              <a:rPr sz="2700" spc="-4" dirty="0">
                <a:latin typeface="Arial"/>
                <a:cs typeface="Arial"/>
              </a:rPr>
              <a:t>muncul </a:t>
            </a:r>
            <a:r>
              <a:rPr sz="2700" spc="-9" dirty="0">
                <a:latin typeface="Arial"/>
                <a:cs typeface="Arial"/>
              </a:rPr>
              <a:t>dari </a:t>
            </a:r>
            <a:r>
              <a:rPr sz="2700" spc="-4" dirty="0">
                <a:latin typeface="Arial"/>
                <a:cs typeface="Arial"/>
              </a:rPr>
              <a:t>kas</a:t>
            </a:r>
            <a:r>
              <a:rPr sz="2700" spc="-13" dirty="0">
                <a:latin typeface="Arial"/>
                <a:cs typeface="Arial"/>
              </a:rPr>
              <a:t> </a:t>
            </a:r>
            <a:r>
              <a:rPr sz="2700" spc="-4" dirty="0">
                <a:latin typeface="Arial"/>
                <a:cs typeface="Arial"/>
              </a:rPr>
              <a:t>tersebut</a:t>
            </a:r>
            <a:r>
              <a:rPr sz="2700" spc="-4" dirty="0">
                <a:latin typeface="Arial"/>
                <a:cs typeface="Arial"/>
              </a:rPr>
              <a:t>??</a:t>
            </a:r>
            <a:endParaRPr sz="2700" dirty="0">
              <a:latin typeface="Arial"/>
              <a:cs typeface="Arial"/>
            </a:endParaRPr>
          </a:p>
          <a:p>
            <a:pPr marL="318546" marR="95165" indent="-307718">
              <a:spcBef>
                <a:spcPts val="646"/>
              </a:spcBef>
              <a:buClr>
                <a:srgbClr val="320065"/>
              </a:buClr>
              <a:buSzPct val="7000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700" spc="-4" dirty="0">
                <a:latin typeface="Arial"/>
                <a:cs typeface="Arial"/>
              </a:rPr>
              <a:t>Misal, hutang. Risiko </a:t>
            </a:r>
            <a:r>
              <a:rPr sz="2700" spc="-9" dirty="0">
                <a:latin typeface="Arial"/>
                <a:cs typeface="Arial"/>
              </a:rPr>
              <a:t>apa </a:t>
            </a:r>
            <a:r>
              <a:rPr sz="2700" spc="-4" dirty="0">
                <a:latin typeface="Arial"/>
                <a:cs typeface="Arial"/>
              </a:rPr>
              <a:t>saja yang bisa  muncul </a:t>
            </a:r>
            <a:r>
              <a:rPr sz="2700" spc="-9" dirty="0">
                <a:latin typeface="Arial"/>
                <a:cs typeface="Arial"/>
              </a:rPr>
              <a:t>dari </a:t>
            </a:r>
            <a:r>
              <a:rPr sz="2700" spc="-4" dirty="0">
                <a:latin typeface="Arial"/>
                <a:cs typeface="Arial"/>
              </a:rPr>
              <a:t>hutang</a:t>
            </a:r>
            <a:r>
              <a:rPr sz="2700" spc="-4" dirty="0">
                <a:latin typeface="Arial"/>
                <a:cs typeface="Arial"/>
              </a:rPr>
              <a:t>??</a:t>
            </a:r>
            <a:endParaRPr sz="2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6839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7400" y="457200"/>
            <a:ext cx="3353955" cy="425824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2700" spc="-4" dirty="0">
                <a:solidFill>
                  <a:srgbClr val="000000"/>
                </a:solidFill>
              </a:rPr>
              <a:t>ANALISIS</a:t>
            </a:r>
            <a:r>
              <a:rPr sz="2700" spc="-49" dirty="0">
                <a:solidFill>
                  <a:srgbClr val="000000"/>
                </a:solidFill>
              </a:rPr>
              <a:t> </a:t>
            </a:r>
            <a:r>
              <a:rPr sz="2700" spc="-4" dirty="0">
                <a:solidFill>
                  <a:srgbClr val="000000"/>
                </a:solidFill>
              </a:rPr>
              <a:t>KONTRAK</a:t>
            </a:r>
            <a:endParaRPr sz="2700" dirty="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13</a:t>
            </a:fld>
            <a:endParaRPr spc="-4" dirty="0"/>
          </a:p>
        </p:txBody>
      </p:sp>
      <p:sp>
        <p:nvSpPr>
          <p:cNvPr id="3" name="object 3"/>
          <p:cNvSpPr txBox="1"/>
          <p:nvPr/>
        </p:nvSpPr>
        <p:spPr>
          <a:xfrm>
            <a:off x="838200" y="1381909"/>
            <a:ext cx="7303076" cy="3869489"/>
          </a:xfrm>
          <a:prstGeom prst="rect">
            <a:avLst/>
          </a:prstGeom>
        </p:spPr>
        <p:txBody>
          <a:bodyPr vert="horz" wrap="square" lIns="0" tIns="76930" rIns="0" bIns="0" rtlCol="0">
            <a:spAutoFit/>
          </a:bodyPr>
          <a:lstStyle/>
          <a:p>
            <a:pPr marL="318546" marR="4559" indent="-307718">
              <a:lnSpc>
                <a:spcPct val="79900"/>
              </a:lnSpc>
              <a:spcBef>
                <a:spcPts val="606"/>
              </a:spcBef>
              <a:buClr>
                <a:srgbClr val="320065"/>
              </a:buClr>
              <a:buSzPct val="70833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200" spc="-4" dirty="0">
                <a:latin typeface="Arial"/>
                <a:cs typeface="Arial"/>
              </a:rPr>
              <a:t>Analisis kontrak bertujuan </a:t>
            </a:r>
            <a:r>
              <a:rPr sz="2200" dirty="0">
                <a:latin typeface="Arial"/>
                <a:cs typeface="Arial"/>
              </a:rPr>
              <a:t>melihat </a:t>
            </a:r>
            <a:r>
              <a:rPr sz="2200" spc="-4" dirty="0">
                <a:latin typeface="Arial"/>
                <a:cs typeface="Arial"/>
              </a:rPr>
              <a:t>risiko </a:t>
            </a:r>
            <a:r>
              <a:rPr sz="2200" dirty="0">
                <a:latin typeface="Arial"/>
                <a:cs typeface="Arial"/>
              </a:rPr>
              <a:t>yang </a:t>
            </a:r>
            <a:r>
              <a:rPr sz="2200" spc="-4" dirty="0">
                <a:latin typeface="Arial"/>
                <a:cs typeface="Arial"/>
              </a:rPr>
              <a:t>bisa  </a:t>
            </a:r>
            <a:r>
              <a:rPr sz="2200" dirty="0">
                <a:latin typeface="Arial"/>
                <a:cs typeface="Arial"/>
              </a:rPr>
              <a:t>muncul </a:t>
            </a:r>
            <a:r>
              <a:rPr sz="2200" spc="-4" dirty="0">
                <a:latin typeface="Arial"/>
                <a:cs typeface="Arial"/>
              </a:rPr>
              <a:t>karena </a:t>
            </a:r>
            <a:r>
              <a:rPr sz="2200" dirty="0">
                <a:latin typeface="Arial"/>
                <a:cs typeface="Arial"/>
              </a:rPr>
              <a:t>kontrak </a:t>
            </a:r>
            <a:r>
              <a:rPr sz="2200" spc="-4" dirty="0">
                <a:latin typeface="Arial"/>
                <a:cs typeface="Arial"/>
              </a:rPr>
              <a:t>tertentu. Risiko ini </a:t>
            </a:r>
            <a:r>
              <a:rPr sz="2200" dirty="0">
                <a:latin typeface="Arial"/>
                <a:cs typeface="Arial"/>
              </a:rPr>
              <a:t>lebih </a:t>
            </a:r>
            <a:r>
              <a:rPr sz="2200" spc="-4" dirty="0">
                <a:latin typeface="Arial"/>
                <a:cs typeface="Arial"/>
              </a:rPr>
              <a:t>berkaitan  </a:t>
            </a:r>
            <a:r>
              <a:rPr sz="2200" dirty="0">
                <a:latin typeface="Arial"/>
                <a:cs typeface="Arial"/>
              </a:rPr>
              <a:t>dengan </a:t>
            </a:r>
            <a:r>
              <a:rPr sz="2200" spc="-4" dirty="0">
                <a:latin typeface="Arial"/>
                <a:cs typeface="Arial"/>
              </a:rPr>
              <a:t>risiko tuntutan hukum. Spesifikasi </a:t>
            </a:r>
            <a:r>
              <a:rPr sz="2200" dirty="0">
                <a:latin typeface="Arial"/>
                <a:cs typeface="Arial"/>
              </a:rPr>
              <a:t>kontrak </a:t>
            </a:r>
            <a:r>
              <a:rPr sz="2200" spc="-4" dirty="0">
                <a:latin typeface="Arial"/>
                <a:cs typeface="Arial"/>
              </a:rPr>
              <a:t>yang  tidak </a:t>
            </a:r>
            <a:r>
              <a:rPr sz="2200" dirty="0">
                <a:latin typeface="Arial"/>
                <a:cs typeface="Arial"/>
              </a:rPr>
              <a:t>menyeluruh </a:t>
            </a:r>
            <a:r>
              <a:rPr sz="2200" spc="-4" dirty="0">
                <a:latin typeface="Arial"/>
                <a:cs typeface="Arial"/>
              </a:rPr>
              <a:t>bisa </a:t>
            </a:r>
            <a:r>
              <a:rPr sz="2200" dirty="0">
                <a:latin typeface="Arial"/>
                <a:cs typeface="Arial"/>
              </a:rPr>
              <a:t>menimbulkan celah-celah yang  </a:t>
            </a:r>
            <a:r>
              <a:rPr sz="2200" spc="-4" dirty="0">
                <a:latin typeface="Arial"/>
                <a:cs typeface="Arial"/>
              </a:rPr>
              <a:t>bisa </a:t>
            </a:r>
            <a:r>
              <a:rPr sz="2200" dirty="0">
                <a:latin typeface="Arial"/>
                <a:cs typeface="Arial"/>
              </a:rPr>
              <a:t>dimanfaatkan </a:t>
            </a:r>
            <a:r>
              <a:rPr sz="2200" spc="-4" dirty="0">
                <a:latin typeface="Arial"/>
                <a:cs typeface="Arial"/>
              </a:rPr>
              <a:t>oleh pihak yang tidak </a:t>
            </a:r>
            <a:r>
              <a:rPr sz="2200" dirty="0">
                <a:latin typeface="Arial"/>
                <a:cs typeface="Arial"/>
              </a:rPr>
              <a:t>bertanggung  jawab. </a:t>
            </a:r>
            <a:r>
              <a:rPr sz="2200" spc="-4" dirty="0">
                <a:latin typeface="Arial"/>
                <a:cs typeface="Arial"/>
              </a:rPr>
              <a:t>Karena itu sedapat mungkin kontrak dituliskan  </a:t>
            </a:r>
            <a:r>
              <a:rPr sz="2200" dirty="0">
                <a:latin typeface="Arial"/>
                <a:cs typeface="Arial"/>
              </a:rPr>
              <a:t>dengan bahasa yang </a:t>
            </a:r>
            <a:r>
              <a:rPr sz="2200" spc="-4" dirty="0">
                <a:latin typeface="Arial"/>
                <a:cs typeface="Arial"/>
              </a:rPr>
              <a:t>jelas </a:t>
            </a:r>
            <a:r>
              <a:rPr sz="2200" dirty="0">
                <a:latin typeface="Arial"/>
                <a:cs typeface="Arial"/>
              </a:rPr>
              <a:t>(hitam </a:t>
            </a:r>
            <a:r>
              <a:rPr sz="2200" spc="-4" dirty="0">
                <a:latin typeface="Arial"/>
                <a:cs typeface="Arial"/>
              </a:rPr>
              <a:t>putih), menyeluruh,  untuk </a:t>
            </a:r>
            <a:r>
              <a:rPr sz="2200" dirty="0">
                <a:latin typeface="Arial"/>
                <a:cs typeface="Arial"/>
              </a:rPr>
              <a:t>meminimalkan </a:t>
            </a:r>
            <a:r>
              <a:rPr sz="2200" spc="-4" dirty="0">
                <a:latin typeface="Arial"/>
                <a:cs typeface="Arial"/>
              </a:rPr>
              <a:t>risiko </a:t>
            </a:r>
            <a:r>
              <a:rPr sz="2200" dirty="0">
                <a:latin typeface="Arial"/>
                <a:cs typeface="Arial"/>
              </a:rPr>
              <a:t>seperti </a:t>
            </a:r>
            <a:r>
              <a:rPr sz="2200" spc="-4" dirty="0">
                <a:latin typeface="Arial"/>
                <a:cs typeface="Arial"/>
              </a:rPr>
              <a:t>risiko tuntuntan  hukum atau ganti </a:t>
            </a:r>
            <a:r>
              <a:rPr sz="2200" dirty="0">
                <a:latin typeface="Arial"/>
                <a:cs typeface="Arial"/>
              </a:rPr>
              <a:t>rugi. </a:t>
            </a:r>
            <a:r>
              <a:rPr sz="2200" spc="-4" dirty="0">
                <a:latin typeface="Arial"/>
                <a:cs typeface="Arial"/>
              </a:rPr>
              <a:t>Salah satu cara yang bisa  </a:t>
            </a:r>
            <a:r>
              <a:rPr sz="2200" dirty="0">
                <a:latin typeface="Arial"/>
                <a:cs typeface="Arial"/>
              </a:rPr>
              <a:t>dilakukan adalah dengan </a:t>
            </a:r>
            <a:r>
              <a:rPr sz="2200" spc="-4" dirty="0">
                <a:latin typeface="Arial"/>
                <a:cs typeface="Arial"/>
              </a:rPr>
              <a:t>meminta departemen hukum  atau kepatuhan untuk memeriksa </a:t>
            </a:r>
            <a:r>
              <a:rPr sz="2200" dirty="0">
                <a:latin typeface="Arial"/>
                <a:cs typeface="Arial"/>
              </a:rPr>
              <a:t>poin-poin </a:t>
            </a:r>
            <a:r>
              <a:rPr sz="2200" spc="-4" dirty="0">
                <a:latin typeface="Arial"/>
                <a:cs typeface="Arial"/>
              </a:rPr>
              <a:t>dalam  kontrak, menganalisis </a:t>
            </a:r>
            <a:r>
              <a:rPr sz="2200" dirty="0">
                <a:latin typeface="Arial"/>
                <a:cs typeface="Arial"/>
              </a:rPr>
              <a:t>kemungkinan-kemungkinan  konsekuensi </a:t>
            </a:r>
            <a:r>
              <a:rPr sz="2200" spc="-4" dirty="0">
                <a:latin typeface="Arial"/>
                <a:cs typeface="Arial"/>
              </a:rPr>
              <a:t>hukum </a:t>
            </a:r>
            <a:r>
              <a:rPr sz="2200" dirty="0">
                <a:latin typeface="Arial"/>
                <a:cs typeface="Arial"/>
              </a:rPr>
              <a:t>jika </a:t>
            </a:r>
            <a:r>
              <a:rPr sz="2200" spc="-4" dirty="0">
                <a:latin typeface="Arial"/>
                <a:cs typeface="Arial"/>
              </a:rPr>
              <a:t>suatu kontrak dituliskan </a:t>
            </a:r>
            <a:r>
              <a:rPr sz="2200" dirty="0">
                <a:latin typeface="Arial"/>
                <a:cs typeface="Arial"/>
              </a:rPr>
              <a:t>dengan  redaksi </a:t>
            </a:r>
            <a:r>
              <a:rPr sz="2200" spc="-4" dirty="0">
                <a:latin typeface="Arial"/>
                <a:cs typeface="Arial"/>
              </a:rPr>
              <a:t>yang</a:t>
            </a:r>
            <a:r>
              <a:rPr sz="2200" spc="-13" dirty="0">
                <a:latin typeface="Arial"/>
                <a:cs typeface="Arial"/>
              </a:rPr>
              <a:t> </a:t>
            </a:r>
            <a:r>
              <a:rPr sz="2200" spc="-4" dirty="0">
                <a:latin typeface="Arial"/>
                <a:cs typeface="Arial"/>
              </a:rPr>
              <a:t>tertentu</a:t>
            </a:r>
            <a:r>
              <a:rPr sz="2200" spc="-4" dirty="0">
                <a:latin typeface="Arial"/>
                <a:cs typeface="Arial"/>
              </a:rPr>
              <a:t>.</a:t>
            </a:r>
            <a:endParaRPr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4953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82919"/>
            <a:ext cx="8229600" cy="526437"/>
          </a:xfrm>
          <a:prstGeom prst="rect">
            <a:avLst/>
          </a:prstGeom>
        </p:spPr>
        <p:txBody>
          <a:bodyPr vert="horz" wrap="square" lIns="0" tIns="109866" rIns="0" bIns="0" rtlCol="0">
            <a:spAutoFit/>
          </a:bodyPr>
          <a:lstStyle/>
          <a:p>
            <a:pPr marL="421118" marR="4559">
              <a:spcBef>
                <a:spcPts val="90"/>
              </a:spcBef>
            </a:pPr>
            <a:r>
              <a:rPr sz="2700" spc="-4" dirty="0">
                <a:solidFill>
                  <a:srgbClr val="000000"/>
                </a:solidFill>
              </a:rPr>
              <a:t>ANALISIS STATISTIK KERUGIAN  </a:t>
            </a:r>
            <a:r>
              <a:rPr sz="2700" spc="-9" dirty="0">
                <a:solidFill>
                  <a:srgbClr val="000000"/>
                </a:solidFill>
              </a:rPr>
              <a:t>PERUSAHAAN</a:t>
            </a:r>
            <a:endParaRPr sz="27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14</a:t>
            </a:fld>
            <a:endParaRPr spc="-4" dirty="0"/>
          </a:p>
        </p:txBody>
      </p:sp>
      <p:sp>
        <p:nvSpPr>
          <p:cNvPr id="3" name="object 3"/>
          <p:cNvSpPr txBox="1"/>
          <p:nvPr/>
        </p:nvSpPr>
        <p:spPr>
          <a:xfrm>
            <a:off x="1318491" y="1650850"/>
            <a:ext cx="7074477" cy="3869489"/>
          </a:xfrm>
          <a:prstGeom prst="rect">
            <a:avLst/>
          </a:prstGeom>
        </p:spPr>
        <p:txBody>
          <a:bodyPr vert="horz" wrap="square" lIns="0" tIns="76930" rIns="0" bIns="0" rtlCol="0">
            <a:spAutoFit/>
          </a:bodyPr>
          <a:lstStyle/>
          <a:p>
            <a:pPr marL="318546" marR="4559" indent="-307718">
              <a:lnSpc>
                <a:spcPct val="79900"/>
              </a:lnSpc>
              <a:spcBef>
                <a:spcPts val="606"/>
              </a:spcBef>
              <a:buClr>
                <a:srgbClr val="320065"/>
              </a:buClr>
              <a:buSzPct val="70833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200" spc="-4" dirty="0">
                <a:latin typeface="Arial"/>
                <a:cs typeface="Arial"/>
              </a:rPr>
              <a:t>Jika </a:t>
            </a:r>
            <a:r>
              <a:rPr sz="2200" dirty="0">
                <a:latin typeface="Arial"/>
                <a:cs typeface="Arial"/>
              </a:rPr>
              <a:t>perusahaan mempunyai </a:t>
            </a:r>
            <a:r>
              <a:rPr sz="2200" spc="-4" dirty="0">
                <a:latin typeface="Arial"/>
                <a:cs typeface="Arial"/>
              </a:rPr>
              <a:t>database </a:t>
            </a:r>
            <a:r>
              <a:rPr sz="2200" dirty="0">
                <a:latin typeface="Arial"/>
                <a:cs typeface="Arial"/>
              </a:rPr>
              <a:t>yang </a:t>
            </a:r>
            <a:r>
              <a:rPr sz="2200" spc="-4" dirty="0">
                <a:latin typeface="Arial"/>
                <a:cs typeface="Arial"/>
              </a:rPr>
              <a:t>baik,  </a:t>
            </a:r>
            <a:r>
              <a:rPr sz="2200" dirty="0">
                <a:latin typeface="Arial"/>
                <a:cs typeface="Arial"/>
              </a:rPr>
              <a:t>perusahaan </a:t>
            </a:r>
            <a:r>
              <a:rPr sz="2200" spc="-4" dirty="0">
                <a:latin typeface="Arial"/>
                <a:cs typeface="Arial"/>
              </a:rPr>
              <a:t>bisa </a:t>
            </a:r>
            <a:r>
              <a:rPr sz="2200" dirty="0">
                <a:latin typeface="Arial"/>
                <a:cs typeface="Arial"/>
              </a:rPr>
              <a:t>mencatat kerugian-kerugian </a:t>
            </a:r>
            <a:r>
              <a:rPr sz="2200" spc="-4" dirty="0">
                <a:latin typeface="Arial"/>
                <a:cs typeface="Arial"/>
              </a:rPr>
              <a:t>yang  </a:t>
            </a:r>
            <a:r>
              <a:rPr sz="2200" dirty="0">
                <a:latin typeface="Arial"/>
                <a:cs typeface="Arial"/>
              </a:rPr>
              <a:t>dialami oleh perusahaan. Perusahaan </a:t>
            </a:r>
            <a:r>
              <a:rPr sz="2200" spc="-4" dirty="0">
                <a:latin typeface="Arial"/>
                <a:cs typeface="Arial"/>
              </a:rPr>
              <a:t>bisa  </a:t>
            </a:r>
            <a:r>
              <a:rPr sz="2200" dirty="0">
                <a:latin typeface="Arial"/>
                <a:cs typeface="Arial"/>
              </a:rPr>
              <a:t>menetapkan </a:t>
            </a:r>
            <a:r>
              <a:rPr sz="2200" spc="-4" dirty="0">
                <a:latin typeface="Arial"/>
                <a:cs typeface="Arial"/>
              </a:rPr>
              <a:t>standar </a:t>
            </a:r>
            <a:r>
              <a:rPr sz="2200" dirty="0">
                <a:latin typeface="Arial"/>
                <a:cs typeface="Arial"/>
              </a:rPr>
              <a:t>ke-normal-an </a:t>
            </a:r>
            <a:r>
              <a:rPr sz="2200" spc="-4" dirty="0">
                <a:latin typeface="Arial"/>
                <a:cs typeface="Arial"/>
              </a:rPr>
              <a:t>yang tertentu untuk  setiap </a:t>
            </a:r>
            <a:r>
              <a:rPr sz="2200" dirty="0">
                <a:latin typeface="Arial"/>
                <a:cs typeface="Arial"/>
              </a:rPr>
              <a:t>kejadian. </a:t>
            </a:r>
            <a:r>
              <a:rPr sz="2200" spc="-4" dirty="0">
                <a:latin typeface="Arial"/>
                <a:cs typeface="Arial"/>
              </a:rPr>
              <a:t>Jika suatu </a:t>
            </a:r>
            <a:r>
              <a:rPr sz="2200" dirty="0">
                <a:latin typeface="Arial"/>
                <a:cs typeface="Arial"/>
              </a:rPr>
              <a:t>kejadian muncul dengan  </a:t>
            </a:r>
            <a:r>
              <a:rPr sz="2200" spc="-4" dirty="0">
                <a:latin typeface="Arial"/>
                <a:cs typeface="Arial"/>
              </a:rPr>
              <a:t>catatan yang tidak </a:t>
            </a:r>
            <a:r>
              <a:rPr sz="2200" dirty="0">
                <a:latin typeface="Arial"/>
                <a:cs typeface="Arial"/>
              </a:rPr>
              <a:t>normal, maka manajer </a:t>
            </a:r>
            <a:r>
              <a:rPr sz="2200" spc="-4" dirty="0">
                <a:latin typeface="Arial"/>
                <a:cs typeface="Arial"/>
              </a:rPr>
              <a:t>risiko bisa  memeriksa lebih </a:t>
            </a:r>
            <a:r>
              <a:rPr sz="2200" dirty="0">
                <a:latin typeface="Arial"/>
                <a:cs typeface="Arial"/>
              </a:rPr>
              <a:t>lanjut </a:t>
            </a:r>
            <a:r>
              <a:rPr sz="2200" spc="-4" dirty="0">
                <a:latin typeface="Arial"/>
                <a:cs typeface="Arial"/>
              </a:rPr>
              <a:t>penyebabnya. Ketidaknormalan  tersebut bisa </a:t>
            </a:r>
            <a:r>
              <a:rPr sz="2200" dirty="0">
                <a:latin typeface="Arial"/>
                <a:cs typeface="Arial"/>
              </a:rPr>
              <a:t>terjadi </a:t>
            </a:r>
            <a:r>
              <a:rPr sz="2200" spc="-4" dirty="0">
                <a:latin typeface="Arial"/>
                <a:cs typeface="Arial"/>
              </a:rPr>
              <a:t>karena frekuensi yang </a:t>
            </a:r>
            <a:r>
              <a:rPr sz="2200" dirty="0">
                <a:latin typeface="Arial"/>
                <a:cs typeface="Arial"/>
              </a:rPr>
              <a:t>terlalu  </a:t>
            </a:r>
            <a:r>
              <a:rPr sz="2200" spc="-4" dirty="0">
                <a:latin typeface="Arial"/>
                <a:cs typeface="Arial"/>
              </a:rPr>
              <a:t>sering </a:t>
            </a:r>
            <a:r>
              <a:rPr sz="2200" dirty="0">
                <a:latin typeface="Arial"/>
                <a:cs typeface="Arial"/>
              </a:rPr>
              <a:t>(lebih </a:t>
            </a:r>
            <a:r>
              <a:rPr sz="2200" spc="-4" dirty="0">
                <a:latin typeface="Arial"/>
                <a:cs typeface="Arial"/>
              </a:rPr>
              <a:t>sering </a:t>
            </a:r>
            <a:r>
              <a:rPr sz="2200" dirty="0">
                <a:latin typeface="Arial"/>
                <a:cs typeface="Arial"/>
              </a:rPr>
              <a:t>dibandingkan dengan </a:t>
            </a:r>
            <a:r>
              <a:rPr sz="2200" spc="-4" dirty="0">
                <a:latin typeface="Arial"/>
                <a:cs typeface="Arial"/>
              </a:rPr>
              <a:t>frekuensi  normal), atau </a:t>
            </a:r>
            <a:r>
              <a:rPr sz="2200" dirty="0">
                <a:latin typeface="Arial"/>
                <a:cs typeface="Arial"/>
              </a:rPr>
              <a:t>nilai kerugian </a:t>
            </a:r>
            <a:r>
              <a:rPr sz="2200" spc="-4" dirty="0">
                <a:latin typeface="Arial"/>
                <a:cs typeface="Arial"/>
              </a:rPr>
              <a:t>yang terlalu tinggi </a:t>
            </a:r>
            <a:r>
              <a:rPr sz="2200" dirty="0">
                <a:latin typeface="Arial"/>
                <a:cs typeface="Arial"/>
              </a:rPr>
              <a:t>(lebih  </a:t>
            </a:r>
            <a:r>
              <a:rPr sz="2200" spc="-4" dirty="0">
                <a:latin typeface="Arial"/>
                <a:cs typeface="Arial"/>
              </a:rPr>
              <a:t>tinggi </a:t>
            </a:r>
            <a:r>
              <a:rPr sz="2200" dirty="0">
                <a:latin typeface="Arial"/>
                <a:cs typeface="Arial"/>
              </a:rPr>
              <a:t>dibandingkan dengan nilai </a:t>
            </a:r>
            <a:r>
              <a:rPr sz="2200" spc="-4" dirty="0">
                <a:latin typeface="Arial"/>
                <a:cs typeface="Arial"/>
              </a:rPr>
              <a:t>kerugian yang  normal). Analisis </a:t>
            </a:r>
            <a:r>
              <a:rPr sz="2200" dirty="0">
                <a:latin typeface="Arial"/>
                <a:cs typeface="Arial"/>
              </a:rPr>
              <a:t>terhadap penyimpangan </a:t>
            </a:r>
            <a:r>
              <a:rPr sz="2200" spc="-4" dirty="0">
                <a:latin typeface="Arial"/>
                <a:cs typeface="Arial"/>
              </a:rPr>
              <a:t>bisa  </a:t>
            </a:r>
            <a:r>
              <a:rPr sz="2200" dirty="0">
                <a:latin typeface="Arial"/>
                <a:cs typeface="Arial"/>
              </a:rPr>
              <a:t>membantu </a:t>
            </a:r>
            <a:r>
              <a:rPr sz="2200" spc="-4" dirty="0">
                <a:latin typeface="Arial"/>
                <a:cs typeface="Arial"/>
              </a:rPr>
              <a:t>mengidentifikasi </a:t>
            </a:r>
            <a:r>
              <a:rPr sz="2200" dirty="0">
                <a:latin typeface="Arial"/>
                <a:cs typeface="Arial"/>
              </a:rPr>
              <a:t>sumber-sumber </a:t>
            </a:r>
            <a:r>
              <a:rPr sz="2200" spc="-4" dirty="0">
                <a:latin typeface="Arial"/>
                <a:cs typeface="Arial"/>
              </a:rPr>
              <a:t>risiko.</a:t>
            </a:r>
            <a:endParaRPr sz="2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5021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id-ID" sz="3200" b="1" dirty="0" smtClean="0"/>
              <a:t>CAPAIAN PEMBELAJARAN LULUSAN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Autofit/>
          </a:bodyPr>
          <a:lstStyle/>
          <a:p>
            <a:pPr algn="just"/>
            <a:r>
              <a:rPr lang="id-ID" sz="2000" b="1" dirty="0" smtClean="0"/>
              <a:t>Sikap :</a:t>
            </a:r>
          </a:p>
          <a:p>
            <a:pPr marL="0" indent="0" algn="just">
              <a:buNone/>
            </a:pPr>
            <a:r>
              <a:rPr lang="id-ID" sz="2000" dirty="0" smtClean="0"/>
              <a:t>1. Bertakwa kepada Tuhan Yang Maha Esa dan mampu menunjukkan sikap religius </a:t>
            </a:r>
          </a:p>
          <a:p>
            <a:pPr marL="0" indent="0" algn="just">
              <a:buNone/>
            </a:pPr>
            <a:r>
              <a:rPr lang="id-ID" sz="2000" dirty="0" smtClean="0"/>
              <a:t>2. Menunjukkan sikap bertanggungjawab atas pekerjaan di bidang keahliannya secara mandiri. </a:t>
            </a:r>
          </a:p>
          <a:p>
            <a:pPr algn="just"/>
            <a:r>
              <a:rPr lang="id-ID" sz="2000" b="1" dirty="0" smtClean="0"/>
              <a:t>Keterampilan Umum: </a:t>
            </a:r>
          </a:p>
          <a:p>
            <a:pPr marL="0" indent="0" algn="just">
              <a:buNone/>
            </a:pPr>
            <a:r>
              <a:rPr lang="id-ID" sz="2000" dirty="0" smtClean="0"/>
              <a:t>1. Mampu mangambil keputusan secara tepat dalam konteks penyelesaian masalah di bidang keahliannya berdasarkan hasil analisis informasi dan data. </a:t>
            </a:r>
          </a:p>
          <a:p>
            <a:pPr algn="just"/>
            <a:r>
              <a:rPr lang="id-ID" sz="2000" dirty="0" smtClean="0"/>
              <a:t> </a:t>
            </a:r>
            <a:r>
              <a:rPr lang="id-ID" sz="2000" b="1" dirty="0" smtClean="0"/>
              <a:t>Keterampilan Khusus </a:t>
            </a:r>
          </a:p>
          <a:p>
            <a:pPr marL="0" indent="0" algn="just">
              <a:buNone/>
            </a:pPr>
            <a:r>
              <a:rPr lang="id-ID" sz="2000" dirty="0" smtClean="0"/>
              <a:t>1. Mampu mengidentifikasi masalah di dalam organisasi dan mengambil tindakan solutif yang tepat berdasarkan alternatif yang dikembangkan </a:t>
            </a:r>
          </a:p>
          <a:p>
            <a:pPr marL="0" indent="0" algn="just">
              <a:buNone/>
            </a:pPr>
            <a:r>
              <a:rPr lang="id-ID" sz="2000" dirty="0"/>
              <a:t>2</a:t>
            </a:r>
            <a:r>
              <a:rPr lang="id-ID" sz="2000" dirty="0" smtClean="0"/>
              <a:t>. Mampu melakukan pemeriksaaan dan pengendalian sistem keuangan </a:t>
            </a:r>
          </a:p>
          <a:p>
            <a:pPr algn="just"/>
            <a:r>
              <a:rPr lang="id-ID" sz="2000" b="1" dirty="0" smtClean="0"/>
              <a:t>Pengetahuan </a:t>
            </a:r>
          </a:p>
          <a:p>
            <a:pPr algn="just"/>
            <a:r>
              <a:rPr lang="id-ID" sz="2000" dirty="0" smtClean="0"/>
              <a:t>1. Menguasai konsep dan teknik menyusun rencana strategis dan menjabarkannya dalam rencana operasional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427481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rmAutofit/>
          </a:bodyPr>
          <a:lstStyle/>
          <a:p>
            <a:r>
              <a:rPr lang="id-ID" sz="5400" b="1" dirty="0" smtClean="0"/>
              <a:t>SUMBER RISIKO</a:t>
            </a:r>
            <a:endParaRPr lang="id-ID" sz="5400" b="1" dirty="0"/>
          </a:p>
        </p:txBody>
      </p:sp>
    </p:spTree>
    <p:extLst>
      <p:ext uri="{BB962C8B-B14F-4D97-AF65-F5344CB8AC3E}">
        <p14:creationId xmlns:p14="http://schemas.microsoft.com/office/powerpoint/2010/main" val="488805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685800" y="1211681"/>
            <a:ext cx="7467600" cy="4612192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 marR="99153">
              <a:lnSpc>
                <a:spcPct val="100200"/>
              </a:lnSpc>
              <a:spcBef>
                <a:spcPts val="85"/>
              </a:spcBef>
            </a:pPr>
            <a:r>
              <a:rPr sz="2300" spc="-4" dirty="0">
                <a:latin typeface="Arial"/>
                <a:cs typeface="Arial"/>
              </a:rPr>
              <a:t>Risiko </a:t>
            </a:r>
            <a:r>
              <a:rPr sz="2300" dirty="0">
                <a:latin typeface="Arial"/>
                <a:cs typeface="Arial"/>
              </a:rPr>
              <a:t>ada dimana-mana, bisa datang kapan saja,  </a:t>
            </a:r>
            <a:r>
              <a:rPr sz="2300" spc="4" dirty="0">
                <a:latin typeface="Arial"/>
                <a:cs typeface="Arial"/>
              </a:rPr>
              <a:t>dan </a:t>
            </a:r>
            <a:r>
              <a:rPr sz="2300" dirty="0">
                <a:latin typeface="Arial"/>
                <a:cs typeface="Arial"/>
              </a:rPr>
              <a:t>sulit dihindari. </a:t>
            </a:r>
            <a:r>
              <a:rPr sz="2300" spc="-4" dirty="0">
                <a:latin typeface="Arial"/>
                <a:cs typeface="Arial"/>
              </a:rPr>
              <a:t>Jika risiko </a:t>
            </a:r>
            <a:r>
              <a:rPr sz="2300" dirty="0">
                <a:latin typeface="Arial"/>
                <a:cs typeface="Arial"/>
              </a:rPr>
              <a:t>tersebut </a:t>
            </a:r>
            <a:r>
              <a:rPr sz="2300" spc="-4" dirty="0">
                <a:latin typeface="Arial"/>
                <a:cs typeface="Arial"/>
              </a:rPr>
              <a:t>menimpa  </a:t>
            </a:r>
            <a:r>
              <a:rPr sz="2300" dirty="0">
                <a:latin typeface="Arial"/>
                <a:cs typeface="Arial"/>
              </a:rPr>
              <a:t>suatu </a:t>
            </a:r>
            <a:r>
              <a:rPr sz="2300" spc="-4" dirty="0">
                <a:latin typeface="Arial"/>
                <a:cs typeface="Arial"/>
              </a:rPr>
              <a:t>organisasi, </a:t>
            </a:r>
            <a:r>
              <a:rPr sz="2300" dirty="0">
                <a:latin typeface="Arial"/>
                <a:cs typeface="Arial"/>
              </a:rPr>
              <a:t>maka organisasi tersebut bisa  </a:t>
            </a:r>
            <a:r>
              <a:rPr sz="2300" spc="-4" dirty="0">
                <a:latin typeface="Arial"/>
                <a:cs typeface="Arial"/>
              </a:rPr>
              <a:t>mengalami </a:t>
            </a:r>
            <a:r>
              <a:rPr sz="2300" dirty="0">
                <a:latin typeface="Arial"/>
                <a:cs typeface="Arial"/>
              </a:rPr>
              <a:t>kerugian yang </a:t>
            </a:r>
            <a:r>
              <a:rPr sz="2300" spc="-4" dirty="0">
                <a:latin typeface="Arial"/>
                <a:cs typeface="Arial"/>
              </a:rPr>
              <a:t>signifikan. </a:t>
            </a:r>
            <a:r>
              <a:rPr sz="2300" dirty="0">
                <a:latin typeface="Arial"/>
                <a:cs typeface="Arial"/>
              </a:rPr>
              <a:t>Dalam  beberapa situasi, </a:t>
            </a:r>
            <a:r>
              <a:rPr sz="2300" spc="-4" dirty="0">
                <a:latin typeface="Arial"/>
                <a:cs typeface="Arial"/>
              </a:rPr>
              <a:t>risiko </a:t>
            </a:r>
            <a:r>
              <a:rPr sz="2300" dirty="0">
                <a:latin typeface="Arial"/>
                <a:cs typeface="Arial"/>
              </a:rPr>
              <a:t>tersebut bisa  mengakibatkan kehancuran organisasi</a:t>
            </a:r>
            <a:r>
              <a:rPr sz="2300" spc="-40" dirty="0">
                <a:latin typeface="Arial"/>
                <a:cs typeface="Arial"/>
              </a:rPr>
              <a:t> </a:t>
            </a:r>
            <a:r>
              <a:rPr sz="2300" dirty="0">
                <a:latin typeface="Arial"/>
                <a:cs typeface="Arial"/>
              </a:rPr>
              <a:t>tersebut</a:t>
            </a:r>
            <a:r>
              <a:rPr sz="2300" dirty="0">
                <a:latin typeface="Arial"/>
                <a:cs typeface="Arial"/>
              </a:rPr>
              <a:t>.</a:t>
            </a:r>
          </a:p>
          <a:p>
            <a:pPr marL="11397"/>
            <a:r>
              <a:rPr sz="2300" dirty="0">
                <a:latin typeface="Arial"/>
                <a:cs typeface="Arial"/>
              </a:rPr>
              <a:t>Karena </a:t>
            </a:r>
            <a:r>
              <a:rPr sz="2300" spc="-4" dirty="0">
                <a:latin typeface="Arial"/>
                <a:cs typeface="Arial"/>
              </a:rPr>
              <a:t>itu </a:t>
            </a:r>
            <a:r>
              <a:rPr sz="2300" dirty="0">
                <a:latin typeface="Arial"/>
                <a:cs typeface="Arial"/>
              </a:rPr>
              <a:t>risiko </a:t>
            </a:r>
            <a:r>
              <a:rPr sz="2300" spc="-4" dirty="0">
                <a:latin typeface="Arial"/>
                <a:cs typeface="Arial"/>
              </a:rPr>
              <a:t>penting </a:t>
            </a:r>
            <a:r>
              <a:rPr sz="2300" dirty="0">
                <a:latin typeface="Arial"/>
                <a:cs typeface="Arial"/>
              </a:rPr>
              <a:t>untuk</a:t>
            </a:r>
            <a:r>
              <a:rPr sz="2300" spc="-13" dirty="0">
                <a:latin typeface="Arial"/>
                <a:cs typeface="Arial"/>
              </a:rPr>
              <a:t> </a:t>
            </a:r>
            <a:r>
              <a:rPr sz="2300" dirty="0">
                <a:latin typeface="Arial"/>
                <a:cs typeface="Arial"/>
              </a:rPr>
              <a:t>dikelola</a:t>
            </a:r>
            <a:r>
              <a:rPr sz="2300" dirty="0">
                <a:latin typeface="Arial"/>
                <a:cs typeface="Arial"/>
              </a:rPr>
              <a:t>.</a:t>
            </a:r>
          </a:p>
          <a:p>
            <a:pPr marL="11397" marR="4559">
              <a:lnSpc>
                <a:spcPct val="100200"/>
              </a:lnSpc>
              <a:spcBef>
                <a:spcPts val="4"/>
              </a:spcBef>
            </a:pPr>
            <a:endParaRPr sz="2300" i="1" spc="-4" dirty="0" smtClean="0">
              <a:latin typeface="Arial"/>
              <a:cs typeface="Arial"/>
            </a:endParaRPr>
          </a:p>
          <a:p>
            <a:pPr marL="11397" marR="4559">
              <a:lnSpc>
                <a:spcPct val="100200"/>
              </a:lnSpc>
              <a:spcBef>
                <a:spcPts val="4"/>
              </a:spcBef>
            </a:pPr>
            <a:r>
              <a:rPr sz="2300" i="1" spc="-4" dirty="0" err="1" smtClean="0">
                <a:latin typeface="Arial"/>
                <a:cs typeface="Arial"/>
              </a:rPr>
              <a:t>Manajemen</a:t>
            </a:r>
            <a:r>
              <a:rPr sz="2300" i="1" spc="-4" dirty="0" smtClean="0">
                <a:latin typeface="Arial"/>
                <a:cs typeface="Arial"/>
              </a:rPr>
              <a:t> </a:t>
            </a:r>
            <a:r>
              <a:rPr sz="2300" i="1" spc="-4" dirty="0" err="1" smtClean="0">
                <a:latin typeface="Arial"/>
                <a:cs typeface="Arial"/>
              </a:rPr>
              <a:t>risiko</a:t>
            </a:r>
            <a:r>
              <a:rPr sz="2300" i="1" spc="-4" dirty="0" smtClean="0">
                <a:latin typeface="Arial"/>
                <a:cs typeface="Arial"/>
              </a:rPr>
              <a:t> </a:t>
            </a:r>
            <a:r>
              <a:rPr sz="2300" i="1" dirty="0">
                <a:latin typeface="Arial"/>
                <a:cs typeface="Arial"/>
              </a:rPr>
              <a:t>bertujuan untuk mengelola </a:t>
            </a:r>
            <a:r>
              <a:rPr sz="2300" i="1" spc="-4" dirty="0">
                <a:latin typeface="Arial"/>
                <a:cs typeface="Arial"/>
              </a:rPr>
              <a:t>risiko  </a:t>
            </a:r>
            <a:r>
              <a:rPr sz="2300" i="1" dirty="0">
                <a:latin typeface="Arial"/>
                <a:cs typeface="Arial"/>
              </a:rPr>
              <a:t>sehingga organisasi bisa bertahan, atau  barangkali </a:t>
            </a:r>
            <a:r>
              <a:rPr sz="2300" i="1" spc="-4" dirty="0">
                <a:latin typeface="Arial"/>
                <a:cs typeface="Arial"/>
              </a:rPr>
              <a:t>mengoptimalkan risiko. </a:t>
            </a:r>
            <a:r>
              <a:rPr sz="2300" i="1" dirty="0">
                <a:latin typeface="Arial"/>
                <a:cs typeface="Arial"/>
              </a:rPr>
              <a:t>Perusahaan  seringkali secara sengaja </a:t>
            </a:r>
            <a:r>
              <a:rPr sz="2300" i="1" spc="-4" dirty="0">
                <a:latin typeface="Arial"/>
                <a:cs typeface="Arial"/>
              </a:rPr>
              <a:t>mengambil </a:t>
            </a:r>
            <a:r>
              <a:rPr sz="2300" i="1" dirty="0">
                <a:latin typeface="Arial"/>
                <a:cs typeface="Arial"/>
              </a:rPr>
              <a:t>risiko  </a:t>
            </a:r>
            <a:r>
              <a:rPr sz="2300" i="1" spc="-4" dirty="0">
                <a:latin typeface="Arial"/>
                <a:cs typeface="Arial"/>
              </a:rPr>
              <a:t>tertentu, </a:t>
            </a:r>
            <a:r>
              <a:rPr sz="2300" i="1" spc="4" dirty="0">
                <a:latin typeface="Arial"/>
                <a:cs typeface="Arial"/>
              </a:rPr>
              <a:t>karena </a:t>
            </a:r>
            <a:r>
              <a:rPr sz="2300" i="1" spc="-4" dirty="0">
                <a:latin typeface="Arial"/>
                <a:cs typeface="Arial"/>
              </a:rPr>
              <a:t>melihat </a:t>
            </a:r>
            <a:r>
              <a:rPr sz="2300" i="1" dirty="0">
                <a:latin typeface="Arial"/>
                <a:cs typeface="Arial"/>
              </a:rPr>
              <a:t>potensi keuntungan  dibalik </a:t>
            </a:r>
            <a:r>
              <a:rPr sz="2300" i="1" spc="-4" dirty="0">
                <a:latin typeface="Arial"/>
                <a:cs typeface="Arial"/>
              </a:rPr>
              <a:t>risiko</a:t>
            </a:r>
            <a:r>
              <a:rPr sz="2300" i="1" spc="-9" dirty="0">
                <a:latin typeface="Arial"/>
                <a:cs typeface="Arial"/>
              </a:rPr>
              <a:t> </a:t>
            </a:r>
            <a:r>
              <a:rPr sz="2300" i="1" spc="-4" dirty="0">
                <a:latin typeface="Arial"/>
                <a:cs typeface="Arial"/>
              </a:rPr>
              <a:t>tersebut</a:t>
            </a:r>
            <a:r>
              <a:rPr sz="2300" i="1" spc="-4" dirty="0">
                <a:latin typeface="Arial"/>
                <a:cs typeface="Arial"/>
              </a:rPr>
              <a:t>.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4</a:t>
            </a:fld>
            <a:endParaRPr spc="-4" dirty="0"/>
          </a:p>
        </p:txBody>
      </p:sp>
    </p:spTree>
    <p:extLst>
      <p:ext uri="{BB962C8B-B14F-4D97-AF65-F5344CB8AC3E}">
        <p14:creationId xmlns:p14="http://schemas.microsoft.com/office/powerpoint/2010/main" val="1623997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0672" y="685800"/>
            <a:ext cx="6987308" cy="503951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3200" b="1" dirty="0">
                <a:latin typeface="Arial"/>
                <a:cs typeface="Arial"/>
              </a:rPr>
              <a:t>PROSES </a:t>
            </a:r>
            <a:r>
              <a:rPr sz="3200" b="1" spc="-4" dirty="0">
                <a:latin typeface="Arial"/>
                <a:cs typeface="Arial"/>
              </a:rPr>
              <a:t>MANAJEMEN</a:t>
            </a:r>
            <a:r>
              <a:rPr sz="3200" b="1" spc="-36" dirty="0">
                <a:latin typeface="Arial"/>
                <a:cs typeface="Arial"/>
              </a:rPr>
              <a:t> </a:t>
            </a:r>
            <a:r>
              <a:rPr sz="3200" b="1" spc="-4" dirty="0">
                <a:latin typeface="Arial"/>
                <a:cs typeface="Arial"/>
              </a:rPr>
              <a:t>RISIKO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5</a:t>
            </a:fld>
            <a:endParaRPr spc="-4" dirty="0"/>
          </a:p>
        </p:txBody>
      </p:sp>
      <p:sp>
        <p:nvSpPr>
          <p:cNvPr id="3" name="object 3"/>
          <p:cNvSpPr txBox="1"/>
          <p:nvPr/>
        </p:nvSpPr>
        <p:spPr>
          <a:xfrm>
            <a:off x="1110672" y="1902310"/>
            <a:ext cx="6673849" cy="2332657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318546" marR="4559" indent="-307718">
              <a:spcBef>
                <a:spcPts val="90"/>
              </a:spcBef>
            </a:pPr>
            <a:r>
              <a:rPr sz="2700" spc="-4" dirty="0">
                <a:latin typeface="Arial"/>
                <a:cs typeface="Arial"/>
              </a:rPr>
              <a:t>Manajemen risiko pada dasarnya dilakukan  melalui proses-proses berikut</a:t>
            </a:r>
            <a:r>
              <a:rPr sz="2700" spc="-31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ini</a:t>
            </a:r>
            <a:r>
              <a:rPr sz="2700" dirty="0">
                <a:latin typeface="Arial"/>
                <a:cs typeface="Arial"/>
              </a:rPr>
              <a:t>.</a:t>
            </a:r>
          </a:p>
          <a:p>
            <a:pPr marL="319115" indent="-307718">
              <a:spcBef>
                <a:spcPts val="655"/>
              </a:spcBef>
              <a:buClr>
                <a:srgbClr val="320065"/>
              </a:buClr>
              <a:buSzPct val="7000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700" spc="-4" dirty="0">
                <a:latin typeface="Arial"/>
                <a:cs typeface="Arial"/>
              </a:rPr>
              <a:t>Identifikasi</a:t>
            </a:r>
            <a:r>
              <a:rPr sz="2700" spc="-9" dirty="0">
                <a:latin typeface="Arial"/>
                <a:cs typeface="Arial"/>
              </a:rPr>
              <a:t> </a:t>
            </a:r>
            <a:r>
              <a:rPr sz="2700" spc="-4" dirty="0">
                <a:latin typeface="Arial"/>
                <a:cs typeface="Arial"/>
              </a:rPr>
              <a:t>risiko</a:t>
            </a:r>
            <a:endParaRPr sz="2700" dirty="0">
              <a:latin typeface="Arial"/>
              <a:cs typeface="Arial"/>
            </a:endParaRPr>
          </a:p>
          <a:p>
            <a:pPr marL="319115" indent="-307718">
              <a:spcBef>
                <a:spcPts val="646"/>
              </a:spcBef>
              <a:buClr>
                <a:srgbClr val="320065"/>
              </a:buClr>
              <a:buSzPct val="7000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700" spc="-4" dirty="0">
                <a:latin typeface="Arial"/>
                <a:cs typeface="Arial"/>
              </a:rPr>
              <a:t>Evaluasi dan </a:t>
            </a:r>
            <a:r>
              <a:rPr sz="2700" spc="-9" dirty="0">
                <a:latin typeface="Arial"/>
                <a:cs typeface="Arial"/>
              </a:rPr>
              <a:t>Pengukuran </a:t>
            </a:r>
            <a:r>
              <a:rPr sz="2700" spc="-4" dirty="0">
                <a:latin typeface="Arial"/>
                <a:cs typeface="Arial"/>
              </a:rPr>
              <a:t>Risiko,</a:t>
            </a:r>
            <a:r>
              <a:rPr sz="2700" spc="-36" dirty="0">
                <a:latin typeface="Arial"/>
                <a:cs typeface="Arial"/>
              </a:rPr>
              <a:t> </a:t>
            </a:r>
            <a:r>
              <a:rPr sz="2700" spc="-4" dirty="0">
                <a:latin typeface="Arial"/>
                <a:cs typeface="Arial"/>
              </a:rPr>
              <a:t>dan</a:t>
            </a:r>
            <a:endParaRPr sz="2700" dirty="0">
              <a:latin typeface="Arial"/>
              <a:cs typeface="Arial"/>
            </a:endParaRPr>
          </a:p>
          <a:p>
            <a:pPr marL="319115" indent="-307718">
              <a:spcBef>
                <a:spcPts val="646"/>
              </a:spcBef>
              <a:buClr>
                <a:srgbClr val="320065"/>
              </a:buClr>
              <a:buSzPct val="7000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700" spc="-9" dirty="0">
                <a:latin typeface="Arial"/>
                <a:cs typeface="Arial"/>
              </a:rPr>
              <a:t>Pengelolaan</a:t>
            </a:r>
            <a:r>
              <a:rPr sz="2700" spc="-13" dirty="0">
                <a:latin typeface="Arial"/>
                <a:cs typeface="Arial"/>
              </a:rPr>
              <a:t> </a:t>
            </a:r>
            <a:r>
              <a:rPr sz="2700" spc="-4" dirty="0">
                <a:latin typeface="Arial"/>
                <a:cs typeface="Arial"/>
              </a:rPr>
              <a:t>risiko</a:t>
            </a:r>
            <a:endParaRPr sz="2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2613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853" y="1065903"/>
            <a:ext cx="4653973" cy="546847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3500" b="1" spc="-4" dirty="0">
                <a:solidFill>
                  <a:srgbClr val="320065"/>
                </a:solidFill>
                <a:latin typeface="Arial"/>
                <a:cs typeface="Arial"/>
              </a:rPr>
              <a:t>IDENTIFIKASI</a:t>
            </a:r>
            <a:r>
              <a:rPr sz="3500" b="1" spc="-67" dirty="0">
                <a:solidFill>
                  <a:srgbClr val="320065"/>
                </a:solidFill>
                <a:latin typeface="Arial"/>
                <a:cs typeface="Arial"/>
              </a:rPr>
              <a:t> </a:t>
            </a:r>
            <a:r>
              <a:rPr sz="3500" b="1" dirty="0">
                <a:solidFill>
                  <a:srgbClr val="320065"/>
                </a:solidFill>
                <a:latin typeface="Arial"/>
                <a:cs typeface="Arial"/>
              </a:rPr>
              <a:t>RISIKO</a:t>
            </a:r>
            <a:endParaRPr sz="35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6</a:t>
            </a:fld>
            <a:endParaRPr spc="-4" dirty="0"/>
          </a:p>
        </p:txBody>
      </p:sp>
      <p:sp>
        <p:nvSpPr>
          <p:cNvPr id="3" name="object 3"/>
          <p:cNvSpPr txBox="1"/>
          <p:nvPr/>
        </p:nvSpPr>
        <p:spPr>
          <a:xfrm>
            <a:off x="902854" y="1939961"/>
            <a:ext cx="7236690" cy="1258003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318546" marR="4559" indent="-307718">
              <a:spcBef>
                <a:spcPts val="90"/>
              </a:spcBef>
            </a:pPr>
            <a:r>
              <a:rPr sz="2700" dirty="0">
                <a:latin typeface="Arial"/>
                <a:cs typeface="Arial"/>
              </a:rPr>
              <a:t>Jika </a:t>
            </a:r>
            <a:r>
              <a:rPr sz="2700" spc="-4" dirty="0">
                <a:latin typeface="Arial"/>
                <a:cs typeface="Arial"/>
              </a:rPr>
              <a:t>risiko tidak bisa diidentifikasi, maka risiko  tidak bisa diukur. </a:t>
            </a:r>
            <a:r>
              <a:rPr sz="2700" dirty="0">
                <a:latin typeface="Arial"/>
                <a:cs typeface="Arial"/>
              </a:rPr>
              <a:t>Jika </a:t>
            </a:r>
            <a:r>
              <a:rPr sz="2700" spc="-4" dirty="0">
                <a:latin typeface="Arial"/>
                <a:cs typeface="Arial"/>
              </a:rPr>
              <a:t>risiko tidak bisa diukur,  maka kita tidak bisa </a:t>
            </a:r>
            <a:r>
              <a:rPr sz="2700" spc="-9" dirty="0">
                <a:latin typeface="Arial"/>
                <a:cs typeface="Arial"/>
              </a:rPr>
              <a:t>mengelola</a:t>
            </a:r>
            <a:r>
              <a:rPr sz="2700" spc="-27" dirty="0">
                <a:latin typeface="Arial"/>
                <a:cs typeface="Arial"/>
              </a:rPr>
              <a:t> </a:t>
            </a:r>
            <a:r>
              <a:rPr sz="2700" spc="-4" dirty="0">
                <a:latin typeface="Arial"/>
                <a:cs typeface="Arial"/>
              </a:rPr>
              <a:t>risiko.</a:t>
            </a:r>
            <a:endParaRPr sz="2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6517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100750" y="5964928"/>
            <a:ext cx="64077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87"/>
              </a:lnSpc>
            </a:pPr>
            <a:r>
              <a:rPr sz="900" spc="-4" dirty="0"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1526308" y="689385"/>
            <a:ext cx="4653973" cy="546847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3500" b="1" spc="-4" dirty="0">
                <a:latin typeface="Arial"/>
                <a:cs typeface="Arial"/>
              </a:rPr>
              <a:t>IDENTIFIKASI</a:t>
            </a:r>
            <a:r>
              <a:rPr sz="3500" b="1" spc="-67" dirty="0">
                <a:latin typeface="Arial"/>
                <a:cs typeface="Arial"/>
              </a:rPr>
              <a:t> </a:t>
            </a:r>
            <a:r>
              <a:rPr sz="3500" b="1" dirty="0">
                <a:latin typeface="Arial"/>
                <a:cs typeface="Arial"/>
              </a:rPr>
              <a:t>RISIKO</a:t>
            </a:r>
            <a:endParaRPr sz="35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041399" y="1590338"/>
            <a:ext cx="7124122" cy="4480937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2400" spc="-4" dirty="0">
                <a:latin typeface="Times New Roman" pitchFamily="18" charset="0"/>
                <a:cs typeface="Times New Roman" pitchFamily="18" charset="0"/>
              </a:rPr>
              <a:t>Ada </a:t>
            </a:r>
            <a:r>
              <a:rPr sz="2400" spc="-9" dirty="0">
                <a:latin typeface="Times New Roman" pitchFamily="18" charset="0"/>
                <a:cs typeface="Times New Roman" pitchFamily="18" charset="0"/>
              </a:rPr>
              <a:t>banyak </a:t>
            </a:r>
            <a:r>
              <a:rPr sz="2400" spc="-4" dirty="0">
                <a:latin typeface="Times New Roman" pitchFamily="18" charset="0"/>
                <a:cs typeface="Times New Roman" pitchFamily="18" charset="0"/>
              </a:rPr>
              <a:t>tehnik untuk </a:t>
            </a:r>
            <a:r>
              <a:rPr sz="2400" spc="-9" dirty="0">
                <a:latin typeface="Times New Roman" pitchFamily="18" charset="0"/>
                <a:cs typeface="Times New Roman" pitchFamily="18" charset="0"/>
              </a:rPr>
              <a:t>mengidentifikasi </a:t>
            </a:r>
            <a:r>
              <a:rPr sz="2400" spc="-4" dirty="0">
                <a:latin typeface="Times New Roman" pitchFamily="18" charset="0"/>
                <a:cs typeface="Times New Roman" pitchFamily="18" charset="0"/>
              </a:rPr>
              <a:t>risiko,</a:t>
            </a:r>
            <a:r>
              <a:rPr sz="2400" spc="3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4" dirty="0">
                <a:latin typeface="Times New Roman" pitchFamily="18" charset="0"/>
                <a:cs typeface="Times New Roman" pitchFamily="18" charset="0"/>
              </a:rPr>
              <a:t>misal</a:t>
            </a:r>
            <a:r>
              <a:rPr sz="2400" spc="-4" dirty="0">
                <a:latin typeface="Times New Roman" pitchFamily="18" charset="0"/>
                <a:cs typeface="Times New Roman" pitchFamily="18" charset="0"/>
              </a:rPr>
              <a:t>: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19115" indent="-307718">
              <a:lnSpc>
                <a:spcPts val="1840"/>
              </a:lnSpc>
              <a:spcBef>
                <a:spcPts val="4"/>
              </a:spcBef>
              <a:buClr>
                <a:srgbClr val="320065"/>
              </a:buClr>
              <a:buSzPct val="68421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Menganalisis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sekuen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terjadinya risiko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, </a:t>
            </a:r>
            <a:endParaRPr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19115" indent="-307718">
              <a:lnSpc>
                <a:spcPts val="1840"/>
              </a:lnSpc>
              <a:spcBef>
                <a:spcPts val="4"/>
              </a:spcBef>
              <a:buClr>
                <a:srgbClr val="320065"/>
              </a:buClr>
              <a:buSzPct val="68421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000" spc="-4" dirty="0" err="1" smtClean="0">
                <a:latin typeface="Times New Roman" pitchFamily="18" charset="0"/>
                <a:cs typeface="Times New Roman" pitchFamily="18" charset="0"/>
              </a:rPr>
              <a:t>misal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sz="2000" dirty="0" err="1" smtClean="0">
                <a:latin typeface="Times New Roman" pitchFamily="18" charset="0"/>
                <a:cs typeface="Times New Roman" pitchFamily="18" charset="0"/>
              </a:rPr>
              <a:t>api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 &gt;  </a:t>
            </a:r>
            <a:r>
              <a:rPr sz="2000" spc="467" dirty="0" err="1" smtClean="0">
                <a:latin typeface="Times New Roman" pitchFamily="18" charset="0"/>
                <a:cs typeface="Times New Roman" pitchFamily="18" charset="0"/>
              </a:rPr>
              <a:t>kompor</a:t>
            </a:r>
            <a:r>
              <a:rPr sz="2000" spc="-2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3109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sz="2000" dirty="0" err="1" smtClean="0">
                <a:latin typeface="Times New Roman" pitchFamily="18" charset="0"/>
                <a:cs typeface="Times New Roman" pitchFamily="18" charset="0"/>
              </a:rPr>
              <a:t>kebakaran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3276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sz="2000" spc="36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kerugian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318546" marR="65533" indent="-307718">
              <a:lnSpc>
                <a:spcPct val="80000"/>
              </a:lnSpc>
              <a:spcBef>
                <a:spcPts val="404"/>
              </a:spcBef>
              <a:buClr>
                <a:srgbClr val="320065"/>
              </a:buClr>
              <a:buSzPct val="68421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Melihat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karakteristik bisnis, misal bank akan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menghadapi risiko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kredit 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(pembayaran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hutang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sz="2000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lancar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18546" marR="4559" indent="-307718">
              <a:lnSpc>
                <a:spcPct val="80000"/>
              </a:lnSpc>
              <a:spcBef>
                <a:spcPts val="408"/>
              </a:spcBef>
              <a:buClr>
                <a:srgbClr val="320065"/>
              </a:buClr>
              <a:buSzPct val="68421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000" spc="-9" dirty="0">
                <a:latin typeface="Times New Roman" pitchFamily="18" charset="0"/>
                <a:cs typeface="Times New Roman" pitchFamily="18" charset="0"/>
              </a:rPr>
              <a:t>Bank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aktif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memperdagangkan sekuritas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akan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menghadapi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risiko  pasar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(instrumen yang dipegang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turun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sz="2000" spc="18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4" dirty="0" err="1">
                <a:latin typeface="Times New Roman" pitchFamily="18" charset="0"/>
                <a:cs typeface="Times New Roman" pitchFamily="18" charset="0"/>
              </a:rPr>
              <a:t>pasarnya</a:t>
            </a:r>
            <a:r>
              <a:rPr sz="2000" spc="-4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18546" marR="4559" indent="-307718">
              <a:lnSpc>
                <a:spcPct val="80000"/>
              </a:lnSpc>
              <a:spcBef>
                <a:spcPts val="408"/>
              </a:spcBef>
              <a:buClr>
                <a:srgbClr val="320065"/>
              </a:buClr>
              <a:buSzPct val="68421"/>
              <a:buFont typeface="Wingdings"/>
              <a:buChar char=""/>
              <a:tabLst>
                <a:tab pos="318546" algn="l"/>
                <a:tab pos="319115" algn="l"/>
              </a:tabLst>
            </a:pP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11397">
              <a:lnSpc>
                <a:spcPts val="2252"/>
              </a:lnSpc>
            </a:pPr>
            <a:r>
              <a:rPr sz="2400" spc="-4" dirty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sz="2400" spc="-18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4" dirty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sz="2400" spc="-4" dirty="0">
                <a:latin typeface="Times New Roman" pitchFamily="18" charset="0"/>
                <a:cs typeface="Times New Roman" pitchFamily="18" charset="0"/>
              </a:rPr>
              <a:t>: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19115" indent="-307718">
              <a:spcBef>
                <a:spcPts val="13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400" spc="-9" dirty="0">
                <a:latin typeface="Times New Roman" pitchFamily="18" charset="0"/>
                <a:cs typeface="Times New Roman" pitchFamily="18" charset="0"/>
              </a:rPr>
              <a:t>Tujuan </a:t>
            </a:r>
            <a:r>
              <a:rPr sz="2400" spc="-4" dirty="0">
                <a:latin typeface="Times New Roman" pitchFamily="18" charset="0"/>
                <a:cs typeface="Times New Roman" pitchFamily="18" charset="0"/>
              </a:rPr>
              <a:t>(yang ingin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-4" dirty="0">
                <a:latin typeface="Times New Roman" pitchFamily="18" charset="0"/>
                <a:cs typeface="Times New Roman" pitchFamily="18" charset="0"/>
              </a:rPr>
              <a:t>dicapai</a:t>
            </a:r>
            <a:r>
              <a:rPr sz="2400" spc="-4" dirty="0">
                <a:latin typeface="Times New Roman" pitchFamily="18" charset="0"/>
                <a:cs typeface="Times New Roman" pitchFamily="18" charset="0"/>
              </a:rPr>
              <a:t>)/</a:t>
            </a:r>
            <a:r>
              <a:rPr sz="2400" i="1" spc="-4" dirty="0">
                <a:latin typeface="Times New Roman" pitchFamily="18" charset="0"/>
                <a:cs typeface="Times New Roman" pitchFamily="18" charset="0"/>
              </a:rPr>
              <a:t>Objectives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311707" marR="2890844" indent="6838">
              <a:lnSpc>
                <a:spcPct val="102099"/>
              </a:lnSpc>
              <a:spcBef>
                <a:spcPts val="135"/>
              </a:spcBef>
            </a:pPr>
            <a:r>
              <a:rPr sz="2000" i="1" spc="-4" dirty="0">
                <a:latin typeface="Times New Roman" pitchFamily="18" charset="0"/>
                <a:cs typeface="Times New Roman" pitchFamily="18" charset="0"/>
              </a:rPr>
              <a:t>Penting untuk </a:t>
            </a:r>
            <a:r>
              <a:rPr sz="2000" i="1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i="1" spc="-4" dirty="0" err="1" smtClean="0">
                <a:latin typeface="Times New Roman" pitchFamily="18" charset="0"/>
                <a:cs typeface="Times New Roman" pitchFamily="18" charset="0"/>
              </a:rPr>
              <a:t>batas</a:t>
            </a:r>
            <a:r>
              <a:rPr sz="2000" i="1" spc="-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i="1" dirty="0" err="1" smtClean="0">
                <a:latin typeface="Times New Roman" pitchFamily="18" charset="0"/>
                <a:cs typeface="Times New Roman" pitchFamily="18" charset="0"/>
              </a:rPr>
              <a:t>resiko</a:t>
            </a:r>
            <a:r>
              <a:rPr sz="20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000" i="1" spc="-4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sz="2000" i="1" spc="-4" dirty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sz="2000" i="1" spc="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i="1" spc="-4" dirty="0">
                <a:latin typeface="Times New Roman" pitchFamily="18" charset="0"/>
                <a:cs typeface="Times New Roman" pitchFamily="18" charset="0"/>
              </a:rPr>
              <a:t>diterima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  <a:p>
            <a:pPr marL="319115" indent="-307718">
              <a:lnSpc>
                <a:spcPts val="2252"/>
              </a:lnSpc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400" spc="-4" dirty="0">
                <a:latin typeface="Times New Roman" pitchFamily="18" charset="0"/>
                <a:cs typeface="Times New Roman" pitchFamily="18" charset="0"/>
              </a:rPr>
              <a:t>Periode Waktu</a:t>
            </a:r>
            <a:r>
              <a:rPr sz="2400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i="1" spc="-4" dirty="0">
                <a:latin typeface="Times New Roman" pitchFamily="18" charset="0"/>
                <a:cs typeface="Times New Roman" pitchFamily="18" charset="0"/>
              </a:rPr>
              <a:t>(Time</a:t>
            </a:r>
            <a:r>
              <a:rPr sz="2400" i="1" spc="-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i="1" spc="-4" dirty="0">
                <a:latin typeface="Times New Roman" pitchFamily="18" charset="0"/>
                <a:cs typeface="Times New Roman" pitchFamily="18" charset="0"/>
              </a:rPr>
              <a:t>Horizon)</a:t>
            </a:r>
            <a:endParaRPr sz="2400" dirty="0">
              <a:latin typeface="Times New Roman" pitchFamily="18" charset="0"/>
              <a:cs typeface="Times New Roman" pitchFamily="18" charset="0"/>
            </a:endParaRPr>
          </a:p>
          <a:p>
            <a:pPr marL="251873" marR="2826451" indent="66672">
              <a:lnSpc>
                <a:spcPct val="101600"/>
              </a:lnSpc>
              <a:spcBef>
                <a:spcPts val="157"/>
              </a:spcBef>
            </a:pPr>
            <a:r>
              <a:rPr sz="2000" dirty="0">
                <a:latin typeface="Times New Roman" pitchFamily="18" charset="0"/>
                <a:cs typeface="Times New Roman" pitchFamily="18" charset="0"/>
              </a:rPr>
              <a:t>Tergantung kepada </a:t>
            </a:r>
            <a:r>
              <a:rPr sz="2000" spc="-4" dirty="0" err="1">
                <a:latin typeface="Times New Roman" pitchFamily="18" charset="0"/>
                <a:cs typeface="Times New Roman" pitchFamily="18" charset="0"/>
              </a:rPr>
              <a:t>tipe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err="1" smtClean="0">
                <a:latin typeface="Times New Roman" pitchFamily="18" charset="0"/>
                <a:cs typeface="Times New Roman" pitchFamily="18" charset="0"/>
              </a:rPr>
              <a:t>pergerakan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faktor yang 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000" spc="-4" dirty="0">
                <a:latin typeface="Times New Roman" pitchFamily="18" charset="0"/>
                <a:cs typeface="Times New Roman" pitchFamily="18" charset="0"/>
              </a:rPr>
              <a:t>market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742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0672" y="686543"/>
            <a:ext cx="5538932" cy="487986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3100" spc="-4" dirty="0">
                <a:solidFill>
                  <a:srgbClr val="000000"/>
                </a:solidFill>
              </a:rPr>
              <a:t>TEHNIK IDENTIFIKASI</a:t>
            </a:r>
            <a:r>
              <a:rPr sz="3100" spc="-45" dirty="0">
                <a:solidFill>
                  <a:srgbClr val="000000"/>
                </a:solidFill>
              </a:rPr>
              <a:t> </a:t>
            </a:r>
            <a:r>
              <a:rPr sz="3100" spc="-4" dirty="0">
                <a:solidFill>
                  <a:srgbClr val="000000"/>
                </a:solidFill>
              </a:rPr>
              <a:t>RISIKO</a:t>
            </a:r>
            <a:endParaRPr sz="3100"/>
          </a:p>
        </p:txBody>
      </p:sp>
      <p:sp>
        <p:nvSpPr>
          <p:cNvPr id="4" name="object 4"/>
          <p:cNvSpPr txBox="1"/>
          <p:nvPr/>
        </p:nvSpPr>
        <p:spPr>
          <a:xfrm>
            <a:off x="8089204" y="5953722"/>
            <a:ext cx="151245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97"/>
            <a:r>
              <a:rPr sz="900" spc="-9" dirty="0">
                <a:latin typeface="Arial"/>
                <a:cs typeface="Arial"/>
              </a:rPr>
              <a:t>2</a:t>
            </a:r>
            <a:r>
              <a:rPr sz="900" spc="-4" dirty="0"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0672" y="1499436"/>
            <a:ext cx="6909377" cy="4071131"/>
          </a:xfrm>
          <a:prstGeom prst="rect">
            <a:avLst/>
          </a:prstGeom>
        </p:spPr>
        <p:txBody>
          <a:bodyPr vert="horz" wrap="square" lIns="0" tIns="82058" rIns="0" bIns="0" rtlCol="0">
            <a:spAutoFit/>
          </a:bodyPr>
          <a:lstStyle/>
          <a:p>
            <a:pPr marL="319115" indent="-307718">
              <a:spcBef>
                <a:spcPts val="646"/>
              </a:spcBef>
              <a:buClr>
                <a:srgbClr val="320065"/>
              </a:buClr>
              <a:buSzPct val="6923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300" dirty="0">
                <a:latin typeface="Arial"/>
                <a:cs typeface="Arial"/>
              </a:rPr>
              <a:t>ANALISIS SEKUEN</a:t>
            </a:r>
            <a:r>
              <a:rPr sz="2300" spc="-31" dirty="0">
                <a:latin typeface="Arial"/>
                <a:cs typeface="Arial"/>
              </a:rPr>
              <a:t> </a:t>
            </a:r>
            <a:r>
              <a:rPr sz="2300" dirty="0">
                <a:latin typeface="Arial"/>
                <a:cs typeface="Arial"/>
              </a:rPr>
              <a:t>RISIKO</a:t>
            </a:r>
            <a:endParaRPr sz="2300">
              <a:latin typeface="Arial"/>
              <a:cs typeface="Arial"/>
            </a:endParaRPr>
          </a:p>
          <a:p>
            <a:pPr marL="319115" indent="-307718">
              <a:spcBef>
                <a:spcPts val="561"/>
              </a:spcBef>
              <a:buClr>
                <a:srgbClr val="320065"/>
              </a:buClr>
              <a:buSzPct val="6923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300" spc="-4" dirty="0">
                <a:latin typeface="Arial"/>
                <a:cs typeface="Arial"/>
              </a:rPr>
              <a:t>IDENTIFIKASI SUMBER-SUMBER</a:t>
            </a:r>
            <a:r>
              <a:rPr sz="2300" spc="-9" dirty="0">
                <a:latin typeface="Arial"/>
                <a:cs typeface="Arial"/>
              </a:rPr>
              <a:t> </a:t>
            </a:r>
            <a:r>
              <a:rPr sz="2300" spc="-4" dirty="0">
                <a:latin typeface="Arial"/>
                <a:cs typeface="Arial"/>
              </a:rPr>
              <a:t>RISIKO</a:t>
            </a:r>
            <a:endParaRPr sz="2300">
              <a:latin typeface="Arial"/>
              <a:cs typeface="Arial"/>
            </a:endParaRPr>
          </a:p>
          <a:p>
            <a:pPr marL="319115" indent="-307718">
              <a:spcBef>
                <a:spcPts val="570"/>
              </a:spcBef>
              <a:buClr>
                <a:srgbClr val="320065"/>
              </a:buClr>
              <a:buSzPct val="6923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300" dirty="0">
                <a:latin typeface="Arial"/>
                <a:cs typeface="Arial"/>
              </a:rPr>
              <a:t>MELIHAT LAPORAN</a:t>
            </a:r>
            <a:r>
              <a:rPr sz="2300" spc="-27" dirty="0">
                <a:latin typeface="Arial"/>
                <a:cs typeface="Arial"/>
              </a:rPr>
              <a:t> </a:t>
            </a:r>
            <a:r>
              <a:rPr sz="2300" dirty="0">
                <a:latin typeface="Arial"/>
                <a:cs typeface="Arial"/>
              </a:rPr>
              <a:t>KEUANGAN</a:t>
            </a:r>
            <a:endParaRPr sz="2300">
              <a:latin typeface="Arial"/>
              <a:cs typeface="Arial"/>
            </a:endParaRPr>
          </a:p>
          <a:p>
            <a:pPr marL="318546" marR="824002" indent="-307718">
              <a:lnSpc>
                <a:spcPct val="100400"/>
              </a:lnSpc>
              <a:spcBef>
                <a:spcPts val="552"/>
              </a:spcBef>
              <a:buClr>
                <a:srgbClr val="320065"/>
              </a:buClr>
              <a:buSzPct val="6923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300" dirty="0">
                <a:latin typeface="Arial"/>
                <a:cs typeface="Arial"/>
              </a:rPr>
              <a:t>ANALISIS FLOW CHART </a:t>
            </a:r>
            <a:r>
              <a:rPr sz="2300" spc="-4" dirty="0">
                <a:latin typeface="Arial"/>
                <a:cs typeface="Arial"/>
              </a:rPr>
              <a:t>KEGIATAN </a:t>
            </a:r>
            <a:r>
              <a:rPr sz="2300" dirty="0">
                <a:latin typeface="Arial"/>
                <a:cs typeface="Arial"/>
              </a:rPr>
              <a:t>DAN  </a:t>
            </a:r>
            <a:r>
              <a:rPr sz="2300" spc="-4" dirty="0">
                <a:latin typeface="Arial"/>
                <a:cs typeface="Arial"/>
              </a:rPr>
              <a:t>OPERASI</a:t>
            </a:r>
            <a:r>
              <a:rPr sz="2300" spc="-13" dirty="0">
                <a:latin typeface="Arial"/>
                <a:cs typeface="Arial"/>
              </a:rPr>
              <a:t> </a:t>
            </a:r>
            <a:r>
              <a:rPr sz="2300" spc="-4" dirty="0">
                <a:latin typeface="Arial"/>
                <a:cs typeface="Arial"/>
              </a:rPr>
              <a:t>PERUSAHAAN</a:t>
            </a:r>
            <a:endParaRPr sz="2300">
              <a:latin typeface="Arial"/>
              <a:cs typeface="Arial"/>
            </a:endParaRPr>
          </a:p>
          <a:p>
            <a:pPr marL="319115" indent="-307718">
              <a:spcBef>
                <a:spcPts val="556"/>
              </a:spcBef>
              <a:buClr>
                <a:srgbClr val="320065"/>
              </a:buClr>
              <a:buSzPct val="6923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300" dirty="0">
                <a:latin typeface="Arial"/>
                <a:cs typeface="Arial"/>
              </a:rPr>
              <a:t>ANALISIS</a:t>
            </a:r>
            <a:r>
              <a:rPr sz="2300" spc="-18" dirty="0">
                <a:latin typeface="Arial"/>
                <a:cs typeface="Arial"/>
              </a:rPr>
              <a:t> </a:t>
            </a:r>
            <a:r>
              <a:rPr sz="2300" dirty="0">
                <a:latin typeface="Arial"/>
                <a:cs typeface="Arial"/>
              </a:rPr>
              <a:t>KONTRAK</a:t>
            </a:r>
            <a:endParaRPr sz="2300">
              <a:latin typeface="Arial"/>
              <a:cs typeface="Arial"/>
            </a:endParaRPr>
          </a:p>
          <a:p>
            <a:pPr marL="318546" marR="1897597" indent="-307718">
              <a:spcBef>
                <a:spcPts val="574"/>
              </a:spcBef>
              <a:buClr>
                <a:srgbClr val="320065"/>
              </a:buClr>
              <a:buSzPct val="6923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300" spc="-4" dirty="0">
                <a:latin typeface="Arial"/>
                <a:cs typeface="Arial"/>
              </a:rPr>
              <a:t>CATATAN STATISTIK KERUGIAN  PERUSAHAAN</a:t>
            </a:r>
            <a:endParaRPr sz="2300">
              <a:latin typeface="Arial"/>
              <a:cs typeface="Arial"/>
            </a:endParaRPr>
          </a:p>
          <a:p>
            <a:pPr marL="318546" marR="4559" indent="-307718">
              <a:lnSpc>
                <a:spcPct val="100400"/>
              </a:lnSpc>
              <a:spcBef>
                <a:spcPts val="547"/>
              </a:spcBef>
              <a:buClr>
                <a:srgbClr val="320065"/>
              </a:buClr>
              <a:buSzPct val="69230"/>
              <a:buFont typeface="Wingdings"/>
              <a:buChar char=""/>
              <a:tabLst>
                <a:tab pos="318546" algn="l"/>
                <a:tab pos="319115" algn="l"/>
              </a:tabLst>
            </a:pPr>
            <a:r>
              <a:rPr sz="2300" spc="-4" dirty="0">
                <a:latin typeface="Arial"/>
                <a:cs typeface="Arial"/>
              </a:rPr>
              <a:t>SURVEY/WAWANCARA TERHADAP MANAJER  PERUSAHAAN</a:t>
            </a:r>
            <a:endParaRPr sz="23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2463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93894" y="533802"/>
            <a:ext cx="6877395" cy="1990388"/>
            <a:chOff x="854964" y="609600"/>
            <a:chExt cx="7565135" cy="2255773"/>
          </a:xfrm>
        </p:grpSpPr>
        <p:sp>
          <p:nvSpPr>
            <p:cNvPr id="3" name="object 3"/>
            <p:cNvSpPr/>
            <p:nvPr/>
          </p:nvSpPr>
          <p:spPr>
            <a:xfrm>
              <a:off x="8420099" y="609600"/>
              <a:ext cx="0" cy="1300480"/>
            </a:xfrm>
            <a:custGeom>
              <a:avLst/>
              <a:gdLst/>
              <a:ahLst/>
              <a:cxnLst/>
              <a:rect l="l" t="t" r="r" b="b"/>
              <a:pathLst>
                <a:path h="1300480">
                  <a:moveTo>
                    <a:pt x="0" y="0"/>
                  </a:moveTo>
                  <a:lnTo>
                    <a:pt x="0" y="1299971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54964" y="2165603"/>
              <a:ext cx="2231390" cy="550545"/>
            </a:xfrm>
            <a:custGeom>
              <a:avLst/>
              <a:gdLst/>
              <a:ahLst/>
              <a:cxnLst/>
              <a:rect l="l" t="t" r="r" b="b"/>
              <a:pathLst>
                <a:path w="2231390" h="550544">
                  <a:moveTo>
                    <a:pt x="2231135" y="550163"/>
                  </a:moveTo>
                  <a:lnTo>
                    <a:pt x="2231135" y="0"/>
                  </a:lnTo>
                  <a:lnTo>
                    <a:pt x="0" y="0"/>
                  </a:lnTo>
                  <a:lnTo>
                    <a:pt x="0" y="550163"/>
                  </a:lnTo>
                  <a:lnTo>
                    <a:pt x="2231135" y="550163"/>
                  </a:lnTo>
                  <a:close/>
                </a:path>
              </a:pathLst>
            </a:custGeom>
            <a:solidFill>
              <a:srgbClr val="FFFF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54964" y="2165603"/>
              <a:ext cx="2231390" cy="550545"/>
            </a:xfrm>
            <a:custGeom>
              <a:avLst/>
              <a:gdLst/>
              <a:ahLst/>
              <a:cxnLst/>
              <a:rect l="l" t="t" r="r" b="b"/>
              <a:pathLst>
                <a:path w="2231390" h="550544">
                  <a:moveTo>
                    <a:pt x="0" y="0"/>
                  </a:moveTo>
                  <a:lnTo>
                    <a:pt x="0" y="550163"/>
                  </a:lnTo>
                  <a:lnTo>
                    <a:pt x="2231135" y="550163"/>
                  </a:lnTo>
                  <a:lnTo>
                    <a:pt x="2231135" y="0"/>
                  </a:lnTo>
                  <a:lnTo>
                    <a:pt x="0" y="0"/>
                  </a:lnTo>
                  <a:close/>
                </a:path>
              </a:pathLst>
            </a:custGeom>
            <a:ln w="146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991355" y="2165603"/>
              <a:ext cx="2092960" cy="699770"/>
            </a:xfrm>
            <a:custGeom>
              <a:avLst/>
              <a:gdLst/>
              <a:ahLst/>
              <a:cxnLst/>
              <a:rect l="l" t="t" r="r" b="b"/>
              <a:pathLst>
                <a:path w="2092960" h="699769">
                  <a:moveTo>
                    <a:pt x="2092451" y="699515"/>
                  </a:moveTo>
                  <a:lnTo>
                    <a:pt x="2092451" y="0"/>
                  </a:lnTo>
                  <a:lnTo>
                    <a:pt x="0" y="0"/>
                  </a:lnTo>
                  <a:lnTo>
                    <a:pt x="0" y="699515"/>
                  </a:lnTo>
                  <a:lnTo>
                    <a:pt x="2092451" y="699515"/>
                  </a:lnTo>
                  <a:close/>
                </a:path>
              </a:pathLst>
            </a:custGeom>
            <a:solidFill>
              <a:srgbClr val="F3C3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991355" y="2165603"/>
              <a:ext cx="2092960" cy="699770"/>
            </a:xfrm>
            <a:custGeom>
              <a:avLst/>
              <a:gdLst/>
              <a:ahLst/>
              <a:cxnLst/>
              <a:rect l="l" t="t" r="r" b="b"/>
              <a:pathLst>
                <a:path w="2092960" h="699769">
                  <a:moveTo>
                    <a:pt x="0" y="0"/>
                  </a:moveTo>
                  <a:lnTo>
                    <a:pt x="0" y="699515"/>
                  </a:lnTo>
                  <a:lnTo>
                    <a:pt x="2092451" y="699515"/>
                  </a:lnTo>
                  <a:lnTo>
                    <a:pt x="2092451" y="0"/>
                  </a:lnTo>
                  <a:lnTo>
                    <a:pt x="0" y="0"/>
                  </a:lnTo>
                  <a:close/>
                </a:path>
              </a:pathLst>
            </a:custGeom>
            <a:ln w="146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089204" y="5943149"/>
            <a:ext cx="151245" cy="149432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900" spc="-9" dirty="0">
                <a:latin typeface="Arial"/>
                <a:cs typeface="Arial"/>
              </a:rPr>
              <a:t>2</a:t>
            </a:r>
            <a:r>
              <a:rPr sz="900" spc="-4" dirty="0"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65447" y="1937372"/>
            <a:ext cx="4659168" cy="290232"/>
          </a:xfrm>
          <a:prstGeom prst="rect">
            <a:avLst/>
          </a:prstGeom>
        </p:spPr>
        <p:txBody>
          <a:bodyPr vert="horz" wrap="square" lIns="0" tIns="10257" rIns="0" bIns="0" rtlCol="0">
            <a:spAutoFit/>
          </a:bodyPr>
          <a:lstStyle/>
          <a:p>
            <a:pPr marL="11397">
              <a:spcBef>
                <a:spcPts val="81"/>
              </a:spcBef>
              <a:tabLst>
                <a:tab pos="2825881" algn="l"/>
              </a:tabLst>
            </a:pPr>
            <a:r>
              <a:rPr spc="-9" dirty="0">
                <a:latin typeface="Arial"/>
                <a:cs typeface="Arial"/>
              </a:rPr>
              <a:t>SUMBER</a:t>
            </a:r>
            <a:r>
              <a:rPr spc="9" dirty="0">
                <a:latin typeface="Arial"/>
                <a:cs typeface="Arial"/>
              </a:rPr>
              <a:t> </a:t>
            </a:r>
            <a:r>
              <a:rPr spc="-9" dirty="0">
                <a:latin typeface="Arial"/>
                <a:cs typeface="Arial"/>
              </a:rPr>
              <a:t>RISIKO	RISK</a:t>
            </a:r>
            <a:r>
              <a:rPr spc="-40" dirty="0">
                <a:latin typeface="Arial"/>
                <a:cs typeface="Arial"/>
              </a:rPr>
              <a:t> </a:t>
            </a:r>
            <a:r>
              <a:rPr spc="-4" dirty="0">
                <a:latin typeface="Arial"/>
                <a:cs typeface="Arial"/>
              </a:rPr>
              <a:t>FACTORS</a:t>
            </a:r>
            <a:endParaRPr>
              <a:latin typeface="Arial"/>
              <a:cs typeface="Arial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6636327" y="1684917"/>
            <a:ext cx="1478395" cy="1132354"/>
          </a:xfrm>
          <a:custGeom>
            <a:avLst/>
            <a:gdLst/>
            <a:ahLst/>
            <a:cxnLst/>
            <a:rect l="l" t="t" r="r" b="b"/>
            <a:pathLst>
              <a:path w="1626234" h="1283335">
                <a:moveTo>
                  <a:pt x="1626107" y="1283207"/>
                </a:moveTo>
                <a:lnTo>
                  <a:pt x="1626107" y="0"/>
                </a:lnTo>
                <a:lnTo>
                  <a:pt x="0" y="0"/>
                </a:lnTo>
                <a:lnTo>
                  <a:pt x="0" y="1283207"/>
                </a:lnTo>
                <a:lnTo>
                  <a:pt x="1626107" y="1283207"/>
                </a:lnTo>
                <a:close/>
              </a:path>
            </a:pathLst>
          </a:custGeom>
          <a:solidFill>
            <a:srgbClr val="FFF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6636327" y="1684917"/>
            <a:ext cx="1478395" cy="846053"/>
          </a:xfrm>
          <a:prstGeom prst="rect">
            <a:avLst/>
          </a:prstGeom>
          <a:ln w="14623">
            <a:solidFill>
              <a:srgbClr val="7F0000"/>
            </a:solidFill>
          </a:ln>
        </p:spPr>
        <p:txBody>
          <a:bodyPr vert="horz" wrap="square" lIns="0" tIns="47867" rIns="0" bIns="0" rtlCol="0">
            <a:spAutoFit/>
          </a:bodyPr>
          <a:lstStyle/>
          <a:p>
            <a:pPr marL="98014" marR="91746" algn="just">
              <a:lnSpc>
                <a:spcPct val="95700"/>
              </a:lnSpc>
              <a:spcBef>
                <a:spcPts val="377"/>
              </a:spcBef>
            </a:pPr>
            <a:r>
              <a:rPr spc="-9" dirty="0">
                <a:latin typeface="Arial"/>
                <a:cs typeface="Arial"/>
              </a:rPr>
              <a:t>E</a:t>
            </a:r>
            <a:r>
              <a:rPr spc="-18" dirty="0">
                <a:latin typeface="Arial"/>
                <a:cs typeface="Arial"/>
              </a:rPr>
              <a:t>K</a:t>
            </a:r>
            <a:r>
              <a:rPr spc="-9" dirty="0">
                <a:latin typeface="Arial"/>
                <a:cs typeface="Arial"/>
              </a:rPr>
              <a:t>S</a:t>
            </a:r>
            <a:r>
              <a:rPr spc="-18" dirty="0">
                <a:latin typeface="Arial"/>
                <a:cs typeface="Arial"/>
              </a:rPr>
              <a:t>P</a:t>
            </a:r>
            <a:r>
              <a:rPr spc="9" dirty="0">
                <a:latin typeface="Arial"/>
                <a:cs typeface="Arial"/>
              </a:rPr>
              <a:t>O</a:t>
            </a:r>
            <a:r>
              <a:rPr spc="-18" dirty="0">
                <a:latin typeface="Arial"/>
                <a:cs typeface="Arial"/>
              </a:rPr>
              <a:t>S</a:t>
            </a:r>
            <a:r>
              <a:rPr spc="-4" dirty="0">
                <a:latin typeface="Arial"/>
                <a:cs typeface="Arial"/>
              </a:rPr>
              <a:t>UR  </a:t>
            </a:r>
            <a:r>
              <a:rPr spc="-9" dirty="0">
                <a:latin typeface="Arial"/>
                <a:cs typeface="Arial"/>
              </a:rPr>
              <a:t>TERHADAP  RISIKO</a:t>
            </a:r>
            <a:endParaRPr>
              <a:latin typeface="Arial"/>
              <a:cs typeface="Arial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3082636" y="2277931"/>
            <a:ext cx="3297382" cy="887506"/>
            <a:chOff x="3390900" y="2581655"/>
            <a:chExt cx="3627120" cy="1005840"/>
          </a:xfrm>
        </p:grpSpPr>
        <p:sp>
          <p:nvSpPr>
            <p:cNvPr id="44" name="object 44"/>
            <p:cNvSpPr/>
            <p:nvPr/>
          </p:nvSpPr>
          <p:spPr>
            <a:xfrm>
              <a:off x="3398520" y="2589275"/>
              <a:ext cx="3611879" cy="990600"/>
            </a:xfrm>
            <a:custGeom>
              <a:avLst/>
              <a:gdLst/>
              <a:ahLst/>
              <a:cxnLst/>
              <a:rect l="l" t="t" r="r" b="b"/>
              <a:pathLst>
                <a:path w="3611879" h="990600">
                  <a:moveTo>
                    <a:pt x="3611879" y="990599"/>
                  </a:moveTo>
                  <a:lnTo>
                    <a:pt x="3611879" y="0"/>
                  </a:lnTo>
                  <a:lnTo>
                    <a:pt x="0" y="0"/>
                  </a:lnTo>
                  <a:lnTo>
                    <a:pt x="0" y="990599"/>
                  </a:lnTo>
                  <a:lnTo>
                    <a:pt x="3611879" y="990599"/>
                  </a:lnTo>
                  <a:close/>
                </a:path>
              </a:pathLst>
            </a:custGeom>
            <a:solidFill>
              <a:srgbClr val="F3C3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3398520" y="2589275"/>
              <a:ext cx="3611879" cy="990600"/>
            </a:xfrm>
            <a:custGeom>
              <a:avLst/>
              <a:gdLst/>
              <a:ahLst/>
              <a:cxnLst/>
              <a:rect l="l" t="t" r="r" b="b"/>
              <a:pathLst>
                <a:path w="3611879" h="990600">
                  <a:moveTo>
                    <a:pt x="0" y="0"/>
                  </a:moveTo>
                  <a:lnTo>
                    <a:pt x="0" y="990599"/>
                  </a:lnTo>
                  <a:lnTo>
                    <a:pt x="3611879" y="990599"/>
                  </a:lnTo>
                  <a:lnTo>
                    <a:pt x="3611879" y="0"/>
                  </a:lnTo>
                  <a:lnTo>
                    <a:pt x="0" y="0"/>
                  </a:lnTo>
                  <a:close/>
                </a:path>
              </a:pathLst>
            </a:custGeom>
            <a:ln w="14623">
              <a:solidFill>
                <a:srgbClr val="7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3177769" y="2309855"/>
            <a:ext cx="3106882" cy="290232"/>
          </a:xfrm>
          <a:prstGeom prst="rect">
            <a:avLst/>
          </a:prstGeom>
        </p:spPr>
        <p:txBody>
          <a:bodyPr vert="horz" wrap="square" lIns="0" tIns="10257" rIns="0" bIns="0" rtlCol="0">
            <a:spAutoFit/>
          </a:bodyPr>
          <a:lstStyle/>
          <a:p>
            <a:pPr marL="11397">
              <a:spcBef>
                <a:spcPts val="81"/>
              </a:spcBef>
            </a:pPr>
            <a:r>
              <a:rPr spc="-9" dirty="0">
                <a:latin typeface="Arial"/>
                <a:cs typeface="Arial"/>
              </a:rPr>
              <a:t>KONDISI YANG MENAIKKAN</a:t>
            </a:r>
            <a:endParaRPr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177769" y="2565349"/>
            <a:ext cx="3003549" cy="290232"/>
          </a:xfrm>
          <a:prstGeom prst="rect">
            <a:avLst/>
          </a:prstGeom>
        </p:spPr>
        <p:txBody>
          <a:bodyPr vert="horz" wrap="square" lIns="0" tIns="10257" rIns="0" bIns="0" rtlCol="0">
            <a:spAutoFit/>
          </a:bodyPr>
          <a:lstStyle/>
          <a:p>
            <a:pPr marL="11397">
              <a:spcBef>
                <a:spcPts val="81"/>
              </a:spcBef>
            </a:pPr>
            <a:r>
              <a:rPr spc="-9" dirty="0">
                <a:latin typeface="Arial"/>
                <a:cs typeface="Arial"/>
              </a:rPr>
              <a:t>KEMUNGKINAN</a:t>
            </a:r>
            <a:r>
              <a:rPr spc="-27" dirty="0">
                <a:latin typeface="Arial"/>
                <a:cs typeface="Arial"/>
              </a:rPr>
              <a:t> </a:t>
            </a:r>
            <a:r>
              <a:rPr spc="-9" dirty="0">
                <a:latin typeface="Arial"/>
                <a:cs typeface="Arial"/>
              </a:rPr>
              <a:t>KERUGIAN</a:t>
            </a:r>
            <a:endParaRPr>
              <a:latin typeface="Arial"/>
              <a:cs typeface="Aria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1260763" y="3632050"/>
            <a:ext cx="701386" cy="360829"/>
          </a:xfrm>
          <a:custGeom>
            <a:avLst/>
            <a:gdLst/>
            <a:ahLst/>
            <a:cxnLst/>
            <a:rect l="l" t="t" r="r" b="b"/>
            <a:pathLst>
              <a:path w="771525" h="408939">
                <a:moveTo>
                  <a:pt x="771143" y="408431"/>
                </a:moveTo>
                <a:lnTo>
                  <a:pt x="771143" y="0"/>
                </a:lnTo>
                <a:lnTo>
                  <a:pt x="0" y="0"/>
                </a:lnTo>
                <a:lnTo>
                  <a:pt x="0" y="408431"/>
                </a:lnTo>
                <a:lnTo>
                  <a:pt x="771143" y="408431"/>
                </a:lnTo>
                <a:close/>
              </a:path>
            </a:pathLst>
          </a:custGeom>
          <a:solidFill>
            <a:srgbClr val="FFFF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1260763" y="3632050"/>
            <a:ext cx="701386" cy="314401"/>
          </a:xfrm>
          <a:prstGeom prst="rect">
            <a:avLst/>
          </a:prstGeom>
          <a:ln w="14623">
            <a:solidFill>
              <a:srgbClr val="000000"/>
            </a:solidFill>
          </a:ln>
        </p:spPr>
        <p:txBody>
          <a:bodyPr vert="horz" wrap="square" lIns="0" tIns="37040" rIns="0" bIns="0" rtlCol="0">
            <a:spAutoFit/>
          </a:bodyPr>
          <a:lstStyle/>
          <a:p>
            <a:pPr marL="99724">
              <a:spcBef>
                <a:spcPts val="292"/>
              </a:spcBef>
            </a:pPr>
            <a:r>
              <a:rPr spc="-9" dirty="0">
                <a:latin typeface="Arial"/>
                <a:cs typeface="Arial"/>
              </a:rPr>
              <a:t>API</a:t>
            </a:r>
            <a:endParaRPr>
              <a:latin typeface="Arial"/>
              <a:cs typeface="Arial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3391592" y="3400761"/>
            <a:ext cx="2657764" cy="1145801"/>
            <a:chOff x="3730751" y="3854195"/>
            <a:chExt cx="2923540" cy="1298575"/>
          </a:xfrm>
        </p:grpSpPr>
        <p:sp>
          <p:nvSpPr>
            <p:cNvPr id="51" name="object 51"/>
            <p:cNvSpPr/>
            <p:nvPr/>
          </p:nvSpPr>
          <p:spPr>
            <a:xfrm>
              <a:off x="3738371" y="3861815"/>
              <a:ext cx="2908300" cy="1283335"/>
            </a:xfrm>
            <a:custGeom>
              <a:avLst/>
              <a:gdLst/>
              <a:ahLst/>
              <a:cxnLst/>
              <a:rect l="l" t="t" r="r" b="b"/>
              <a:pathLst>
                <a:path w="2908300" h="1283335">
                  <a:moveTo>
                    <a:pt x="2907791" y="1283207"/>
                  </a:moveTo>
                  <a:lnTo>
                    <a:pt x="2907791" y="0"/>
                  </a:lnTo>
                  <a:lnTo>
                    <a:pt x="0" y="0"/>
                  </a:lnTo>
                  <a:lnTo>
                    <a:pt x="0" y="1283207"/>
                  </a:lnTo>
                  <a:lnTo>
                    <a:pt x="2907791" y="1283207"/>
                  </a:lnTo>
                  <a:close/>
                </a:path>
              </a:pathLst>
            </a:custGeom>
            <a:solidFill>
              <a:srgbClr val="F3C3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3738371" y="3861815"/>
              <a:ext cx="2908300" cy="1283335"/>
            </a:xfrm>
            <a:custGeom>
              <a:avLst/>
              <a:gdLst/>
              <a:ahLst/>
              <a:cxnLst/>
              <a:rect l="l" t="t" r="r" b="b"/>
              <a:pathLst>
                <a:path w="2908300" h="1283335">
                  <a:moveTo>
                    <a:pt x="0" y="0"/>
                  </a:moveTo>
                  <a:lnTo>
                    <a:pt x="0" y="1283207"/>
                  </a:lnTo>
                  <a:lnTo>
                    <a:pt x="2907791" y="1283207"/>
                  </a:lnTo>
                  <a:lnTo>
                    <a:pt x="2907791" y="0"/>
                  </a:lnTo>
                  <a:lnTo>
                    <a:pt x="0" y="0"/>
                  </a:lnTo>
                  <a:close/>
                </a:path>
              </a:pathLst>
            </a:custGeom>
            <a:ln w="14623">
              <a:solidFill>
                <a:srgbClr val="7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3485340" y="3434029"/>
            <a:ext cx="2467264" cy="813038"/>
          </a:xfrm>
          <a:prstGeom prst="rect">
            <a:avLst/>
          </a:prstGeom>
        </p:spPr>
        <p:txBody>
          <a:bodyPr vert="horz" wrap="square" lIns="0" tIns="23363" rIns="0" bIns="0" rtlCol="0">
            <a:spAutoFit/>
          </a:bodyPr>
          <a:lstStyle/>
          <a:p>
            <a:pPr marL="11397" marR="4559">
              <a:lnSpc>
                <a:spcPct val="95200"/>
              </a:lnSpc>
              <a:spcBef>
                <a:spcPts val="183"/>
              </a:spcBef>
            </a:pPr>
            <a:r>
              <a:rPr spc="-9" dirty="0">
                <a:latin typeface="Arial"/>
                <a:cs typeface="Arial"/>
              </a:rPr>
              <a:t>MINYAK </a:t>
            </a:r>
            <a:r>
              <a:rPr spc="-4" dirty="0">
                <a:latin typeface="Arial"/>
                <a:cs typeface="Arial"/>
              </a:rPr>
              <a:t>TANAH</a:t>
            </a:r>
            <a:r>
              <a:rPr spc="-45" dirty="0">
                <a:latin typeface="Arial"/>
                <a:cs typeface="Arial"/>
              </a:rPr>
              <a:t> </a:t>
            </a:r>
            <a:r>
              <a:rPr spc="-9" dirty="0">
                <a:latin typeface="Arial"/>
                <a:cs typeface="Arial"/>
              </a:rPr>
              <a:t>YANG  DITARUH DIDEKAT  KOMPOR</a:t>
            </a:r>
            <a:endParaRPr>
              <a:latin typeface="Arial"/>
              <a:cs typeface="Arial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6766560" y="3437068"/>
            <a:ext cx="1454727" cy="1402976"/>
            <a:chOff x="7443216" y="3895344"/>
            <a:chExt cx="1600200" cy="1590040"/>
          </a:xfrm>
        </p:grpSpPr>
        <p:sp>
          <p:nvSpPr>
            <p:cNvPr id="55" name="object 55"/>
            <p:cNvSpPr/>
            <p:nvPr/>
          </p:nvSpPr>
          <p:spPr>
            <a:xfrm>
              <a:off x="7450836" y="3902964"/>
              <a:ext cx="1584960" cy="1574800"/>
            </a:xfrm>
            <a:custGeom>
              <a:avLst/>
              <a:gdLst/>
              <a:ahLst/>
              <a:cxnLst/>
              <a:rect l="l" t="t" r="r" b="b"/>
              <a:pathLst>
                <a:path w="1584959" h="1574800">
                  <a:moveTo>
                    <a:pt x="1584959" y="1574291"/>
                  </a:moveTo>
                  <a:lnTo>
                    <a:pt x="1584959" y="0"/>
                  </a:lnTo>
                  <a:lnTo>
                    <a:pt x="0" y="0"/>
                  </a:lnTo>
                  <a:lnTo>
                    <a:pt x="0" y="1574291"/>
                  </a:lnTo>
                  <a:lnTo>
                    <a:pt x="1584959" y="1574291"/>
                  </a:lnTo>
                  <a:close/>
                </a:path>
              </a:pathLst>
            </a:custGeom>
            <a:solidFill>
              <a:srgbClr val="FFFF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7450836" y="3902964"/>
              <a:ext cx="1584960" cy="1574800"/>
            </a:xfrm>
            <a:custGeom>
              <a:avLst/>
              <a:gdLst/>
              <a:ahLst/>
              <a:cxnLst/>
              <a:rect l="l" t="t" r="r" b="b"/>
              <a:pathLst>
                <a:path w="1584959" h="1574800">
                  <a:moveTo>
                    <a:pt x="0" y="0"/>
                  </a:moveTo>
                  <a:lnTo>
                    <a:pt x="0" y="1574291"/>
                  </a:lnTo>
                  <a:lnTo>
                    <a:pt x="1584959" y="1574291"/>
                  </a:lnTo>
                  <a:lnTo>
                    <a:pt x="1584959" y="0"/>
                  </a:lnTo>
                  <a:lnTo>
                    <a:pt x="0" y="0"/>
                  </a:lnTo>
                  <a:close/>
                </a:path>
              </a:pathLst>
            </a:custGeom>
            <a:ln w="146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6861691" y="3470336"/>
            <a:ext cx="1263073" cy="812463"/>
          </a:xfrm>
          <a:prstGeom prst="rect">
            <a:avLst/>
          </a:prstGeom>
        </p:spPr>
        <p:txBody>
          <a:bodyPr vert="horz" wrap="square" lIns="0" tIns="22794" rIns="0" bIns="0" rtlCol="0">
            <a:spAutoFit/>
          </a:bodyPr>
          <a:lstStyle/>
          <a:p>
            <a:pPr marL="11397" marR="4559">
              <a:lnSpc>
                <a:spcPct val="95300"/>
              </a:lnSpc>
              <a:spcBef>
                <a:spcPts val="179"/>
              </a:spcBef>
            </a:pPr>
            <a:r>
              <a:rPr spc="-9" dirty="0">
                <a:latin typeface="Arial"/>
                <a:cs typeface="Arial"/>
              </a:rPr>
              <a:t>GUDANG  </a:t>
            </a:r>
            <a:r>
              <a:rPr spc="-13" dirty="0">
                <a:latin typeface="Arial"/>
                <a:cs typeface="Arial"/>
              </a:rPr>
              <a:t>YANG</a:t>
            </a:r>
            <a:r>
              <a:rPr spc="-72" dirty="0">
                <a:latin typeface="Arial"/>
                <a:cs typeface="Arial"/>
              </a:rPr>
              <a:t> </a:t>
            </a:r>
            <a:r>
              <a:rPr spc="-4" dirty="0">
                <a:latin typeface="Arial"/>
                <a:cs typeface="Arial"/>
              </a:rPr>
              <a:t>BISA  T</a:t>
            </a:r>
            <a:r>
              <a:rPr spc="-9" dirty="0">
                <a:latin typeface="Arial"/>
                <a:cs typeface="Arial"/>
              </a:rPr>
              <a:t>ER</a:t>
            </a:r>
            <a:r>
              <a:rPr spc="-18" dirty="0">
                <a:latin typeface="Arial"/>
                <a:cs typeface="Arial"/>
              </a:rPr>
              <a:t>B</a:t>
            </a:r>
            <a:r>
              <a:rPr spc="-9" dirty="0">
                <a:latin typeface="Arial"/>
                <a:cs typeface="Arial"/>
              </a:rPr>
              <a:t>A</a:t>
            </a:r>
            <a:r>
              <a:rPr spc="-18" dirty="0">
                <a:latin typeface="Arial"/>
                <a:cs typeface="Arial"/>
              </a:rPr>
              <a:t>K</a:t>
            </a:r>
            <a:r>
              <a:rPr spc="-9" dirty="0">
                <a:latin typeface="Arial"/>
                <a:cs typeface="Arial"/>
              </a:rPr>
              <a:t>AR</a:t>
            </a:r>
            <a:endParaRPr>
              <a:latin typeface="Arial"/>
              <a:cs typeface="Arial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4856017" y="4898764"/>
            <a:ext cx="2651991" cy="372596"/>
            <a:chOff x="5341619" y="5551932"/>
            <a:chExt cx="2917190" cy="422275"/>
          </a:xfrm>
        </p:grpSpPr>
        <p:sp>
          <p:nvSpPr>
            <p:cNvPr id="59" name="object 59"/>
            <p:cNvSpPr/>
            <p:nvPr/>
          </p:nvSpPr>
          <p:spPr>
            <a:xfrm>
              <a:off x="5349239" y="5559552"/>
              <a:ext cx="2901950" cy="407034"/>
            </a:xfrm>
            <a:custGeom>
              <a:avLst/>
              <a:gdLst/>
              <a:ahLst/>
              <a:cxnLst/>
              <a:rect l="l" t="t" r="r" b="b"/>
              <a:pathLst>
                <a:path w="2901950" h="407035">
                  <a:moveTo>
                    <a:pt x="2901695" y="406907"/>
                  </a:moveTo>
                  <a:lnTo>
                    <a:pt x="2901695" y="0"/>
                  </a:lnTo>
                  <a:lnTo>
                    <a:pt x="0" y="0"/>
                  </a:lnTo>
                  <a:lnTo>
                    <a:pt x="0" y="406907"/>
                  </a:lnTo>
                  <a:lnTo>
                    <a:pt x="2901695" y="406907"/>
                  </a:lnTo>
                  <a:close/>
                </a:path>
              </a:pathLst>
            </a:custGeom>
            <a:solidFill>
              <a:srgbClr val="D6FE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5349239" y="5559552"/>
              <a:ext cx="2901950" cy="407034"/>
            </a:xfrm>
            <a:custGeom>
              <a:avLst/>
              <a:gdLst/>
              <a:ahLst/>
              <a:cxnLst/>
              <a:rect l="l" t="t" r="r" b="b"/>
              <a:pathLst>
                <a:path w="2901950" h="407035">
                  <a:moveTo>
                    <a:pt x="0" y="0"/>
                  </a:moveTo>
                  <a:lnTo>
                    <a:pt x="0" y="406907"/>
                  </a:lnTo>
                  <a:lnTo>
                    <a:pt x="2901695" y="406907"/>
                  </a:lnTo>
                  <a:lnTo>
                    <a:pt x="2901695" y="0"/>
                  </a:lnTo>
                  <a:lnTo>
                    <a:pt x="0" y="0"/>
                  </a:lnTo>
                  <a:close/>
                </a:path>
              </a:pathLst>
            </a:custGeom>
            <a:ln w="14623">
              <a:solidFill>
                <a:srgbClr val="7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1" name="object 61"/>
          <p:cNvGrpSpPr/>
          <p:nvPr/>
        </p:nvGrpSpPr>
        <p:grpSpPr>
          <a:xfrm>
            <a:off x="623454" y="1157791"/>
            <a:ext cx="6836064" cy="2930338"/>
            <a:chOff x="685800" y="1312163"/>
            <a:chExt cx="7519670" cy="3321050"/>
          </a:xfrm>
        </p:grpSpPr>
        <p:sp>
          <p:nvSpPr>
            <p:cNvPr id="62" name="object 62"/>
            <p:cNvSpPr/>
            <p:nvPr/>
          </p:nvSpPr>
          <p:spPr>
            <a:xfrm>
              <a:off x="3060191" y="2249423"/>
              <a:ext cx="931544" cy="254635"/>
            </a:xfrm>
            <a:custGeom>
              <a:avLst/>
              <a:gdLst/>
              <a:ahLst/>
              <a:cxnLst/>
              <a:rect l="l" t="t" r="r" b="b"/>
              <a:pathLst>
                <a:path w="931545" h="254635">
                  <a:moveTo>
                    <a:pt x="931163" y="128015"/>
                  </a:moveTo>
                  <a:lnTo>
                    <a:pt x="699515" y="0"/>
                  </a:lnTo>
                  <a:lnTo>
                    <a:pt x="699515" y="64007"/>
                  </a:lnTo>
                  <a:lnTo>
                    <a:pt x="0" y="64007"/>
                  </a:lnTo>
                  <a:lnTo>
                    <a:pt x="0" y="190499"/>
                  </a:lnTo>
                  <a:lnTo>
                    <a:pt x="699515" y="190499"/>
                  </a:lnTo>
                  <a:lnTo>
                    <a:pt x="699515" y="254507"/>
                  </a:lnTo>
                  <a:lnTo>
                    <a:pt x="931163" y="128015"/>
                  </a:lnTo>
                  <a:close/>
                </a:path>
              </a:pathLst>
            </a:custGeom>
            <a:solidFill>
              <a:srgbClr val="BAE0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3060191" y="2249423"/>
              <a:ext cx="931544" cy="254635"/>
            </a:xfrm>
            <a:custGeom>
              <a:avLst/>
              <a:gdLst/>
              <a:ahLst/>
              <a:cxnLst/>
              <a:rect l="l" t="t" r="r" b="b"/>
              <a:pathLst>
                <a:path w="931545" h="254635">
                  <a:moveTo>
                    <a:pt x="699515" y="0"/>
                  </a:moveTo>
                  <a:lnTo>
                    <a:pt x="699515" y="64007"/>
                  </a:lnTo>
                  <a:lnTo>
                    <a:pt x="0" y="64007"/>
                  </a:lnTo>
                  <a:lnTo>
                    <a:pt x="0" y="190499"/>
                  </a:lnTo>
                  <a:lnTo>
                    <a:pt x="699515" y="190499"/>
                  </a:lnTo>
                  <a:lnTo>
                    <a:pt x="699515" y="254507"/>
                  </a:lnTo>
                  <a:lnTo>
                    <a:pt x="931163" y="128015"/>
                  </a:lnTo>
                  <a:lnTo>
                    <a:pt x="699515" y="0"/>
                  </a:lnTo>
                  <a:close/>
                </a:path>
              </a:pathLst>
            </a:custGeom>
            <a:ln w="146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6112763" y="2249423"/>
              <a:ext cx="1187450" cy="254635"/>
            </a:xfrm>
            <a:custGeom>
              <a:avLst/>
              <a:gdLst/>
              <a:ahLst/>
              <a:cxnLst/>
              <a:rect l="l" t="t" r="r" b="b"/>
              <a:pathLst>
                <a:path w="1187450" h="254635">
                  <a:moveTo>
                    <a:pt x="1187195" y="128015"/>
                  </a:moveTo>
                  <a:lnTo>
                    <a:pt x="890015" y="0"/>
                  </a:lnTo>
                  <a:lnTo>
                    <a:pt x="890015" y="64007"/>
                  </a:lnTo>
                  <a:lnTo>
                    <a:pt x="0" y="64007"/>
                  </a:lnTo>
                  <a:lnTo>
                    <a:pt x="0" y="190499"/>
                  </a:lnTo>
                  <a:lnTo>
                    <a:pt x="890015" y="190499"/>
                  </a:lnTo>
                  <a:lnTo>
                    <a:pt x="890015" y="254507"/>
                  </a:lnTo>
                  <a:lnTo>
                    <a:pt x="1187195" y="128015"/>
                  </a:lnTo>
                  <a:close/>
                </a:path>
              </a:pathLst>
            </a:custGeom>
            <a:solidFill>
              <a:srgbClr val="BAE0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6112763" y="2249423"/>
              <a:ext cx="1187450" cy="254635"/>
            </a:xfrm>
            <a:custGeom>
              <a:avLst/>
              <a:gdLst/>
              <a:ahLst/>
              <a:cxnLst/>
              <a:rect l="l" t="t" r="r" b="b"/>
              <a:pathLst>
                <a:path w="1187450" h="254635">
                  <a:moveTo>
                    <a:pt x="890015" y="0"/>
                  </a:moveTo>
                  <a:lnTo>
                    <a:pt x="890015" y="64007"/>
                  </a:lnTo>
                  <a:lnTo>
                    <a:pt x="0" y="64007"/>
                  </a:lnTo>
                  <a:lnTo>
                    <a:pt x="0" y="190499"/>
                  </a:lnTo>
                  <a:lnTo>
                    <a:pt x="890015" y="190499"/>
                  </a:lnTo>
                  <a:lnTo>
                    <a:pt x="890015" y="254507"/>
                  </a:lnTo>
                  <a:lnTo>
                    <a:pt x="1187195" y="128015"/>
                  </a:lnTo>
                  <a:lnTo>
                    <a:pt x="890015" y="0"/>
                  </a:lnTo>
                  <a:close/>
                </a:path>
              </a:pathLst>
            </a:custGeom>
            <a:ln w="146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2127503" y="4201667"/>
              <a:ext cx="1610995" cy="254635"/>
            </a:xfrm>
            <a:custGeom>
              <a:avLst/>
              <a:gdLst/>
              <a:ahLst/>
              <a:cxnLst/>
              <a:rect l="l" t="t" r="r" b="b"/>
              <a:pathLst>
                <a:path w="1610995" h="254635">
                  <a:moveTo>
                    <a:pt x="1610867" y="126491"/>
                  </a:moveTo>
                  <a:lnTo>
                    <a:pt x="1207007" y="0"/>
                  </a:lnTo>
                  <a:lnTo>
                    <a:pt x="1207007" y="64007"/>
                  </a:lnTo>
                  <a:lnTo>
                    <a:pt x="0" y="64007"/>
                  </a:lnTo>
                  <a:lnTo>
                    <a:pt x="0" y="190499"/>
                  </a:lnTo>
                  <a:lnTo>
                    <a:pt x="1207007" y="190499"/>
                  </a:lnTo>
                  <a:lnTo>
                    <a:pt x="1207007" y="254507"/>
                  </a:lnTo>
                  <a:lnTo>
                    <a:pt x="1610867" y="126491"/>
                  </a:lnTo>
                  <a:close/>
                </a:path>
              </a:pathLst>
            </a:custGeom>
            <a:solidFill>
              <a:srgbClr val="BAE0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2127503" y="4201667"/>
              <a:ext cx="1610995" cy="254635"/>
            </a:xfrm>
            <a:custGeom>
              <a:avLst/>
              <a:gdLst/>
              <a:ahLst/>
              <a:cxnLst/>
              <a:rect l="l" t="t" r="r" b="b"/>
              <a:pathLst>
                <a:path w="1610995" h="254635">
                  <a:moveTo>
                    <a:pt x="1207007" y="0"/>
                  </a:moveTo>
                  <a:lnTo>
                    <a:pt x="1207007" y="64007"/>
                  </a:lnTo>
                  <a:lnTo>
                    <a:pt x="0" y="64007"/>
                  </a:lnTo>
                  <a:lnTo>
                    <a:pt x="0" y="190499"/>
                  </a:lnTo>
                  <a:lnTo>
                    <a:pt x="1207007" y="190499"/>
                  </a:lnTo>
                  <a:lnTo>
                    <a:pt x="1207007" y="254507"/>
                  </a:lnTo>
                  <a:lnTo>
                    <a:pt x="1610867" y="126491"/>
                  </a:lnTo>
                  <a:lnTo>
                    <a:pt x="1207007" y="0"/>
                  </a:lnTo>
                  <a:close/>
                </a:path>
              </a:pathLst>
            </a:custGeom>
            <a:ln w="146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6451091" y="4370831"/>
              <a:ext cx="934719" cy="254635"/>
            </a:xfrm>
            <a:custGeom>
              <a:avLst/>
              <a:gdLst/>
              <a:ahLst/>
              <a:cxnLst/>
              <a:rect l="l" t="t" r="r" b="b"/>
              <a:pathLst>
                <a:path w="934720" h="254635">
                  <a:moveTo>
                    <a:pt x="934211" y="128015"/>
                  </a:moveTo>
                  <a:lnTo>
                    <a:pt x="701039" y="0"/>
                  </a:lnTo>
                  <a:lnTo>
                    <a:pt x="701039" y="64007"/>
                  </a:lnTo>
                  <a:lnTo>
                    <a:pt x="0" y="64007"/>
                  </a:lnTo>
                  <a:lnTo>
                    <a:pt x="0" y="190499"/>
                  </a:lnTo>
                  <a:lnTo>
                    <a:pt x="701039" y="190499"/>
                  </a:lnTo>
                  <a:lnTo>
                    <a:pt x="701039" y="254507"/>
                  </a:lnTo>
                  <a:lnTo>
                    <a:pt x="934211" y="128015"/>
                  </a:lnTo>
                  <a:close/>
                </a:path>
              </a:pathLst>
            </a:custGeom>
            <a:solidFill>
              <a:srgbClr val="BAE0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6451091" y="4370831"/>
              <a:ext cx="934719" cy="254635"/>
            </a:xfrm>
            <a:custGeom>
              <a:avLst/>
              <a:gdLst/>
              <a:ahLst/>
              <a:cxnLst/>
              <a:rect l="l" t="t" r="r" b="b"/>
              <a:pathLst>
                <a:path w="934720" h="254635">
                  <a:moveTo>
                    <a:pt x="701039" y="0"/>
                  </a:moveTo>
                  <a:lnTo>
                    <a:pt x="701039" y="64007"/>
                  </a:lnTo>
                  <a:lnTo>
                    <a:pt x="0" y="64007"/>
                  </a:lnTo>
                  <a:lnTo>
                    <a:pt x="0" y="190499"/>
                  </a:lnTo>
                  <a:lnTo>
                    <a:pt x="701039" y="190499"/>
                  </a:lnTo>
                  <a:lnTo>
                    <a:pt x="701039" y="254507"/>
                  </a:lnTo>
                  <a:lnTo>
                    <a:pt x="934211" y="128015"/>
                  </a:lnTo>
                  <a:lnTo>
                    <a:pt x="701039" y="0"/>
                  </a:lnTo>
                  <a:close/>
                </a:path>
              </a:pathLst>
            </a:custGeom>
            <a:ln w="146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1644396" y="2578620"/>
              <a:ext cx="6560820" cy="1452880"/>
            </a:xfrm>
            <a:custGeom>
              <a:avLst/>
              <a:gdLst/>
              <a:ahLst/>
              <a:cxnLst/>
              <a:rect l="l" t="t" r="r" b="b"/>
              <a:pathLst>
                <a:path w="6560820" h="1452879">
                  <a:moveTo>
                    <a:pt x="117348" y="1336548"/>
                  </a:moveTo>
                  <a:lnTo>
                    <a:pt x="68580" y="1336548"/>
                  </a:lnTo>
                  <a:lnTo>
                    <a:pt x="68580" y="4572"/>
                  </a:lnTo>
                  <a:lnTo>
                    <a:pt x="64008" y="0"/>
                  </a:lnTo>
                  <a:lnTo>
                    <a:pt x="53340" y="0"/>
                  </a:lnTo>
                  <a:lnTo>
                    <a:pt x="48768" y="4572"/>
                  </a:lnTo>
                  <a:lnTo>
                    <a:pt x="48768" y="1336548"/>
                  </a:lnTo>
                  <a:lnTo>
                    <a:pt x="0" y="1336548"/>
                  </a:lnTo>
                  <a:lnTo>
                    <a:pt x="48768" y="1431582"/>
                  </a:lnTo>
                  <a:lnTo>
                    <a:pt x="59436" y="1452372"/>
                  </a:lnTo>
                  <a:lnTo>
                    <a:pt x="68580" y="1434084"/>
                  </a:lnTo>
                  <a:lnTo>
                    <a:pt x="117348" y="1336548"/>
                  </a:lnTo>
                  <a:close/>
                </a:path>
                <a:path w="6560820" h="1452879">
                  <a:moveTo>
                    <a:pt x="3508248" y="1080516"/>
                  </a:moveTo>
                  <a:lnTo>
                    <a:pt x="3459480" y="1080516"/>
                  </a:lnTo>
                  <a:lnTo>
                    <a:pt x="3459480" y="769620"/>
                  </a:lnTo>
                  <a:lnTo>
                    <a:pt x="3454908" y="765048"/>
                  </a:lnTo>
                  <a:lnTo>
                    <a:pt x="3444240" y="765048"/>
                  </a:lnTo>
                  <a:lnTo>
                    <a:pt x="3441192" y="769620"/>
                  </a:lnTo>
                  <a:lnTo>
                    <a:pt x="3441192" y="1080516"/>
                  </a:lnTo>
                  <a:lnTo>
                    <a:pt x="3392424" y="1080516"/>
                  </a:lnTo>
                  <a:lnTo>
                    <a:pt x="3441192" y="1179334"/>
                  </a:lnTo>
                  <a:lnTo>
                    <a:pt x="3450336" y="1197864"/>
                  </a:lnTo>
                  <a:lnTo>
                    <a:pt x="3459480" y="1179334"/>
                  </a:lnTo>
                  <a:lnTo>
                    <a:pt x="3508248" y="1080516"/>
                  </a:lnTo>
                  <a:close/>
                </a:path>
                <a:path w="6560820" h="1452879">
                  <a:moveTo>
                    <a:pt x="6560820" y="1080516"/>
                  </a:moveTo>
                  <a:lnTo>
                    <a:pt x="6512052" y="1080516"/>
                  </a:lnTo>
                  <a:lnTo>
                    <a:pt x="6512052" y="344424"/>
                  </a:lnTo>
                  <a:lnTo>
                    <a:pt x="6507480" y="339852"/>
                  </a:lnTo>
                  <a:lnTo>
                    <a:pt x="6496812" y="339852"/>
                  </a:lnTo>
                  <a:lnTo>
                    <a:pt x="6492240" y="344424"/>
                  </a:lnTo>
                  <a:lnTo>
                    <a:pt x="6492240" y="1080516"/>
                  </a:lnTo>
                  <a:lnTo>
                    <a:pt x="6443472" y="1080516"/>
                  </a:lnTo>
                  <a:lnTo>
                    <a:pt x="6492240" y="1176794"/>
                  </a:lnTo>
                  <a:lnTo>
                    <a:pt x="6502908" y="1197864"/>
                  </a:lnTo>
                  <a:lnTo>
                    <a:pt x="6512052" y="1179334"/>
                  </a:lnTo>
                  <a:lnTo>
                    <a:pt x="6560820" y="108051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685800" y="1312163"/>
              <a:ext cx="3887723" cy="68427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2" name="object 72"/>
          <p:cNvSpPr txBox="1"/>
          <p:nvPr/>
        </p:nvSpPr>
        <p:spPr>
          <a:xfrm>
            <a:off x="4869592" y="4932030"/>
            <a:ext cx="2893291" cy="290232"/>
          </a:xfrm>
          <a:prstGeom prst="rect">
            <a:avLst/>
          </a:prstGeom>
        </p:spPr>
        <p:txBody>
          <a:bodyPr vert="horz" wrap="square" lIns="0" tIns="10257" rIns="0" bIns="0" rtlCol="0">
            <a:spAutoFit/>
          </a:bodyPr>
          <a:lstStyle/>
          <a:p>
            <a:pPr marL="91746">
              <a:spcBef>
                <a:spcPts val="81"/>
              </a:spcBef>
            </a:pPr>
            <a:r>
              <a:rPr spc="-9" dirty="0">
                <a:latin typeface="Arial"/>
                <a:cs typeface="Arial"/>
              </a:rPr>
              <a:t>TERJADI</a:t>
            </a:r>
            <a:r>
              <a:rPr spc="-13" dirty="0">
                <a:latin typeface="Arial"/>
                <a:cs typeface="Arial"/>
              </a:rPr>
              <a:t> </a:t>
            </a:r>
            <a:r>
              <a:rPr spc="-9" dirty="0">
                <a:latin typeface="Arial"/>
                <a:cs typeface="Arial"/>
              </a:rPr>
              <a:t>KEBAKARAN</a:t>
            </a:r>
            <a:endParaRPr>
              <a:latin typeface="Arial"/>
              <a:cs typeface="Arial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7475912" y="4299024"/>
            <a:ext cx="756805" cy="968188"/>
            <a:chOff x="8223503" y="4872227"/>
            <a:chExt cx="832485" cy="1097280"/>
          </a:xfrm>
        </p:grpSpPr>
        <p:sp>
          <p:nvSpPr>
            <p:cNvPr id="74" name="object 74"/>
            <p:cNvSpPr/>
            <p:nvPr/>
          </p:nvSpPr>
          <p:spPr>
            <a:xfrm>
              <a:off x="8231123" y="4879848"/>
              <a:ext cx="817244" cy="1082040"/>
            </a:xfrm>
            <a:custGeom>
              <a:avLst/>
              <a:gdLst/>
              <a:ahLst/>
              <a:cxnLst/>
              <a:rect l="l" t="t" r="r" b="b"/>
              <a:pathLst>
                <a:path w="817245" h="1082039">
                  <a:moveTo>
                    <a:pt x="816864" y="608076"/>
                  </a:moveTo>
                  <a:lnTo>
                    <a:pt x="816864" y="387096"/>
                  </a:lnTo>
                  <a:lnTo>
                    <a:pt x="814406" y="356900"/>
                  </a:lnTo>
                  <a:lnTo>
                    <a:pt x="795288" y="298472"/>
                  </a:lnTo>
                  <a:lnTo>
                    <a:pt x="758444" y="243244"/>
                  </a:lnTo>
                  <a:lnTo>
                    <a:pt x="705329" y="191911"/>
                  </a:lnTo>
                  <a:lnTo>
                    <a:pt x="673124" y="167921"/>
                  </a:lnTo>
                  <a:lnTo>
                    <a:pt x="637396" y="145166"/>
                  </a:lnTo>
                  <a:lnTo>
                    <a:pt x="598326" y="123732"/>
                  </a:lnTo>
                  <a:lnTo>
                    <a:pt x="556097" y="103706"/>
                  </a:lnTo>
                  <a:lnTo>
                    <a:pt x="510891" y="85175"/>
                  </a:lnTo>
                  <a:lnTo>
                    <a:pt x="462887" y="68225"/>
                  </a:lnTo>
                  <a:lnTo>
                    <a:pt x="412270" y="52944"/>
                  </a:lnTo>
                  <a:lnTo>
                    <a:pt x="359219" y="39419"/>
                  </a:lnTo>
                  <a:lnTo>
                    <a:pt x="303917" y="27736"/>
                  </a:lnTo>
                  <a:lnTo>
                    <a:pt x="246546" y="17983"/>
                  </a:lnTo>
                  <a:lnTo>
                    <a:pt x="187287" y="10245"/>
                  </a:lnTo>
                  <a:lnTo>
                    <a:pt x="126322" y="4611"/>
                  </a:lnTo>
                  <a:lnTo>
                    <a:pt x="63832" y="1167"/>
                  </a:lnTo>
                  <a:lnTo>
                    <a:pt x="0" y="0"/>
                  </a:lnTo>
                  <a:lnTo>
                    <a:pt x="0" y="220980"/>
                  </a:lnTo>
                  <a:lnTo>
                    <a:pt x="59773" y="222013"/>
                  </a:lnTo>
                  <a:lnTo>
                    <a:pt x="118579" y="225071"/>
                  </a:lnTo>
                  <a:lnTo>
                    <a:pt x="176240" y="230088"/>
                  </a:lnTo>
                  <a:lnTo>
                    <a:pt x="232580" y="237001"/>
                  </a:lnTo>
                  <a:lnTo>
                    <a:pt x="287421" y="245746"/>
                  </a:lnTo>
                  <a:lnTo>
                    <a:pt x="340585" y="256257"/>
                  </a:lnTo>
                  <a:lnTo>
                    <a:pt x="391897" y="268471"/>
                  </a:lnTo>
                  <a:lnTo>
                    <a:pt x="441178" y="282324"/>
                  </a:lnTo>
                  <a:lnTo>
                    <a:pt x="488251" y="297751"/>
                  </a:lnTo>
                  <a:lnTo>
                    <a:pt x="532940" y="314688"/>
                  </a:lnTo>
                  <a:lnTo>
                    <a:pt x="575066" y="333070"/>
                  </a:lnTo>
                  <a:lnTo>
                    <a:pt x="614454" y="352834"/>
                  </a:lnTo>
                  <a:lnTo>
                    <a:pt x="650925" y="373914"/>
                  </a:lnTo>
                  <a:lnTo>
                    <a:pt x="684303" y="396248"/>
                  </a:lnTo>
                  <a:lnTo>
                    <a:pt x="714410" y="419770"/>
                  </a:lnTo>
                  <a:lnTo>
                    <a:pt x="764103" y="470122"/>
                  </a:lnTo>
                  <a:lnTo>
                    <a:pt x="783336" y="496824"/>
                  </a:lnTo>
                  <a:lnTo>
                    <a:pt x="783336" y="716326"/>
                  </a:lnTo>
                  <a:lnTo>
                    <a:pt x="791590" y="703295"/>
                  </a:lnTo>
                  <a:lnTo>
                    <a:pt x="805501" y="672228"/>
                  </a:lnTo>
                  <a:lnTo>
                    <a:pt x="813990" y="640443"/>
                  </a:lnTo>
                  <a:lnTo>
                    <a:pt x="816864" y="608076"/>
                  </a:lnTo>
                  <a:close/>
                </a:path>
                <a:path w="817245" h="1082039">
                  <a:moveTo>
                    <a:pt x="272796" y="1082040"/>
                  </a:moveTo>
                  <a:lnTo>
                    <a:pt x="272796" y="640080"/>
                  </a:lnTo>
                  <a:lnTo>
                    <a:pt x="0" y="883920"/>
                  </a:lnTo>
                  <a:lnTo>
                    <a:pt x="272796" y="1082040"/>
                  </a:lnTo>
                  <a:close/>
                </a:path>
                <a:path w="817245" h="1082039">
                  <a:moveTo>
                    <a:pt x="783336" y="716326"/>
                  </a:moveTo>
                  <a:lnTo>
                    <a:pt x="783336" y="496824"/>
                  </a:lnTo>
                  <a:lnTo>
                    <a:pt x="762289" y="526017"/>
                  </a:lnTo>
                  <a:lnTo>
                    <a:pt x="736628" y="554093"/>
                  </a:lnTo>
                  <a:lnTo>
                    <a:pt x="706564" y="580953"/>
                  </a:lnTo>
                  <a:lnTo>
                    <a:pt x="672309" y="606495"/>
                  </a:lnTo>
                  <a:lnTo>
                    <a:pt x="634075" y="630619"/>
                  </a:lnTo>
                  <a:lnTo>
                    <a:pt x="592074" y="653224"/>
                  </a:lnTo>
                  <a:lnTo>
                    <a:pt x="546516" y="674210"/>
                  </a:lnTo>
                  <a:lnTo>
                    <a:pt x="497614" y="693476"/>
                  </a:lnTo>
                  <a:lnTo>
                    <a:pt x="445579" y="710922"/>
                  </a:lnTo>
                  <a:lnTo>
                    <a:pt x="390623" y="726447"/>
                  </a:lnTo>
                  <a:lnTo>
                    <a:pt x="332958" y="739950"/>
                  </a:lnTo>
                  <a:lnTo>
                    <a:pt x="272796" y="751332"/>
                  </a:lnTo>
                  <a:lnTo>
                    <a:pt x="272796" y="970788"/>
                  </a:lnTo>
                  <a:lnTo>
                    <a:pt x="336547" y="958903"/>
                  </a:lnTo>
                  <a:lnTo>
                    <a:pt x="397219" y="944674"/>
                  </a:lnTo>
                  <a:lnTo>
                    <a:pt x="454615" y="928237"/>
                  </a:lnTo>
                  <a:lnTo>
                    <a:pt x="508540" y="909728"/>
                  </a:lnTo>
                  <a:lnTo>
                    <a:pt x="558800" y="889282"/>
                  </a:lnTo>
                  <a:lnTo>
                    <a:pt x="605198" y="867034"/>
                  </a:lnTo>
                  <a:lnTo>
                    <a:pt x="647541" y="843119"/>
                  </a:lnTo>
                  <a:lnTo>
                    <a:pt x="685633" y="817674"/>
                  </a:lnTo>
                  <a:lnTo>
                    <a:pt x="719279" y="790834"/>
                  </a:lnTo>
                  <a:lnTo>
                    <a:pt x="748284" y="762733"/>
                  </a:lnTo>
                  <a:lnTo>
                    <a:pt x="772452" y="733509"/>
                  </a:lnTo>
                  <a:lnTo>
                    <a:pt x="783336" y="716326"/>
                  </a:lnTo>
                  <a:close/>
                </a:path>
              </a:pathLst>
            </a:custGeom>
            <a:solidFill>
              <a:srgbClr val="BAE0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8231123" y="4879847"/>
              <a:ext cx="817244" cy="608330"/>
            </a:xfrm>
            <a:custGeom>
              <a:avLst/>
              <a:gdLst/>
              <a:ahLst/>
              <a:cxnLst/>
              <a:rect l="l" t="t" r="r" b="b"/>
              <a:pathLst>
                <a:path w="817245" h="608329">
                  <a:moveTo>
                    <a:pt x="816863" y="608075"/>
                  </a:moveTo>
                  <a:lnTo>
                    <a:pt x="816863" y="387095"/>
                  </a:lnTo>
                  <a:lnTo>
                    <a:pt x="814406" y="356900"/>
                  </a:lnTo>
                  <a:lnTo>
                    <a:pt x="795288" y="298472"/>
                  </a:lnTo>
                  <a:lnTo>
                    <a:pt x="758444" y="243244"/>
                  </a:lnTo>
                  <a:lnTo>
                    <a:pt x="705329" y="191911"/>
                  </a:lnTo>
                  <a:lnTo>
                    <a:pt x="673124" y="167921"/>
                  </a:lnTo>
                  <a:lnTo>
                    <a:pt x="637396" y="145166"/>
                  </a:lnTo>
                  <a:lnTo>
                    <a:pt x="598326" y="123732"/>
                  </a:lnTo>
                  <a:lnTo>
                    <a:pt x="556097" y="103706"/>
                  </a:lnTo>
                  <a:lnTo>
                    <a:pt x="510890" y="85175"/>
                  </a:lnTo>
                  <a:lnTo>
                    <a:pt x="462887" y="68225"/>
                  </a:lnTo>
                  <a:lnTo>
                    <a:pt x="412270" y="52944"/>
                  </a:lnTo>
                  <a:lnTo>
                    <a:pt x="359219" y="39419"/>
                  </a:lnTo>
                  <a:lnTo>
                    <a:pt x="303917" y="27736"/>
                  </a:lnTo>
                  <a:lnTo>
                    <a:pt x="246546" y="17983"/>
                  </a:lnTo>
                  <a:lnTo>
                    <a:pt x="187287" y="10245"/>
                  </a:lnTo>
                  <a:lnTo>
                    <a:pt x="126322" y="4611"/>
                  </a:lnTo>
                  <a:lnTo>
                    <a:pt x="63832" y="1167"/>
                  </a:lnTo>
                  <a:lnTo>
                    <a:pt x="0" y="0"/>
                  </a:lnTo>
                  <a:lnTo>
                    <a:pt x="0" y="220979"/>
                  </a:lnTo>
                  <a:lnTo>
                    <a:pt x="63832" y="222147"/>
                  </a:lnTo>
                  <a:lnTo>
                    <a:pt x="126322" y="225591"/>
                  </a:lnTo>
                  <a:lnTo>
                    <a:pt x="187287" y="231225"/>
                  </a:lnTo>
                  <a:lnTo>
                    <a:pt x="246546" y="238963"/>
                  </a:lnTo>
                  <a:lnTo>
                    <a:pt x="303917" y="248716"/>
                  </a:lnTo>
                  <a:lnTo>
                    <a:pt x="359219" y="260399"/>
                  </a:lnTo>
                  <a:lnTo>
                    <a:pt x="412270" y="273924"/>
                  </a:lnTo>
                  <a:lnTo>
                    <a:pt x="462887" y="289205"/>
                  </a:lnTo>
                  <a:lnTo>
                    <a:pt x="510890" y="306155"/>
                  </a:lnTo>
                  <a:lnTo>
                    <a:pt x="556097" y="324686"/>
                  </a:lnTo>
                  <a:lnTo>
                    <a:pt x="598326" y="344712"/>
                  </a:lnTo>
                  <a:lnTo>
                    <a:pt x="637396" y="366146"/>
                  </a:lnTo>
                  <a:lnTo>
                    <a:pt x="673124" y="388901"/>
                  </a:lnTo>
                  <a:lnTo>
                    <a:pt x="705329" y="412891"/>
                  </a:lnTo>
                  <a:lnTo>
                    <a:pt x="758444" y="464224"/>
                  </a:lnTo>
                  <a:lnTo>
                    <a:pt x="795288" y="519452"/>
                  </a:lnTo>
                  <a:lnTo>
                    <a:pt x="814406" y="577880"/>
                  </a:lnTo>
                  <a:lnTo>
                    <a:pt x="816863" y="608075"/>
                  </a:lnTo>
                  <a:close/>
                </a:path>
              </a:pathLst>
            </a:custGeom>
            <a:solidFill>
              <a:srgbClr val="95B3B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8231123" y="4879847"/>
              <a:ext cx="817244" cy="1082040"/>
            </a:xfrm>
            <a:custGeom>
              <a:avLst/>
              <a:gdLst/>
              <a:ahLst/>
              <a:cxnLst/>
              <a:rect l="l" t="t" r="r" b="b"/>
              <a:pathLst>
                <a:path w="817245" h="1082039">
                  <a:moveTo>
                    <a:pt x="0" y="0"/>
                  </a:moveTo>
                  <a:lnTo>
                    <a:pt x="63832" y="1167"/>
                  </a:lnTo>
                  <a:lnTo>
                    <a:pt x="126322" y="4611"/>
                  </a:lnTo>
                  <a:lnTo>
                    <a:pt x="187287" y="10245"/>
                  </a:lnTo>
                  <a:lnTo>
                    <a:pt x="246546" y="17983"/>
                  </a:lnTo>
                  <a:lnTo>
                    <a:pt x="303917" y="27736"/>
                  </a:lnTo>
                  <a:lnTo>
                    <a:pt x="359219" y="39419"/>
                  </a:lnTo>
                  <a:lnTo>
                    <a:pt x="412270" y="52944"/>
                  </a:lnTo>
                  <a:lnTo>
                    <a:pt x="462887" y="68225"/>
                  </a:lnTo>
                  <a:lnTo>
                    <a:pt x="510890" y="85175"/>
                  </a:lnTo>
                  <a:lnTo>
                    <a:pt x="556097" y="103706"/>
                  </a:lnTo>
                  <a:lnTo>
                    <a:pt x="598326" y="123732"/>
                  </a:lnTo>
                  <a:lnTo>
                    <a:pt x="637396" y="145166"/>
                  </a:lnTo>
                  <a:lnTo>
                    <a:pt x="673124" y="167921"/>
                  </a:lnTo>
                  <a:lnTo>
                    <a:pt x="705329" y="191911"/>
                  </a:lnTo>
                  <a:lnTo>
                    <a:pt x="758444" y="243244"/>
                  </a:lnTo>
                  <a:lnTo>
                    <a:pt x="795288" y="298472"/>
                  </a:lnTo>
                  <a:lnTo>
                    <a:pt x="814406" y="356900"/>
                  </a:lnTo>
                  <a:lnTo>
                    <a:pt x="816863" y="387095"/>
                  </a:lnTo>
                  <a:lnTo>
                    <a:pt x="816863" y="608075"/>
                  </a:lnTo>
                  <a:lnTo>
                    <a:pt x="805501" y="672228"/>
                  </a:lnTo>
                  <a:lnTo>
                    <a:pt x="772452" y="733509"/>
                  </a:lnTo>
                  <a:lnTo>
                    <a:pt x="719279" y="790834"/>
                  </a:lnTo>
                  <a:lnTo>
                    <a:pt x="685633" y="817674"/>
                  </a:lnTo>
                  <a:lnTo>
                    <a:pt x="647541" y="843119"/>
                  </a:lnTo>
                  <a:lnTo>
                    <a:pt x="605198" y="867034"/>
                  </a:lnTo>
                  <a:lnTo>
                    <a:pt x="558799" y="889282"/>
                  </a:lnTo>
                  <a:lnTo>
                    <a:pt x="508540" y="909728"/>
                  </a:lnTo>
                  <a:lnTo>
                    <a:pt x="454615" y="928237"/>
                  </a:lnTo>
                  <a:lnTo>
                    <a:pt x="397219" y="944674"/>
                  </a:lnTo>
                  <a:lnTo>
                    <a:pt x="336547" y="958903"/>
                  </a:lnTo>
                  <a:lnTo>
                    <a:pt x="272795" y="970787"/>
                  </a:lnTo>
                  <a:lnTo>
                    <a:pt x="272795" y="1082039"/>
                  </a:lnTo>
                  <a:lnTo>
                    <a:pt x="0" y="883919"/>
                  </a:lnTo>
                  <a:lnTo>
                    <a:pt x="272795" y="640079"/>
                  </a:lnTo>
                  <a:lnTo>
                    <a:pt x="272795" y="751331"/>
                  </a:lnTo>
                  <a:lnTo>
                    <a:pt x="332958" y="739950"/>
                  </a:lnTo>
                  <a:lnTo>
                    <a:pt x="390623" y="726447"/>
                  </a:lnTo>
                  <a:lnTo>
                    <a:pt x="445579" y="710922"/>
                  </a:lnTo>
                  <a:lnTo>
                    <a:pt x="497614" y="693476"/>
                  </a:lnTo>
                  <a:lnTo>
                    <a:pt x="546516" y="674210"/>
                  </a:lnTo>
                  <a:lnTo>
                    <a:pt x="592073" y="653224"/>
                  </a:lnTo>
                  <a:lnTo>
                    <a:pt x="634075" y="630619"/>
                  </a:lnTo>
                  <a:lnTo>
                    <a:pt x="672309" y="606495"/>
                  </a:lnTo>
                  <a:lnTo>
                    <a:pt x="706564" y="580953"/>
                  </a:lnTo>
                  <a:lnTo>
                    <a:pt x="736628" y="554093"/>
                  </a:lnTo>
                  <a:lnTo>
                    <a:pt x="783335" y="496823"/>
                  </a:lnTo>
                  <a:lnTo>
                    <a:pt x="741069" y="444416"/>
                  </a:lnTo>
                  <a:lnTo>
                    <a:pt x="684303" y="396248"/>
                  </a:lnTo>
                  <a:lnTo>
                    <a:pt x="650925" y="373914"/>
                  </a:lnTo>
                  <a:lnTo>
                    <a:pt x="614454" y="352834"/>
                  </a:lnTo>
                  <a:lnTo>
                    <a:pt x="575066" y="333070"/>
                  </a:lnTo>
                  <a:lnTo>
                    <a:pt x="532940" y="314688"/>
                  </a:lnTo>
                  <a:lnTo>
                    <a:pt x="488251" y="297751"/>
                  </a:lnTo>
                  <a:lnTo>
                    <a:pt x="441178" y="282324"/>
                  </a:lnTo>
                  <a:lnTo>
                    <a:pt x="391897" y="268471"/>
                  </a:lnTo>
                  <a:lnTo>
                    <a:pt x="340585" y="256257"/>
                  </a:lnTo>
                  <a:lnTo>
                    <a:pt x="287421" y="245746"/>
                  </a:lnTo>
                  <a:lnTo>
                    <a:pt x="232580" y="237001"/>
                  </a:lnTo>
                  <a:lnTo>
                    <a:pt x="176240" y="230088"/>
                  </a:lnTo>
                  <a:lnTo>
                    <a:pt x="118579" y="225071"/>
                  </a:lnTo>
                  <a:lnTo>
                    <a:pt x="59773" y="222013"/>
                  </a:lnTo>
                  <a:lnTo>
                    <a:pt x="0" y="220979"/>
                  </a:lnTo>
                  <a:lnTo>
                    <a:pt x="0" y="0"/>
                  </a:lnTo>
                  <a:close/>
                </a:path>
                <a:path w="817245" h="1082039">
                  <a:moveTo>
                    <a:pt x="816863" y="608075"/>
                  </a:moveTo>
                  <a:lnTo>
                    <a:pt x="814625" y="579762"/>
                  </a:lnTo>
                  <a:lnTo>
                    <a:pt x="808100" y="551878"/>
                  </a:lnTo>
                  <a:lnTo>
                    <a:pt x="797575" y="524279"/>
                  </a:lnTo>
                  <a:lnTo>
                    <a:pt x="783335" y="496823"/>
                  </a:lnTo>
                </a:path>
              </a:pathLst>
            </a:custGeom>
            <a:ln w="146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7" name="object 77"/>
          <p:cNvSpPr txBox="1"/>
          <p:nvPr/>
        </p:nvSpPr>
        <p:spPr>
          <a:xfrm>
            <a:off x="2241665" y="4905486"/>
            <a:ext cx="1402195" cy="311524"/>
          </a:xfrm>
          <a:prstGeom prst="rect">
            <a:avLst/>
          </a:prstGeom>
          <a:solidFill>
            <a:srgbClr val="F3C3AA"/>
          </a:solidFill>
          <a:ln w="14623">
            <a:solidFill>
              <a:srgbClr val="000000"/>
            </a:solidFill>
          </a:ln>
        </p:spPr>
        <p:txBody>
          <a:bodyPr vert="horz" wrap="square" lIns="0" tIns="34191" rIns="0" bIns="0" rtlCol="0">
            <a:spAutoFit/>
          </a:bodyPr>
          <a:lstStyle/>
          <a:p>
            <a:pPr marL="98014">
              <a:spcBef>
                <a:spcPts val="269"/>
              </a:spcBef>
            </a:pPr>
            <a:r>
              <a:rPr spc="-9" dirty="0">
                <a:latin typeface="Arial"/>
                <a:cs typeface="Arial"/>
              </a:rPr>
              <a:t>KERUGIAN</a:t>
            </a:r>
            <a:endParaRPr>
              <a:latin typeface="Arial"/>
              <a:cs typeface="Arial"/>
            </a:endParaRPr>
          </a:p>
        </p:txBody>
      </p:sp>
      <p:grpSp>
        <p:nvGrpSpPr>
          <p:cNvPr id="78" name="object 78"/>
          <p:cNvGrpSpPr/>
          <p:nvPr/>
        </p:nvGrpSpPr>
        <p:grpSpPr>
          <a:xfrm>
            <a:off x="3621858" y="4899035"/>
            <a:ext cx="4147705" cy="1519518"/>
            <a:chOff x="3984044" y="5552240"/>
            <a:chExt cx="4562475" cy="1722120"/>
          </a:xfrm>
        </p:grpSpPr>
        <p:sp>
          <p:nvSpPr>
            <p:cNvPr id="79" name="object 79"/>
            <p:cNvSpPr/>
            <p:nvPr/>
          </p:nvSpPr>
          <p:spPr>
            <a:xfrm>
              <a:off x="3991355" y="5559551"/>
              <a:ext cx="1343025" cy="340360"/>
            </a:xfrm>
            <a:custGeom>
              <a:avLst/>
              <a:gdLst/>
              <a:ahLst/>
              <a:cxnLst/>
              <a:rect l="l" t="t" r="r" b="b"/>
              <a:pathLst>
                <a:path w="1343025" h="340360">
                  <a:moveTo>
                    <a:pt x="1342643" y="254507"/>
                  </a:moveTo>
                  <a:lnTo>
                    <a:pt x="1342643" y="85343"/>
                  </a:lnTo>
                  <a:lnTo>
                    <a:pt x="336803" y="85343"/>
                  </a:lnTo>
                  <a:lnTo>
                    <a:pt x="336803" y="0"/>
                  </a:lnTo>
                  <a:lnTo>
                    <a:pt x="0" y="169163"/>
                  </a:lnTo>
                  <a:lnTo>
                    <a:pt x="336803" y="339851"/>
                  </a:lnTo>
                  <a:lnTo>
                    <a:pt x="336803" y="254507"/>
                  </a:lnTo>
                  <a:lnTo>
                    <a:pt x="1342643" y="254507"/>
                  </a:lnTo>
                  <a:close/>
                </a:path>
              </a:pathLst>
            </a:custGeom>
            <a:solidFill>
              <a:srgbClr val="BAE0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3991355" y="5559551"/>
              <a:ext cx="1343025" cy="340360"/>
            </a:xfrm>
            <a:custGeom>
              <a:avLst/>
              <a:gdLst/>
              <a:ahLst/>
              <a:cxnLst/>
              <a:rect l="l" t="t" r="r" b="b"/>
              <a:pathLst>
                <a:path w="1343025" h="340360">
                  <a:moveTo>
                    <a:pt x="336803" y="0"/>
                  </a:moveTo>
                  <a:lnTo>
                    <a:pt x="336803" y="85343"/>
                  </a:lnTo>
                  <a:lnTo>
                    <a:pt x="1342643" y="85343"/>
                  </a:lnTo>
                  <a:lnTo>
                    <a:pt x="1342643" y="254507"/>
                  </a:lnTo>
                  <a:lnTo>
                    <a:pt x="336803" y="254507"/>
                  </a:lnTo>
                  <a:lnTo>
                    <a:pt x="336803" y="339851"/>
                  </a:lnTo>
                  <a:lnTo>
                    <a:pt x="0" y="169163"/>
                  </a:lnTo>
                  <a:lnTo>
                    <a:pt x="336803" y="0"/>
                  </a:lnTo>
                  <a:close/>
                </a:path>
              </a:pathLst>
            </a:custGeom>
            <a:ln w="14623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5349239" y="5983223"/>
              <a:ext cx="3190240" cy="1283335"/>
            </a:xfrm>
            <a:custGeom>
              <a:avLst/>
              <a:gdLst/>
              <a:ahLst/>
              <a:cxnLst/>
              <a:rect l="l" t="t" r="r" b="b"/>
              <a:pathLst>
                <a:path w="3190240" h="1283334">
                  <a:moveTo>
                    <a:pt x="0" y="0"/>
                  </a:moveTo>
                  <a:lnTo>
                    <a:pt x="0" y="1283207"/>
                  </a:lnTo>
                  <a:lnTo>
                    <a:pt x="3189731" y="1283207"/>
                  </a:lnTo>
                  <a:lnTo>
                    <a:pt x="3189731" y="0"/>
                  </a:lnTo>
                  <a:lnTo>
                    <a:pt x="0" y="0"/>
                  </a:lnTo>
                  <a:close/>
                </a:path>
              </a:pathLst>
            </a:custGeom>
            <a:ln w="14623">
              <a:solidFill>
                <a:srgbClr val="7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4869592" y="5278371"/>
            <a:ext cx="2886941" cy="833642"/>
          </a:xfrm>
          <a:prstGeom prst="rect">
            <a:avLst/>
          </a:prstGeom>
          <a:solidFill>
            <a:srgbClr val="D6FE9F"/>
          </a:solidFill>
        </p:spPr>
        <p:txBody>
          <a:bodyPr vert="horz" wrap="square" lIns="0" tIns="38180" rIns="0" bIns="0" rtlCol="0">
            <a:spAutoFit/>
          </a:bodyPr>
          <a:lstStyle/>
          <a:p>
            <a:pPr marL="91746">
              <a:lnSpc>
                <a:spcPts val="2109"/>
              </a:lnSpc>
              <a:spcBef>
                <a:spcPts val="301"/>
              </a:spcBef>
            </a:pPr>
            <a:r>
              <a:rPr spc="-9" dirty="0">
                <a:latin typeface="Arial"/>
                <a:cs typeface="Arial"/>
              </a:rPr>
              <a:t>PERIL:</a:t>
            </a:r>
            <a:r>
              <a:rPr spc="9" dirty="0">
                <a:latin typeface="Arial"/>
                <a:cs typeface="Arial"/>
              </a:rPr>
              <a:t> </a:t>
            </a:r>
            <a:r>
              <a:rPr spc="-9" dirty="0">
                <a:latin typeface="Arial"/>
                <a:cs typeface="Arial"/>
              </a:rPr>
              <a:t>KEJADIAN</a:t>
            </a:r>
            <a:endParaRPr>
              <a:latin typeface="Arial"/>
              <a:cs typeface="Arial"/>
            </a:endParaRPr>
          </a:p>
          <a:p>
            <a:pPr marL="91746" marR="83768">
              <a:lnSpc>
                <a:spcPts val="2046"/>
              </a:lnSpc>
              <a:spcBef>
                <a:spcPts val="117"/>
              </a:spcBef>
            </a:pPr>
            <a:r>
              <a:rPr spc="-9" dirty="0">
                <a:latin typeface="Arial"/>
                <a:cs typeface="Arial"/>
              </a:rPr>
              <a:t>YANG</a:t>
            </a:r>
            <a:r>
              <a:rPr spc="-72" dirty="0">
                <a:latin typeface="Arial"/>
                <a:cs typeface="Arial"/>
              </a:rPr>
              <a:t> </a:t>
            </a:r>
            <a:r>
              <a:rPr spc="-4" dirty="0">
                <a:latin typeface="Arial"/>
                <a:cs typeface="Arial"/>
              </a:rPr>
              <a:t>MENGAKIBATKAN  </a:t>
            </a:r>
            <a:r>
              <a:rPr spc="-9" dirty="0">
                <a:latin typeface="Arial"/>
                <a:cs typeface="Arial"/>
              </a:rPr>
              <a:t>KERUGIAN</a:t>
            </a:r>
            <a:endParaRPr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611909" y="732904"/>
            <a:ext cx="3463059" cy="741327"/>
          </a:xfrm>
          <a:prstGeom prst="rect">
            <a:avLst/>
          </a:prstGeom>
        </p:spPr>
        <p:txBody>
          <a:bodyPr vert="horz" wrap="square" lIns="0" tIns="10257" rIns="0" bIns="0" rtlCol="0">
            <a:spAutoFit/>
          </a:bodyPr>
          <a:lstStyle/>
          <a:p>
            <a:pPr marL="11397">
              <a:spcBef>
                <a:spcPts val="81"/>
              </a:spcBef>
            </a:pPr>
            <a:r>
              <a:rPr sz="1700" spc="-13" dirty="0">
                <a:latin typeface="Times New Roman"/>
                <a:cs typeface="Times New Roman"/>
              </a:rPr>
              <a:t>Bagan </a:t>
            </a:r>
            <a:r>
              <a:rPr sz="1700" spc="-4" dirty="0">
                <a:latin typeface="Times New Roman"/>
                <a:cs typeface="Times New Roman"/>
              </a:rPr>
              <a:t>2. Sekuen</a:t>
            </a:r>
            <a:r>
              <a:rPr sz="1700" spc="4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Risiko</a:t>
            </a:r>
            <a:endParaRPr sz="1700" dirty="0">
              <a:latin typeface="Times New Roman"/>
              <a:cs typeface="Times New Roman"/>
            </a:endParaRPr>
          </a:p>
          <a:p>
            <a:pPr marL="101433">
              <a:spcBef>
                <a:spcPts val="1548"/>
              </a:spcBef>
            </a:pPr>
            <a:r>
              <a:rPr spc="-9" dirty="0">
                <a:latin typeface="Arial"/>
                <a:cs typeface="Arial"/>
              </a:rPr>
              <a:t>SEKUEN </a:t>
            </a:r>
            <a:r>
              <a:rPr spc="-4" dirty="0">
                <a:latin typeface="Arial"/>
                <a:cs typeface="Arial"/>
              </a:rPr>
              <a:t>RISIKO </a:t>
            </a:r>
            <a:r>
              <a:rPr spc="-4" dirty="0" smtClean="0">
                <a:latin typeface="Arial"/>
                <a:cs typeface="Arial"/>
              </a:rPr>
              <a:t>(</a:t>
            </a:r>
            <a:r>
              <a:rPr spc="49" dirty="0" smtClean="0">
                <a:latin typeface="Times New Roman"/>
                <a:cs typeface="Times New Roman"/>
              </a:rPr>
              <a:t> </a:t>
            </a:r>
            <a:r>
              <a:rPr spc="-381" dirty="0" smtClean="0">
                <a:latin typeface="Arial"/>
                <a:cs typeface="Arial"/>
              </a:rPr>
              <a:t>KERUGIAN_)</a:t>
            </a:r>
            <a:endParaRPr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4210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848</Words>
  <Application>Microsoft Office PowerPoint</Application>
  <PresentationFormat>On-screen Show (4:3)</PresentationFormat>
  <Paragraphs>93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MANAJEMEN RISIKO</vt:lpstr>
      <vt:lpstr>CAPAIAN PEMBELAJARAN LULUSAN</vt:lpstr>
      <vt:lpstr>SUMBER RISIKO</vt:lpstr>
      <vt:lpstr>PowerPoint Presentation</vt:lpstr>
      <vt:lpstr>PROSES MANAJEMEN RISIKO</vt:lpstr>
      <vt:lpstr>PowerPoint Presentation</vt:lpstr>
      <vt:lpstr>IDENTIFIKASI RISIKO</vt:lpstr>
      <vt:lpstr>TEHNIK IDENTIFIKASI RISIKO</vt:lpstr>
      <vt:lpstr>PowerPoint Presentation</vt:lpstr>
      <vt:lpstr>IDENTIFIKASI SUMBER-SUMBER RISIKO</vt:lpstr>
      <vt:lpstr>IDENTIFIKASI SUMBER-SUMBER RISIKO</vt:lpstr>
      <vt:lpstr>ANALISIS LAPORAN KEUANGAN</vt:lpstr>
      <vt:lpstr>ANALISIS KONTRAK</vt:lpstr>
      <vt:lpstr>ANALISIS STATISTIK KERUGIAN  PERUSAHAAN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RISIKO</dc:title>
  <dc:creator>ismail - [2010]</dc:creator>
  <cp:lastModifiedBy>ismail - [2010]</cp:lastModifiedBy>
  <cp:revision>2</cp:revision>
  <dcterms:created xsi:type="dcterms:W3CDTF">2020-10-11T12:40:43Z</dcterms:created>
  <dcterms:modified xsi:type="dcterms:W3CDTF">2020-10-11T12:51:51Z</dcterms:modified>
</cp:coreProperties>
</file>