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309" r:id="rId3"/>
    <p:sldId id="291" r:id="rId4"/>
    <p:sldId id="297" r:id="rId5"/>
    <p:sldId id="310" r:id="rId6"/>
    <p:sldId id="298" r:id="rId7"/>
    <p:sldId id="308" r:id="rId8"/>
    <p:sldId id="303" r:id="rId9"/>
    <p:sldId id="305" r:id="rId10"/>
    <p:sldId id="311" r:id="rId11"/>
    <p:sldId id="312" r:id="rId12"/>
    <p:sldId id="302" r:id="rId13"/>
  </p:sldIdLst>
  <p:sldSz cx="9144000" cy="6858000" type="screen4x3"/>
  <p:notesSz cx="6761163" cy="9942513"/>
  <p:custDataLst>
    <p:tags r:id="rId1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407" autoAdjust="0"/>
    <p:restoredTop sz="94656" autoAdjust="0"/>
  </p:normalViewPr>
  <p:slideViewPr>
    <p:cSldViewPr>
      <p:cViewPr varScale="1">
        <p:scale>
          <a:sx n="70" d="100"/>
          <a:sy n="70" d="100"/>
        </p:scale>
        <p:origin x="1230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298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376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526D9-A5A6-41AF-8A00-46949A839F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04/8/2015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04/8/2015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04/8/2015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04/8/2015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04/8/2015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04/8/2015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04/8/2015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04/8/2015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04/8/2015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04/8/2015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4.jpeg"/><Relationship Id="rId5" Type="http://schemas.openxmlformats.org/officeDocument/2006/relationships/image" Target="../media/image3.gif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81588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Dinamika</a:t>
            </a:r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Perilaku</a:t>
            </a:r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Organisasi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13</a:t>
            </a:r>
          </a:p>
          <a:p>
            <a:pPr algn="ctr"/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1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2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Behavior Disc">
            <a:extLst>
              <a:ext uri="{FF2B5EF4-FFF2-40B4-BE49-F238E27FC236}">
                <a16:creationId xmlns:a16="http://schemas.microsoft.com/office/drawing/2014/main" id="{7E47FB14-9129-4246-9C9A-340AC6664E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8856" y="3933056"/>
            <a:ext cx="4185272" cy="2076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ACFE824D-3E9F-4030-88B1-91590E4CF66B}"/>
              </a:ext>
            </a:extLst>
          </p:cNvPr>
          <p:cNvSpPr txBox="1">
            <a:spLocks/>
          </p:cNvSpPr>
          <p:nvPr/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SIF 20234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Manajemen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6D27275-D2CF-4A8D-BBA2-553486A861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04/8/2015</a:t>
            </a:r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1D709CB-F212-4F7B-B79F-956A1EF1A9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34403"/>
            <a:ext cx="8229600" cy="374441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2400" dirty="0" err="1"/>
              <a:t>Membantu</a:t>
            </a:r>
            <a:r>
              <a:rPr lang="en-US" sz="2400" dirty="0"/>
              <a:t> </a:t>
            </a:r>
            <a:r>
              <a:rPr lang="en-US" sz="2400" dirty="0" err="1"/>
              <a:t>pegawai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mengatur</a:t>
            </a:r>
            <a:r>
              <a:rPr lang="en-US" sz="2400" dirty="0"/>
              <a:t> </a:t>
            </a:r>
            <a:r>
              <a:rPr lang="en-US" sz="2400" dirty="0" err="1"/>
              <a:t>tingkat</a:t>
            </a:r>
            <a:r>
              <a:rPr lang="en-US" sz="2400" dirty="0"/>
              <a:t> </a:t>
            </a:r>
            <a:r>
              <a:rPr lang="en-US" sz="2400" dirty="0" err="1"/>
              <a:t>stres</a:t>
            </a:r>
            <a:r>
              <a:rPr lang="en-US" sz="2400" dirty="0"/>
              <a:t> </a:t>
            </a:r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dilakukan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cara</a:t>
            </a:r>
            <a:r>
              <a:rPr lang="en-US" sz="2400" dirty="0"/>
              <a:t> </a:t>
            </a:r>
            <a:r>
              <a:rPr lang="en-US" sz="2400" dirty="0" err="1"/>
              <a:t>semudah</a:t>
            </a:r>
            <a:r>
              <a:rPr lang="en-US" sz="2400" dirty="0"/>
              <a:t> </a:t>
            </a:r>
            <a:r>
              <a:rPr lang="en-US" sz="2400" dirty="0" err="1"/>
              <a:t>mereka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istirahat</a:t>
            </a:r>
            <a:r>
              <a:rPr lang="en-US" sz="2400" dirty="0"/>
              <a:t> </a:t>
            </a:r>
            <a:r>
              <a:rPr lang="en-US" sz="2400" dirty="0" err="1"/>
              <a:t>pada</a:t>
            </a:r>
            <a:r>
              <a:rPr lang="en-US" sz="2400" dirty="0"/>
              <a:t> jam </a:t>
            </a:r>
            <a:r>
              <a:rPr lang="en-US" sz="2400" dirty="0" err="1"/>
              <a:t>istirahat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liburan</a:t>
            </a:r>
            <a:r>
              <a:rPr lang="en-US" sz="2400" dirty="0"/>
              <a:t>. </a:t>
            </a:r>
            <a:r>
              <a:rPr lang="en-US" sz="2400" dirty="0" err="1"/>
              <a:t>Berikut</a:t>
            </a:r>
            <a:r>
              <a:rPr lang="en-US" sz="2400" dirty="0"/>
              <a:t> </a:t>
            </a:r>
            <a:r>
              <a:rPr lang="en-US" sz="2400" dirty="0" err="1"/>
              <a:t>beberapa</a:t>
            </a:r>
            <a:r>
              <a:rPr lang="en-US" sz="2400" dirty="0"/>
              <a:t> </a:t>
            </a:r>
            <a:r>
              <a:rPr lang="en-US" sz="2400" dirty="0" err="1"/>
              <a:t>pendekatan</a:t>
            </a:r>
            <a:r>
              <a:rPr lang="en-US" sz="2400" dirty="0"/>
              <a:t> </a:t>
            </a:r>
            <a:r>
              <a:rPr lang="en-US" sz="2400" dirty="0" err="1"/>
              <a:t>proaktif</a:t>
            </a:r>
            <a:r>
              <a:rPr lang="en-US" sz="2400" dirty="0"/>
              <a:t> yang </a:t>
            </a:r>
            <a:r>
              <a:rPr lang="en-US" sz="2400" dirty="0" err="1"/>
              <a:t>dilakukan</a:t>
            </a:r>
            <a:r>
              <a:rPr lang="en-US" sz="2400" dirty="0"/>
              <a:t> </a:t>
            </a:r>
            <a:r>
              <a:rPr lang="en-US" sz="2400" dirty="0" err="1"/>
              <a:t>manajer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melawan</a:t>
            </a:r>
            <a:r>
              <a:rPr lang="en-US" sz="2400" dirty="0"/>
              <a:t> </a:t>
            </a:r>
            <a:r>
              <a:rPr lang="en-US" sz="2400" dirty="0" err="1"/>
              <a:t>tingkat</a:t>
            </a:r>
            <a:r>
              <a:rPr lang="en-US" sz="2400" dirty="0"/>
              <a:t> </a:t>
            </a:r>
            <a:r>
              <a:rPr lang="en-US" sz="2400" dirty="0" err="1"/>
              <a:t>stres</a:t>
            </a:r>
            <a:r>
              <a:rPr lang="en-US" sz="2400" dirty="0"/>
              <a:t> yang </a:t>
            </a:r>
            <a:r>
              <a:rPr lang="en-US" sz="2400" dirty="0" err="1"/>
              <a:t>makin</a:t>
            </a:r>
            <a:r>
              <a:rPr lang="en-US" sz="2400" dirty="0"/>
              <a:t> </a:t>
            </a:r>
            <a:r>
              <a:rPr lang="en-US" sz="2400" dirty="0" err="1"/>
              <a:t>tinggi</a:t>
            </a:r>
            <a:r>
              <a:rPr lang="en-US" sz="2400" dirty="0"/>
              <a:t> di </a:t>
            </a:r>
            <a:r>
              <a:rPr lang="en-US" sz="2400" dirty="0" err="1"/>
              <a:t>tempat</a:t>
            </a:r>
            <a:r>
              <a:rPr lang="en-US" sz="2400" dirty="0"/>
              <a:t> </a:t>
            </a:r>
            <a:r>
              <a:rPr lang="en-US" sz="2400" dirty="0" err="1"/>
              <a:t>kerja</a:t>
            </a:r>
            <a:r>
              <a:rPr lang="en-US" sz="2400" dirty="0"/>
              <a:t> </a:t>
            </a:r>
            <a:r>
              <a:rPr lang="en-US" sz="2400" dirty="0" err="1"/>
              <a:t>saat</a:t>
            </a:r>
            <a:r>
              <a:rPr lang="en-US" sz="2400" dirty="0"/>
              <a:t> </a:t>
            </a:r>
            <a:r>
              <a:rPr lang="en-US" sz="2400" dirty="0" err="1"/>
              <a:t>ini</a:t>
            </a:r>
            <a:r>
              <a:rPr lang="en-US" sz="2400" dirty="0"/>
              <a:t>:</a:t>
            </a:r>
          </a:p>
          <a:p>
            <a:pPr lvl="1" algn="just"/>
            <a:r>
              <a:rPr lang="en-US" dirty="0" err="1"/>
              <a:t>Istirahat</a:t>
            </a:r>
            <a:r>
              <a:rPr lang="en-US" dirty="0"/>
              <a:t> di </a:t>
            </a:r>
            <a:r>
              <a:rPr lang="en-US" dirty="0" err="1"/>
              <a:t>tempat</a:t>
            </a:r>
            <a:r>
              <a:rPr lang="en-US" dirty="0"/>
              <a:t> </a:t>
            </a:r>
            <a:r>
              <a:rPr lang="en-US" dirty="0" err="1"/>
              <a:t>sunyi</a:t>
            </a:r>
            <a:r>
              <a:rPr lang="en-US" dirty="0"/>
              <a:t>, </a:t>
            </a:r>
            <a:r>
              <a:rPr lang="en-US" dirty="0" err="1"/>
              <a:t>meditasi</a:t>
            </a:r>
            <a:r>
              <a:rPr lang="en-US" dirty="0"/>
              <a:t> </a:t>
            </a:r>
            <a:r>
              <a:rPr lang="en-US" dirty="0" err="1"/>
              <a:t>kapanpun</a:t>
            </a:r>
            <a:r>
              <a:rPr lang="en-US" dirty="0"/>
              <a:t> </a:t>
            </a:r>
            <a:r>
              <a:rPr lang="en-US" dirty="0" err="1"/>
              <a:t>mereka</a:t>
            </a:r>
            <a:r>
              <a:rPr lang="en-US" dirty="0"/>
              <a:t> </a:t>
            </a:r>
            <a:r>
              <a:rPr lang="en-US" dirty="0" err="1"/>
              <a:t>perlu</a:t>
            </a:r>
            <a:r>
              <a:rPr lang="en-US" dirty="0"/>
              <a:t> (</a:t>
            </a:r>
            <a:r>
              <a:rPr lang="en-US" dirty="0" err="1"/>
              <a:t>seperti</a:t>
            </a:r>
            <a:r>
              <a:rPr lang="en-US" dirty="0"/>
              <a:t> yang </a:t>
            </a:r>
            <a:r>
              <a:rPr lang="en-US" dirty="0" err="1"/>
              <a:t>dilakukan</a:t>
            </a:r>
            <a:r>
              <a:rPr lang="en-US" dirty="0"/>
              <a:t> Bellsouth, First Union &amp; </a:t>
            </a:r>
            <a:r>
              <a:rPr lang="en-US" dirty="0" err="1"/>
              <a:t>Tribble</a:t>
            </a:r>
            <a:r>
              <a:rPr lang="en-US" dirty="0"/>
              <a:t> Creative Group  (</a:t>
            </a:r>
            <a:r>
              <a:rPr lang="en-US" dirty="0" err="1"/>
              <a:t>Istirahat</a:t>
            </a:r>
            <a:r>
              <a:rPr lang="en-US" dirty="0"/>
              <a:t> = </a:t>
            </a:r>
            <a:r>
              <a:rPr lang="en-US" dirty="0" err="1"/>
              <a:t>investasi</a:t>
            </a:r>
            <a:r>
              <a:rPr lang="en-US" dirty="0"/>
              <a:t>)</a:t>
            </a:r>
          </a:p>
          <a:p>
            <a:pPr lvl="1" algn="just"/>
            <a:r>
              <a:rPr lang="en-US" dirty="0"/>
              <a:t>Program </a:t>
            </a:r>
            <a:r>
              <a:rPr lang="en-US" dirty="0" err="1"/>
              <a:t>kesehatan</a:t>
            </a:r>
            <a:r>
              <a:rPr lang="en-US" dirty="0"/>
              <a:t>, </a:t>
            </a:r>
            <a:r>
              <a:rPr lang="en-US" dirty="0" err="1"/>
              <a:t>konsultasi</a:t>
            </a:r>
            <a:r>
              <a:rPr lang="en-US" dirty="0"/>
              <a:t> </a:t>
            </a:r>
            <a:r>
              <a:rPr lang="en-US" dirty="0" err="1"/>
              <a:t>gizi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fasilitas</a:t>
            </a:r>
            <a:r>
              <a:rPr lang="en-US" dirty="0"/>
              <a:t> </a:t>
            </a:r>
            <a:r>
              <a:rPr lang="en-US" dirty="0" err="1"/>
              <a:t>olahraga</a:t>
            </a:r>
            <a:endParaRPr lang="en-US" dirty="0"/>
          </a:p>
          <a:p>
            <a:pPr lvl="1" algn="just"/>
            <a:r>
              <a:rPr lang="en-US" dirty="0"/>
              <a:t>Program </a:t>
            </a:r>
            <a:r>
              <a:rPr lang="en-US" dirty="0" err="1"/>
              <a:t>pelatihan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konferensi</a:t>
            </a:r>
            <a:endParaRPr lang="en-US" dirty="0"/>
          </a:p>
          <a:p>
            <a:pPr lvl="1" algn="just"/>
            <a:r>
              <a:rPr lang="en-US" dirty="0" err="1"/>
              <a:t>Intervensi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dukungan</a:t>
            </a:r>
            <a:r>
              <a:rPr lang="en-US" dirty="0"/>
              <a:t> </a:t>
            </a:r>
            <a:r>
              <a:rPr lang="en-US" dirty="0" err="1"/>
              <a:t>manajer</a:t>
            </a:r>
            <a:r>
              <a:rPr lang="en-US" dirty="0"/>
              <a:t> (di BCG </a:t>
            </a:r>
          </a:p>
          <a:p>
            <a:pPr lvl="1" algn="just"/>
            <a:r>
              <a:rPr lang="en-US" dirty="0" err="1"/>
              <a:t>Inisiatif</a:t>
            </a:r>
            <a:r>
              <a:rPr lang="en-US" dirty="0"/>
              <a:t> </a:t>
            </a:r>
            <a:r>
              <a:rPr lang="en-US" dirty="0" err="1"/>
              <a:t>keseimbangan</a:t>
            </a:r>
            <a:r>
              <a:rPr lang="en-US" dirty="0"/>
              <a:t> </a:t>
            </a:r>
            <a:r>
              <a:rPr lang="en-US" dirty="0" err="1"/>
              <a:t>kehidupan</a:t>
            </a:r>
            <a:r>
              <a:rPr lang="en-US" dirty="0"/>
              <a:t> </a:t>
            </a:r>
            <a:r>
              <a:rPr lang="en-US" dirty="0" err="1"/>
              <a:t>pribadi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pekerjaan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2D40E8C-0D52-49F2-B08A-242C70DBE698}"/>
              </a:ext>
            </a:extLst>
          </p:cNvPr>
          <p:cNvSpPr txBox="1">
            <a:spLocks/>
          </p:cNvSpPr>
          <p:nvPr/>
        </p:nvSpPr>
        <p:spPr>
          <a:xfrm>
            <a:off x="0" y="136525"/>
            <a:ext cx="7581528" cy="1077278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3200" dirty="0" err="1"/>
              <a:t>Respon</a:t>
            </a:r>
            <a:r>
              <a:rPr lang="en-US" sz="3200" dirty="0"/>
              <a:t> </a:t>
            </a:r>
            <a:r>
              <a:rPr lang="en-US" sz="3200" dirty="0" err="1"/>
              <a:t>Inovatif</a:t>
            </a:r>
            <a:r>
              <a:rPr lang="en-US" sz="3200" dirty="0"/>
              <a:t> </a:t>
            </a:r>
            <a:r>
              <a:rPr lang="en-US" sz="3200" dirty="0" err="1"/>
              <a:t>Terhadap</a:t>
            </a:r>
            <a:r>
              <a:rPr lang="en-US" sz="3200" dirty="0"/>
              <a:t> </a:t>
            </a:r>
          </a:p>
          <a:p>
            <a:r>
              <a:rPr lang="en-US" sz="3200" dirty="0" err="1"/>
              <a:t>Manajemen</a:t>
            </a:r>
            <a:r>
              <a:rPr lang="en-US" sz="3200" dirty="0"/>
              <a:t> </a:t>
            </a:r>
            <a:r>
              <a:rPr lang="en-US" sz="3200" dirty="0" err="1"/>
              <a:t>Stres</a:t>
            </a:r>
            <a:endParaRPr lang="en-US" sz="3200" dirty="0"/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BC54B44F-7022-42AD-BFEE-4A83514EBDAC}"/>
              </a:ext>
            </a:extLst>
          </p:cNvPr>
          <p:cNvSpPr txBox="1">
            <a:spLocks/>
          </p:cNvSpPr>
          <p:nvPr/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SIF 20234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Manajemen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7103587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92F9576-9B07-4A11-982C-00957290E3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04/8/2015</a:t>
            </a:r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EDA1A3AD-51FA-481C-9CE9-38AF11BC1AAA}"/>
              </a:ext>
            </a:extLst>
          </p:cNvPr>
          <p:cNvSpPr txBox="1">
            <a:spLocks/>
          </p:cNvSpPr>
          <p:nvPr/>
        </p:nvSpPr>
        <p:spPr>
          <a:xfrm>
            <a:off x="-1270222" y="620688"/>
            <a:ext cx="7290054" cy="89956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/>
              <a:t>Lokus Kontrol</a:t>
            </a:r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53252EC-EBE8-4E12-B2AB-51D2F36696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376" y="1347083"/>
            <a:ext cx="8458200" cy="4800600"/>
          </a:xfrm>
        </p:spPr>
        <p:txBody>
          <a:bodyPr>
            <a:normAutofit/>
          </a:bodyPr>
          <a:lstStyle/>
          <a:p>
            <a:pPr algn="just"/>
            <a:r>
              <a:rPr lang="en-US" sz="2400" dirty="0" err="1"/>
              <a:t>Kecenderungan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menempatkan</a:t>
            </a:r>
            <a:r>
              <a:rPr lang="en-US" sz="2400" dirty="0"/>
              <a:t> </a:t>
            </a:r>
            <a:r>
              <a:rPr lang="en-US" sz="2400" dirty="0" err="1"/>
              <a:t>tanggung</a:t>
            </a:r>
            <a:r>
              <a:rPr lang="en-US" sz="2400" dirty="0"/>
              <a:t> </a:t>
            </a:r>
            <a:r>
              <a:rPr lang="en-US" sz="2400" dirty="0" err="1"/>
              <a:t>jawab</a:t>
            </a:r>
            <a:r>
              <a:rPr lang="en-US" sz="2400" dirty="0"/>
              <a:t> </a:t>
            </a:r>
            <a:r>
              <a:rPr lang="en-US" sz="2400" dirty="0" err="1"/>
              <a:t>utama</a:t>
            </a:r>
            <a:r>
              <a:rPr lang="en-US" sz="2400" dirty="0"/>
              <a:t> </a:t>
            </a:r>
            <a:r>
              <a:rPr lang="en-US" sz="2400" dirty="0" err="1"/>
              <a:t>atas</a:t>
            </a:r>
            <a:r>
              <a:rPr lang="en-US" sz="2400" dirty="0"/>
              <a:t> </a:t>
            </a:r>
            <a:r>
              <a:rPr lang="en-US" sz="2400" dirty="0" err="1"/>
              <a:t>kesuksesan</a:t>
            </a:r>
            <a:r>
              <a:rPr lang="en-US" sz="2400" dirty="0"/>
              <a:t> </a:t>
            </a:r>
            <a:r>
              <a:rPr lang="en-US" sz="2400" dirty="0" err="1"/>
              <a:t>atau</a:t>
            </a:r>
            <a:r>
              <a:rPr lang="en-US" sz="2400" dirty="0"/>
              <a:t> </a:t>
            </a:r>
            <a:r>
              <a:rPr lang="en-US" sz="2400" dirty="0" err="1"/>
              <a:t>kegagalan</a:t>
            </a:r>
            <a:r>
              <a:rPr lang="en-US" sz="2400" dirty="0"/>
              <a:t> </a:t>
            </a:r>
            <a:r>
              <a:rPr lang="en-US" sz="2400" dirty="0" err="1"/>
              <a:t>diri</a:t>
            </a:r>
            <a:r>
              <a:rPr lang="en-US" sz="2400" dirty="0"/>
              <a:t> di </a:t>
            </a:r>
            <a:r>
              <a:rPr lang="en-US" sz="2400" dirty="0" err="1"/>
              <a:t>tangannya</a:t>
            </a:r>
            <a:r>
              <a:rPr lang="en-US" sz="2400" dirty="0"/>
              <a:t> </a:t>
            </a:r>
            <a:r>
              <a:rPr lang="en-US" sz="2400" dirty="0" err="1"/>
              <a:t>sendiri</a:t>
            </a:r>
            <a:r>
              <a:rPr lang="en-US" sz="2400" dirty="0"/>
              <a:t> </a:t>
            </a:r>
            <a:r>
              <a:rPr lang="en-US" sz="2400" dirty="0" err="1"/>
              <a:t>atau</a:t>
            </a:r>
            <a:r>
              <a:rPr lang="en-US" sz="2400" dirty="0"/>
              <a:t> </a:t>
            </a:r>
            <a:r>
              <a:rPr lang="en-US" sz="2400" dirty="0" err="1"/>
              <a:t>pada</a:t>
            </a:r>
            <a:r>
              <a:rPr lang="en-US" sz="2400" dirty="0"/>
              <a:t> </a:t>
            </a:r>
            <a:r>
              <a:rPr lang="en-US" sz="2400" dirty="0" err="1"/>
              <a:t>kekuatan</a:t>
            </a:r>
            <a:r>
              <a:rPr lang="en-US" sz="2400" dirty="0"/>
              <a:t> </a:t>
            </a:r>
            <a:r>
              <a:rPr lang="en-US" sz="2400" dirty="0" err="1"/>
              <a:t>luar</a:t>
            </a:r>
            <a:r>
              <a:rPr lang="en-US" sz="2400" dirty="0"/>
              <a:t>.</a:t>
            </a:r>
          </a:p>
          <a:p>
            <a:pPr algn="just"/>
            <a:r>
              <a:rPr lang="en-US" sz="2400" dirty="0"/>
              <a:t>Orang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lokus</a:t>
            </a:r>
            <a:r>
              <a:rPr lang="en-US" sz="2400" dirty="0"/>
              <a:t> </a:t>
            </a:r>
            <a:r>
              <a:rPr lang="en-US" sz="2400" dirty="0" err="1"/>
              <a:t>kontrol</a:t>
            </a:r>
            <a:r>
              <a:rPr lang="en-US" sz="2400" dirty="0"/>
              <a:t> internal yang </a:t>
            </a:r>
            <a:r>
              <a:rPr lang="en-US" sz="2400" dirty="0" err="1"/>
              <a:t>tinggi</a:t>
            </a:r>
            <a:r>
              <a:rPr lang="en-US" sz="2400" dirty="0"/>
              <a:t> </a:t>
            </a:r>
            <a:r>
              <a:rPr lang="en-US" sz="2400" dirty="0" err="1"/>
              <a:t>merasa</a:t>
            </a:r>
            <a:r>
              <a:rPr lang="en-US" sz="2400" dirty="0"/>
              <a:t> </a:t>
            </a:r>
            <a:r>
              <a:rPr lang="en-US" sz="2400" dirty="0" err="1"/>
              <a:t>berkuasa</a:t>
            </a:r>
            <a:r>
              <a:rPr lang="en-US" sz="2400" dirty="0"/>
              <a:t> </a:t>
            </a:r>
            <a:r>
              <a:rPr lang="en-US" sz="2400" dirty="0" err="1"/>
              <a:t>atas</a:t>
            </a:r>
            <a:r>
              <a:rPr lang="en-US" sz="2400" dirty="0"/>
              <a:t> </a:t>
            </a:r>
            <a:r>
              <a:rPr lang="en-US" sz="2400" dirty="0" err="1"/>
              <a:t>dirinya</a:t>
            </a:r>
            <a:r>
              <a:rPr lang="en-US" sz="2400" dirty="0"/>
              <a:t> </a:t>
            </a:r>
            <a:r>
              <a:rPr lang="en-US" sz="2400" dirty="0" err="1"/>
              <a:t>sendiri</a:t>
            </a:r>
            <a:r>
              <a:rPr lang="en-US" sz="2400" dirty="0"/>
              <a:t>.</a:t>
            </a:r>
          </a:p>
          <a:p>
            <a:pPr algn="just"/>
            <a:r>
              <a:rPr lang="en-US" sz="2400" dirty="0" err="1"/>
              <a:t>Mereka</a:t>
            </a:r>
            <a:r>
              <a:rPr lang="en-US" sz="2400" dirty="0"/>
              <a:t> yang </a:t>
            </a:r>
            <a:r>
              <a:rPr lang="en-US" sz="2400" dirty="0" err="1"/>
              <a:t>percaya</a:t>
            </a:r>
            <a:r>
              <a:rPr lang="en-US" sz="2400" dirty="0"/>
              <a:t> </a:t>
            </a:r>
            <a:r>
              <a:rPr lang="en-US" sz="2400" dirty="0" err="1"/>
              <a:t>bahwa</a:t>
            </a:r>
            <a:r>
              <a:rPr lang="en-US" sz="2400" dirty="0"/>
              <a:t> </a:t>
            </a:r>
            <a:r>
              <a:rPr lang="en-US" sz="2400" dirty="0" err="1"/>
              <a:t>kejadian-kejadian</a:t>
            </a:r>
            <a:r>
              <a:rPr lang="en-US" sz="2400" dirty="0"/>
              <a:t> di </a:t>
            </a:r>
            <a:r>
              <a:rPr lang="en-US" sz="2400" dirty="0" err="1"/>
              <a:t>hidup</a:t>
            </a:r>
            <a:r>
              <a:rPr lang="en-US" sz="2400" dirty="0"/>
              <a:t> </a:t>
            </a:r>
            <a:r>
              <a:rPr lang="en-US" sz="2400" dirty="0" err="1"/>
              <a:t>mereka</a:t>
            </a:r>
            <a:r>
              <a:rPr lang="en-US" sz="2400" dirty="0"/>
              <a:t> </a:t>
            </a:r>
            <a:r>
              <a:rPr lang="en-US" sz="2400" dirty="0" err="1"/>
              <a:t>terjadi</a:t>
            </a:r>
            <a:r>
              <a:rPr lang="en-US" sz="2400" dirty="0"/>
              <a:t> </a:t>
            </a:r>
            <a:r>
              <a:rPr lang="en-US" sz="2400" dirty="0" err="1"/>
              <a:t>karena</a:t>
            </a:r>
            <a:r>
              <a:rPr lang="en-US" sz="2400" dirty="0"/>
              <a:t> </a:t>
            </a:r>
            <a:r>
              <a:rPr lang="en-US" sz="2400" dirty="0" err="1"/>
              <a:t>adanya</a:t>
            </a:r>
            <a:r>
              <a:rPr lang="en-US" sz="2400" dirty="0"/>
              <a:t> </a:t>
            </a:r>
            <a:r>
              <a:rPr lang="en-US" sz="2400" dirty="0" err="1"/>
              <a:t>kesempatan</a:t>
            </a:r>
            <a:r>
              <a:rPr lang="en-US" sz="2400" dirty="0"/>
              <a:t>, </a:t>
            </a:r>
            <a:r>
              <a:rPr lang="en-US" sz="2400" dirty="0" err="1"/>
              <a:t>keberuntungan</a:t>
            </a:r>
            <a:r>
              <a:rPr lang="en-US" sz="2400" dirty="0"/>
              <a:t> </a:t>
            </a:r>
            <a:r>
              <a:rPr lang="en-US" sz="2400" dirty="0" err="1"/>
              <a:t>atau</a:t>
            </a:r>
            <a:r>
              <a:rPr lang="en-US" sz="2400" dirty="0"/>
              <a:t> orang </a:t>
            </a:r>
            <a:r>
              <a:rPr lang="en-US" sz="2400" dirty="0" err="1"/>
              <a:t>luar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peristiwa</a:t>
            </a:r>
            <a:r>
              <a:rPr lang="en-US" sz="2400" dirty="0"/>
              <a:t> </a:t>
            </a:r>
            <a:r>
              <a:rPr lang="en-US" sz="2400" dirty="0" err="1"/>
              <a:t>artinya</a:t>
            </a:r>
            <a:r>
              <a:rPr lang="en-US" sz="2400" dirty="0"/>
              <a:t> orang </a:t>
            </a:r>
            <a:r>
              <a:rPr lang="en-US" sz="2400" dirty="0" err="1"/>
              <a:t>ini</a:t>
            </a:r>
            <a:r>
              <a:rPr lang="en-US" sz="2400" dirty="0"/>
              <a:t> </a:t>
            </a:r>
            <a:r>
              <a:rPr lang="en-US" sz="2400" dirty="0" err="1"/>
              <a:t>memiliki</a:t>
            </a:r>
            <a:r>
              <a:rPr lang="en-US" sz="2400" dirty="0"/>
              <a:t> </a:t>
            </a:r>
            <a:r>
              <a:rPr lang="en-US" sz="2400" dirty="0" err="1"/>
              <a:t>lokus</a:t>
            </a:r>
            <a:r>
              <a:rPr lang="en-US" sz="2400" dirty="0"/>
              <a:t> </a:t>
            </a:r>
            <a:r>
              <a:rPr lang="en-US" sz="2400" dirty="0" err="1"/>
              <a:t>kontrol</a:t>
            </a:r>
            <a:r>
              <a:rPr lang="en-US" sz="2400" dirty="0"/>
              <a:t> </a:t>
            </a:r>
            <a:r>
              <a:rPr lang="en-US" sz="2400" dirty="0" err="1"/>
              <a:t>eksternal</a:t>
            </a:r>
            <a:r>
              <a:rPr lang="en-US" sz="2400" dirty="0"/>
              <a:t> yang </a:t>
            </a:r>
            <a:r>
              <a:rPr lang="en-US" sz="2400" dirty="0" err="1"/>
              <a:t>tinggi</a:t>
            </a:r>
            <a:r>
              <a:rPr lang="en-US" sz="2400" dirty="0"/>
              <a:t>.</a:t>
            </a:r>
          </a:p>
          <a:p>
            <a:pPr algn="just"/>
            <a:r>
              <a:rPr lang="en-US" sz="2400" dirty="0"/>
              <a:t>Orang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lokus</a:t>
            </a:r>
            <a:r>
              <a:rPr lang="en-US" sz="2400" dirty="0"/>
              <a:t> </a:t>
            </a:r>
            <a:r>
              <a:rPr lang="en-US" sz="2400" dirty="0" err="1"/>
              <a:t>kontrol</a:t>
            </a:r>
            <a:r>
              <a:rPr lang="en-US" sz="2400" dirty="0"/>
              <a:t> internal </a:t>
            </a:r>
            <a:r>
              <a:rPr lang="id-ID" sz="2400" dirty="0"/>
              <a:t>tinggi </a:t>
            </a:r>
            <a:r>
              <a:rPr lang="en-US" sz="2400" dirty="0" err="1"/>
              <a:t>akan</a:t>
            </a:r>
            <a:r>
              <a:rPr lang="en-US" sz="2400" dirty="0"/>
              <a:t> </a:t>
            </a:r>
            <a:r>
              <a:rPr lang="en-US" sz="2400" dirty="0" err="1"/>
              <a:t>lebih</a:t>
            </a:r>
            <a:r>
              <a:rPr lang="en-US" sz="2400" dirty="0"/>
              <a:t> </a:t>
            </a:r>
            <a:r>
              <a:rPr lang="en-US" sz="2400" dirty="0" err="1"/>
              <a:t>mudah</a:t>
            </a:r>
            <a:r>
              <a:rPr lang="en-US" sz="2400" dirty="0"/>
              <a:t> </a:t>
            </a:r>
            <a:r>
              <a:rPr lang="en-US" sz="2400" dirty="0" err="1"/>
              <a:t>dimotivasi</a:t>
            </a:r>
            <a:r>
              <a:rPr lang="en-US" sz="2400" dirty="0"/>
              <a:t> </a:t>
            </a:r>
            <a:r>
              <a:rPr lang="en-US" sz="2400" dirty="0" err="1"/>
              <a:t>karena</a:t>
            </a:r>
            <a:r>
              <a:rPr lang="en-US" sz="2400" dirty="0"/>
              <a:t> </a:t>
            </a:r>
            <a:r>
              <a:rPr lang="en-US" sz="2400" dirty="0" err="1"/>
              <a:t>meyakini</a:t>
            </a:r>
            <a:r>
              <a:rPr lang="en-US" sz="2400" dirty="0"/>
              <a:t> </a:t>
            </a:r>
            <a:r>
              <a:rPr lang="en-US" sz="2400" dirty="0" err="1"/>
              <a:t>penghargaan</a:t>
            </a:r>
            <a:r>
              <a:rPr lang="en-US" sz="2400" dirty="0"/>
              <a:t> yang </a:t>
            </a:r>
            <a:r>
              <a:rPr lang="en-US" sz="2400" dirty="0" err="1"/>
              <a:t>nantinya</a:t>
            </a:r>
            <a:r>
              <a:rPr lang="en-US" sz="2400" dirty="0"/>
              <a:t> </a:t>
            </a:r>
            <a:r>
              <a:rPr lang="en-US" sz="2400" dirty="0" err="1"/>
              <a:t>akan</a:t>
            </a:r>
            <a:r>
              <a:rPr lang="en-US" sz="2400" dirty="0"/>
              <a:t> </a:t>
            </a:r>
            <a:r>
              <a:rPr lang="en-US" sz="2400" dirty="0" err="1"/>
              <a:t>mereka</a:t>
            </a:r>
            <a:r>
              <a:rPr lang="en-US" sz="2400" dirty="0"/>
              <a:t> </a:t>
            </a:r>
            <a:r>
              <a:rPr lang="en-US" sz="2400" dirty="0" err="1"/>
              <a:t>dapatkan</a:t>
            </a:r>
            <a:r>
              <a:rPr lang="en-US" sz="2400" dirty="0"/>
              <a:t> </a:t>
            </a:r>
            <a:r>
              <a:rPr lang="en-US" sz="2400" dirty="0" err="1"/>
              <a:t>adalah</a:t>
            </a:r>
            <a:r>
              <a:rPr lang="en-US" sz="2400" dirty="0"/>
              <a:t> </a:t>
            </a:r>
            <a:r>
              <a:rPr lang="en-US" sz="2400" dirty="0" err="1"/>
              <a:t>hasil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</a:t>
            </a:r>
            <a:r>
              <a:rPr lang="en-US" sz="2400" dirty="0" err="1"/>
              <a:t>kerja</a:t>
            </a:r>
            <a:r>
              <a:rPr lang="en-US" sz="2400" dirty="0"/>
              <a:t> </a:t>
            </a:r>
            <a:r>
              <a:rPr lang="en-US" sz="2400" dirty="0" err="1"/>
              <a:t>mereka</a:t>
            </a:r>
            <a:r>
              <a:rPr lang="en-US" sz="2400" dirty="0"/>
              <a:t> </a:t>
            </a:r>
            <a:r>
              <a:rPr lang="en-US" sz="2400" dirty="0" err="1"/>
              <a:t>sendiri</a:t>
            </a:r>
            <a:r>
              <a:rPr lang="en-US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58203241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371531" y="2895327"/>
            <a:ext cx="440402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mbria" pitchFamily="18" charset="0"/>
              </a:rPr>
              <a:t>Terima</a:t>
            </a:r>
            <a:r>
              <a:rPr lang="en-US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mbria" pitchFamily="18" charset="0"/>
              </a:rPr>
              <a:t> </a:t>
            </a:r>
            <a:r>
              <a:rPr lang="en-US" sz="5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mbria" pitchFamily="18" charset="0"/>
              </a:rPr>
              <a:t>Kasih</a:t>
            </a:r>
            <a:endParaRPr lang="en-US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Cambria" pitchFamily="18" charset="0"/>
            </a:endParaRPr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1446B737-84A6-4876-99F5-B6D8583E1794}"/>
              </a:ext>
            </a:extLst>
          </p:cNvPr>
          <p:cNvSpPr txBox="1">
            <a:spLocks/>
          </p:cNvSpPr>
          <p:nvPr/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SIF 20234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Manajemen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2578015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7E0A9D2-4C32-48C2-88F6-D674ADE328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04/8/2015</a:t>
            </a:r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8BD34DA4-A4DA-4849-9649-FD894DE31387}"/>
              </a:ext>
            </a:extLst>
          </p:cNvPr>
          <p:cNvSpPr txBox="1">
            <a:spLocks/>
          </p:cNvSpPr>
          <p:nvPr/>
        </p:nvSpPr>
        <p:spPr>
          <a:xfrm>
            <a:off x="768096" y="585216"/>
            <a:ext cx="7290054" cy="1499616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id-ID"/>
              <a:t>Perilaku Organisasi</a:t>
            </a:r>
            <a:endParaRPr lang="id-ID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2805DC1A-8BB9-43A3-A8CF-9D0154468A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5850" y="1417320"/>
            <a:ext cx="7290055" cy="1499616"/>
          </a:xfrm>
        </p:spPr>
        <p:txBody>
          <a:bodyPr/>
          <a:lstStyle/>
          <a:p>
            <a:pPr marL="0" indent="0">
              <a:buNone/>
            </a:pPr>
            <a:r>
              <a:rPr lang="id-ID" dirty="0"/>
              <a:t>Bidang interdisipliner yang didedikasikan pada penelitian tentang bagaimana individu dalam kelompok cenderung bersikap dalam organisasi</a:t>
            </a:r>
            <a:r>
              <a:rPr lang="en-US" dirty="0"/>
              <a:t>.</a:t>
            </a:r>
            <a:endParaRPr lang="id-ID" dirty="0"/>
          </a:p>
          <a:p>
            <a:endParaRPr lang="id-ID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1B7664F-E82B-482A-A9B7-F2A3B0AF9D65}"/>
              </a:ext>
            </a:extLst>
          </p:cNvPr>
          <p:cNvSpPr txBox="1">
            <a:spLocks/>
          </p:cNvSpPr>
          <p:nvPr/>
        </p:nvSpPr>
        <p:spPr>
          <a:xfrm>
            <a:off x="685800" y="3547872"/>
            <a:ext cx="7290054" cy="7452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400" kern="1200" cap="all" spc="1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d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sikap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233E6BD7-7712-4FD6-8AC3-93D1CD705434}"/>
              </a:ext>
            </a:extLst>
          </p:cNvPr>
          <p:cNvSpPr txBox="1">
            <a:spLocks/>
          </p:cNvSpPr>
          <p:nvPr/>
        </p:nvSpPr>
        <p:spPr>
          <a:xfrm>
            <a:off x="609600" y="4312878"/>
            <a:ext cx="8534400" cy="916322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d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Evaluasi kognitif dan afektif yang memberikan kecenderungan pada seseorang untuk bertindak dengan cara mereka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id-ID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Footer Placeholder 2">
            <a:extLst>
              <a:ext uri="{FF2B5EF4-FFF2-40B4-BE49-F238E27FC236}">
                <a16:creationId xmlns:a16="http://schemas.microsoft.com/office/drawing/2014/main" id="{DD896530-935E-4159-9C94-8E2EF0A9D71D}"/>
              </a:ext>
            </a:extLst>
          </p:cNvPr>
          <p:cNvSpPr txBox="1">
            <a:spLocks/>
          </p:cNvSpPr>
          <p:nvPr/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SIF 20234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Manajemen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6342016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err="1"/>
              <a:t>Unsur</a:t>
            </a:r>
            <a:r>
              <a:rPr lang="en-US" dirty="0"/>
              <a:t> – </a:t>
            </a:r>
            <a:r>
              <a:rPr lang="en-US" dirty="0" err="1"/>
              <a:t>Unsur</a:t>
            </a:r>
            <a:r>
              <a:rPr lang="en-US" dirty="0"/>
              <a:t> </a:t>
            </a:r>
            <a:r>
              <a:rPr lang="en-US"/>
              <a:t>Penyusun</a:t>
            </a:r>
            <a:r>
              <a:rPr lang="en-US" dirty="0"/>
              <a:t> </a:t>
            </a:r>
            <a:r>
              <a:rPr lang="en-US" dirty="0" err="1"/>
              <a:t>Sikap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buNone/>
            </a:pPr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lvl="0" indent="-514350">
              <a:buAutoNum type="arabicPeriod"/>
            </a:pPr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lvl="0" indent="-514350">
              <a:buAutoNum type="arabicPeriod"/>
            </a:pP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Kognitif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=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Pikiran</a:t>
            </a:r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lvl="0" indent="-514350">
              <a:buAutoNum type="arabicPeriod"/>
            </a:pPr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lvl="0" indent="-514350">
              <a:buAutoNum type="arabicPeriod"/>
            </a:pP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Afektif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=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Perasaan</a:t>
            </a:r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lvl="0" indent="-514350">
              <a:buAutoNum type="arabicPeriod"/>
            </a:pPr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lvl="0" indent="-514350">
              <a:buAutoNum type="arabicPeriod"/>
            </a:pP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Perilaku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=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Maksud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bertindak</a:t>
            </a:r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lvl="0" indent="-514350">
              <a:buAutoNum type="arabicPeriod"/>
            </a:pPr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lvl="0" indent="-514350">
              <a:buAutoNum type="arabicPeriod"/>
            </a:pP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Sikap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=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kepuasan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bekerja</a:t>
            </a:r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D2A2118-9E87-4631-A084-1C5E4B4F9081}"/>
              </a:ext>
            </a:extLst>
          </p:cNvPr>
          <p:cNvSpPr/>
          <p:nvPr/>
        </p:nvSpPr>
        <p:spPr>
          <a:xfrm>
            <a:off x="4788024" y="2276872"/>
            <a:ext cx="2808312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“</a:t>
            </a:r>
            <a:r>
              <a:rPr lang="en-US" dirty="0" err="1"/>
              <a:t>Pekerjaan</a:t>
            </a:r>
            <a:r>
              <a:rPr lang="en-US" dirty="0"/>
              <a:t> </a:t>
            </a:r>
            <a:r>
              <a:rPr lang="en-US" dirty="0" err="1"/>
              <a:t>saya</a:t>
            </a:r>
            <a:r>
              <a:rPr lang="en-US" dirty="0"/>
              <a:t> </a:t>
            </a:r>
            <a:r>
              <a:rPr lang="en-US" dirty="0" err="1"/>
              <a:t>sangat</a:t>
            </a:r>
            <a:r>
              <a:rPr lang="en-US" dirty="0"/>
              <a:t> </a:t>
            </a:r>
            <a:r>
              <a:rPr lang="en-US" dirty="0" err="1"/>
              <a:t>menarik</a:t>
            </a:r>
            <a:r>
              <a:rPr lang="en-US" dirty="0"/>
              <a:t>”</a:t>
            </a:r>
            <a:endParaRPr lang="en-ID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75F02460-6B89-4394-B32F-0492C76DA84F}"/>
              </a:ext>
            </a:extLst>
          </p:cNvPr>
          <p:cNvSpPr/>
          <p:nvPr/>
        </p:nvSpPr>
        <p:spPr>
          <a:xfrm>
            <a:off x="4795169" y="3262815"/>
            <a:ext cx="2808312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“Saya </a:t>
            </a:r>
            <a:r>
              <a:rPr lang="en-US" dirty="0" err="1"/>
              <a:t>sangat</a:t>
            </a:r>
            <a:r>
              <a:rPr lang="en-US" dirty="0"/>
              <a:t> </a:t>
            </a:r>
            <a:r>
              <a:rPr lang="en-US" dirty="0" err="1"/>
              <a:t>menyukai</a:t>
            </a:r>
            <a:r>
              <a:rPr lang="en-US" dirty="0"/>
              <a:t> </a:t>
            </a:r>
            <a:r>
              <a:rPr lang="en-US" dirty="0" err="1"/>
              <a:t>pekerjaan</a:t>
            </a:r>
            <a:r>
              <a:rPr lang="en-US" dirty="0"/>
              <a:t> </a:t>
            </a:r>
            <a:r>
              <a:rPr lang="en-US" dirty="0" err="1"/>
              <a:t>saya</a:t>
            </a:r>
            <a:r>
              <a:rPr lang="en-US" dirty="0"/>
              <a:t>”</a:t>
            </a:r>
            <a:endParaRPr lang="en-ID" dirty="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4A169C2F-9540-45E5-A472-DC7F27E09ACF}"/>
              </a:ext>
            </a:extLst>
          </p:cNvPr>
          <p:cNvSpPr/>
          <p:nvPr/>
        </p:nvSpPr>
        <p:spPr>
          <a:xfrm>
            <a:off x="6228184" y="4365104"/>
            <a:ext cx="2808312" cy="1143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“Saya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datang</a:t>
            </a:r>
            <a:r>
              <a:rPr lang="en-US" dirty="0"/>
              <a:t> </a:t>
            </a:r>
            <a:r>
              <a:rPr lang="en-US" dirty="0" err="1"/>
              <a:t>ketempat</a:t>
            </a:r>
            <a:r>
              <a:rPr lang="en-US" dirty="0"/>
              <a:t> </a:t>
            </a:r>
            <a:r>
              <a:rPr lang="en-US" dirty="0" err="1"/>
              <a:t>kerjaan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awal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senyuman</a:t>
            </a:r>
            <a:r>
              <a:rPr lang="en-US" dirty="0"/>
              <a:t> dan </a:t>
            </a:r>
            <a:r>
              <a:rPr lang="en-US" dirty="0" err="1"/>
              <a:t>penuh</a:t>
            </a:r>
            <a:r>
              <a:rPr lang="en-US" dirty="0"/>
              <a:t> </a:t>
            </a:r>
            <a:r>
              <a:rPr lang="en-US" dirty="0" err="1"/>
              <a:t>kebahagiaan</a:t>
            </a:r>
            <a:r>
              <a:rPr lang="en-US" dirty="0"/>
              <a:t>” </a:t>
            </a:r>
            <a:endParaRPr lang="en-ID" dirty="0"/>
          </a:p>
        </p:txBody>
      </p:sp>
      <p:sp>
        <p:nvSpPr>
          <p:cNvPr id="9" name="Footer Placeholder 2">
            <a:extLst>
              <a:ext uri="{FF2B5EF4-FFF2-40B4-BE49-F238E27FC236}">
                <a16:creationId xmlns:a16="http://schemas.microsoft.com/office/drawing/2014/main" id="{16B618CC-B9B7-4132-913D-A74D2F72F122}"/>
              </a:ext>
            </a:extLst>
          </p:cNvPr>
          <p:cNvSpPr txBox="1">
            <a:spLocks/>
          </p:cNvSpPr>
          <p:nvPr/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SIF 20234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Manajemen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-67597" y="172643"/>
            <a:ext cx="9202994" cy="1122426"/>
          </a:xfrm>
        </p:spPr>
        <p:txBody>
          <a:bodyPr>
            <a:noAutofit/>
          </a:bodyPr>
          <a:lstStyle/>
          <a:p>
            <a:r>
              <a:rPr lang="en-US" dirty="0"/>
              <a:t>Proses </a:t>
            </a:r>
            <a:r>
              <a:rPr lang="en-US" dirty="0" err="1"/>
              <a:t>Persepsi</a:t>
            </a:r>
            <a:endParaRPr lang="id-ID" dirty="0"/>
          </a:p>
        </p:txBody>
      </p:sp>
      <p:sp>
        <p:nvSpPr>
          <p:cNvPr id="7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65966FB8-F579-4C06-8198-4366927D9E8A}"/>
              </a:ext>
            </a:extLst>
          </p:cNvPr>
          <p:cNvGrpSpPr/>
          <p:nvPr/>
        </p:nvGrpSpPr>
        <p:grpSpPr>
          <a:xfrm>
            <a:off x="457200" y="4790166"/>
            <a:ext cx="8153400" cy="1231900"/>
            <a:chOff x="381000" y="4178300"/>
            <a:chExt cx="8153400" cy="1231900"/>
          </a:xfrm>
        </p:grpSpPr>
        <p:sp>
          <p:nvSpPr>
            <p:cNvPr id="9" name="Rounded Rectangle 4">
              <a:extLst>
                <a:ext uri="{FF2B5EF4-FFF2-40B4-BE49-F238E27FC236}">
                  <a16:creationId xmlns:a16="http://schemas.microsoft.com/office/drawing/2014/main" id="{AA263D7B-9216-4F46-BA9B-DF232B844F08}"/>
                </a:ext>
              </a:extLst>
            </p:cNvPr>
            <p:cNvSpPr/>
            <p:nvPr/>
          </p:nvSpPr>
          <p:spPr>
            <a:xfrm>
              <a:off x="381000" y="4191000"/>
              <a:ext cx="2133600" cy="1219200"/>
            </a:xfrm>
            <a:prstGeom prst="round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err="1"/>
                <a:t>Mengamati</a:t>
              </a:r>
              <a:r>
                <a:rPr lang="en-US" dirty="0"/>
                <a:t> </a:t>
              </a:r>
              <a:r>
                <a:rPr lang="en-US" dirty="0" err="1"/>
                <a:t>informasi</a:t>
              </a:r>
              <a:r>
                <a:rPr lang="en-US" dirty="0"/>
                <a:t> </a:t>
              </a:r>
              <a:r>
                <a:rPr lang="en-US" dirty="0" err="1"/>
                <a:t>melalui</a:t>
              </a:r>
              <a:r>
                <a:rPr lang="en-US" dirty="0"/>
                <a:t> </a:t>
              </a:r>
              <a:r>
                <a:rPr lang="en-US" dirty="0" err="1"/>
                <a:t>indera</a:t>
              </a:r>
              <a:endParaRPr lang="en-US" dirty="0"/>
            </a:p>
          </p:txBody>
        </p:sp>
        <p:sp>
          <p:nvSpPr>
            <p:cNvPr id="10" name="Rounded Rectangle 5">
              <a:extLst>
                <a:ext uri="{FF2B5EF4-FFF2-40B4-BE49-F238E27FC236}">
                  <a16:creationId xmlns:a16="http://schemas.microsoft.com/office/drawing/2014/main" id="{C2D17004-D6C6-43BE-AEAC-ADAF5E848725}"/>
                </a:ext>
              </a:extLst>
            </p:cNvPr>
            <p:cNvSpPr/>
            <p:nvPr/>
          </p:nvSpPr>
          <p:spPr>
            <a:xfrm>
              <a:off x="3352800" y="4191000"/>
              <a:ext cx="2209800" cy="1219200"/>
            </a:xfrm>
            <a:prstGeom prst="round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err="1"/>
                <a:t>Menyerap</a:t>
              </a:r>
              <a:r>
                <a:rPr lang="en-US" dirty="0"/>
                <a:t> </a:t>
              </a:r>
              <a:r>
                <a:rPr lang="en-US" dirty="0" err="1"/>
                <a:t>informasi</a:t>
              </a:r>
              <a:r>
                <a:rPr lang="en-US" dirty="0"/>
                <a:t> </a:t>
              </a:r>
              <a:r>
                <a:rPr lang="en-US" dirty="0" err="1"/>
                <a:t>dan</a:t>
              </a:r>
              <a:r>
                <a:rPr lang="en-US" dirty="0"/>
                <a:t> </a:t>
              </a:r>
              <a:r>
                <a:rPr lang="en-US" dirty="0" err="1"/>
                <a:t>meyeleksi</a:t>
              </a:r>
              <a:r>
                <a:rPr lang="en-US" dirty="0"/>
                <a:t> yang </a:t>
              </a:r>
              <a:r>
                <a:rPr lang="en-US" dirty="0" err="1"/>
                <a:t>akan</a:t>
              </a:r>
              <a:r>
                <a:rPr lang="en-US" dirty="0"/>
                <a:t> </a:t>
              </a:r>
              <a:r>
                <a:rPr lang="en-US" dirty="0" err="1"/>
                <a:t>diproses</a:t>
              </a:r>
              <a:endParaRPr lang="en-US" dirty="0"/>
            </a:p>
          </p:txBody>
        </p:sp>
        <p:sp>
          <p:nvSpPr>
            <p:cNvPr id="12" name="Rounded Rectangle 6">
              <a:extLst>
                <a:ext uri="{FF2B5EF4-FFF2-40B4-BE49-F238E27FC236}">
                  <a16:creationId xmlns:a16="http://schemas.microsoft.com/office/drawing/2014/main" id="{E9C653DC-8157-4C75-B9DB-790EBAE06524}"/>
                </a:ext>
              </a:extLst>
            </p:cNvPr>
            <p:cNvSpPr/>
            <p:nvPr/>
          </p:nvSpPr>
          <p:spPr>
            <a:xfrm>
              <a:off x="6400800" y="4178300"/>
              <a:ext cx="2133600" cy="1231900"/>
            </a:xfrm>
            <a:prstGeom prst="round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err="1"/>
                <a:t>Membentuk</a:t>
              </a:r>
              <a:r>
                <a:rPr lang="en-US" dirty="0"/>
                <a:t> </a:t>
              </a:r>
              <a:r>
                <a:rPr lang="en-US" dirty="0" err="1"/>
                <a:t>pola-pola</a:t>
              </a:r>
              <a:r>
                <a:rPr lang="en-US" dirty="0"/>
                <a:t> yang </a:t>
              </a:r>
              <a:r>
                <a:rPr lang="en-US" dirty="0" err="1"/>
                <a:t>akan</a:t>
              </a:r>
              <a:r>
                <a:rPr lang="en-US" dirty="0"/>
                <a:t> </a:t>
              </a:r>
              <a:r>
                <a:rPr lang="en-US" dirty="0" err="1"/>
                <a:t>ditafsirkan</a:t>
              </a:r>
              <a:r>
                <a:rPr lang="en-US" dirty="0"/>
                <a:t> &amp; </a:t>
              </a:r>
              <a:r>
                <a:rPr lang="en-US" dirty="0" err="1"/>
                <a:t>diberi</a:t>
              </a:r>
              <a:r>
                <a:rPr lang="en-US" dirty="0"/>
                <a:t> </a:t>
              </a:r>
              <a:r>
                <a:rPr lang="en-US" dirty="0" err="1"/>
                <a:t>respon</a:t>
              </a:r>
              <a:endParaRPr lang="en-US" dirty="0"/>
            </a:p>
          </p:txBody>
        </p:sp>
        <p:sp>
          <p:nvSpPr>
            <p:cNvPr id="13" name="Right Arrow 7">
              <a:extLst>
                <a:ext uri="{FF2B5EF4-FFF2-40B4-BE49-F238E27FC236}">
                  <a16:creationId xmlns:a16="http://schemas.microsoft.com/office/drawing/2014/main" id="{AF8048C6-9022-4CFC-B59A-4EB3598FA004}"/>
                </a:ext>
              </a:extLst>
            </p:cNvPr>
            <p:cNvSpPr/>
            <p:nvPr/>
          </p:nvSpPr>
          <p:spPr>
            <a:xfrm>
              <a:off x="2514600" y="4683125"/>
              <a:ext cx="838200" cy="234950"/>
            </a:xfrm>
            <a:prstGeom prst="rightArrow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ight Arrow 8">
              <a:extLst>
                <a:ext uri="{FF2B5EF4-FFF2-40B4-BE49-F238E27FC236}">
                  <a16:creationId xmlns:a16="http://schemas.microsoft.com/office/drawing/2014/main" id="{E87EE327-910D-420C-8D79-1CFAD4C397FB}"/>
                </a:ext>
              </a:extLst>
            </p:cNvPr>
            <p:cNvSpPr/>
            <p:nvPr/>
          </p:nvSpPr>
          <p:spPr>
            <a:xfrm>
              <a:off x="5562600" y="4648200"/>
              <a:ext cx="838200" cy="234950"/>
            </a:xfrm>
            <a:prstGeom prst="rightArrow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B5477F4B-66A1-4D00-8D6D-F4FD434FAD05}"/>
              </a:ext>
            </a:extLst>
          </p:cNvPr>
          <p:cNvSpPr/>
          <p:nvPr/>
        </p:nvSpPr>
        <p:spPr>
          <a:xfrm>
            <a:off x="457200" y="1298483"/>
            <a:ext cx="822960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/>
              <a:t>Proses </a:t>
            </a:r>
            <a:r>
              <a:rPr lang="en-US" sz="2400" dirty="0" err="1"/>
              <a:t>kognitif</a:t>
            </a:r>
            <a:r>
              <a:rPr lang="en-US" sz="2400" dirty="0"/>
              <a:t> yang </a:t>
            </a:r>
            <a:r>
              <a:rPr lang="en-US" sz="2400" dirty="0" err="1"/>
              <a:t>digunakan</a:t>
            </a:r>
            <a:r>
              <a:rPr lang="en-US" sz="2400" dirty="0"/>
              <a:t> </a:t>
            </a:r>
            <a:r>
              <a:rPr lang="en-US" sz="2400" dirty="0" err="1"/>
              <a:t>seseorang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memahami</a:t>
            </a:r>
            <a:r>
              <a:rPr lang="en-US" sz="2400" dirty="0"/>
              <a:t> </a:t>
            </a:r>
            <a:r>
              <a:rPr lang="en-US" sz="2400" dirty="0" err="1"/>
              <a:t>lingkungannya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id-ID" sz="2400" dirty="0"/>
              <a:t>cara </a:t>
            </a:r>
            <a:r>
              <a:rPr lang="en-US" sz="2400" dirty="0" err="1"/>
              <a:t>menyeleksi</a:t>
            </a:r>
            <a:r>
              <a:rPr lang="en-US" sz="2400" dirty="0"/>
              <a:t>, </a:t>
            </a:r>
            <a:r>
              <a:rPr lang="en-US" sz="2400" dirty="0" err="1"/>
              <a:t>mengatur</a:t>
            </a:r>
            <a:r>
              <a:rPr lang="en-US" sz="2400" dirty="0"/>
              <a:t> dan </a:t>
            </a:r>
            <a:r>
              <a:rPr lang="en-US" sz="2400" dirty="0" err="1"/>
              <a:t>menafsirkan</a:t>
            </a:r>
            <a:r>
              <a:rPr lang="en-US" sz="2400" dirty="0"/>
              <a:t> </a:t>
            </a:r>
            <a:r>
              <a:rPr lang="en-US" sz="2400" dirty="0" err="1"/>
              <a:t>informasi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</a:t>
            </a:r>
            <a:r>
              <a:rPr lang="en-US" sz="2400" dirty="0" err="1"/>
              <a:t>lingkungannya</a:t>
            </a:r>
            <a:endParaRPr lang="en-US" sz="2400" dirty="0"/>
          </a:p>
          <a:p>
            <a:pPr algn="just"/>
            <a:r>
              <a:rPr lang="en-US" sz="2400" dirty="0" err="1"/>
              <a:t>Adanya</a:t>
            </a:r>
            <a:r>
              <a:rPr lang="en-US" sz="2400" dirty="0"/>
              <a:t> </a:t>
            </a:r>
            <a:r>
              <a:rPr lang="en-US" sz="2400" dirty="0" err="1"/>
              <a:t>perbedaan</a:t>
            </a:r>
            <a:r>
              <a:rPr lang="en-US" sz="2400" dirty="0"/>
              <a:t> </a:t>
            </a:r>
            <a:r>
              <a:rPr lang="en-US" sz="2400" dirty="0" err="1"/>
              <a:t>hal-hal</a:t>
            </a:r>
            <a:r>
              <a:rPr lang="en-US" sz="2400" dirty="0"/>
              <a:t> </a:t>
            </a:r>
            <a:r>
              <a:rPr lang="en-US" sz="2400" dirty="0" err="1"/>
              <a:t>berikut</a:t>
            </a:r>
            <a:r>
              <a:rPr lang="en-US" sz="2400" dirty="0"/>
              <a:t> </a:t>
            </a:r>
            <a:r>
              <a:rPr lang="en-US" sz="2400" dirty="0" err="1"/>
              <a:t>menimbulkan</a:t>
            </a:r>
            <a:r>
              <a:rPr lang="en-US" sz="2400" dirty="0"/>
              <a:t> </a:t>
            </a:r>
            <a:r>
              <a:rPr lang="en-US" sz="2400" dirty="0" err="1"/>
              <a:t>persepsi</a:t>
            </a:r>
            <a:r>
              <a:rPr lang="en-US" sz="2400" dirty="0"/>
              <a:t> yang </a:t>
            </a:r>
            <a:r>
              <a:rPr lang="en-US" sz="2400" dirty="0" err="1"/>
              <a:t>berbeda</a:t>
            </a:r>
            <a:r>
              <a:rPr lang="en-US" sz="2400" dirty="0"/>
              <a:t> </a:t>
            </a:r>
            <a:r>
              <a:rPr lang="en-US" sz="2400" dirty="0" err="1"/>
              <a:t>tiap-tiap</a:t>
            </a:r>
            <a:r>
              <a:rPr lang="en-US" sz="2400" dirty="0"/>
              <a:t> </a:t>
            </a:r>
            <a:r>
              <a:rPr lang="en-US" sz="2400" dirty="0" err="1"/>
              <a:t>individu</a:t>
            </a:r>
            <a:r>
              <a:rPr lang="en-US" sz="2400" dirty="0"/>
              <a:t>:</a:t>
            </a:r>
          </a:p>
          <a:p>
            <a:pPr marL="800100" lvl="1" indent="-342900" algn="just">
              <a:buFont typeface="Wingdings" panose="05000000000000000000" pitchFamily="2" charset="2"/>
              <a:buChar char="q"/>
            </a:pPr>
            <a:r>
              <a:rPr lang="en-US" sz="2000" dirty="0" err="1"/>
              <a:t>Sikap</a:t>
            </a:r>
            <a:endParaRPr lang="en-US" sz="2000" dirty="0"/>
          </a:p>
          <a:p>
            <a:pPr marL="800100" lvl="1" indent="-342900" algn="just">
              <a:buFont typeface="Wingdings" panose="05000000000000000000" pitchFamily="2" charset="2"/>
              <a:buChar char="q"/>
            </a:pPr>
            <a:r>
              <a:rPr lang="en-US" sz="2000" dirty="0" err="1"/>
              <a:t>Kepribadian</a:t>
            </a:r>
            <a:endParaRPr lang="en-US" sz="2000" dirty="0"/>
          </a:p>
          <a:p>
            <a:pPr marL="800100" lvl="1" indent="-342900" algn="just">
              <a:buFont typeface="Wingdings" panose="05000000000000000000" pitchFamily="2" charset="2"/>
              <a:buChar char="q"/>
            </a:pPr>
            <a:r>
              <a:rPr lang="en-US" sz="2000" dirty="0"/>
              <a:t>Nilai</a:t>
            </a:r>
          </a:p>
          <a:p>
            <a:pPr marL="800100" lvl="1" indent="-342900" algn="just">
              <a:buFont typeface="Wingdings" panose="05000000000000000000" pitchFamily="2" charset="2"/>
              <a:buChar char="q"/>
            </a:pPr>
            <a:r>
              <a:rPr lang="en-US" sz="2000" dirty="0" err="1"/>
              <a:t>Kepentingan</a:t>
            </a:r>
            <a:r>
              <a:rPr lang="en-US" sz="2000" dirty="0"/>
              <a:t> </a:t>
            </a:r>
            <a:r>
              <a:rPr lang="en-US" sz="2000" dirty="0" err="1"/>
              <a:t>Individu</a:t>
            </a:r>
            <a:endParaRPr lang="en-US" sz="2000" dirty="0"/>
          </a:p>
        </p:txBody>
      </p:sp>
      <p:pic>
        <p:nvPicPr>
          <p:cNvPr id="2050" name="Picture 2" descr="Pengertian, Dimensi, Faktor dan Pengukuran Iklim Organisasi -  KajianPustaka.com">
            <a:extLst>
              <a:ext uri="{FF2B5EF4-FFF2-40B4-BE49-F238E27FC236}">
                <a16:creationId xmlns:a16="http://schemas.microsoft.com/office/drawing/2014/main" id="{574BD12E-9635-47CE-8297-96E79456D3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2783921"/>
            <a:ext cx="2971800" cy="1927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Footer Placeholder 2">
            <a:extLst>
              <a:ext uri="{FF2B5EF4-FFF2-40B4-BE49-F238E27FC236}">
                <a16:creationId xmlns:a16="http://schemas.microsoft.com/office/drawing/2014/main" id="{15C07DED-DCCB-4F3B-85B8-375223318873}"/>
              </a:ext>
            </a:extLst>
          </p:cNvPr>
          <p:cNvSpPr txBox="1">
            <a:spLocks/>
          </p:cNvSpPr>
          <p:nvPr/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SIF 20234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Manajemen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3233112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73D5933-B730-48FD-833D-A664F98061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04/8/2015</a:t>
            </a:r>
            <a:endParaRPr lang="en-US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DF1FD510-A5A4-4C47-85A4-21CD37D582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66579"/>
            <a:ext cx="4343400" cy="3379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>
            <a:extLst>
              <a:ext uri="{FF2B5EF4-FFF2-40B4-BE49-F238E27FC236}">
                <a16:creationId xmlns:a16="http://schemas.microsoft.com/office/drawing/2014/main" id="{E5F1ED34-DD24-4EAF-B128-28A53D1480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-216197"/>
            <a:ext cx="4800600" cy="4864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>
            <a:extLst>
              <a:ext uri="{FF2B5EF4-FFF2-40B4-BE49-F238E27FC236}">
                <a16:creationId xmlns:a16="http://schemas.microsoft.com/office/drawing/2014/main" id="{2EFEDA18-3F50-4961-A914-73F834364B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12977"/>
            <a:ext cx="4343400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428CDF2-C0E6-45DA-BCAD-F1AC6E818759}"/>
              </a:ext>
            </a:extLst>
          </p:cNvPr>
          <p:cNvSpPr txBox="1"/>
          <p:nvPr/>
        </p:nvSpPr>
        <p:spPr>
          <a:xfrm>
            <a:off x="4762500" y="5219700"/>
            <a:ext cx="3962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/>
              <a:t>Apa</a:t>
            </a:r>
            <a:r>
              <a:rPr lang="en-US" sz="3200" dirty="0"/>
              <a:t> yang </a:t>
            </a:r>
            <a:r>
              <a:rPr lang="en-US" sz="3200" dirty="0" err="1"/>
              <a:t>anda</a:t>
            </a:r>
            <a:r>
              <a:rPr lang="en-US" sz="3200" dirty="0"/>
              <a:t> </a:t>
            </a:r>
            <a:r>
              <a:rPr lang="en-US" sz="3200" dirty="0" err="1"/>
              <a:t>lihat</a:t>
            </a:r>
            <a:r>
              <a:rPr lang="en-US" sz="3200" dirty="0"/>
              <a:t>?</a:t>
            </a:r>
          </a:p>
        </p:txBody>
      </p:sp>
      <p:sp>
        <p:nvSpPr>
          <p:cNvPr id="9" name="Footer Placeholder 2">
            <a:extLst>
              <a:ext uri="{FF2B5EF4-FFF2-40B4-BE49-F238E27FC236}">
                <a16:creationId xmlns:a16="http://schemas.microsoft.com/office/drawing/2014/main" id="{5B8613B5-C1FE-4C0C-9525-9D18719AA650}"/>
              </a:ext>
            </a:extLst>
          </p:cNvPr>
          <p:cNvSpPr txBox="1">
            <a:spLocks/>
          </p:cNvSpPr>
          <p:nvPr/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SIF 20234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Manajemen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9463195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numCol="1">
            <a:normAutofit/>
          </a:bodyPr>
          <a:lstStyle/>
          <a:p>
            <a:pPr marL="514350" indent="-514350">
              <a:buAutoNum type="arabicPeriod"/>
            </a:pPr>
            <a:r>
              <a:rPr lang="en-US" sz="2600" dirty="0" err="1">
                <a:latin typeface="Arial" pitchFamily="34" charset="0"/>
                <a:cs typeface="Arial" pitchFamily="34" charset="0"/>
              </a:rPr>
              <a:t>Sikap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Ekstrover</a:t>
            </a: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r>
              <a:rPr lang="en-US" sz="2600" dirty="0" err="1">
                <a:latin typeface="Arial" pitchFamily="34" charset="0"/>
                <a:cs typeface="Arial" pitchFamily="34" charset="0"/>
              </a:rPr>
              <a:t>Keramahan</a:t>
            </a: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r>
              <a:rPr lang="en-US" sz="2600" dirty="0" err="1">
                <a:latin typeface="Arial" pitchFamily="34" charset="0"/>
                <a:cs typeface="Arial" pitchFamily="34" charset="0"/>
              </a:rPr>
              <a:t>Kehati-hatian</a:t>
            </a: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r>
              <a:rPr lang="en-US" sz="2600" dirty="0" err="1">
                <a:latin typeface="Arial" pitchFamily="34" charset="0"/>
                <a:cs typeface="Arial" pitchFamily="34" charset="0"/>
              </a:rPr>
              <a:t>Stabilitas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Emosional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Rendah</a:t>
            </a: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r>
              <a:rPr lang="en-US" sz="2600" dirty="0" err="1">
                <a:latin typeface="Arial" pitchFamily="34" charset="0"/>
                <a:cs typeface="Arial" pitchFamily="34" charset="0"/>
              </a:rPr>
              <a:t>Sikap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Terbuka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Terhadap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Pengalaman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Baru</a:t>
            </a: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en-US" sz="2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04/8/2015</a:t>
            </a:r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26064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/>
              <a:t>Karakter</a:t>
            </a:r>
            <a:r>
              <a:rPr lang="en-US" dirty="0"/>
              <a:t> </a:t>
            </a:r>
            <a:r>
              <a:rPr lang="en-US" dirty="0" err="1"/>
              <a:t>Kepribadian</a:t>
            </a:r>
            <a:endParaRPr lang="id-ID" dirty="0"/>
          </a:p>
        </p:txBody>
      </p:sp>
      <p:pic>
        <p:nvPicPr>
          <p:cNvPr id="3074" name="Picture 2" descr="Pengertian Perilaku, Bentuk, Jenis, Faktor Beserta Contoh">
            <a:extLst>
              <a:ext uri="{FF2B5EF4-FFF2-40B4-BE49-F238E27FC236}">
                <a16:creationId xmlns:a16="http://schemas.microsoft.com/office/drawing/2014/main" id="{17784F3B-AFBE-4185-AB91-F8DF56CED65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931"/>
          <a:stretch/>
        </p:blipFill>
        <p:spPr bwMode="auto">
          <a:xfrm>
            <a:off x="3995936" y="1880243"/>
            <a:ext cx="4910088" cy="2130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EF098C4B-F933-433D-B2B2-95B5B0B8968F}"/>
              </a:ext>
            </a:extLst>
          </p:cNvPr>
          <p:cNvSpPr txBox="1">
            <a:spLocks/>
          </p:cNvSpPr>
          <p:nvPr/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SIF 20234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Manajemen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5920396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numCol="1">
            <a:normAutofit/>
          </a:bodyPr>
          <a:lstStyle/>
          <a:p>
            <a:pPr marL="514350" indent="-514350">
              <a:buAutoNum type="arabicPeriod"/>
            </a:pPr>
            <a:r>
              <a:rPr lang="en-US" sz="2600" dirty="0" err="1">
                <a:latin typeface="Arial" pitchFamily="34" charset="0"/>
                <a:cs typeface="Arial" pitchFamily="34" charset="0"/>
              </a:rPr>
              <a:t>Kesadaran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Diri</a:t>
            </a: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r>
              <a:rPr lang="en-US" sz="2600" dirty="0" err="1">
                <a:latin typeface="Arial" pitchFamily="34" charset="0"/>
                <a:cs typeface="Arial" pitchFamily="34" charset="0"/>
              </a:rPr>
              <a:t>Manajemen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Diri</a:t>
            </a: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r>
              <a:rPr lang="en-US" sz="2600" dirty="0" err="1">
                <a:latin typeface="Arial" pitchFamily="34" charset="0"/>
                <a:cs typeface="Arial" pitchFamily="34" charset="0"/>
              </a:rPr>
              <a:t>Kesadaran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Sosial</a:t>
            </a: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r>
              <a:rPr lang="en-US" sz="2600" dirty="0" err="1">
                <a:latin typeface="Arial" pitchFamily="34" charset="0"/>
                <a:cs typeface="Arial" pitchFamily="34" charset="0"/>
              </a:rPr>
              <a:t>Manajemen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Hubungan</a:t>
            </a:r>
            <a:endParaRPr lang="en-US" sz="2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04/8/2015</a:t>
            </a:r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26064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/>
              <a:t>Kecerdasan</a:t>
            </a:r>
            <a:r>
              <a:rPr lang="en-US" dirty="0"/>
              <a:t> </a:t>
            </a:r>
            <a:r>
              <a:rPr lang="en-US" dirty="0" err="1"/>
              <a:t>Emosional</a:t>
            </a:r>
            <a:endParaRPr lang="id-ID" dirty="0"/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50BD80D4-5854-485A-8D52-329E15D90E18}"/>
              </a:ext>
            </a:extLst>
          </p:cNvPr>
          <p:cNvSpPr txBox="1">
            <a:spLocks/>
          </p:cNvSpPr>
          <p:nvPr/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SIF 20234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Manajemen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9541381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04/8/2015</a:t>
            </a:r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26064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Gaya </a:t>
            </a:r>
            <a:r>
              <a:rPr lang="en-US" dirty="0" err="1"/>
              <a:t>Pemecahan</a:t>
            </a:r>
            <a:r>
              <a:rPr lang="en-US" dirty="0"/>
              <a:t> </a:t>
            </a:r>
            <a:r>
              <a:rPr lang="en-US" dirty="0" err="1"/>
              <a:t>Masalah</a:t>
            </a:r>
            <a:endParaRPr lang="id-ID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Penginderaan-Pikiran</a:t>
            </a:r>
            <a:endParaRPr lang="en-US" dirty="0"/>
          </a:p>
          <a:p>
            <a:endParaRPr lang="en-US" dirty="0"/>
          </a:p>
          <a:p>
            <a:r>
              <a:rPr lang="en-US" dirty="0" err="1"/>
              <a:t>Intuisi-Pikiran</a:t>
            </a:r>
            <a:endParaRPr lang="en-US" dirty="0"/>
          </a:p>
          <a:p>
            <a:endParaRPr lang="en-US" dirty="0"/>
          </a:p>
          <a:p>
            <a:r>
              <a:rPr lang="en-US" dirty="0" err="1"/>
              <a:t>Penginderaan-Perasaan</a:t>
            </a:r>
            <a:endParaRPr lang="en-US" dirty="0"/>
          </a:p>
          <a:p>
            <a:endParaRPr lang="en-US" dirty="0"/>
          </a:p>
          <a:p>
            <a:r>
              <a:rPr lang="en-US" dirty="0" err="1"/>
              <a:t>Intuisi-Perasaan</a:t>
            </a:r>
            <a:endParaRPr lang="en-US" dirty="0"/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6E222715-740B-440B-B7ED-B129B2A148D5}"/>
              </a:ext>
            </a:extLst>
          </p:cNvPr>
          <p:cNvSpPr txBox="1">
            <a:spLocks/>
          </p:cNvSpPr>
          <p:nvPr/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SIF 20234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Manajemen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7624229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600201"/>
            <a:ext cx="6059016" cy="334096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r>
              <a:rPr lang="en-US" sz="1600" dirty="0" err="1">
                <a:latin typeface="Arial" pitchFamily="34" charset="0"/>
                <a:cs typeface="Arial" pitchFamily="34" charset="0"/>
              </a:rPr>
              <a:t>Memberikan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tuntutan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yang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tidak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masuk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akal</a:t>
            </a:r>
            <a:endParaRPr lang="en-US" sz="1600" dirty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r>
              <a:rPr lang="en-US" sz="1600" dirty="0" err="1">
                <a:latin typeface="Arial" pitchFamily="34" charset="0"/>
                <a:cs typeface="Arial" pitchFamily="34" charset="0"/>
              </a:rPr>
              <a:t>Tidak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mengizinkan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pegawai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memberikan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pendapat</a:t>
            </a:r>
            <a:endParaRPr lang="en-US" sz="1600" dirty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r>
              <a:rPr lang="en-US" sz="1600" dirty="0" err="1">
                <a:latin typeface="Arial" pitchFamily="34" charset="0"/>
                <a:cs typeface="Arial" pitchFamily="34" charset="0"/>
              </a:rPr>
              <a:t>Menciptakan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keraguan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terus-menerus</a:t>
            </a:r>
            <a:endParaRPr lang="en-US" sz="1600" dirty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r>
              <a:rPr lang="en-US" sz="1600" dirty="0" err="1">
                <a:latin typeface="Arial" pitchFamily="34" charset="0"/>
                <a:cs typeface="Arial" pitchFamily="34" charset="0"/>
              </a:rPr>
              <a:t>Menolak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untuk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terlibat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dalam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konflik</a:t>
            </a:r>
            <a:endParaRPr lang="en-US" sz="1600" dirty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r>
              <a:rPr lang="en-US" sz="1600" dirty="0" err="1">
                <a:latin typeface="Arial" pitchFamily="34" charset="0"/>
                <a:cs typeface="Arial" pitchFamily="34" charset="0"/>
              </a:rPr>
              <a:t>Tidak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memberikan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penghargaan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pada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pegawai</a:t>
            </a:r>
            <a:endParaRPr lang="en-US" sz="1600" dirty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r>
              <a:rPr lang="en-US" sz="1600" dirty="0" err="1">
                <a:latin typeface="Arial" pitchFamily="34" charset="0"/>
                <a:cs typeface="Arial" pitchFamily="34" charset="0"/>
              </a:rPr>
              <a:t>Terus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membuat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karyawan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menebak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apa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yang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manajer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harapkan</a:t>
            </a:r>
            <a:endParaRPr lang="en-US" sz="1600" dirty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r>
              <a:rPr lang="en-US" sz="1600" dirty="0" err="1">
                <a:latin typeface="Arial" pitchFamily="34" charset="0"/>
                <a:cs typeface="Arial" pitchFamily="34" charset="0"/>
              </a:rPr>
              <a:t>Mengganggu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mengusik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pegawai</a:t>
            </a:r>
            <a:endParaRPr lang="en-US" sz="1600" dirty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r>
              <a:rPr lang="en-US" sz="1600" dirty="0" err="1">
                <a:latin typeface="Arial" pitchFamily="34" charset="0"/>
                <a:cs typeface="Arial" pitchFamily="34" charset="0"/>
              </a:rPr>
              <a:t>Tidak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mengizinkan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pegawai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membentuk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komunitas</a:t>
            </a:r>
            <a:endParaRPr lang="en-US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04/8/2015</a:t>
            </a:r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26064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Stress </a:t>
            </a:r>
            <a:r>
              <a:rPr lang="en-US" dirty="0" err="1"/>
              <a:t>Bagi</a:t>
            </a:r>
            <a:r>
              <a:rPr lang="en-US" dirty="0"/>
              <a:t> </a:t>
            </a:r>
            <a:r>
              <a:rPr lang="en-US" dirty="0" err="1"/>
              <a:t>Karyawan</a:t>
            </a:r>
            <a:endParaRPr lang="id-ID" dirty="0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105C8B2C-7E99-458B-9208-60307A5928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0703" y="2348880"/>
            <a:ext cx="2883297" cy="2384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Footer Placeholder 2">
            <a:extLst>
              <a:ext uri="{FF2B5EF4-FFF2-40B4-BE49-F238E27FC236}">
                <a16:creationId xmlns:a16="http://schemas.microsoft.com/office/drawing/2014/main" id="{EABA9597-6B58-4937-8B5A-20F247809BB6}"/>
              </a:ext>
            </a:extLst>
          </p:cNvPr>
          <p:cNvSpPr txBox="1">
            <a:spLocks/>
          </p:cNvSpPr>
          <p:nvPr/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SIF 20234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Manajemen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8604565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3327</TotalTime>
  <Words>466</Words>
  <Application>Microsoft Office PowerPoint</Application>
  <PresentationFormat>On-screen Show (4:3)</PresentationFormat>
  <Paragraphs>103</Paragraphs>
  <Slides>12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Calibri</vt:lpstr>
      <vt:lpstr>Cambria</vt:lpstr>
      <vt:lpstr>Times New Roman</vt:lpstr>
      <vt:lpstr>Tw Cen MT</vt:lpstr>
      <vt:lpstr>Wingdings</vt:lpstr>
      <vt:lpstr>Office Theme</vt:lpstr>
      <vt:lpstr>PowerPoint Presentation</vt:lpstr>
      <vt:lpstr>PowerPoint Presentation</vt:lpstr>
      <vt:lpstr>Unsur – Unsur Penyusun Sikap</vt:lpstr>
      <vt:lpstr>Proses Persepsi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user</cp:lastModifiedBy>
  <cp:revision>472</cp:revision>
  <cp:lastPrinted>2015-09-17T08:41:14Z</cp:lastPrinted>
  <dcterms:created xsi:type="dcterms:W3CDTF">2010-04-18T12:06:30Z</dcterms:created>
  <dcterms:modified xsi:type="dcterms:W3CDTF">2021-07-07T02:37:42Z</dcterms:modified>
  <cp:contentStatus/>
</cp:coreProperties>
</file>